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1.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3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9"/>
  </p:notesMasterIdLst>
  <p:sldIdLst>
    <p:sldId id="301" r:id="rId2"/>
    <p:sldId id="2147483645" r:id="rId3"/>
    <p:sldId id="272" r:id="rId4"/>
    <p:sldId id="275" r:id="rId5"/>
    <p:sldId id="2147483613" r:id="rId6"/>
    <p:sldId id="271" r:id="rId7"/>
    <p:sldId id="2147483602" r:id="rId8"/>
    <p:sldId id="2147483632" r:id="rId9"/>
    <p:sldId id="258" r:id="rId10"/>
    <p:sldId id="2147483634" r:id="rId11"/>
    <p:sldId id="261" r:id="rId12"/>
    <p:sldId id="262" r:id="rId13"/>
    <p:sldId id="2147483552" r:id="rId14"/>
    <p:sldId id="2147483533" r:id="rId15"/>
    <p:sldId id="274" r:id="rId16"/>
    <p:sldId id="2147483604" r:id="rId17"/>
    <p:sldId id="276" r:id="rId18"/>
    <p:sldId id="277" r:id="rId19"/>
    <p:sldId id="2147483599" r:id="rId20"/>
    <p:sldId id="295" r:id="rId21"/>
    <p:sldId id="2147483618" r:id="rId22"/>
    <p:sldId id="296" r:id="rId23"/>
    <p:sldId id="286" r:id="rId24"/>
    <p:sldId id="288" r:id="rId25"/>
    <p:sldId id="290" r:id="rId26"/>
    <p:sldId id="294" r:id="rId27"/>
    <p:sldId id="298" r:id="rId28"/>
    <p:sldId id="305" r:id="rId29"/>
    <p:sldId id="318" r:id="rId30"/>
    <p:sldId id="329" r:id="rId31"/>
    <p:sldId id="331" r:id="rId32"/>
    <p:sldId id="333" r:id="rId33"/>
    <p:sldId id="334" r:id="rId34"/>
    <p:sldId id="335" r:id="rId35"/>
    <p:sldId id="336" r:id="rId36"/>
    <p:sldId id="337" r:id="rId37"/>
    <p:sldId id="338" r:id="rId38"/>
    <p:sldId id="292" r:id="rId39"/>
    <p:sldId id="283" r:id="rId40"/>
    <p:sldId id="259" r:id="rId41"/>
    <p:sldId id="270" r:id="rId42"/>
    <p:sldId id="268" r:id="rId43"/>
    <p:sldId id="289" r:id="rId44"/>
    <p:sldId id="273" r:id="rId45"/>
    <p:sldId id="2147483647" r:id="rId46"/>
    <p:sldId id="314" r:id="rId47"/>
    <p:sldId id="315" r:id="rId48"/>
    <p:sldId id="316" r:id="rId49"/>
    <p:sldId id="313" r:id="rId50"/>
    <p:sldId id="263" r:id="rId51"/>
    <p:sldId id="297" r:id="rId52"/>
    <p:sldId id="264" r:id="rId53"/>
    <p:sldId id="285" r:id="rId54"/>
    <p:sldId id="279" r:id="rId55"/>
    <p:sldId id="284" r:id="rId56"/>
    <p:sldId id="269" r:id="rId57"/>
    <p:sldId id="278" r:id="rId58"/>
    <p:sldId id="281" r:id="rId59"/>
    <p:sldId id="280" r:id="rId60"/>
    <p:sldId id="291" r:id="rId61"/>
    <p:sldId id="282" r:id="rId62"/>
    <p:sldId id="266" r:id="rId63"/>
    <p:sldId id="287" r:id="rId64"/>
    <p:sldId id="307" r:id="rId65"/>
    <p:sldId id="308" r:id="rId66"/>
    <p:sldId id="309" r:id="rId67"/>
    <p:sldId id="310" r:id="rId68"/>
    <p:sldId id="311" r:id="rId69"/>
    <p:sldId id="312" r:id="rId70"/>
    <p:sldId id="324" r:id="rId71"/>
    <p:sldId id="325" r:id="rId72"/>
    <p:sldId id="326" r:id="rId73"/>
    <p:sldId id="256" r:id="rId74"/>
    <p:sldId id="257" r:id="rId75"/>
    <p:sldId id="260" r:id="rId76"/>
    <p:sldId id="265" r:id="rId77"/>
    <p:sldId id="267" r:id="rId78"/>
    <p:sldId id="293" r:id="rId79"/>
    <p:sldId id="299" r:id="rId80"/>
    <p:sldId id="300" r:id="rId81"/>
    <p:sldId id="2147328387" r:id="rId82"/>
    <p:sldId id="2147328388" r:id="rId83"/>
    <p:sldId id="2147328394" r:id="rId84"/>
    <p:sldId id="2147483646" r:id="rId85"/>
    <p:sldId id="302" r:id="rId86"/>
    <p:sldId id="2147483619" r:id="rId87"/>
    <p:sldId id="2147483444" r:id="rId8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63818-A4D3-99BD-6992-7D292A974E5E}" name="Mònica Segú Martín" initials="MM" userId="S::m.segu@evidenze.com::625d25dd-0cd1-4237-9848-e5a3665716cb" providerId="AD"/>
  <p188:author id="{BB4BFF38-D210-AB5C-6EBB-4008C467912C}" name="Joaquim Pallarès Llobet" initials="JP" userId="S::quim@pallaresllobet.onmicrosoft.com::edfcd740-d2ce-458c-a734-9d4a74d5192e" providerId="AD"/>
  <p188:author id="{0451B73A-F9BE-2712-9721-D7DFB61F196D}" name="Laia Bardolet Boncompte" initials="LB" userId="S::lbardolet1@almirall.com::6450bf29-a62f-4fa3-87d4-4c531b700a3d" providerId="AD"/>
  <p188:author id="{F8B2EC48-5B8A-E066-7E9C-A756FEF1352E}" name="Natalia Oliva Muñoz" initials="NO" userId="S::nataliaoliva@evidenze.com::3ec047b0-2e2a-4ea4-a6e6-68a2f471b854" providerId="AD"/>
  <p188:author id="{B03EA54C-5C50-2A3A-9F7C-CA7C2F3265B2}" name="Andrea López Castillón" initials="AC" userId="S::alopez7@almirall.com::28243086-022b-4ded-bfb8-b32be1d136d4" providerId="AD"/>
  <p188:author id="{8B0FED53-AB3D-9F8D-BF24-D30738E62BE0}" name="Meritxell Guila Matarin" initials="MG" userId="S::mguila@almirall.com::002a2599-52d0-48a9-9dd8-70268d0a77e0" providerId="AD"/>
  <p188:author id="{EFADA85C-85BC-EC68-165A-F27A2616FCAD}" name="José Javier Marqueta Gracia" initials="JM" userId="S::j.marqueta@evidenze.com::578df25d-4df9-42ed-99b5-a911fca4bf16" providerId="AD"/>
  <p188:author id="{D6819679-B3DB-4FA9-ADAD-B78B3792AB1D}" name="Olga Lopez Diaz" initials="OL" userId="S::olopezd@almirall.com::d1795498-d8da-442b-afa0-9bfc0f4dea32" providerId="AD"/>
  <p188:author id="{FCD61699-7AE3-B17C-F849-83E3350027F0}" name="Silvia Vidal Pou" initials="SP" userId="S::s.vidal@evidenze.com::09027238-95b3-4a30-ba3c-baf7195a231e" providerId="AD"/>
  <p188:author id="{2464939D-8EBF-4B28-F8AC-BC9EED7B389F}" name="Miriam García Moreno-Ortiz" initials="" userId="S::miriam.garcia@evidenze.com::1404b1ad-6314-4b99-8365-cc07092277a2" providerId="AD"/>
  <p188:author id="{966CA7BA-E9FE-B0FE-8822-C2E5B81B540B}" name="Silvia Vidal Pou" initials="SP" userId="S::s.vidal_evidenze.com#ext#@almirall365.onmicrosoft.com::58a7c5dd-b8f6-4c72-ab1e-5050f739cf5c" providerId="AD"/>
  <p188:author id="{99628FCB-6B9B-8D0F-E8E2-39966AAD3E2F}" name="Cristina Medina Menéndez" initials="CM" userId="S::c.medina@evidenze.com::5e2b328b-8383-4e5a-aefc-e2761a5ba809" providerId="AD"/>
  <p188:author id="{E636A2DA-FC69-415C-A62E-7ADC20CED9C2}" name="Marta Cubero Sarabia" initials="MC" userId="S::mcubero@almirall.com::ea682ba7-2b07-4cdd-ab7c-27907d6036be"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5A8"/>
    <a:srgbClr val="21336A"/>
    <a:srgbClr val="F1F1F2"/>
    <a:srgbClr val="DDF5DE"/>
    <a:srgbClr val="7A45B8"/>
    <a:srgbClr val="7945B8"/>
    <a:srgbClr val="6682C0"/>
    <a:srgbClr val="E4FAD4"/>
    <a:srgbClr val="C7D1ED"/>
    <a:srgbClr val="1927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5129" autoAdjust="0"/>
  </p:normalViewPr>
  <p:slideViewPr>
    <p:cSldViewPr snapToGrid="0">
      <p:cViewPr varScale="1">
        <p:scale>
          <a:sx n="59" d="100"/>
          <a:sy n="59" d="100"/>
        </p:scale>
        <p:origin x="1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39</c:v>
                </c:pt>
                <c:pt idx="1">
                  <c:v>61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43.1</c:v>
                </c:pt>
                <c:pt idx="1">
                  <c:v>56.9</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75.599999999999994</c:v>
                </c:pt>
                <c:pt idx="1">
                  <c:v>24.4</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1.8</c:v>
                </c:pt>
                <c:pt idx="1">
                  <c:v>4.7</c:v>
                </c:pt>
                <c:pt idx="2">
                  <c:v>93.5</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0.7</c:v>
                </c:pt>
                <c:pt idx="1">
                  <c:v>1.1000000000000001</c:v>
                </c:pt>
                <c:pt idx="2">
                  <c:v>98.2</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7FC9-4E44-8536-CB23228DFBBD}"/>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7FC9-4E44-8536-CB23228DFBBD}"/>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7FC9-4E44-8536-CB23228DFBBD}"/>
              </c:ext>
            </c:extLst>
          </c:dPt>
          <c:cat>
            <c:strRef>
              <c:f>Hoja1!$A$2:$A$4</c:f>
              <c:strCache>
                <c:ptCount val="2"/>
                <c:pt idx="0">
                  <c:v>1er trim.</c:v>
                </c:pt>
                <c:pt idx="1">
                  <c:v>2º trim.</c:v>
                </c:pt>
              </c:strCache>
            </c:strRef>
          </c:cat>
          <c:val>
            <c:numRef>
              <c:f>Hoja1!$B$2:$B$4</c:f>
              <c:numCache>
                <c:formatCode>General</c:formatCode>
                <c:ptCount val="3"/>
                <c:pt idx="0">
                  <c:v>94.1</c:v>
                </c:pt>
                <c:pt idx="1">
                  <c:v>5.9</c:v>
                </c:pt>
                <c:pt idx="2">
                  <c:v>0</c:v>
                </c:pt>
              </c:numCache>
            </c:numRef>
          </c:val>
          <c:extLst>
            <c:ext xmlns:c16="http://schemas.microsoft.com/office/drawing/2014/chart" uri="{C3380CC4-5D6E-409C-BE32-E72D297353CC}">
              <c16:uniqueId val="{00000006-7FC9-4E44-8536-CB23228DFBBD}"/>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E3D-DD4B-B0BA-183F92FD943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E3D-DD4B-B0BA-183F92FD943C}"/>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E3D-DD4B-B0BA-183F92FD943C}"/>
              </c:ext>
            </c:extLst>
          </c:dPt>
          <c:cat>
            <c:strRef>
              <c:f>Hoja1!$A$2:$A$4</c:f>
              <c:strCache>
                <c:ptCount val="2"/>
                <c:pt idx="0">
                  <c:v>1er trim.</c:v>
                </c:pt>
                <c:pt idx="1">
                  <c:v>2º trim.</c:v>
                </c:pt>
              </c:strCache>
            </c:strRef>
          </c:cat>
          <c:val>
            <c:numRef>
              <c:f>Hoja1!$B$2:$B$4</c:f>
              <c:numCache>
                <c:formatCode>General</c:formatCode>
                <c:ptCount val="3"/>
                <c:pt idx="0">
                  <c:v>84</c:v>
                </c:pt>
                <c:pt idx="1">
                  <c:v>16</c:v>
                </c:pt>
                <c:pt idx="2">
                  <c:v>0</c:v>
                </c:pt>
              </c:numCache>
            </c:numRef>
          </c:val>
          <c:extLst>
            <c:ext xmlns:c16="http://schemas.microsoft.com/office/drawing/2014/chart" uri="{C3380CC4-5D6E-409C-BE32-E72D297353CC}">
              <c16:uniqueId val="{00000006-9E3D-DD4B-B0BA-183F92FD943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C2F7-BD46-A7A2-466CB51031A2}"/>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2F7-BD46-A7A2-466CB51031A2}"/>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C2F7-BD46-A7A2-466CB51031A2}"/>
              </c:ext>
            </c:extLst>
          </c:dPt>
          <c:cat>
            <c:strRef>
              <c:f>Hoja1!$A$2:$A$4</c:f>
              <c:strCache>
                <c:ptCount val="2"/>
                <c:pt idx="0">
                  <c:v>1er trim.</c:v>
                </c:pt>
                <c:pt idx="1">
                  <c:v>2º trim.</c:v>
                </c:pt>
              </c:strCache>
            </c:strRef>
          </c:cat>
          <c:val>
            <c:numRef>
              <c:f>Hoja1!$B$2:$B$4</c:f>
              <c:numCache>
                <c:formatCode>General</c:formatCode>
                <c:ptCount val="3"/>
                <c:pt idx="0">
                  <c:v>27.6</c:v>
                </c:pt>
                <c:pt idx="1">
                  <c:v>72.400000000000006</c:v>
                </c:pt>
                <c:pt idx="2">
                  <c:v>0</c:v>
                </c:pt>
              </c:numCache>
            </c:numRef>
          </c:val>
          <c:extLst>
            <c:ext xmlns:c16="http://schemas.microsoft.com/office/drawing/2014/chart" uri="{C3380CC4-5D6E-409C-BE32-E72D297353CC}">
              <c16:uniqueId val="{00000006-C2F7-BD46-A7A2-466CB51031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B59-A34B-B86E-30CC8671C23A}"/>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B59-A34B-B86E-30CC8671C23A}"/>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B59-A34B-B86E-30CC8671C23A}"/>
              </c:ext>
            </c:extLst>
          </c:dPt>
          <c:cat>
            <c:strRef>
              <c:f>Hoja1!$A$2:$A$4</c:f>
              <c:strCache>
                <c:ptCount val="2"/>
                <c:pt idx="0">
                  <c:v>1er trim.</c:v>
                </c:pt>
                <c:pt idx="1">
                  <c:v>2º trim.</c:v>
                </c:pt>
              </c:strCache>
            </c:strRef>
          </c:cat>
          <c:val>
            <c:numRef>
              <c:f>Hoja1!$B$2:$B$4</c:f>
              <c:numCache>
                <c:formatCode>General</c:formatCode>
                <c:ptCount val="3"/>
                <c:pt idx="0">
                  <c:v>27.6</c:v>
                </c:pt>
                <c:pt idx="1">
                  <c:v>72.400000000000006</c:v>
                </c:pt>
                <c:pt idx="2">
                  <c:v>0</c:v>
                </c:pt>
              </c:numCache>
            </c:numRef>
          </c:val>
          <c:extLst>
            <c:ext xmlns:c16="http://schemas.microsoft.com/office/drawing/2014/chart" uri="{C3380CC4-5D6E-409C-BE32-E72D297353CC}">
              <c16:uniqueId val="{00000006-9B59-A34B-B86E-30CC8671C23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1CD-3743-A2E9-614A217FE5C6}"/>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1CD-3743-A2E9-614A217FE5C6}"/>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1CD-3743-A2E9-614A217FE5C6}"/>
              </c:ext>
            </c:extLst>
          </c:dPt>
          <c:cat>
            <c:strRef>
              <c:f>Hoja1!$A$2:$A$4</c:f>
              <c:strCache>
                <c:ptCount val="2"/>
                <c:pt idx="0">
                  <c:v>1er trim.</c:v>
                </c:pt>
                <c:pt idx="1">
                  <c:v>2º trim.</c:v>
                </c:pt>
              </c:strCache>
            </c:strRef>
          </c:cat>
          <c:val>
            <c:numRef>
              <c:f>Hoja1!$B$2:$B$4</c:f>
              <c:numCache>
                <c:formatCode>General</c:formatCode>
                <c:ptCount val="3"/>
                <c:pt idx="0">
                  <c:v>18.399999999999999</c:v>
                </c:pt>
                <c:pt idx="1">
                  <c:v>81.599999999999994</c:v>
                </c:pt>
                <c:pt idx="2">
                  <c:v>0</c:v>
                </c:pt>
              </c:numCache>
            </c:numRef>
          </c:val>
          <c:extLst>
            <c:ext xmlns:c16="http://schemas.microsoft.com/office/drawing/2014/chart" uri="{C3380CC4-5D6E-409C-BE32-E72D297353CC}">
              <c16:uniqueId val="{00000006-F1CD-3743-A2E9-614A217FE5C6}"/>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8AFB-E644-8B76-AAB07C17FD4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8AFB-E644-8B76-AAB07C17FD4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8AFB-E644-8B76-AAB07C17FD4E}"/>
              </c:ext>
            </c:extLst>
          </c:dPt>
          <c:cat>
            <c:strRef>
              <c:f>Hoja1!$A$2:$A$4</c:f>
              <c:strCache>
                <c:ptCount val="2"/>
                <c:pt idx="0">
                  <c:v>1er trim.</c:v>
                </c:pt>
                <c:pt idx="1">
                  <c:v>2º trim.</c:v>
                </c:pt>
              </c:strCache>
            </c:strRef>
          </c:cat>
          <c:val>
            <c:numRef>
              <c:f>Hoja1!$B$2:$B$4</c:f>
              <c:numCache>
                <c:formatCode>General</c:formatCode>
                <c:ptCount val="3"/>
                <c:pt idx="0">
                  <c:v>49.9</c:v>
                </c:pt>
                <c:pt idx="1">
                  <c:v>51.1</c:v>
                </c:pt>
                <c:pt idx="2">
                  <c:v>0</c:v>
                </c:pt>
              </c:numCache>
            </c:numRef>
          </c:val>
          <c:extLst>
            <c:ext xmlns:c16="http://schemas.microsoft.com/office/drawing/2014/chart" uri="{C3380CC4-5D6E-409C-BE32-E72D297353CC}">
              <c16:uniqueId val="{00000006-8AFB-E644-8B76-AAB07C17FD4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A2BF-9644-A215-B278AB7F3918}"/>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2BF-9644-A215-B278AB7F3918}"/>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2BF-9644-A215-B278AB7F3918}"/>
              </c:ext>
            </c:extLst>
          </c:dPt>
          <c:cat>
            <c:strRef>
              <c:f>Hoja1!$A$2:$A$4</c:f>
              <c:strCache>
                <c:ptCount val="2"/>
                <c:pt idx="0">
                  <c:v>1er trim.</c:v>
                </c:pt>
                <c:pt idx="1">
                  <c:v>2º trim.</c:v>
                </c:pt>
              </c:strCache>
            </c:strRef>
          </c:cat>
          <c:val>
            <c:numRef>
              <c:f>Hoja1!$B$2:$B$4</c:f>
              <c:numCache>
                <c:formatCode>General</c:formatCode>
                <c:ptCount val="3"/>
                <c:pt idx="0">
                  <c:v>68.400000000000006</c:v>
                </c:pt>
                <c:pt idx="1">
                  <c:v>31.6</c:v>
                </c:pt>
                <c:pt idx="2">
                  <c:v>0</c:v>
                </c:pt>
              </c:numCache>
            </c:numRef>
          </c:val>
          <c:extLst>
            <c:ext xmlns:c16="http://schemas.microsoft.com/office/drawing/2014/chart" uri="{C3380CC4-5D6E-409C-BE32-E72D297353CC}">
              <c16:uniqueId val="{00000006-A2BF-9644-A215-B278AB7F391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0BAE-2E40-9F55-EB3D43A447D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BAE-2E40-9F55-EB3D43A447D7}"/>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0BAE-2E40-9F55-EB3D43A447D7}"/>
              </c:ext>
            </c:extLst>
          </c:dPt>
          <c:cat>
            <c:strRef>
              <c:f>Hoja1!$A$2:$A$4</c:f>
              <c:strCache>
                <c:ptCount val="2"/>
                <c:pt idx="0">
                  <c:v>1er trim.</c:v>
                </c:pt>
                <c:pt idx="1">
                  <c:v>2º trim.</c:v>
                </c:pt>
              </c:strCache>
            </c:strRef>
          </c:cat>
          <c:val>
            <c:numRef>
              <c:f>Hoja1!$B$2:$B$4</c:f>
              <c:numCache>
                <c:formatCode>General</c:formatCode>
                <c:ptCount val="3"/>
                <c:pt idx="0">
                  <c:v>42.9</c:v>
                </c:pt>
                <c:pt idx="1">
                  <c:v>57.1</c:v>
                </c:pt>
                <c:pt idx="2">
                  <c:v>0</c:v>
                </c:pt>
              </c:numCache>
            </c:numRef>
          </c:val>
          <c:extLst>
            <c:ext xmlns:c16="http://schemas.microsoft.com/office/drawing/2014/chart" uri="{C3380CC4-5D6E-409C-BE32-E72D297353CC}">
              <c16:uniqueId val="{00000006-0BAE-2E40-9F55-EB3D43A447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427F-7342-8DDE-8BD578C732ED}"/>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27F-7342-8DDE-8BD578C732ED}"/>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427F-7342-8DDE-8BD578C732ED}"/>
              </c:ext>
            </c:extLst>
          </c:dPt>
          <c:cat>
            <c:strRef>
              <c:f>Hoja1!$A$2:$A$4</c:f>
              <c:strCache>
                <c:ptCount val="2"/>
                <c:pt idx="0">
                  <c:v>1er trim.</c:v>
                </c:pt>
                <c:pt idx="1">
                  <c:v>2º trim.</c:v>
                </c:pt>
              </c:strCache>
            </c:strRef>
          </c:cat>
          <c:val>
            <c:numRef>
              <c:f>Hoja1!$B$2:$B$4</c:f>
              <c:numCache>
                <c:formatCode>General</c:formatCode>
                <c:ptCount val="3"/>
                <c:pt idx="0">
                  <c:v>42</c:v>
                </c:pt>
                <c:pt idx="1">
                  <c:v>58</c:v>
                </c:pt>
                <c:pt idx="2">
                  <c:v>0</c:v>
                </c:pt>
              </c:numCache>
            </c:numRef>
          </c:val>
          <c:extLst>
            <c:ext xmlns:c16="http://schemas.microsoft.com/office/drawing/2014/chart" uri="{C3380CC4-5D6E-409C-BE32-E72D297353CC}">
              <c16:uniqueId val="{00000006-427F-7342-8DDE-8BD578C732ED}"/>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85F-8642-BBB3-186D8626ABA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85F-8642-BBB3-186D8626ABA7}"/>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85F-8642-BBB3-186D8626ABA7}"/>
              </c:ext>
            </c:extLst>
          </c:dPt>
          <c:cat>
            <c:strRef>
              <c:f>Hoja1!$A$2:$A$4</c:f>
              <c:strCache>
                <c:ptCount val="2"/>
                <c:pt idx="0">
                  <c:v>1er trim.</c:v>
                </c:pt>
                <c:pt idx="1">
                  <c:v>2º trim.</c:v>
                </c:pt>
              </c:strCache>
            </c:strRef>
          </c:cat>
          <c:val>
            <c:numRef>
              <c:f>Hoja1!$B$2:$B$4</c:f>
              <c:numCache>
                <c:formatCode>General</c:formatCode>
                <c:ptCount val="3"/>
                <c:pt idx="0">
                  <c:v>49.9</c:v>
                </c:pt>
                <c:pt idx="1">
                  <c:v>51.1</c:v>
                </c:pt>
                <c:pt idx="2">
                  <c:v>0</c:v>
                </c:pt>
              </c:numCache>
            </c:numRef>
          </c:val>
          <c:extLst>
            <c:ext xmlns:c16="http://schemas.microsoft.com/office/drawing/2014/chart" uri="{C3380CC4-5D6E-409C-BE32-E72D297353CC}">
              <c16:uniqueId val="{00000006-285F-8642-BBB3-186D8626ABA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4D27-E946-8418-B17B7D39877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D27-E946-8418-B17B7D39877C}"/>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4D27-E946-8418-B17B7D39877C}"/>
              </c:ext>
            </c:extLst>
          </c:dPt>
          <c:cat>
            <c:strRef>
              <c:f>Hoja1!$A$2:$A$4</c:f>
              <c:strCache>
                <c:ptCount val="2"/>
                <c:pt idx="0">
                  <c:v>1er trim.</c:v>
                </c:pt>
                <c:pt idx="1">
                  <c:v>2º trim.</c:v>
                </c:pt>
              </c:strCache>
            </c:strRef>
          </c:cat>
          <c:val>
            <c:numRef>
              <c:f>Hoja1!$B$2:$B$4</c:f>
              <c:numCache>
                <c:formatCode>General</c:formatCode>
                <c:ptCount val="3"/>
                <c:pt idx="0">
                  <c:v>68.400000000000006</c:v>
                </c:pt>
                <c:pt idx="1">
                  <c:v>31.6</c:v>
                </c:pt>
                <c:pt idx="2">
                  <c:v>0</c:v>
                </c:pt>
              </c:numCache>
            </c:numRef>
          </c:val>
          <c:extLst>
            <c:ext xmlns:c16="http://schemas.microsoft.com/office/drawing/2014/chart" uri="{C3380CC4-5D6E-409C-BE32-E72D297353CC}">
              <c16:uniqueId val="{00000006-4D27-E946-8418-B17B7D39877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D98A-154E-8719-AB555A44FC70}"/>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D98A-154E-8719-AB555A44FC70}"/>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D98A-154E-8719-AB555A44FC70}"/>
              </c:ext>
            </c:extLst>
          </c:dPt>
          <c:cat>
            <c:strRef>
              <c:f>Hoja1!$A$2:$A$4</c:f>
              <c:strCache>
                <c:ptCount val="2"/>
                <c:pt idx="0">
                  <c:v>1er trim.</c:v>
                </c:pt>
                <c:pt idx="1">
                  <c:v>2º trim.</c:v>
                </c:pt>
              </c:strCache>
            </c:strRef>
          </c:cat>
          <c:val>
            <c:numRef>
              <c:f>Hoja1!$B$2:$B$4</c:f>
              <c:numCache>
                <c:formatCode>General</c:formatCode>
                <c:ptCount val="3"/>
                <c:pt idx="0">
                  <c:v>42.9</c:v>
                </c:pt>
                <c:pt idx="1">
                  <c:v>57.1</c:v>
                </c:pt>
                <c:pt idx="2">
                  <c:v>0</c:v>
                </c:pt>
              </c:numCache>
            </c:numRef>
          </c:val>
          <c:extLst>
            <c:ext xmlns:c16="http://schemas.microsoft.com/office/drawing/2014/chart" uri="{C3380CC4-5D6E-409C-BE32-E72D297353CC}">
              <c16:uniqueId val="{00000006-D98A-154E-8719-AB555A44FC7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783E-D340-A30F-33E3A6B6152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783E-D340-A30F-33E3A6B6152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783E-D340-A30F-33E3A6B6152B}"/>
              </c:ext>
            </c:extLst>
          </c:dPt>
          <c:cat>
            <c:strRef>
              <c:f>Hoja1!$A$2:$A$4</c:f>
              <c:strCache>
                <c:ptCount val="2"/>
                <c:pt idx="0">
                  <c:v>1er trim.</c:v>
                </c:pt>
                <c:pt idx="1">
                  <c:v>2º trim.</c:v>
                </c:pt>
              </c:strCache>
            </c:strRef>
          </c:cat>
          <c:val>
            <c:numRef>
              <c:f>Hoja1!$B$2:$B$4</c:f>
              <c:numCache>
                <c:formatCode>General</c:formatCode>
                <c:ptCount val="3"/>
                <c:pt idx="0">
                  <c:v>42</c:v>
                </c:pt>
                <c:pt idx="1">
                  <c:v>58</c:v>
                </c:pt>
                <c:pt idx="2">
                  <c:v>0</c:v>
                </c:pt>
              </c:numCache>
            </c:numRef>
          </c:val>
          <c:extLst>
            <c:ext xmlns:c16="http://schemas.microsoft.com/office/drawing/2014/chart" uri="{C3380CC4-5D6E-409C-BE32-E72D297353CC}">
              <c16:uniqueId val="{00000006-783E-D340-A30F-33E3A6B6152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FBC-7946-AF7A-519CD5A0249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FBC-7946-AF7A-519CD5A0249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FBC-7946-AF7A-519CD5A0249E}"/>
              </c:ext>
            </c:extLst>
          </c:dPt>
          <c:cat>
            <c:strRef>
              <c:f>Hoja1!$A$2:$A$4</c:f>
              <c:strCache>
                <c:ptCount val="2"/>
                <c:pt idx="0">
                  <c:v>1er trim.</c:v>
                </c:pt>
                <c:pt idx="1">
                  <c:v>2º trim.</c:v>
                </c:pt>
              </c:strCache>
            </c:strRef>
          </c:cat>
          <c:val>
            <c:numRef>
              <c:f>Hoja1!$B$2:$B$4</c:f>
              <c:numCache>
                <c:formatCode>General</c:formatCode>
                <c:ptCount val="3"/>
                <c:pt idx="0">
                  <c:v>52.5</c:v>
                </c:pt>
                <c:pt idx="1">
                  <c:v>47.5</c:v>
                </c:pt>
                <c:pt idx="2">
                  <c:v>0</c:v>
                </c:pt>
              </c:numCache>
            </c:numRef>
          </c:val>
          <c:extLst>
            <c:ext xmlns:c16="http://schemas.microsoft.com/office/drawing/2014/chart" uri="{C3380CC4-5D6E-409C-BE32-E72D297353CC}">
              <c16:uniqueId val="{00000006-2FBC-7946-AF7A-519CD5A0249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83F1-B54A-B4AD-1CF790A41A8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83F1-B54A-B4AD-1CF790A41A8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83F1-B54A-B4AD-1CF790A41A81}"/>
              </c:ext>
            </c:extLst>
          </c:dPt>
          <c:cat>
            <c:strRef>
              <c:f>Hoja1!$A$2:$A$4</c:f>
              <c:strCache>
                <c:ptCount val="2"/>
                <c:pt idx="0">
                  <c:v>1er trim.</c:v>
                </c:pt>
                <c:pt idx="1">
                  <c:v>2º trim.</c:v>
                </c:pt>
              </c:strCache>
            </c:strRef>
          </c:cat>
          <c:val>
            <c:numRef>
              <c:f>Hoja1!$B$2:$B$4</c:f>
              <c:numCache>
                <c:formatCode>General</c:formatCode>
                <c:ptCount val="3"/>
                <c:pt idx="0">
                  <c:v>60.5</c:v>
                </c:pt>
                <c:pt idx="1">
                  <c:v>39.5</c:v>
                </c:pt>
                <c:pt idx="2">
                  <c:v>0</c:v>
                </c:pt>
              </c:numCache>
            </c:numRef>
          </c:val>
          <c:extLst>
            <c:ext xmlns:c16="http://schemas.microsoft.com/office/drawing/2014/chart" uri="{C3380CC4-5D6E-409C-BE32-E72D297353CC}">
              <c16:uniqueId val="{00000006-83F1-B54A-B4AD-1CF790A41A8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rgbClr val="E4FAD4"/>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58</c:v>
                </c:pt>
                <c:pt idx="1">
                  <c:v>13</c:v>
                </c:pt>
                <c:pt idx="2">
                  <c:v>29</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1D38-3848-A581-E383075A076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1D38-3848-A581-E383075A076C}"/>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1D38-3848-A581-E383075A076C}"/>
              </c:ext>
            </c:extLst>
          </c:dPt>
          <c:cat>
            <c:strRef>
              <c:f>Hoja1!$A$2:$A$4</c:f>
              <c:strCache>
                <c:ptCount val="2"/>
                <c:pt idx="0">
                  <c:v>1er trim.</c:v>
                </c:pt>
                <c:pt idx="1">
                  <c:v>2º trim.</c:v>
                </c:pt>
              </c:strCache>
            </c:strRef>
          </c:cat>
          <c:val>
            <c:numRef>
              <c:f>Hoja1!$B$2:$B$4</c:f>
              <c:numCache>
                <c:formatCode>General</c:formatCode>
                <c:ptCount val="3"/>
                <c:pt idx="0">
                  <c:v>70.099999999999994</c:v>
                </c:pt>
                <c:pt idx="1">
                  <c:v>29.9</c:v>
                </c:pt>
                <c:pt idx="2">
                  <c:v>0</c:v>
                </c:pt>
              </c:numCache>
            </c:numRef>
          </c:val>
          <c:extLst>
            <c:ext xmlns:c16="http://schemas.microsoft.com/office/drawing/2014/chart" uri="{C3380CC4-5D6E-409C-BE32-E72D297353CC}">
              <c16:uniqueId val="{00000006-1D38-3848-A581-E383075A076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35BF-1444-8F6A-8F93B0378D48}"/>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35BF-1444-8F6A-8F93B0378D48}"/>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35BF-1444-8F6A-8F93B0378D48}"/>
              </c:ext>
            </c:extLst>
          </c:dPt>
          <c:cat>
            <c:strRef>
              <c:f>Hoja1!$A$2:$A$4</c:f>
              <c:strCache>
                <c:ptCount val="2"/>
                <c:pt idx="0">
                  <c:v>1er trim.</c:v>
                </c:pt>
                <c:pt idx="1">
                  <c:v>2º trim.</c:v>
                </c:pt>
              </c:strCache>
            </c:strRef>
          </c:cat>
          <c:val>
            <c:numRef>
              <c:f>Hoja1!$B$2:$B$4</c:f>
              <c:numCache>
                <c:formatCode>General</c:formatCode>
                <c:ptCount val="3"/>
                <c:pt idx="0">
                  <c:v>85.9</c:v>
                </c:pt>
                <c:pt idx="1">
                  <c:v>14.1</c:v>
                </c:pt>
                <c:pt idx="2">
                  <c:v>0</c:v>
                </c:pt>
              </c:numCache>
            </c:numRef>
          </c:val>
          <c:extLst>
            <c:ext xmlns:c16="http://schemas.microsoft.com/office/drawing/2014/chart" uri="{C3380CC4-5D6E-409C-BE32-E72D297353CC}">
              <c16:uniqueId val="{00000006-35BF-1444-8F6A-8F93B0378D4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A3AB-D844-8D1F-C25506FD957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3AB-D844-8D1F-C25506FD957C}"/>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3AB-D844-8D1F-C25506FD957C}"/>
              </c:ext>
            </c:extLst>
          </c:dPt>
          <c:cat>
            <c:strRef>
              <c:f>Hoja1!$A$2:$A$4</c:f>
              <c:strCache>
                <c:ptCount val="2"/>
                <c:pt idx="0">
                  <c:v>1er trim.</c:v>
                </c:pt>
                <c:pt idx="1">
                  <c:v>2º trim.</c:v>
                </c:pt>
              </c:strCache>
            </c:strRef>
          </c:cat>
          <c:val>
            <c:numRef>
              <c:f>Hoja1!$B$2:$B$4</c:f>
              <c:numCache>
                <c:formatCode>General</c:formatCode>
                <c:ptCount val="3"/>
                <c:pt idx="0">
                  <c:v>63</c:v>
                </c:pt>
                <c:pt idx="1">
                  <c:v>37</c:v>
                </c:pt>
                <c:pt idx="2">
                  <c:v>0</c:v>
                </c:pt>
              </c:numCache>
            </c:numRef>
          </c:val>
          <c:extLst>
            <c:ext xmlns:c16="http://schemas.microsoft.com/office/drawing/2014/chart" uri="{C3380CC4-5D6E-409C-BE32-E72D297353CC}">
              <c16:uniqueId val="{00000006-A3AB-D844-8D1F-C25506FD957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B29-8C49-A59E-7FC6255C5A8D}"/>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B29-8C49-A59E-7FC6255C5A8D}"/>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B29-8C49-A59E-7FC6255C5A8D}"/>
              </c:ext>
            </c:extLst>
          </c:dPt>
          <c:cat>
            <c:strRef>
              <c:f>Hoja1!$A$2:$A$4</c:f>
              <c:strCache>
                <c:ptCount val="2"/>
                <c:pt idx="0">
                  <c:v>1er trim.</c:v>
                </c:pt>
                <c:pt idx="1">
                  <c:v>2º trim.</c:v>
                </c:pt>
              </c:strCache>
            </c:strRef>
          </c:cat>
          <c:val>
            <c:numRef>
              <c:f>Hoja1!$B$2:$B$4</c:f>
              <c:numCache>
                <c:formatCode>General</c:formatCode>
                <c:ptCount val="3"/>
                <c:pt idx="0">
                  <c:v>32.6</c:v>
                </c:pt>
                <c:pt idx="1">
                  <c:v>67.400000000000006</c:v>
                </c:pt>
                <c:pt idx="2">
                  <c:v>0</c:v>
                </c:pt>
              </c:numCache>
            </c:numRef>
          </c:val>
          <c:extLst>
            <c:ext xmlns:c16="http://schemas.microsoft.com/office/drawing/2014/chart" uri="{C3380CC4-5D6E-409C-BE32-E72D297353CC}">
              <c16:uniqueId val="{00000006-2B29-8C49-A59E-7FC6255C5A8D}"/>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F39-834B-A94D-AEC5BDE46A1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39-834B-A94D-AEC5BDE46A13}"/>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F39-834B-A94D-AEC5BDE46A13}"/>
              </c:ext>
            </c:extLst>
          </c:dPt>
          <c:cat>
            <c:strRef>
              <c:f>Hoja1!$A$2:$A$4</c:f>
              <c:strCache>
                <c:ptCount val="2"/>
                <c:pt idx="0">
                  <c:v>1er trim.</c:v>
                </c:pt>
                <c:pt idx="1">
                  <c:v>2º trim.</c:v>
                </c:pt>
              </c:strCache>
            </c:strRef>
          </c:cat>
          <c:val>
            <c:numRef>
              <c:f>Hoja1!$B$2:$B$4</c:f>
              <c:numCache>
                <c:formatCode>General</c:formatCode>
                <c:ptCount val="3"/>
                <c:pt idx="0">
                  <c:v>31.9</c:v>
                </c:pt>
                <c:pt idx="1">
                  <c:v>68.099999999999994</c:v>
                </c:pt>
                <c:pt idx="2">
                  <c:v>0</c:v>
                </c:pt>
              </c:numCache>
            </c:numRef>
          </c:val>
          <c:extLst>
            <c:ext xmlns:c16="http://schemas.microsoft.com/office/drawing/2014/chart" uri="{C3380CC4-5D6E-409C-BE32-E72D297353CC}">
              <c16:uniqueId val="{00000006-9F39-834B-A94D-AEC5BDE46A1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8751-A04D-BA90-78B09B8573E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8751-A04D-BA90-78B09B8573E3}"/>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8751-A04D-BA90-78B09B8573E3}"/>
              </c:ext>
            </c:extLst>
          </c:dPt>
          <c:cat>
            <c:strRef>
              <c:f>Hoja1!$A$2:$A$4</c:f>
              <c:strCache>
                <c:ptCount val="2"/>
                <c:pt idx="0">
                  <c:v>1er trim.</c:v>
                </c:pt>
                <c:pt idx="1">
                  <c:v>2º trim.</c:v>
                </c:pt>
              </c:strCache>
            </c:strRef>
          </c:cat>
          <c:val>
            <c:numRef>
              <c:f>Hoja1!$B$2:$B$4</c:f>
              <c:numCache>
                <c:formatCode>General</c:formatCode>
                <c:ptCount val="3"/>
                <c:pt idx="0">
                  <c:v>76.8</c:v>
                </c:pt>
                <c:pt idx="1">
                  <c:v>23.2</c:v>
                </c:pt>
                <c:pt idx="2">
                  <c:v>0</c:v>
                </c:pt>
              </c:numCache>
            </c:numRef>
          </c:val>
          <c:extLst>
            <c:ext xmlns:c16="http://schemas.microsoft.com/office/drawing/2014/chart" uri="{C3380CC4-5D6E-409C-BE32-E72D297353CC}">
              <c16:uniqueId val="{00000006-8751-A04D-BA90-78B09B8573E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40A5-FA4A-9B5D-23FD8E979165}"/>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0A5-FA4A-9B5D-23FD8E979165}"/>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40A5-FA4A-9B5D-23FD8E979165}"/>
              </c:ext>
            </c:extLst>
          </c:dPt>
          <c:cat>
            <c:strRef>
              <c:f>Hoja1!$A$2:$A$4</c:f>
              <c:strCache>
                <c:ptCount val="2"/>
                <c:pt idx="0">
                  <c:v>1er trim.</c:v>
                </c:pt>
                <c:pt idx="1">
                  <c:v>2º trim.</c:v>
                </c:pt>
              </c:strCache>
            </c:strRef>
          </c:cat>
          <c:val>
            <c:numRef>
              <c:f>Hoja1!$B$2:$B$4</c:f>
              <c:numCache>
                <c:formatCode>General</c:formatCode>
                <c:ptCount val="3"/>
                <c:pt idx="0">
                  <c:v>58.5</c:v>
                </c:pt>
                <c:pt idx="1">
                  <c:v>41.5</c:v>
                </c:pt>
                <c:pt idx="2">
                  <c:v>0</c:v>
                </c:pt>
              </c:numCache>
            </c:numRef>
          </c:val>
          <c:extLst>
            <c:ext xmlns:c16="http://schemas.microsoft.com/office/drawing/2014/chart" uri="{C3380CC4-5D6E-409C-BE32-E72D297353CC}">
              <c16:uniqueId val="{00000006-40A5-FA4A-9B5D-23FD8E979165}"/>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1247-0743-A0A7-795A4CE80F9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1247-0743-A0A7-795A4CE80F93}"/>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1247-0743-A0A7-795A4CE80F93}"/>
              </c:ext>
            </c:extLst>
          </c:dPt>
          <c:cat>
            <c:strRef>
              <c:f>Hoja1!$A$2:$A$4</c:f>
              <c:strCache>
                <c:ptCount val="2"/>
                <c:pt idx="0">
                  <c:v>1er trim.</c:v>
                </c:pt>
                <c:pt idx="1">
                  <c:v>2º trim.</c:v>
                </c:pt>
              </c:strCache>
            </c:strRef>
          </c:cat>
          <c:val>
            <c:numRef>
              <c:f>Hoja1!$B$2:$B$4</c:f>
              <c:numCache>
                <c:formatCode>General</c:formatCode>
                <c:ptCount val="3"/>
                <c:pt idx="0">
                  <c:v>71.599999999999994</c:v>
                </c:pt>
                <c:pt idx="1">
                  <c:v>28.4</c:v>
                </c:pt>
                <c:pt idx="2">
                  <c:v>0</c:v>
                </c:pt>
              </c:numCache>
            </c:numRef>
          </c:val>
          <c:extLst>
            <c:ext xmlns:c16="http://schemas.microsoft.com/office/drawing/2014/chart" uri="{C3380CC4-5D6E-409C-BE32-E72D297353CC}">
              <c16:uniqueId val="{00000006-1247-0743-A0A7-795A4CE80F9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75</c:v>
                </c:pt>
                <c:pt idx="1">
                  <c:v>25</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55.9</c:v>
                </c:pt>
                <c:pt idx="1">
                  <c:v>44.1</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0.9</c:v>
                </c:pt>
                <c:pt idx="1">
                  <c:v>0.5</c:v>
                </c:pt>
                <c:pt idx="2">
                  <c:v>98.6</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58.8</c:v>
                </c:pt>
                <c:pt idx="1">
                  <c:v>41.2</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45.9</c:v>
                </c:pt>
                <c:pt idx="1">
                  <c:v>54.1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38.299999999999997</c:v>
                </c:pt>
                <c:pt idx="1">
                  <c:v>61.7</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2977-FD6B-4225-B597-08C73696F768}" type="datetimeFigureOut">
              <a:rPr lang="es-ES" smtClean="0"/>
              <a:t>02/02/2026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8C368-C3FA-4A12-B0B4-3ED3C42E18A4}" type="slidenum">
              <a:rPr lang="es-ES" smtClean="0"/>
              <a:t>‹Nº›</a:t>
            </a:fld>
            <a:endParaRPr lang="es-ES"/>
          </a:p>
        </p:txBody>
      </p:sp>
    </p:spTree>
    <p:extLst>
      <p:ext uri="{BB962C8B-B14F-4D97-AF65-F5344CB8AC3E}">
        <p14:creationId xmlns:p14="http://schemas.microsoft.com/office/powerpoint/2010/main" val="89013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A8C368-C3FA-4A12-B0B4-3ED3C42E18A4}" type="slidenum">
              <a:rPr lang="es-ES" smtClean="0"/>
              <a:t>1</a:t>
            </a:fld>
            <a:endParaRPr lang="es-ES"/>
          </a:p>
        </p:txBody>
      </p:sp>
    </p:spTree>
    <p:extLst>
      <p:ext uri="{BB962C8B-B14F-4D97-AF65-F5344CB8AC3E}">
        <p14:creationId xmlns:p14="http://schemas.microsoft.com/office/powerpoint/2010/main" val="1898074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62F35-5AA8-4AD6-F20A-AA890F6C8A8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9117E04-C141-1DA4-BCDA-9CC3735474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08D2E54-A44C-8E33-3D18-635B4C40549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8802C5F-B3EF-24E1-D9C6-A7032D5208F0}"/>
              </a:ext>
            </a:extLst>
          </p:cNvPr>
          <p:cNvSpPr>
            <a:spLocks noGrp="1"/>
          </p:cNvSpPr>
          <p:nvPr>
            <p:ph type="sldNum" sz="quarter" idx="5"/>
          </p:nvPr>
        </p:nvSpPr>
        <p:spPr/>
        <p:txBody>
          <a:bodyPr/>
          <a:lstStyle/>
          <a:p>
            <a:fld id="{FBA8C368-C3FA-4A12-B0B4-3ED3C42E18A4}" type="slidenum">
              <a:rPr lang="es-ES" smtClean="0"/>
              <a:t>25</a:t>
            </a:fld>
            <a:endParaRPr lang="es-ES"/>
          </a:p>
        </p:txBody>
      </p:sp>
    </p:spTree>
    <p:extLst>
      <p:ext uri="{BB962C8B-B14F-4D97-AF65-F5344CB8AC3E}">
        <p14:creationId xmlns:p14="http://schemas.microsoft.com/office/powerpoint/2010/main" val="18973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C6BA-0BE6-30A4-9D44-1C7D58EEEC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019E11-E226-2AD4-BC85-BA03ABAA06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73C1FE-035A-7D7F-169B-74766A16155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6828ABB-663B-85E4-BFED-1837E2B67953}"/>
              </a:ext>
            </a:extLst>
          </p:cNvPr>
          <p:cNvSpPr>
            <a:spLocks noGrp="1"/>
          </p:cNvSpPr>
          <p:nvPr>
            <p:ph type="sldNum" sz="quarter" idx="5"/>
          </p:nvPr>
        </p:nvSpPr>
        <p:spPr/>
        <p:txBody>
          <a:bodyPr/>
          <a:lstStyle/>
          <a:p>
            <a:fld id="{FBA8C368-C3FA-4A12-B0B4-3ED3C42E18A4}" type="slidenum">
              <a:rPr lang="es-ES" smtClean="0"/>
              <a:t>26</a:t>
            </a:fld>
            <a:endParaRPr lang="es-ES"/>
          </a:p>
        </p:txBody>
      </p:sp>
    </p:spTree>
    <p:extLst>
      <p:ext uri="{BB962C8B-B14F-4D97-AF65-F5344CB8AC3E}">
        <p14:creationId xmlns:p14="http://schemas.microsoft.com/office/powerpoint/2010/main" val="362201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8ABE-CD54-AB49-B2F6-58F15889DED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E38DB3-D30A-2C72-43A7-3BA0C7EF3EA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77B646-27E0-7419-00DB-CA7D3C45FD0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1228640-BF4B-E487-11A9-6AFC611C98E1}"/>
              </a:ext>
            </a:extLst>
          </p:cNvPr>
          <p:cNvSpPr>
            <a:spLocks noGrp="1"/>
          </p:cNvSpPr>
          <p:nvPr>
            <p:ph type="sldNum" sz="quarter" idx="5"/>
          </p:nvPr>
        </p:nvSpPr>
        <p:spPr/>
        <p:txBody>
          <a:bodyPr/>
          <a:lstStyle/>
          <a:p>
            <a:fld id="{FBA8C368-C3FA-4A12-B0B4-3ED3C42E18A4}" type="slidenum">
              <a:rPr lang="es-ES" smtClean="0"/>
              <a:t>27</a:t>
            </a:fld>
            <a:endParaRPr lang="es-ES"/>
          </a:p>
        </p:txBody>
      </p:sp>
    </p:spTree>
    <p:extLst>
      <p:ext uri="{BB962C8B-B14F-4D97-AF65-F5344CB8AC3E}">
        <p14:creationId xmlns:p14="http://schemas.microsoft.com/office/powerpoint/2010/main" val="2059505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9256-1A79-4B27-AE9F-E4587D4CF2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73A0B9-6871-A503-A5EA-3300769073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C81DF5-FC43-2C29-32A2-BADD9187AEB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2B3BD7E-7E8F-E7A2-5E3C-AA67B0AFC6B7}"/>
              </a:ext>
            </a:extLst>
          </p:cNvPr>
          <p:cNvSpPr>
            <a:spLocks noGrp="1"/>
          </p:cNvSpPr>
          <p:nvPr>
            <p:ph type="sldNum" sz="quarter" idx="5"/>
          </p:nvPr>
        </p:nvSpPr>
        <p:spPr/>
        <p:txBody>
          <a:bodyPr/>
          <a:lstStyle/>
          <a:p>
            <a:fld id="{FBA8C368-C3FA-4A12-B0B4-3ED3C42E18A4}" type="slidenum">
              <a:rPr lang="es-ES" smtClean="0"/>
              <a:t>29</a:t>
            </a:fld>
            <a:endParaRPr lang="es-ES"/>
          </a:p>
        </p:txBody>
      </p:sp>
    </p:spTree>
    <p:extLst>
      <p:ext uri="{BB962C8B-B14F-4D97-AF65-F5344CB8AC3E}">
        <p14:creationId xmlns:p14="http://schemas.microsoft.com/office/powerpoint/2010/main" val="316365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2485F-B63E-A613-8AEB-A13FC121CB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A85220-FAB0-2D26-CDF3-A35F0C998C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18FD17-A09F-2765-1F89-67F717BC72E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CBE287C-928B-2215-84A8-98EA54F484DB}"/>
              </a:ext>
            </a:extLst>
          </p:cNvPr>
          <p:cNvSpPr>
            <a:spLocks noGrp="1"/>
          </p:cNvSpPr>
          <p:nvPr>
            <p:ph type="sldNum" sz="quarter" idx="5"/>
          </p:nvPr>
        </p:nvSpPr>
        <p:spPr/>
        <p:txBody>
          <a:bodyPr/>
          <a:lstStyle/>
          <a:p>
            <a:fld id="{FBA8C368-C3FA-4A12-B0B4-3ED3C42E18A4}" type="slidenum">
              <a:rPr lang="es-ES" smtClean="0"/>
              <a:t>30</a:t>
            </a:fld>
            <a:endParaRPr lang="es-ES"/>
          </a:p>
        </p:txBody>
      </p:sp>
    </p:spTree>
    <p:extLst>
      <p:ext uri="{BB962C8B-B14F-4D97-AF65-F5344CB8AC3E}">
        <p14:creationId xmlns:p14="http://schemas.microsoft.com/office/powerpoint/2010/main" val="88674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DFFE-2E85-7326-8A5F-FC1C0FF973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3E6FB11-3853-4386-D8D9-048F7BD648E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8E03627-431E-D545-98AF-D647CE9401D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F01C380-ABBD-D379-87BE-783BBE77C842}"/>
              </a:ext>
            </a:extLst>
          </p:cNvPr>
          <p:cNvSpPr>
            <a:spLocks noGrp="1"/>
          </p:cNvSpPr>
          <p:nvPr>
            <p:ph type="sldNum" sz="quarter" idx="5"/>
          </p:nvPr>
        </p:nvSpPr>
        <p:spPr/>
        <p:txBody>
          <a:bodyPr/>
          <a:lstStyle/>
          <a:p>
            <a:fld id="{FBA8C368-C3FA-4A12-B0B4-3ED3C42E18A4}" type="slidenum">
              <a:rPr lang="es-ES" smtClean="0"/>
              <a:t>31</a:t>
            </a:fld>
            <a:endParaRPr lang="es-ES"/>
          </a:p>
        </p:txBody>
      </p:sp>
    </p:spTree>
    <p:extLst>
      <p:ext uri="{BB962C8B-B14F-4D97-AF65-F5344CB8AC3E}">
        <p14:creationId xmlns:p14="http://schemas.microsoft.com/office/powerpoint/2010/main" val="2156344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778B-3B79-DEA0-0F2C-9D68AC7123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F826069-AB3E-3C76-FF4D-216CE40065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6EA0568-9B11-0381-F7B5-065B43B1853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CF907B7-6244-35F6-82EA-49DC249F971B}"/>
              </a:ext>
            </a:extLst>
          </p:cNvPr>
          <p:cNvSpPr>
            <a:spLocks noGrp="1"/>
          </p:cNvSpPr>
          <p:nvPr>
            <p:ph type="sldNum" sz="quarter" idx="5"/>
          </p:nvPr>
        </p:nvSpPr>
        <p:spPr/>
        <p:txBody>
          <a:bodyPr/>
          <a:lstStyle/>
          <a:p>
            <a:fld id="{FBA8C368-C3FA-4A12-B0B4-3ED3C42E18A4}" type="slidenum">
              <a:rPr lang="es-ES" smtClean="0"/>
              <a:t>32</a:t>
            </a:fld>
            <a:endParaRPr lang="es-ES"/>
          </a:p>
        </p:txBody>
      </p:sp>
    </p:spTree>
    <p:extLst>
      <p:ext uri="{BB962C8B-B14F-4D97-AF65-F5344CB8AC3E}">
        <p14:creationId xmlns:p14="http://schemas.microsoft.com/office/powerpoint/2010/main" val="46748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6630-8E68-CBF7-2946-9266808CB2D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9DA4BE-2B10-DB5E-BA65-7570B8941C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9EBA9C8-6039-3DCA-260B-A153BA79D3D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134B516-1F58-1B93-F8EB-E6F62959C0B5}"/>
              </a:ext>
            </a:extLst>
          </p:cNvPr>
          <p:cNvSpPr>
            <a:spLocks noGrp="1"/>
          </p:cNvSpPr>
          <p:nvPr>
            <p:ph type="sldNum" sz="quarter" idx="5"/>
          </p:nvPr>
        </p:nvSpPr>
        <p:spPr/>
        <p:txBody>
          <a:bodyPr/>
          <a:lstStyle/>
          <a:p>
            <a:fld id="{FBA8C368-C3FA-4A12-B0B4-3ED3C42E18A4}" type="slidenum">
              <a:rPr lang="es-ES" smtClean="0"/>
              <a:t>33</a:t>
            </a:fld>
            <a:endParaRPr lang="es-ES"/>
          </a:p>
        </p:txBody>
      </p:sp>
    </p:spTree>
    <p:extLst>
      <p:ext uri="{BB962C8B-B14F-4D97-AF65-F5344CB8AC3E}">
        <p14:creationId xmlns:p14="http://schemas.microsoft.com/office/powerpoint/2010/main" val="418161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EF022-5D73-779F-0849-1D7E9071317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F69A8B-AF7F-44CB-3F32-93523965C72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FAC584-305D-D0FB-F81B-3E535B5B5D7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5C9A998-BEA6-1824-6C21-E5D43BEA4720}"/>
              </a:ext>
            </a:extLst>
          </p:cNvPr>
          <p:cNvSpPr>
            <a:spLocks noGrp="1"/>
          </p:cNvSpPr>
          <p:nvPr>
            <p:ph type="sldNum" sz="quarter" idx="5"/>
          </p:nvPr>
        </p:nvSpPr>
        <p:spPr/>
        <p:txBody>
          <a:bodyPr/>
          <a:lstStyle/>
          <a:p>
            <a:fld id="{FBA8C368-C3FA-4A12-B0B4-3ED3C42E18A4}" type="slidenum">
              <a:rPr lang="es-ES" smtClean="0"/>
              <a:t>34</a:t>
            </a:fld>
            <a:endParaRPr lang="es-ES"/>
          </a:p>
        </p:txBody>
      </p:sp>
    </p:spTree>
    <p:extLst>
      <p:ext uri="{BB962C8B-B14F-4D97-AF65-F5344CB8AC3E}">
        <p14:creationId xmlns:p14="http://schemas.microsoft.com/office/powerpoint/2010/main" val="2182424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BA47-F617-6EB6-5348-84307967CE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F803E4-F213-C28F-FFCD-B605BDACB8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68D5E8B-B62D-B8E6-754C-51AD3B3121F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665A642-B973-7715-4741-2B276214F25F}"/>
              </a:ext>
            </a:extLst>
          </p:cNvPr>
          <p:cNvSpPr>
            <a:spLocks noGrp="1"/>
          </p:cNvSpPr>
          <p:nvPr>
            <p:ph type="sldNum" sz="quarter" idx="5"/>
          </p:nvPr>
        </p:nvSpPr>
        <p:spPr/>
        <p:txBody>
          <a:bodyPr/>
          <a:lstStyle/>
          <a:p>
            <a:fld id="{FBA8C368-C3FA-4A12-B0B4-3ED3C42E18A4}" type="slidenum">
              <a:rPr lang="es-ES" smtClean="0"/>
              <a:t>36</a:t>
            </a:fld>
            <a:endParaRPr lang="es-ES"/>
          </a:p>
        </p:txBody>
      </p:sp>
    </p:spTree>
    <p:extLst>
      <p:ext uri="{BB962C8B-B14F-4D97-AF65-F5344CB8AC3E}">
        <p14:creationId xmlns:p14="http://schemas.microsoft.com/office/powerpoint/2010/main" val="155014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C950-9B39-4728-B709-4BFA00E980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8B1EC0-49CA-AC81-3B60-2E0494ECDA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0452A-0770-5CB4-942C-F8A7B0FF063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202DA85-A2D6-4170-1491-52E47D4A2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92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74CF-1212-04AC-BA2E-3425B8FF31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DFE72B-3E8D-0C06-9597-E8D7F25FA50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69C280B-5811-31A4-BFA1-4DB32D21CBA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13DBF47-0EC9-9BD8-D506-6FBF8E2F570B}"/>
              </a:ext>
            </a:extLst>
          </p:cNvPr>
          <p:cNvSpPr>
            <a:spLocks noGrp="1"/>
          </p:cNvSpPr>
          <p:nvPr>
            <p:ph type="sldNum" sz="quarter" idx="5"/>
          </p:nvPr>
        </p:nvSpPr>
        <p:spPr/>
        <p:txBody>
          <a:bodyPr/>
          <a:lstStyle/>
          <a:p>
            <a:fld id="{FBA8C368-C3FA-4A12-B0B4-3ED3C42E18A4}" type="slidenum">
              <a:rPr lang="es-ES" smtClean="0"/>
              <a:t>37</a:t>
            </a:fld>
            <a:endParaRPr lang="es-ES"/>
          </a:p>
        </p:txBody>
      </p:sp>
    </p:spTree>
    <p:extLst>
      <p:ext uri="{BB962C8B-B14F-4D97-AF65-F5344CB8AC3E}">
        <p14:creationId xmlns:p14="http://schemas.microsoft.com/office/powerpoint/2010/main" val="176447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E81B-C201-C533-E45E-CAA794EAC4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718B7B-56C3-3E50-A3C1-6B4FBCFB39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52EB38-7094-D0B7-CC3A-166BCE77884D}"/>
              </a:ext>
            </a:extLst>
          </p:cNvPr>
          <p:cNvSpPr>
            <a:spLocks noGrp="1"/>
          </p:cNvSpPr>
          <p:nvPr>
            <p:ph type="body" idx="1"/>
          </p:nvPr>
        </p:nvSpPr>
        <p:spPr/>
        <p:txBody>
          <a:bodyPr/>
          <a:lstStyle/>
          <a:p>
            <a:r>
              <a:rPr lang="es-ES" dirty="0"/>
              <a:t>Presentamos a una paciente de 52 años con DA y dermatitis aerógena desde hace 34 años. 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dirty="0" err="1"/>
              <a:t>dupilumab</a:t>
            </a:r>
            <a:r>
              <a:rPr lang="es-ES" dirty="0"/>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dirty="0" err="1"/>
              <a:t>cuperosis</a:t>
            </a:r>
            <a:r>
              <a:rPr lang="es-ES" dirty="0"/>
              <a:t> en ambas mejillas (Figura 1(b, c)).La paciente refirió tratamientos previos autogestionados sin éxito de esta nueva afección con crema de </a:t>
            </a:r>
            <a:r>
              <a:rPr lang="es-ES" dirty="0" err="1"/>
              <a:t>prednicarbato</a:t>
            </a:r>
            <a:r>
              <a:rPr lang="es-ES" dirty="0"/>
              <a:t>, prednisolona por vía oral una vez 40 mg, luego 20 mg durante 4 días, seguido de crema de nistatina crema de </a:t>
            </a:r>
            <a:r>
              <a:rPr lang="es-ES" dirty="0" err="1"/>
              <a:t>pimecrolimus</a:t>
            </a:r>
            <a:r>
              <a:rPr lang="es-ES" dirty="0"/>
              <a:t> y pomada de zinc, cada una durante una semana. Se diagnosticó una dermatitis de tipo rosácea y se prescribió doxiciclina oral40 mg dos veces al día, junto con metronidazol tópico en gel por la mañana e ivermectina por la noche. </a:t>
            </a:r>
          </a:p>
          <a:p>
            <a:r>
              <a:rPr lang="es-ES" dirty="0" err="1"/>
              <a:t>Dupilumab</a:t>
            </a:r>
            <a:r>
              <a:rPr lang="es-ES" dirty="0"/>
              <a:t> fue inicialmente. Después de una dosis más, el estado de la piel del paciente empeoró significativamente y se suspendió el tratamiento con </a:t>
            </a:r>
            <a:r>
              <a:rPr lang="es-ES" dirty="0" err="1"/>
              <a:t>dupilumab</a:t>
            </a:r>
            <a:r>
              <a:rPr lang="es-ES" dirty="0"/>
              <a:t>. En su lugar, se inició </a:t>
            </a:r>
            <a:r>
              <a:rPr lang="es-ES" dirty="0" err="1"/>
              <a:t>lebrikizumab</a:t>
            </a:r>
            <a:r>
              <a:rPr lang="es-ES" dirty="0"/>
              <a:t>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a:t>
            </a:r>
            <a:r>
              <a:rPr lang="es-ES" dirty="0" err="1"/>
              <a:t>lebrikizumab</a:t>
            </a:r>
            <a:r>
              <a:rPr lang="es-ES" dirty="0"/>
              <a:t> que se amplió a dosis cada cuatro semanas después de la semana 16 fue bien tolerado, el EASI fue 0 y la paciente no mostró efectos secundarios. Además, no se produjo ningún empeoramiento del asma bronquial. </a:t>
            </a:r>
          </a:p>
          <a:p>
            <a:endParaRPr lang="es-ES" dirty="0"/>
          </a:p>
        </p:txBody>
      </p:sp>
      <p:sp>
        <p:nvSpPr>
          <p:cNvPr id="4" name="Marcador de número de diapositiva 3">
            <a:extLst>
              <a:ext uri="{FF2B5EF4-FFF2-40B4-BE49-F238E27FC236}">
                <a16:creationId xmlns:a16="http://schemas.microsoft.com/office/drawing/2014/main" id="{332F7952-7DF6-7E27-B9BA-D096A5D32E0A}"/>
              </a:ext>
            </a:extLst>
          </p:cNvPr>
          <p:cNvSpPr>
            <a:spLocks noGrp="1"/>
          </p:cNvSpPr>
          <p:nvPr>
            <p:ph type="sldNum" sz="quarter" idx="5"/>
          </p:nvPr>
        </p:nvSpPr>
        <p:spPr/>
        <p:txBody>
          <a:bodyPr/>
          <a:lstStyle/>
          <a:p>
            <a:fld id="{FBA8C368-C3FA-4A12-B0B4-3ED3C42E18A4}" type="slidenum">
              <a:rPr lang="es-ES" smtClean="0"/>
              <a:t>41</a:t>
            </a:fld>
            <a:endParaRPr lang="es-ES"/>
          </a:p>
        </p:txBody>
      </p:sp>
    </p:spTree>
    <p:extLst>
      <p:ext uri="{BB962C8B-B14F-4D97-AF65-F5344CB8AC3E}">
        <p14:creationId xmlns:p14="http://schemas.microsoft.com/office/powerpoint/2010/main" val="28207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1F334-2D8F-6F62-0F62-DE8CAB655F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7A034A-CCD6-1889-B23E-AF702DB371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EF2723-D3A9-105D-35E7-AA1C684726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dirty="0" err="1"/>
              <a:t>dupilumab</a:t>
            </a:r>
            <a:r>
              <a:rPr lang="es-ES" dirty="0"/>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dirty="0" err="1"/>
              <a:t>cuperosis</a:t>
            </a:r>
            <a:r>
              <a:rPr lang="es-ES" dirty="0"/>
              <a:t> en ambas mejillas (Figura 1(b, c)).La paciente refirió tratamientos previos autogestionados sin éxito de esta nueva afección con crema de </a:t>
            </a:r>
            <a:r>
              <a:rPr lang="es-ES" dirty="0" err="1"/>
              <a:t>prednicarbato</a:t>
            </a:r>
            <a:r>
              <a:rPr lang="es-ES" dirty="0"/>
              <a:t>, prednisolona por vía oral una vez 40 mg, luego 20 mg durante 4 días, seguido de crema de nistatina crema de </a:t>
            </a:r>
            <a:r>
              <a:rPr lang="es-ES" dirty="0" err="1"/>
              <a:t>pimecrolimus</a:t>
            </a:r>
            <a:r>
              <a:rPr lang="es-ES" dirty="0"/>
              <a:t> y pomada de zinc, cada una durante una semana. Se diagnosticó una dermatitis de tipo rosácea y se prescribió doxiciclina oral40 mg dos veces al día, junto con metronidazol tópico en gel por la mañana e ivermectina por la noche. </a:t>
            </a:r>
          </a:p>
          <a:p>
            <a:endParaRPr lang="es-ES" dirty="0"/>
          </a:p>
        </p:txBody>
      </p:sp>
      <p:sp>
        <p:nvSpPr>
          <p:cNvPr id="4" name="Marcador de número de diapositiva 3">
            <a:extLst>
              <a:ext uri="{FF2B5EF4-FFF2-40B4-BE49-F238E27FC236}">
                <a16:creationId xmlns:a16="http://schemas.microsoft.com/office/drawing/2014/main" id="{09A22FF3-05EA-80AB-89B7-30AACD8C4CC8}"/>
              </a:ext>
            </a:extLst>
          </p:cNvPr>
          <p:cNvSpPr>
            <a:spLocks noGrp="1"/>
          </p:cNvSpPr>
          <p:nvPr>
            <p:ph type="sldNum" sz="quarter" idx="5"/>
          </p:nvPr>
        </p:nvSpPr>
        <p:spPr/>
        <p:txBody>
          <a:bodyPr/>
          <a:lstStyle/>
          <a:p>
            <a:fld id="{FBA8C368-C3FA-4A12-B0B4-3ED3C42E18A4}" type="slidenum">
              <a:rPr lang="es-ES" smtClean="0"/>
              <a:t>42</a:t>
            </a:fld>
            <a:endParaRPr lang="es-ES"/>
          </a:p>
        </p:txBody>
      </p:sp>
    </p:spTree>
    <p:extLst>
      <p:ext uri="{BB962C8B-B14F-4D97-AF65-F5344CB8AC3E}">
        <p14:creationId xmlns:p14="http://schemas.microsoft.com/office/powerpoint/2010/main" val="156335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E177-6E0C-EB18-6E89-499DFFAEE9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457F54-2A64-44ED-2E07-A81613F7DB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0F4A84-27AE-0B49-DC77-C735EF07F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dirty="0" err="1"/>
              <a:t>dupilumab</a:t>
            </a:r>
            <a:r>
              <a:rPr lang="es-ES" dirty="0"/>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dirty="0" err="1"/>
              <a:t>cuperosis</a:t>
            </a:r>
            <a:r>
              <a:rPr lang="es-ES" dirty="0"/>
              <a:t> en ambas mejillas (Figura 1(b, c)).La paciente refirió tratamientos previos autogestionados sin éxito de esta nueva afección con crema de </a:t>
            </a:r>
            <a:r>
              <a:rPr lang="es-ES" dirty="0" err="1"/>
              <a:t>prednicarbato</a:t>
            </a:r>
            <a:r>
              <a:rPr lang="es-ES" dirty="0"/>
              <a:t>, prednisolona por vía oral una vez 40 mg, luego 20 mg durante 4 días, seguido de crema de nistatina crema de </a:t>
            </a:r>
            <a:r>
              <a:rPr lang="es-ES" dirty="0" err="1"/>
              <a:t>pimecrolimus</a:t>
            </a:r>
            <a:r>
              <a:rPr lang="es-ES" dirty="0"/>
              <a:t> y pomada de zinc, cada una durante una semana. Se diagnosticó una dermatitis de tipo rosácea y se prescribió doxiciclina oral40 mg dos veces al día, junto con metronidazol tópico en gel por la mañana e ivermectina por la noche. </a:t>
            </a:r>
          </a:p>
          <a:p>
            <a:endParaRPr lang="es-ES" dirty="0"/>
          </a:p>
        </p:txBody>
      </p:sp>
      <p:sp>
        <p:nvSpPr>
          <p:cNvPr id="4" name="Marcador de número de diapositiva 3">
            <a:extLst>
              <a:ext uri="{FF2B5EF4-FFF2-40B4-BE49-F238E27FC236}">
                <a16:creationId xmlns:a16="http://schemas.microsoft.com/office/drawing/2014/main" id="{8260B09B-59A4-2235-E506-47F4DD335878}"/>
              </a:ext>
            </a:extLst>
          </p:cNvPr>
          <p:cNvSpPr>
            <a:spLocks noGrp="1"/>
          </p:cNvSpPr>
          <p:nvPr>
            <p:ph type="sldNum" sz="quarter" idx="5"/>
          </p:nvPr>
        </p:nvSpPr>
        <p:spPr/>
        <p:txBody>
          <a:bodyPr/>
          <a:lstStyle/>
          <a:p>
            <a:fld id="{FBA8C368-C3FA-4A12-B0B4-3ED3C42E18A4}" type="slidenum">
              <a:rPr lang="es-ES" smtClean="0"/>
              <a:t>43</a:t>
            </a:fld>
            <a:endParaRPr lang="es-ES"/>
          </a:p>
        </p:txBody>
      </p:sp>
    </p:spTree>
    <p:extLst>
      <p:ext uri="{BB962C8B-B14F-4D97-AF65-F5344CB8AC3E}">
        <p14:creationId xmlns:p14="http://schemas.microsoft.com/office/powerpoint/2010/main" val="1639954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C936-AA63-035E-DD7A-8F1B1A134C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5A6BB5-D1F5-BEC2-0E6E-D4F94BE898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370224-4452-0113-A120-FA7A409EAB4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A1B7B29-8401-E7D1-21D5-AE7607645EBD}"/>
              </a:ext>
            </a:extLst>
          </p:cNvPr>
          <p:cNvSpPr>
            <a:spLocks noGrp="1"/>
          </p:cNvSpPr>
          <p:nvPr>
            <p:ph type="sldNum" sz="quarter" idx="5"/>
          </p:nvPr>
        </p:nvSpPr>
        <p:spPr/>
        <p:txBody>
          <a:bodyPr/>
          <a:lstStyle/>
          <a:p>
            <a:fld id="{FBA8C368-C3FA-4A12-B0B4-3ED3C42E18A4}" type="slidenum">
              <a:rPr lang="es-ES" smtClean="0"/>
              <a:t>46</a:t>
            </a:fld>
            <a:endParaRPr lang="es-ES"/>
          </a:p>
        </p:txBody>
      </p:sp>
    </p:spTree>
    <p:extLst>
      <p:ext uri="{BB962C8B-B14F-4D97-AF65-F5344CB8AC3E}">
        <p14:creationId xmlns:p14="http://schemas.microsoft.com/office/powerpoint/2010/main" val="1866092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9AC8-7992-36B4-62EF-96016F812C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397A50-3C1E-7A0E-9C03-694230CA784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54B7C5-8AF9-D349-86E6-E0C3BD7BEB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dirty="0" err="1"/>
              <a:t>dupilumab</a:t>
            </a:r>
            <a:r>
              <a:rPr lang="es-ES" dirty="0"/>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dirty="0" err="1"/>
              <a:t>cuperosis</a:t>
            </a:r>
            <a:r>
              <a:rPr lang="es-ES" dirty="0"/>
              <a:t> en ambas mejillas (Figura 1(b, c)).La paciente refirió tratamientos previos autogestionados sin éxito de esta nueva afección con crema de </a:t>
            </a:r>
            <a:r>
              <a:rPr lang="es-ES" dirty="0" err="1"/>
              <a:t>prednicarbato</a:t>
            </a:r>
            <a:r>
              <a:rPr lang="es-ES" dirty="0"/>
              <a:t>, prednisolona por vía oral una vez 40 mg, luego 20 mg durante 4 días, seguido de crema de nistatina crema de </a:t>
            </a:r>
            <a:r>
              <a:rPr lang="es-ES" dirty="0" err="1"/>
              <a:t>pimecrolimus</a:t>
            </a:r>
            <a:r>
              <a:rPr lang="es-ES" dirty="0"/>
              <a:t> y pomada de zinc, cada una durante una semana. Se diagnosticó una dermatitis de tipo rosácea y se prescribió doxiciclina oral40 mg dos veces al día, junto con metronidazol tópico en gel por la mañana e ivermectina por la noche. </a:t>
            </a:r>
          </a:p>
          <a:p>
            <a:endParaRPr lang="es-ES" dirty="0"/>
          </a:p>
        </p:txBody>
      </p:sp>
      <p:sp>
        <p:nvSpPr>
          <p:cNvPr id="4" name="Marcador de número de diapositiva 3">
            <a:extLst>
              <a:ext uri="{FF2B5EF4-FFF2-40B4-BE49-F238E27FC236}">
                <a16:creationId xmlns:a16="http://schemas.microsoft.com/office/drawing/2014/main" id="{1F262223-FDCF-2079-9F73-AB23F6C6249F}"/>
              </a:ext>
            </a:extLst>
          </p:cNvPr>
          <p:cNvSpPr>
            <a:spLocks noGrp="1"/>
          </p:cNvSpPr>
          <p:nvPr>
            <p:ph type="sldNum" sz="quarter" idx="5"/>
          </p:nvPr>
        </p:nvSpPr>
        <p:spPr/>
        <p:txBody>
          <a:bodyPr/>
          <a:lstStyle/>
          <a:p>
            <a:fld id="{FBA8C368-C3FA-4A12-B0B4-3ED3C42E18A4}" type="slidenum">
              <a:rPr lang="es-ES" smtClean="0"/>
              <a:t>48</a:t>
            </a:fld>
            <a:endParaRPr lang="es-ES"/>
          </a:p>
        </p:txBody>
      </p:sp>
    </p:spTree>
    <p:extLst>
      <p:ext uri="{BB962C8B-B14F-4D97-AF65-F5344CB8AC3E}">
        <p14:creationId xmlns:p14="http://schemas.microsoft.com/office/powerpoint/2010/main" val="373870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FE3F-32D4-EDFE-1B32-FB15790514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C2F407-C36C-7550-26B8-08AF94E736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2CAF1A-360B-9174-F0B3-794B1898361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A552D38-1908-EDB3-83B7-AFD0BA1E4259}"/>
              </a:ext>
            </a:extLst>
          </p:cNvPr>
          <p:cNvSpPr>
            <a:spLocks noGrp="1"/>
          </p:cNvSpPr>
          <p:nvPr>
            <p:ph type="sldNum" sz="quarter" idx="5"/>
          </p:nvPr>
        </p:nvSpPr>
        <p:spPr/>
        <p:txBody>
          <a:bodyPr/>
          <a:lstStyle/>
          <a:p>
            <a:fld id="{FBA8C368-C3FA-4A12-B0B4-3ED3C42E18A4}" type="slidenum">
              <a:rPr lang="es-ES" smtClean="0"/>
              <a:t>50</a:t>
            </a:fld>
            <a:endParaRPr lang="es-ES"/>
          </a:p>
        </p:txBody>
      </p:sp>
    </p:spTree>
    <p:extLst>
      <p:ext uri="{BB962C8B-B14F-4D97-AF65-F5344CB8AC3E}">
        <p14:creationId xmlns:p14="http://schemas.microsoft.com/office/powerpoint/2010/main" val="1912038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E155-E8E8-BFB7-70F3-E6B09643AA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D6E6B6-9F6F-57FF-18D7-D5810150A40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0A2DC0-72F0-05FD-0E08-5B4B8DEBE8E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3E3CE96-EA66-DD7A-261E-6DB4A6106181}"/>
              </a:ext>
            </a:extLst>
          </p:cNvPr>
          <p:cNvSpPr>
            <a:spLocks noGrp="1"/>
          </p:cNvSpPr>
          <p:nvPr>
            <p:ph type="sldNum" sz="quarter" idx="5"/>
          </p:nvPr>
        </p:nvSpPr>
        <p:spPr/>
        <p:txBody>
          <a:bodyPr/>
          <a:lstStyle/>
          <a:p>
            <a:fld id="{FBA8C368-C3FA-4A12-B0B4-3ED3C42E18A4}" type="slidenum">
              <a:rPr lang="es-ES" smtClean="0"/>
              <a:t>57</a:t>
            </a:fld>
            <a:endParaRPr lang="es-ES"/>
          </a:p>
        </p:txBody>
      </p:sp>
    </p:spTree>
    <p:extLst>
      <p:ext uri="{BB962C8B-B14F-4D97-AF65-F5344CB8AC3E}">
        <p14:creationId xmlns:p14="http://schemas.microsoft.com/office/powerpoint/2010/main" val="207787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06EE-C22F-44C5-DE04-C6639654A5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D178DC-C28A-37C5-5F74-2349D474BE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D366CA-6C77-AE67-C435-49B0398D4FF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8F29E24-0154-6579-3971-CC3D73C8987A}"/>
              </a:ext>
            </a:extLst>
          </p:cNvPr>
          <p:cNvSpPr>
            <a:spLocks noGrp="1"/>
          </p:cNvSpPr>
          <p:nvPr>
            <p:ph type="sldNum" sz="quarter" idx="5"/>
          </p:nvPr>
        </p:nvSpPr>
        <p:spPr/>
        <p:txBody>
          <a:bodyPr/>
          <a:lstStyle/>
          <a:p>
            <a:fld id="{FBA8C368-C3FA-4A12-B0B4-3ED3C42E18A4}" type="slidenum">
              <a:rPr lang="es-ES" smtClean="0"/>
              <a:t>63</a:t>
            </a:fld>
            <a:endParaRPr lang="es-ES"/>
          </a:p>
        </p:txBody>
      </p:sp>
    </p:spTree>
    <p:extLst>
      <p:ext uri="{BB962C8B-B14F-4D97-AF65-F5344CB8AC3E}">
        <p14:creationId xmlns:p14="http://schemas.microsoft.com/office/powerpoint/2010/main" val="3940270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D8E87-6D88-BAAA-4141-7AFFA3BC7E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D7E6F95-1A8A-F905-8C61-BCE67584D4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166770-8E29-278A-0B08-9BBB7179639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BE6E43A-395C-943A-EDD4-943F2D838385}"/>
              </a:ext>
            </a:extLst>
          </p:cNvPr>
          <p:cNvSpPr>
            <a:spLocks noGrp="1"/>
          </p:cNvSpPr>
          <p:nvPr>
            <p:ph type="sldNum" sz="quarter" idx="5"/>
          </p:nvPr>
        </p:nvSpPr>
        <p:spPr/>
        <p:txBody>
          <a:bodyPr/>
          <a:lstStyle/>
          <a:p>
            <a:fld id="{FBA8C368-C3FA-4A12-B0B4-3ED3C42E18A4}" type="slidenum">
              <a:rPr lang="es-ES" smtClean="0"/>
              <a:t>64</a:t>
            </a:fld>
            <a:endParaRPr lang="es-ES"/>
          </a:p>
        </p:txBody>
      </p:sp>
    </p:spTree>
    <p:extLst>
      <p:ext uri="{BB962C8B-B14F-4D97-AF65-F5344CB8AC3E}">
        <p14:creationId xmlns:p14="http://schemas.microsoft.com/office/powerpoint/2010/main" val="199858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DC36-178B-87C9-7512-EFB4751601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B2081-9BEA-60EA-F960-2204B7641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A6EEA-58B0-49BC-14BF-414938AB8DEA}"/>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85DC9FE-AEC6-D31C-3C1F-C3D4DD679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178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65</a:t>
            </a:fld>
            <a:endParaRPr lang="es-ES"/>
          </a:p>
        </p:txBody>
      </p:sp>
    </p:spTree>
    <p:extLst>
      <p:ext uri="{BB962C8B-B14F-4D97-AF65-F5344CB8AC3E}">
        <p14:creationId xmlns:p14="http://schemas.microsoft.com/office/powerpoint/2010/main" val="3794672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66</a:t>
            </a:fld>
            <a:endParaRPr lang="es-ES"/>
          </a:p>
        </p:txBody>
      </p:sp>
    </p:spTree>
    <p:extLst>
      <p:ext uri="{BB962C8B-B14F-4D97-AF65-F5344CB8AC3E}">
        <p14:creationId xmlns:p14="http://schemas.microsoft.com/office/powerpoint/2010/main" val="3804045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67</a:t>
            </a:fld>
            <a:endParaRPr lang="es-ES"/>
          </a:p>
        </p:txBody>
      </p:sp>
    </p:spTree>
    <p:extLst>
      <p:ext uri="{BB962C8B-B14F-4D97-AF65-F5344CB8AC3E}">
        <p14:creationId xmlns:p14="http://schemas.microsoft.com/office/powerpoint/2010/main" val="739722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68</a:t>
            </a:fld>
            <a:endParaRPr lang="es-ES"/>
          </a:p>
        </p:txBody>
      </p:sp>
    </p:spTree>
    <p:extLst>
      <p:ext uri="{BB962C8B-B14F-4D97-AF65-F5344CB8AC3E}">
        <p14:creationId xmlns:p14="http://schemas.microsoft.com/office/powerpoint/2010/main" val="2086690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69</a:t>
            </a:fld>
            <a:endParaRPr lang="es-ES"/>
          </a:p>
        </p:txBody>
      </p:sp>
    </p:spTree>
    <p:extLst>
      <p:ext uri="{BB962C8B-B14F-4D97-AF65-F5344CB8AC3E}">
        <p14:creationId xmlns:p14="http://schemas.microsoft.com/office/powerpoint/2010/main" val="225385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70</a:t>
            </a:fld>
            <a:endParaRPr lang="es-ES"/>
          </a:p>
        </p:txBody>
      </p:sp>
    </p:spTree>
    <p:extLst>
      <p:ext uri="{BB962C8B-B14F-4D97-AF65-F5344CB8AC3E}">
        <p14:creationId xmlns:p14="http://schemas.microsoft.com/office/powerpoint/2010/main" val="2395595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5B16-F37D-C9C1-3BD5-FBE1153A75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92025A-473D-5721-2CAC-F431E09CA05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B59703-6F0D-5B90-7A02-FA919DEA34C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B12D360-8ADA-8459-CC83-A5831D21810D}"/>
              </a:ext>
            </a:extLst>
          </p:cNvPr>
          <p:cNvSpPr>
            <a:spLocks noGrp="1"/>
          </p:cNvSpPr>
          <p:nvPr>
            <p:ph type="sldNum" sz="quarter" idx="5"/>
          </p:nvPr>
        </p:nvSpPr>
        <p:spPr/>
        <p:txBody>
          <a:bodyPr/>
          <a:lstStyle/>
          <a:p>
            <a:fld id="{FBA8C368-C3FA-4A12-B0B4-3ED3C42E18A4}" type="slidenum">
              <a:rPr lang="es-ES" smtClean="0"/>
              <a:t>74</a:t>
            </a:fld>
            <a:endParaRPr lang="es-ES"/>
          </a:p>
        </p:txBody>
      </p:sp>
    </p:spTree>
    <p:extLst>
      <p:ext uri="{BB962C8B-B14F-4D97-AF65-F5344CB8AC3E}">
        <p14:creationId xmlns:p14="http://schemas.microsoft.com/office/powerpoint/2010/main" val="2419396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3D52F-2092-474B-7C65-2ACEB94975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A97342-00C2-F88D-480F-7546F18868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D21858-8086-3F87-D129-CA99EAD0B66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72E823A-20C4-12C6-F755-DFF37EC37B55}"/>
              </a:ext>
            </a:extLst>
          </p:cNvPr>
          <p:cNvSpPr>
            <a:spLocks noGrp="1"/>
          </p:cNvSpPr>
          <p:nvPr>
            <p:ph type="sldNum" sz="quarter" idx="5"/>
          </p:nvPr>
        </p:nvSpPr>
        <p:spPr/>
        <p:txBody>
          <a:bodyPr/>
          <a:lstStyle/>
          <a:p>
            <a:fld id="{FBA8C368-C3FA-4A12-B0B4-3ED3C42E18A4}" type="slidenum">
              <a:rPr lang="es-ES" smtClean="0"/>
              <a:t>78</a:t>
            </a:fld>
            <a:endParaRPr lang="es-ES"/>
          </a:p>
        </p:txBody>
      </p:sp>
    </p:spTree>
    <p:extLst>
      <p:ext uri="{BB962C8B-B14F-4D97-AF65-F5344CB8AC3E}">
        <p14:creationId xmlns:p14="http://schemas.microsoft.com/office/powerpoint/2010/main" val="407799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7220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87</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000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A8C368-C3FA-4A12-B0B4-3ED3C42E18A4}" type="slidenum">
              <a:rPr lang="es-ES" smtClean="0"/>
              <a:t>11</a:t>
            </a:fld>
            <a:endParaRPr lang="es-ES"/>
          </a:p>
        </p:txBody>
      </p:sp>
    </p:spTree>
    <p:extLst>
      <p:ext uri="{BB962C8B-B14F-4D97-AF65-F5344CB8AC3E}">
        <p14:creationId xmlns:p14="http://schemas.microsoft.com/office/powerpoint/2010/main" val="183427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A8C368-C3FA-4A12-B0B4-3ED3C42E18A4}" type="slidenum">
              <a:rPr lang="es-ES" smtClean="0"/>
              <a:t>20</a:t>
            </a:fld>
            <a:endParaRPr lang="es-ES"/>
          </a:p>
        </p:txBody>
      </p:sp>
    </p:spTree>
    <p:extLst>
      <p:ext uri="{BB962C8B-B14F-4D97-AF65-F5344CB8AC3E}">
        <p14:creationId xmlns:p14="http://schemas.microsoft.com/office/powerpoint/2010/main" val="131980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6DF9-EF24-17AB-A0A5-2F8DBF4349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11E16-5AD4-DD58-8895-1543CF04C9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E5B0FF-101A-1573-3C45-FC07783FBA1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Rapidez de acción: alivio del picor en los días 2 (</a:t>
            </a:r>
            <a:r>
              <a:rPr kumimoji="0" lang="es-ES_tradnl" sz="1200" b="0" i="0" u="none" strike="noStrike" kern="1200" cap="none" spc="0" normalizeH="0" baseline="0" noProof="0" dirty="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 1) y día 10 (</a:t>
            </a:r>
            <a:r>
              <a:rPr kumimoji="0" lang="es-ES_tradnl" sz="1200" b="0" i="0" u="none" strike="noStrike" kern="1200" cap="none" spc="0" normalizeH="0" baseline="0" noProof="0" dirty="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Mejora sueño a los 3 días de inicio de tratamiento (</a:t>
            </a:r>
            <a:r>
              <a:rPr kumimoji="0" lang="es-ES_tradnl" sz="1200" b="0" i="0" u="none" strike="noStrike" kern="1200" cap="none" spc="0" normalizeH="0" baseline="0" noProof="0" dirty="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dirty="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dirty="0">
              <a:ln>
                <a:noFill/>
              </a:ln>
              <a:solidFill>
                <a:srgbClr val="1F2F53"/>
              </a:solidFill>
              <a:effectLst/>
              <a:uLnTx/>
              <a:uFillTx/>
              <a:latin typeface="Calibri" panose="020F0502020204030204"/>
              <a:ea typeface="+mn-ea"/>
              <a:cs typeface="+mn-cs"/>
            </a:endParaRPr>
          </a:p>
          <a:p>
            <a:endParaRPr lang="es-ES" dirty="0"/>
          </a:p>
        </p:txBody>
      </p:sp>
      <p:sp>
        <p:nvSpPr>
          <p:cNvPr id="4" name="Marcador de número de diapositiva 3">
            <a:extLst>
              <a:ext uri="{FF2B5EF4-FFF2-40B4-BE49-F238E27FC236}">
                <a16:creationId xmlns:a16="http://schemas.microsoft.com/office/drawing/2014/main" id="{AA5EFD3E-5726-3F59-9EBE-5CF64092C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94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A8C368-C3FA-4A12-B0B4-3ED3C42E18A4}" type="slidenum">
              <a:rPr lang="es-ES" smtClean="0"/>
              <a:t>23</a:t>
            </a:fld>
            <a:endParaRPr lang="es-ES"/>
          </a:p>
        </p:txBody>
      </p:sp>
    </p:spTree>
    <p:extLst>
      <p:ext uri="{BB962C8B-B14F-4D97-AF65-F5344CB8AC3E}">
        <p14:creationId xmlns:p14="http://schemas.microsoft.com/office/powerpoint/2010/main" val="92913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D525-6BD5-61E2-D50B-E78A39D1C3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5BC423-DFD8-1A14-BDD8-891C2577E2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0FED59D-4441-38D3-D6A2-D33457E79A9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9623B69-47EF-CFCD-9BAF-032D3CC9389B}"/>
              </a:ext>
            </a:extLst>
          </p:cNvPr>
          <p:cNvSpPr>
            <a:spLocks noGrp="1"/>
          </p:cNvSpPr>
          <p:nvPr>
            <p:ph type="sldNum" sz="quarter" idx="5"/>
          </p:nvPr>
        </p:nvSpPr>
        <p:spPr/>
        <p:txBody>
          <a:bodyPr/>
          <a:lstStyle/>
          <a:p>
            <a:fld id="{FBA8C368-C3FA-4A12-B0B4-3ED3C42E18A4}" type="slidenum">
              <a:rPr lang="es-ES" smtClean="0"/>
              <a:t>24</a:t>
            </a:fld>
            <a:endParaRPr lang="es-ES"/>
          </a:p>
        </p:txBody>
      </p:sp>
    </p:spTree>
    <p:extLst>
      <p:ext uri="{BB962C8B-B14F-4D97-AF65-F5344CB8AC3E}">
        <p14:creationId xmlns:p14="http://schemas.microsoft.com/office/powerpoint/2010/main" val="3770406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42255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gradFill>
            <a:gsLst>
              <a:gs pos="0">
                <a:srgbClr val="21336A"/>
              </a:gs>
              <a:gs pos="100000">
                <a:srgbClr val="6682C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29BE7B82-82EC-5C29-A595-C855EF1FD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0983027"/>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gradFill>
            <a:gsLst>
              <a:gs pos="0">
                <a:srgbClr val="21336A"/>
              </a:gs>
              <a:gs pos="100000">
                <a:srgbClr val="6682C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80852124"/>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3360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5" name="Redondear rectángulo de una esquina 4">
            <a:extLst>
              <a:ext uri="{FF2B5EF4-FFF2-40B4-BE49-F238E27FC236}">
                <a16:creationId xmlns:a16="http://schemas.microsoft.com/office/drawing/2014/main" id="{69EC34CE-9DD4-D32D-7937-C3CA4C0B6AB2}"/>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6">
            <a:extLst>
              <a:ext uri="{FF2B5EF4-FFF2-40B4-BE49-F238E27FC236}">
                <a16:creationId xmlns:a16="http://schemas.microsoft.com/office/drawing/2014/main" id="{CD2A2C83-1FA0-5C75-63EE-9D78754404F0}"/>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9" name="Imagen 8" descr="Logotipo, nombre de la empresa&#10;&#10;El contenido generado por IA puede ser incorrecto.">
            <a:extLst>
              <a:ext uri="{FF2B5EF4-FFF2-40B4-BE49-F238E27FC236}">
                <a16:creationId xmlns:a16="http://schemas.microsoft.com/office/drawing/2014/main" id="{2950F2A0-5C73-9713-E194-D3254891C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32BFDAAB-D057-9E1F-3E98-C5588B8116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2F846002-9957-8B71-1BF6-E3C3E283042F}"/>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51388218"/>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28625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7557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87918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02/02/2026</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59692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158531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91311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60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9163B3C0-146F-CCC6-52D3-6B58E8E4FD09}"/>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8" name="Imagen 7" descr="Logotipo, nombre de la empresa&#10;&#10;El contenido generado por IA puede ser incorrecto.">
            <a:extLst>
              <a:ext uri="{FF2B5EF4-FFF2-40B4-BE49-F238E27FC236}">
                <a16:creationId xmlns:a16="http://schemas.microsoft.com/office/drawing/2014/main" id="{76C96D61-3F8A-72A1-B33C-DF1E4BA5A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C37C2E21-79AF-AC64-C56B-BD94700E6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5088CE78-54C9-9D39-F05C-FB113068FA8B}"/>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5081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02/02/2026</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69938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2" r:id="rId4"/>
    <p:sldLayoutId id="2147483673" r:id="rId5"/>
    <p:sldLayoutId id="2147483671" r:id="rId6"/>
    <p:sldLayoutId id="2147483664" r:id="rId7"/>
    <p:sldLayoutId id="2147483665" r:id="rId8"/>
    <p:sldLayoutId id="2147483666" r:id="rId9"/>
    <p:sldLayoutId id="2147483670" r:id="rId10"/>
    <p:sldLayoutId id="2147483675" r:id="rId11"/>
    <p:sldLayoutId id="2147483667" r:id="rId12"/>
    <p:sldLayoutId id="2147483674" r:id="rId13"/>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4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4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42.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40.png"/><Relationship Id="rId27"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chart" Target="../charts/chart6.xml"/><Relationship Id="rId1" Type="http://schemas.openxmlformats.org/officeDocument/2006/relationships/slideLayout" Target="../slideLayouts/slideLayout10.xml"/><Relationship Id="rId6" Type="http://schemas.openxmlformats.org/officeDocument/2006/relationships/chart" Target="../charts/chart10.xml"/><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chart" Target="../charts/chart15.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10.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78.png"/><Relationship Id="rId26" Type="http://schemas.openxmlformats.org/officeDocument/2006/relationships/image" Target="../media/image133.png"/><Relationship Id="rId3" Type="http://schemas.openxmlformats.org/officeDocument/2006/relationships/image" Target="../media/image114.png"/><Relationship Id="rId21" Type="http://schemas.openxmlformats.org/officeDocument/2006/relationships/image" Target="../media/image128.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5.png"/><Relationship Id="rId25" Type="http://schemas.openxmlformats.org/officeDocument/2006/relationships/image" Target="../media/image132.png"/><Relationship Id="rId2" Type="http://schemas.openxmlformats.org/officeDocument/2006/relationships/chart" Target="../charts/chart16.xml"/><Relationship Id="rId16" Type="http://schemas.openxmlformats.org/officeDocument/2006/relationships/image" Target="../media/image74.png"/><Relationship Id="rId20" Type="http://schemas.openxmlformats.org/officeDocument/2006/relationships/image" Target="../media/image127.png"/><Relationship Id="rId29" Type="http://schemas.openxmlformats.org/officeDocument/2006/relationships/image" Target="../media/image90.png"/><Relationship Id="rId1" Type="http://schemas.openxmlformats.org/officeDocument/2006/relationships/slideLayout" Target="../slideLayouts/slideLayout10.xml"/><Relationship Id="rId6" Type="http://schemas.openxmlformats.org/officeDocument/2006/relationships/image" Target="../media/image72.png"/><Relationship Id="rId11" Type="http://schemas.openxmlformats.org/officeDocument/2006/relationships/image" Target="../media/image121.png"/><Relationship Id="rId24" Type="http://schemas.openxmlformats.org/officeDocument/2006/relationships/image" Target="../media/image131.png"/><Relationship Id="rId5" Type="http://schemas.openxmlformats.org/officeDocument/2006/relationships/image" Target="../media/image116.png"/><Relationship Id="rId15" Type="http://schemas.openxmlformats.org/officeDocument/2006/relationships/image" Target="../media/image70.png"/><Relationship Id="rId23" Type="http://schemas.openxmlformats.org/officeDocument/2006/relationships/image" Target="../media/image130.png"/><Relationship Id="rId28" Type="http://schemas.openxmlformats.org/officeDocument/2006/relationships/image" Target="../media/image135.png"/><Relationship Id="rId10" Type="http://schemas.openxmlformats.org/officeDocument/2006/relationships/image" Target="../media/image120.png"/><Relationship Id="rId19" Type="http://schemas.openxmlformats.org/officeDocument/2006/relationships/image" Target="../media/image126.png"/><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6.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10.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emf"/><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10" Type="http://schemas.openxmlformats.org/officeDocument/2006/relationships/image" Target="../media/image143.png"/><Relationship Id="rId19" Type="http://schemas.openxmlformats.org/officeDocument/2006/relationships/image" Target="../media/image152.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s>
</file>

<file path=ppt/slides/_rels/slide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9.svg"/></Relationships>
</file>

<file path=ppt/slides/_rels/slide2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10.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chart" Target="../charts/chart19.xml"/><Relationship Id="rId4" Type="http://schemas.openxmlformats.org/officeDocument/2006/relationships/chart" Target="../charts/char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18" Type="http://schemas.openxmlformats.org/officeDocument/2006/relationships/image" Target="../media/image194.png"/><Relationship Id="rId3" Type="http://schemas.openxmlformats.org/officeDocument/2006/relationships/chart" Target="../charts/chart20.xml"/><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notesSlide" Target="../notesSlides/notesSlide13.xml"/><Relationship Id="rId16" Type="http://schemas.openxmlformats.org/officeDocument/2006/relationships/image" Target="../media/image192.png"/><Relationship Id="rId1" Type="http://schemas.openxmlformats.org/officeDocument/2006/relationships/slideLayout" Target="../slideLayouts/slideLayout10.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4.png"/><Relationship Id="rId3" Type="http://schemas.openxmlformats.org/officeDocument/2006/relationships/image" Target="../media/image180.png"/><Relationship Id="rId7" Type="http://schemas.openxmlformats.org/officeDocument/2006/relationships/image" Target="../media/image186.png"/><Relationship Id="rId12" Type="http://schemas.openxmlformats.org/officeDocument/2006/relationships/image" Target="../media/image19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85.png"/><Relationship Id="rId11" Type="http://schemas.openxmlformats.org/officeDocument/2006/relationships/image" Target="../media/image197.png"/><Relationship Id="rId5" Type="http://schemas.openxmlformats.org/officeDocument/2006/relationships/image" Target="../media/image195.png"/><Relationship Id="rId10" Type="http://schemas.openxmlformats.org/officeDocument/2006/relationships/image" Target="../media/image190.png"/><Relationship Id="rId4" Type="http://schemas.openxmlformats.org/officeDocument/2006/relationships/image" Target="../media/image183.png"/><Relationship Id="rId9" Type="http://schemas.openxmlformats.org/officeDocument/2006/relationships/image" Target="../media/image189.png"/><Relationship Id="rId14" Type="http://schemas.openxmlformats.org/officeDocument/2006/relationships/chart" Target="../charts/chart21.xml"/></Relationships>
</file>

<file path=ppt/slides/_rels/slide31.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2.pn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image" Target="../media/image19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99.png"/><Relationship Id="rId11" Type="http://schemas.openxmlformats.org/officeDocument/2006/relationships/image" Target="../media/image192.png"/><Relationship Id="rId5" Type="http://schemas.openxmlformats.org/officeDocument/2006/relationships/image" Target="../media/image194.png"/><Relationship Id="rId10" Type="http://schemas.openxmlformats.org/officeDocument/2006/relationships/image" Target="../media/image190.png"/><Relationship Id="rId4" Type="http://schemas.openxmlformats.org/officeDocument/2006/relationships/image" Target="../media/image183.png"/><Relationship Id="rId9" Type="http://schemas.openxmlformats.org/officeDocument/2006/relationships/image" Target="../media/image189.png"/><Relationship Id="rId14" Type="http://schemas.openxmlformats.org/officeDocument/2006/relationships/chart" Target="../charts/chart22.xml"/></Relationships>
</file>

<file path=ppt/slides/_rels/slide32.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chart" Target="../charts/chart23.xml"/><Relationship Id="rId3" Type="http://schemas.openxmlformats.org/officeDocument/2006/relationships/image" Target="../media/image198.png"/><Relationship Id="rId7" Type="http://schemas.openxmlformats.org/officeDocument/2006/relationships/image" Target="../media/image196.png"/><Relationship Id="rId12" Type="http://schemas.openxmlformats.org/officeDocument/2006/relationships/image" Target="../media/image19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04.png"/><Relationship Id="rId11" Type="http://schemas.openxmlformats.org/officeDocument/2006/relationships/image" Target="../media/image205.png"/><Relationship Id="rId5" Type="http://schemas.openxmlformats.org/officeDocument/2006/relationships/image" Target="../media/image202.png"/><Relationship Id="rId10" Type="http://schemas.openxmlformats.org/officeDocument/2006/relationships/image" Target="../media/image197.png"/><Relationship Id="rId4" Type="http://schemas.openxmlformats.org/officeDocument/2006/relationships/image" Target="../media/image203.png"/><Relationship Id="rId9" Type="http://schemas.openxmlformats.org/officeDocument/2006/relationships/image" Target="../media/image19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77.png"/><Relationship Id="rId5" Type="http://schemas.openxmlformats.org/officeDocument/2006/relationships/image" Target="../media/image173.png"/><Relationship Id="rId10" Type="http://schemas.openxmlformats.org/officeDocument/2006/relationships/image" Target="../media/image171.png"/><Relationship Id="rId4" Type="http://schemas.openxmlformats.org/officeDocument/2006/relationships/image" Target="../media/image175.png"/><Relationship Id="rId9" Type="http://schemas.openxmlformats.org/officeDocument/2006/relationships/image" Target="../media/image2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08.svg"/></Relationships>
</file>

<file path=ppt/slides/_rels/slide42.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emf"/><Relationship Id="rId7" Type="http://schemas.openxmlformats.org/officeDocument/2006/relationships/image" Target="../media/image213.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12.jpeg"/><Relationship Id="rId11" Type="http://schemas.openxmlformats.org/officeDocument/2006/relationships/image" Target="../media/image216.png"/><Relationship Id="rId5" Type="http://schemas.openxmlformats.org/officeDocument/2006/relationships/image" Target="../media/image211.jpeg"/><Relationship Id="rId10" Type="http://schemas.openxmlformats.org/officeDocument/2006/relationships/image" Target="../media/image215.emf"/><Relationship Id="rId4" Type="http://schemas.openxmlformats.org/officeDocument/2006/relationships/image" Target="../media/image210.jpeg"/><Relationship Id="rId9" Type="http://schemas.openxmlformats.org/officeDocument/2006/relationships/slide" Target="slide43.xml"/></Relationships>
</file>

<file path=ppt/slides/_rels/slide43.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44.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217.emf"/><Relationship Id="rId1" Type="http://schemas.openxmlformats.org/officeDocument/2006/relationships/slideLayout" Target="../slideLayouts/slideLayout10.xml"/><Relationship Id="rId6" Type="http://schemas.openxmlformats.org/officeDocument/2006/relationships/image" Target="../media/image221.emf"/><Relationship Id="rId5" Type="http://schemas.openxmlformats.org/officeDocument/2006/relationships/image" Target="../media/image220.emf"/><Relationship Id="rId4" Type="http://schemas.openxmlformats.org/officeDocument/2006/relationships/image" Target="../media/image21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08.svg"/></Relationships>
</file>

<file path=ppt/slides/_rels/slide4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216.png"/><Relationship Id="rId1" Type="http://schemas.openxmlformats.org/officeDocument/2006/relationships/slideLayout" Target="../slideLayouts/slideLayout10.xml"/><Relationship Id="rId5" Type="http://schemas.openxmlformats.org/officeDocument/2006/relationships/image" Target="../media/image222.png"/><Relationship Id="rId4" Type="http://schemas.openxmlformats.org/officeDocument/2006/relationships/image" Target="../media/image215.emf"/></Relationships>
</file>

<file path=ppt/slides/_rels/slide4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25.svg"/></Relationships>
</file>

<file path=ppt/slides/_rels/slide51.xml.rels><?xml version="1.0" encoding="UTF-8" standalone="yes"?>
<Relationships xmlns="http://schemas.openxmlformats.org/package/2006/relationships"><Relationship Id="rId8" Type="http://schemas.openxmlformats.org/officeDocument/2006/relationships/image" Target="../media/image215.emf"/><Relationship Id="rId3" Type="http://schemas.openxmlformats.org/officeDocument/2006/relationships/image" Target="../media/image227.jpeg"/><Relationship Id="rId7" Type="http://schemas.openxmlformats.org/officeDocument/2006/relationships/slide" Target="slide52.xml"/><Relationship Id="rId2" Type="http://schemas.openxmlformats.org/officeDocument/2006/relationships/image" Target="../media/image226.jpeg"/><Relationship Id="rId1" Type="http://schemas.openxmlformats.org/officeDocument/2006/relationships/slideLayout" Target="../slideLayouts/slideLayout10.xml"/><Relationship Id="rId6" Type="http://schemas.openxmlformats.org/officeDocument/2006/relationships/image" Target="../media/image216.png"/><Relationship Id="rId5" Type="http://schemas.openxmlformats.org/officeDocument/2006/relationships/image" Target="../media/image229.jpeg"/><Relationship Id="rId4" Type="http://schemas.openxmlformats.org/officeDocument/2006/relationships/image" Target="../media/image2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0.xml"/><Relationship Id="rId6" Type="http://schemas.openxmlformats.org/officeDocument/2006/relationships/image" Target="../media/image216.png"/><Relationship Id="rId5" Type="http://schemas.openxmlformats.org/officeDocument/2006/relationships/image" Target="../media/image229.jpeg"/><Relationship Id="rId4" Type="http://schemas.openxmlformats.org/officeDocument/2006/relationships/image" Target="../media/image228.jpeg"/></Relationships>
</file>

<file path=ppt/slides/_rels/slide53.xml.rels><?xml version="1.0" encoding="UTF-8" standalone="yes"?>
<Relationships xmlns="http://schemas.openxmlformats.org/package/2006/relationships"><Relationship Id="rId8" Type="http://schemas.openxmlformats.org/officeDocument/2006/relationships/image" Target="../media/image215.emf"/><Relationship Id="rId3" Type="http://schemas.openxmlformats.org/officeDocument/2006/relationships/image" Target="../media/image231.jpeg"/><Relationship Id="rId7" Type="http://schemas.openxmlformats.org/officeDocument/2006/relationships/slide" Target="slide54.xml"/><Relationship Id="rId2" Type="http://schemas.openxmlformats.org/officeDocument/2006/relationships/image" Target="../media/image230.jpeg"/><Relationship Id="rId1" Type="http://schemas.openxmlformats.org/officeDocument/2006/relationships/slideLayout" Target="../slideLayouts/slideLayout10.xml"/><Relationship Id="rId6" Type="http://schemas.openxmlformats.org/officeDocument/2006/relationships/image" Target="../media/image216.png"/><Relationship Id="rId5" Type="http://schemas.openxmlformats.org/officeDocument/2006/relationships/image" Target="../media/image233.jpeg"/><Relationship Id="rId4" Type="http://schemas.openxmlformats.org/officeDocument/2006/relationships/image" Target="../media/image232.jpeg"/></Relationships>
</file>

<file path=ppt/slides/_rels/slide5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10.xml"/><Relationship Id="rId5" Type="http://schemas.openxmlformats.org/officeDocument/2006/relationships/image" Target="../media/image216.png"/><Relationship Id="rId4" Type="http://schemas.openxmlformats.org/officeDocument/2006/relationships/image" Target="../media/image2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25.svg"/></Relationships>
</file>

<file path=ppt/slides/_rels/slide5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10.xml"/><Relationship Id="rId6" Type="http://schemas.openxmlformats.org/officeDocument/2006/relationships/image" Target="../media/image238.jpg"/><Relationship Id="rId5" Type="http://schemas.openxmlformats.org/officeDocument/2006/relationships/image" Target="../media/image237.jpeg"/><Relationship Id="rId4" Type="http://schemas.openxmlformats.org/officeDocument/2006/relationships/image" Target="../media/image236.jpeg"/></Relationships>
</file>

<file path=ppt/slides/_rels/slide59.xml.rels><?xml version="1.0" encoding="UTF-8" standalone="yes"?>
<Relationships xmlns="http://schemas.openxmlformats.org/package/2006/relationships"><Relationship Id="rId8" Type="http://schemas.openxmlformats.org/officeDocument/2006/relationships/image" Target="../media/image242.jpg"/><Relationship Id="rId3" Type="http://schemas.openxmlformats.org/officeDocument/2006/relationships/image" Target="../media/image239.jpeg"/><Relationship Id="rId7" Type="http://schemas.openxmlformats.org/officeDocument/2006/relationships/image" Target="../media/image241.jpeg"/><Relationship Id="rId2" Type="http://schemas.openxmlformats.org/officeDocument/2006/relationships/image" Target="../media/image216.png"/><Relationship Id="rId1" Type="http://schemas.openxmlformats.org/officeDocument/2006/relationships/slideLayout" Target="../slideLayouts/slideLayout10.xml"/><Relationship Id="rId6" Type="http://schemas.openxmlformats.org/officeDocument/2006/relationships/image" Target="../media/image215.emf"/><Relationship Id="rId5" Type="http://schemas.openxmlformats.org/officeDocument/2006/relationships/slide" Target="slide60.xml"/><Relationship Id="rId4" Type="http://schemas.openxmlformats.org/officeDocument/2006/relationships/image" Target="../media/image240.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40.jpeg"/><Relationship Id="rId2" Type="http://schemas.openxmlformats.org/officeDocument/2006/relationships/image" Target="../media/image231.jpeg"/><Relationship Id="rId1" Type="http://schemas.openxmlformats.org/officeDocument/2006/relationships/slideLayout" Target="../slideLayouts/slideLayout10.xml"/><Relationship Id="rId6" Type="http://schemas.openxmlformats.org/officeDocument/2006/relationships/image" Target="../media/image239.jpeg"/><Relationship Id="rId5" Type="http://schemas.openxmlformats.org/officeDocument/2006/relationships/image" Target="../media/image242.jpg"/><Relationship Id="rId4" Type="http://schemas.openxmlformats.org/officeDocument/2006/relationships/image" Target="../media/image241.jpeg"/></Relationships>
</file>

<file path=ppt/slides/_rels/slide61.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10.xml"/><Relationship Id="rId4" Type="http://schemas.openxmlformats.org/officeDocument/2006/relationships/image" Target="../media/image245.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25.svg"/></Relationships>
</file>

<file path=ppt/slides/_rels/slide6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25.svg"/></Relationships>
</file>

<file path=ppt/slides/_rels/slide65.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chart" Target="../charts/chart28.xml"/><Relationship Id="rId5" Type="http://schemas.openxmlformats.org/officeDocument/2006/relationships/image" Target="../media/image248.png"/><Relationship Id="rId4" Type="http://schemas.openxmlformats.org/officeDocument/2006/relationships/image" Target="../media/image247.png"/></Relationships>
</file>

<file path=ppt/slides/_rels/slide66.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249.png"/><Relationship Id="rId7" Type="http://schemas.openxmlformats.org/officeDocument/2006/relationships/chart" Target="../charts/chart32.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image" Target="../media/image250.png"/><Relationship Id="rId9" Type="http://schemas.openxmlformats.org/officeDocument/2006/relationships/chart" Target="../charts/chart34.xml"/></Relationships>
</file>

<file path=ppt/slides/_rels/slide6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hart" Target="../charts/chart5.xml"/><Relationship Id="rId2"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chart" Target="../charts/chart4.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10.xml"/><Relationship Id="rId4" Type="http://schemas.openxmlformats.org/officeDocument/2006/relationships/image" Target="../media/image24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25.sv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10.xml"/><Relationship Id="rId4" Type="http://schemas.openxmlformats.org/officeDocument/2006/relationships/image" Target="../media/image245.emf"/></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hyperlink" Target="https://d3lbqobpnh52pk.cloudfront.net/0f9eaac1-9a9b-4e7d-9069-caa8c4ef399f/11a872b4-0126-4388-8828-06f2a79d9ebd/11a872b4-0126-4388-8828-06f2a79d9ebd_source__v.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191E-B0C5-313A-EFA0-BE94BBAEE2C2}"/>
            </a:ext>
          </a:extLst>
        </p:cNvPr>
        <p:cNvGrpSpPr/>
        <p:nvPr/>
      </p:nvGrpSpPr>
      <p:grpSpPr>
        <a:xfrm>
          <a:off x="0" y="0"/>
          <a:ext cx="0" cy="0"/>
          <a:chOff x="0" y="0"/>
          <a:chExt cx="0" cy="0"/>
        </a:xfrm>
      </p:grpSpPr>
      <p:pic>
        <p:nvPicPr>
          <p:cNvPr id="3" name="Imagen 2" descr="Imagen que contiene Aplicación&#10;&#10;El contenido generado por IA puede ser incorrecto.">
            <a:extLst>
              <a:ext uri="{FF2B5EF4-FFF2-40B4-BE49-F238E27FC236}">
                <a16:creationId xmlns:a16="http://schemas.microsoft.com/office/drawing/2014/main" id="{8E9269C5-26BE-129D-527B-0E4707950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pic>
        <p:nvPicPr>
          <p:cNvPr id="7" name="Imagen 6">
            <a:extLst>
              <a:ext uri="{FF2B5EF4-FFF2-40B4-BE49-F238E27FC236}">
                <a16:creationId xmlns:a16="http://schemas.microsoft.com/office/drawing/2014/main" id="{0B2650A3-24A0-AD8F-B1EA-7918A4BB9FA4}"/>
              </a:ext>
            </a:extLst>
          </p:cNvPr>
          <p:cNvPicPr>
            <a:picLocks noChangeAspect="1"/>
          </p:cNvPicPr>
          <p:nvPr/>
        </p:nvPicPr>
        <p:blipFill>
          <a:blip r:embed="rId4">
            <a:extLst>
              <a:ext uri="{28A0092B-C50C-407E-A947-70E740481C1C}">
                <a14:useLocalDpi xmlns:a14="http://schemas.microsoft.com/office/drawing/2010/main" val="0"/>
              </a:ext>
            </a:extLst>
          </a:blip>
          <a:srcRect t="10712" b="15757"/>
          <a:stretch>
            <a:fillRect/>
          </a:stretch>
        </p:blipFill>
        <p:spPr>
          <a:xfrm>
            <a:off x="-1" y="0"/>
            <a:ext cx="12192001" cy="6093303"/>
          </a:xfrm>
          <a:prstGeom prst="rect">
            <a:avLst/>
          </a:prstGeom>
        </p:spPr>
      </p:pic>
      <p:sp>
        <p:nvSpPr>
          <p:cNvPr id="5" name="CuadroTexto 4">
            <a:extLst>
              <a:ext uri="{FF2B5EF4-FFF2-40B4-BE49-F238E27FC236}">
                <a16:creationId xmlns:a16="http://schemas.microsoft.com/office/drawing/2014/main" id="{95F9CCA9-A17B-B4AC-04DC-5BDC02DF26AA}"/>
              </a:ext>
            </a:extLst>
          </p:cNvPr>
          <p:cNvSpPr txBox="1"/>
          <p:nvPr/>
        </p:nvSpPr>
        <p:spPr>
          <a:xfrm>
            <a:off x="7642228" y="4923546"/>
            <a:ext cx="3844544" cy="415498"/>
          </a:xfrm>
          <a:prstGeom prst="rect">
            <a:avLst/>
          </a:prstGeom>
          <a:noFill/>
        </p:spPr>
        <p:txBody>
          <a:bodyPr wrap="square">
            <a:spAutoFit/>
          </a:bodyPr>
          <a:lstStyle/>
          <a:p>
            <a:pPr algn="l"/>
            <a:r>
              <a:rPr lang="es-ES" sz="700" dirty="0">
                <a:solidFill>
                  <a:schemeClr val="bg1"/>
                </a:solidFill>
                <a:latin typeface="Arial" panose="020B0604020202020204" pitchFamily="34" charset="0"/>
                <a:ea typeface="Calibri" panose="020F0502020204030204" pitchFamily="34" charset="0"/>
                <a:cs typeface="Arial" panose="020B0604020202020204" pitchFamily="34" charset="0"/>
              </a:rPr>
              <a:t>EBGLYSS</a:t>
            </a:r>
            <a:r>
              <a:rPr lang="es-ES" sz="700" baseline="3000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s-ES" sz="700" dirty="0">
                <a:solidFill>
                  <a:schemeClr val="bg1"/>
                </a:solidFill>
                <a:latin typeface="Arial" panose="020B0604020202020204" pitchFamily="34" charset="0"/>
                <a:ea typeface="Calibri" panose="020F0502020204030204" pitchFamily="34" charset="0"/>
                <a:cs typeface="Arial" panose="020B0604020202020204" pitchFamily="34" charset="0"/>
              </a:rPr>
              <a:t> esta indicado para el tratamiento de dermatitis atópica moderada a grave en</a:t>
            </a:r>
          </a:p>
          <a:p>
            <a:pPr algn="l"/>
            <a:r>
              <a:rPr lang="es-ES" sz="700" dirty="0">
                <a:solidFill>
                  <a:schemeClr val="bg1"/>
                </a:solidFill>
                <a:latin typeface="Arial" panose="020B0604020202020204" pitchFamily="34" charset="0"/>
                <a:ea typeface="Calibri" panose="020F0502020204030204" pitchFamily="34" charset="0"/>
                <a:cs typeface="Arial" panose="020B0604020202020204" pitchFamily="34" charset="0"/>
              </a:rPr>
              <a:t>adultos y adolescentes de 12 años y al menos 40 kg que son candidatos para terapia sistemica.</a:t>
            </a:r>
            <a:r>
              <a:rPr lang="es-ES" sz="700" baseline="30000" dirty="0">
                <a:solidFill>
                  <a:schemeClr val="bg1"/>
                </a:solidFill>
                <a:latin typeface="Arial" panose="020B0604020202020204" pitchFamily="34" charset="0"/>
                <a:ea typeface="Calibri" panose="020F0502020204030204" pitchFamily="34" charset="0"/>
                <a:cs typeface="Arial" panose="020B0604020202020204" pitchFamily="34" charset="0"/>
              </a:rPr>
              <a:t>1</a:t>
            </a:r>
          </a:p>
        </p:txBody>
      </p:sp>
      <p:grpSp>
        <p:nvGrpSpPr>
          <p:cNvPr id="9" name="Grupo 8">
            <a:extLst>
              <a:ext uri="{FF2B5EF4-FFF2-40B4-BE49-F238E27FC236}">
                <a16:creationId xmlns:a16="http://schemas.microsoft.com/office/drawing/2014/main" id="{2F19A751-C818-C6BF-A58E-DD1623AD7679}"/>
              </a:ext>
            </a:extLst>
          </p:cNvPr>
          <p:cNvGrpSpPr/>
          <p:nvPr/>
        </p:nvGrpSpPr>
        <p:grpSpPr>
          <a:xfrm>
            <a:off x="7572376" y="5272508"/>
            <a:ext cx="4619624" cy="600164"/>
            <a:chOff x="3230503" y="5955116"/>
            <a:chExt cx="11541655" cy="600164"/>
          </a:xfrm>
        </p:grpSpPr>
        <p:sp>
          <p:nvSpPr>
            <p:cNvPr id="10" name="CuadroTexto 9">
              <a:extLst>
                <a:ext uri="{FF2B5EF4-FFF2-40B4-BE49-F238E27FC236}">
                  <a16:creationId xmlns:a16="http://schemas.microsoft.com/office/drawing/2014/main" id="{677B858E-C9FA-1515-CF93-EC7640BA61A5}"/>
                </a:ext>
              </a:extLst>
            </p:cNvPr>
            <p:cNvSpPr txBox="1"/>
            <p:nvPr/>
          </p:nvSpPr>
          <p:spPr>
            <a:xfrm>
              <a:off x="3405022" y="5955116"/>
              <a:ext cx="11367136" cy="600164"/>
            </a:xfrm>
            <a:prstGeom prst="rect">
              <a:avLst/>
            </a:prstGeom>
            <a:noFill/>
          </p:spPr>
          <p:txBody>
            <a:bodyPr wrap="square" rtlCol="0">
              <a:spAutoFit/>
            </a:bodyPr>
            <a:lstStyle/>
            <a:p>
              <a:pPr>
                <a:spcAft>
                  <a:spcPts val="600"/>
                </a:spcAft>
              </a:pPr>
              <a:r>
                <a:rPr lang="es-ES" sz="700" b="0" i="0" u="none" strike="noStrike" baseline="0" dirty="0">
                  <a:solidFill>
                    <a:schemeClr val="bg1"/>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dirty="0">
                  <a:solidFill>
                    <a:schemeClr val="bg1"/>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dirty="0">
                <a:solidFill>
                  <a:schemeClr val="bg1"/>
                </a:solidFill>
                <a:latin typeface="Arial" panose="020B0604020202020204" pitchFamily="34" charset="0"/>
                <a:cs typeface="Arial" panose="020B0604020202020204" pitchFamily="34" charset="0"/>
              </a:endParaRPr>
            </a:p>
          </p:txBody>
        </p:sp>
        <p:sp>
          <p:nvSpPr>
            <p:cNvPr id="11" name="Triángulo isósceles 4">
              <a:extLst>
                <a:ext uri="{FF2B5EF4-FFF2-40B4-BE49-F238E27FC236}">
                  <a16:creationId xmlns:a16="http://schemas.microsoft.com/office/drawing/2014/main" id="{3DA59B32-D8B5-E9B2-1F07-7320EA3F9AF5}"/>
                </a:ext>
              </a:extLst>
            </p:cNvPr>
            <p:cNvSpPr/>
            <p:nvPr/>
          </p:nvSpPr>
          <p:spPr>
            <a:xfrm flipV="1">
              <a:off x="3230503" y="6025837"/>
              <a:ext cx="199922"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solidFill>
                  <a:schemeClr val="tx1"/>
                </a:solidFill>
                <a:latin typeface="Arial" panose="020B0604020202020204" pitchFamily="34" charset="0"/>
                <a:cs typeface="Arial" panose="020B0604020202020204" pitchFamily="34" charset="0"/>
              </a:endParaRPr>
            </a:p>
          </p:txBody>
        </p:sp>
      </p:grpSp>
      <p:sp>
        <p:nvSpPr>
          <p:cNvPr id="6" name="CuadroTexto 5">
            <a:extLst>
              <a:ext uri="{FF2B5EF4-FFF2-40B4-BE49-F238E27FC236}">
                <a16:creationId xmlns:a16="http://schemas.microsoft.com/office/drawing/2014/main" id="{165C20C6-260D-F16D-EC04-84C00A055A45}"/>
              </a:ext>
            </a:extLst>
          </p:cNvPr>
          <p:cNvSpPr txBox="1"/>
          <p:nvPr/>
        </p:nvSpPr>
        <p:spPr>
          <a:xfrm>
            <a:off x="2908581" y="6228072"/>
            <a:ext cx="6374838" cy="553998"/>
          </a:xfrm>
          <a:prstGeom prst="rect">
            <a:avLst/>
          </a:prstGeom>
          <a:noFill/>
        </p:spPr>
        <p:txBody>
          <a:bodyPr wrap="square" rtlCol="0">
            <a:spAutoFit/>
          </a:bodyPr>
          <a:lstStyle/>
          <a:p>
            <a:r>
              <a:rPr lang="es-ES" sz="500" baseline="30000" dirty="0">
                <a:solidFill>
                  <a:schemeClr val="bg1"/>
                </a:solidFill>
              </a:rPr>
              <a:t>$</a:t>
            </a:r>
            <a:r>
              <a:rPr lang="es-ES" sz="500" dirty="0">
                <a:solidFill>
                  <a:schemeClr val="bg1"/>
                </a:solidFill>
              </a:rPr>
              <a:t>Después de la administración de dosis de 250mg C2S durante 16 semanas, una vez alcanzada la respuesta clínica, la dosis de mantenimiento recomendada es de 250 mg C4S.</a:t>
            </a:r>
            <a:r>
              <a:rPr lang="es-ES" sz="500" baseline="30000" dirty="0">
                <a:solidFill>
                  <a:schemeClr val="bg1"/>
                </a:solidFill>
              </a:rPr>
              <a:t>1</a:t>
            </a:r>
            <a:endParaRPr lang="es-ES" sz="500" dirty="0">
              <a:solidFill>
                <a:schemeClr val="bg1"/>
              </a:solidFill>
            </a:endParaRPr>
          </a:p>
          <a:p>
            <a:r>
              <a:rPr lang="es-ES" sz="500" b="1" dirty="0">
                <a:solidFill>
                  <a:schemeClr val="bg1"/>
                </a:solidFill>
              </a:rPr>
              <a:t>C2S</a:t>
            </a:r>
            <a:r>
              <a:rPr lang="es-ES" sz="500" dirty="0">
                <a:solidFill>
                  <a:schemeClr val="bg1"/>
                </a:solidFill>
              </a:rPr>
              <a:t>: cada 2 semanas; </a:t>
            </a:r>
            <a:r>
              <a:rPr lang="es-ES" sz="500" b="1" dirty="0">
                <a:solidFill>
                  <a:schemeClr val="bg1"/>
                </a:solidFill>
              </a:rPr>
              <a:t>C4S</a:t>
            </a:r>
            <a:r>
              <a:rPr lang="es-ES" sz="500" dirty="0">
                <a:solidFill>
                  <a:schemeClr val="bg1"/>
                </a:solidFill>
              </a:rPr>
              <a:t>: cada 4 semanas; </a:t>
            </a:r>
            <a:r>
              <a:rPr lang="es-ES" sz="500" b="1" dirty="0">
                <a:solidFill>
                  <a:schemeClr val="bg1"/>
                </a:solidFill>
              </a:rPr>
              <a:t>DA</a:t>
            </a:r>
            <a:r>
              <a:rPr lang="es-ES" sz="500" dirty="0">
                <a:solidFill>
                  <a:schemeClr val="bg1"/>
                </a:solidFill>
              </a:rPr>
              <a:t>: dermatitis atópica; </a:t>
            </a:r>
            <a:r>
              <a:rPr lang="es-ES" sz="500" b="1" dirty="0">
                <a:solidFill>
                  <a:schemeClr val="bg1"/>
                </a:solidFill>
              </a:rPr>
              <a:t>IL‑13</a:t>
            </a:r>
            <a:r>
              <a:rPr lang="es-ES" sz="500" dirty="0">
                <a:solidFill>
                  <a:schemeClr val="bg1"/>
                </a:solidFill>
              </a:rPr>
              <a:t>: interleuquina-13.</a:t>
            </a:r>
          </a:p>
          <a:p>
            <a:r>
              <a:rPr lang="es-ES" sz="500" dirty="0">
                <a:solidFill>
                  <a:schemeClr val="bg1"/>
                </a:solidFill>
              </a:rPr>
              <a:t>1. Ficha técnica de EBGLYSS® (</a:t>
            </a:r>
            <a:r>
              <a:rPr lang="es-ES" sz="500" dirty="0" err="1">
                <a:solidFill>
                  <a:schemeClr val="bg1"/>
                </a:solidFill>
              </a:rPr>
              <a:t>lebrikizumab</a:t>
            </a:r>
            <a:r>
              <a:rPr lang="es-ES" sz="500" dirty="0">
                <a:solidFill>
                  <a:schemeClr val="bg1"/>
                </a:solidFill>
              </a:rPr>
              <a:t>). Disponible en: https://cima.aemps.es/cima/dochtml/ft/1231765007/ FT_1231765007.html. Último acceso: enero 2026; 2. </a:t>
            </a:r>
            <a:r>
              <a:rPr lang="es-ES" sz="500" dirty="0" err="1">
                <a:solidFill>
                  <a:schemeClr val="bg1"/>
                </a:solidFill>
              </a:rPr>
              <a:t>Okragly</a:t>
            </a:r>
            <a:r>
              <a:rPr lang="es-ES" sz="500" dirty="0">
                <a:solidFill>
                  <a:schemeClr val="bg1"/>
                </a:solidFill>
              </a:rPr>
              <a:t> AJ, et al. </a:t>
            </a:r>
            <a:r>
              <a:rPr lang="es-ES" sz="500" dirty="0" err="1">
                <a:solidFill>
                  <a:schemeClr val="bg1"/>
                </a:solidFill>
              </a:rPr>
              <a:t>Binding</a:t>
            </a:r>
            <a:r>
              <a:rPr lang="es-ES" sz="500" dirty="0">
                <a:solidFill>
                  <a:schemeClr val="bg1"/>
                </a:solidFill>
              </a:rPr>
              <a:t>, </a:t>
            </a:r>
            <a:r>
              <a:rPr lang="es-ES" sz="500" dirty="0" err="1">
                <a:solidFill>
                  <a:schemeClr val="bg1"/>
                </a:solidFill>
              </a:rPr>
              <a:t>Neutralization</a:t>
            </a:r>
            <a:r>
              <a:rPr lang="es-ES" sz="500" dirty="0">
                <a:solidFill>
                  <a:schemeClr val="bg1"/>
                </a:solidFill>
              </a:rPr>
              <a:t> and </a:t>
            </a:r>
            <a:r>
              <a:rPr lang="es-ES" sz="500" dirty="0" err="1">
                <a:solidFill>
                  <a:schemeClr val="bg1"/>
                </a:solidFill>
              </a:rPr>
              <a:t>Internalization</a:t>
            </a:r>
            <a:r>
              <a:rPr lang="es-ES" sz="500" dirty="0">
                <a:solidFill>
                  <a:schemeClr val="bg1"/>
                </a:solidFill>
              </a:rPr>
              <a:t> </a:t>
            </a:r>
            <a:r>
              <a:rPr lang="es-ES" sz="500" dirty="0" err="1">
                <a:solidFill>
                  <a:schemeClr val="bg1"/>
                </a:solidFill>
              </a:rPr>
              <a:t>of</a:t>
            </a:r>
            <a:r>
              <a:rPr lang="es-ES" sz="500" dirty="0">
                <a:solidFill>
                  <a:schemeClr val="bg1"/>
                </a:solidFill>
              </a:rPr>
              <a:t> </a:t>
            </a:r>
            <a:r>
              <a:rPr lang="es-ES" sz="500" dirty="0" err="1">
                <a:solidFill>
                  <a:schemeClr val="bg1"/>
                </a:solidFill>
              </a:rPr>
              <a:t>the</a:t>
            </a:r>
            <a:r>
              <a:rPr lang="es-ES" sz="500" dirty="0">
                <a:solidFill>
                  <a:schemeClr val="bg1"/>
                </a:solidFill>
              </a:rPr>
              <a:t> Interleukin-13 </a:t>
            </a:r>
            <a:r>
              <a:rPr lang="es-ES" sz="500" dirty="0" err="1">
                <a:solidFill>
                  <a:schemeClr val="bg1"/>
                </a:solidFill>
              </a:rPr>
              <a:t>Antibody</a:t>
            </a:r>
            <a:r>
              <a:rPr lang="es-ES" sz="500" dirty="0">
                <a:solidFill>
                  <a:schemeClr val="bg1"/>
                </a:solidFill>
              </a:rPr>
              <a:t>, </a:t>
            </a:r>
            <a:r>
              <a:rPr lang="es-ES" sz="500" dirty="0" err="1">
                <a:solidFill>
                  <a:schemeClr val="bg1"/>
                </a:solidFill>
              </a:rPr>
              <a:t>Lebrikizumab</a:t>
            </a:r>
            <a:r>
              <a:rPr lang="es-ES" sz="500" dirty="0">
                <a:solidFill>
                  <a:schemeClr val="bg1"/>
                </a:solidFill>
              </a:rPr>
              <a:t>. </a:t>
            </a:r>
            <a:r>
              <a:rPr lang="es-ES" sz="500" dirty="0" err="1">
                <a:solidFill>
                  <a:schemeClr val="bg1"/>
                </a:solidFill>
              </a:rPr>
              <a:t>Dermatol</a:t>
            </a:r>
            <a:r>
              <a:rPr lang="es-ES" sz="500" dirty="0">
                <a:solidFill>
                  <a:schemeClr val="bg1"/>
                </a:solidFill>
              </a:rPr>
              <a:t> </a:t>
            </a:r>
            <a:r>
              <a:rPr lang="es-ES" sz="500" dirty="0" err="1">
                <a:solidFill>
                  <a:schemeClr val="bg1"/>
                </a:solidFill>
              </a:rPr>
              <a:t>Ther</a:t>
            </a:r>
            <a:r>
              <a:rPr lang="es-ES" sz="500" dirty="0">
                <a:solidFill>
                  <a:schemeClr val="bg1"/>
                </a:solidFill>
              </a:rPr>
              <a:t> (</a:t>
            </a:r>
            <a:r>
              <a:rPr lang="es-ES" sz="500" dirty="0" err="1">
                <a:solidFill>
                  <a:schemeClr val="bg1"/>
                </a:solidFill>
              </a:rPr>
              <a:t>Heidelb</a:t>
            </a:r>
            <a:r>
              <a:rPr lang="es-ES" sz="500" dirty="0">
                <a:solidFill>
                  <a:schemeClr val="bg1"/>
                </a:solidFill>
              </a:rPr>
              <a:t>). 2023;13(7):1535-47; 3. </a:t>
            </a:r>
            <a:r>
              <a:rPr lang="es-ES" sz="500" dirty="0" err="1">
                <a:solidFill>
                  <a:schemeClr val="bg1"/>
                </a:solidFill>
              </a:rPr>
              <a:t>Silverberg</a:t>
            </a:r>
            <a:r>
              <a:rPr lang="es-ES" sz="500" dirty="0">
                <a:solidFill>
                  <a:schemeClr val="bg1"/>
                </a:solidFill>
              </a:rPr>
              <a:t> JI, et al. </a:t>
            </a:r>
            <a:r>
              <a:rPr lang="es-ES" sz="500" dirty="0" err="1">
                <a:solidFill>
                  <a:schemeClr val="bg1"/>
                </a:solidFill>
              </a:rPr>
              <a:t>Two</a:t>
            </a:r>
            <a:r>
              <a:rPr lang="es-ES" sz="500" dirty="0">
                <a:solidFill>
                  <a:schemeClr val="bg1"/>
                </a:solidFill>
              </a:rPr>
              <a:t> </a:t>
            </a:r>
            <a:r>
              <a:rPr lang="es-ES" sz="500" dirty="0" err="1">
                <a:solidFill>
                  <a:schemeClr val="bg1"/>
                </a:solidFill>
              </a:rPr>
              <a:t>Phase</a:t>
            </a:r>
            <a:r>
              <a:rPr lang="es-ES" sz="500" dirty="0">
                <a:solidFill>
                  <a:schemeClr val="bg1"/>
                </a:solidFill>
              </a:rPr>
              <a:t> 3 </a:t>
            </a:r>
            <a:r>
              <a:rPr lang="es-ES" sz="500" dirty="0" err="1">
                <a:solidFill>
                  <a:schemeClr val="bg1"/>
                </a:solidFill>
              </a:rPr>
              <a:t>Trials</a:t>
            </a:r>
            <a:r>
              <a:rPr lang="es-ES" sz="500" dirty="0">
                <a:solidFill>
                  <a:schemeClr val="bg1"/>
                </a:solidFill>
              </a:rPr>
              <a:t> </a:t>
            </a:r>
            <a:r>
              <a:rPr lang="es-ES" sz="500" dirty="0" err="1">
                <a:solidFill>
                  <a:schemeClr val="bg1"/>
                </a:solidFill>
              </a:rPr>
              <a:t>of</a:t>
            </a:r>
            <a:r>
              <a:rPr lang="es-ES" sz="500" dirty="0">
                <a:solidFill>
                  <a:schemeClr val="bg1"/>
                </a:solidFill>
              </a:rPr>
              <a:t> </a:t>
            </a:r>
            <a:r>
              <a:rPr lang="es-ES" sz="500" dirty="0" err="1">
                <a:solidFill>
                  <a:schemeClr val="bg1"/>
                </a:solidFill>
              </a:rPr>
              <a:t>Lebrikizumab</a:t>
            </a:r>
            <a:r>
              <a:rPr lang="es-ES" sz="500" dirty="0">
                <a:solidFill>
                  <a:schemeClr val="bg1"/>
                </a:solidFill>
              </a:rPr>
              <a:t> </a:t>
            </a:r>
            <a:r>
              <a:rPr lang="es-ES" sz="500" dirty="0" err="1">
                <a:solidFill>
                  <a:schemeClr val="bg1"/>
                </a:solidFill>
              </a:rPr>
              <a:t>for</a:t>
            </a:r>
            <a:r>
              <a:rPr lang="es-ES" sz="500" dirty="0">
                <a:solidFill>
                  <a:schemeClr val="bg1"/>
                </a:solidFill>
              </a:rPr>
              <a:t> </a:t>
            </a:r>
            <a:r>
              <a:rPr lang="es-ES" sz="500" dirty="0" err="1">
                <a:solidFill>
                  <a:schemeClr val="bg1"/>
                </a:solidFill>
              </a:rPr>
              <a:t>Moderate</a:t>
            </a:r>
            <a:r>
              <a:rPr lang="es-ES" sz="500" dirty="0">
                <a:solidFill>
                  <a:schemeClr val="bg1"/>
                </a:solidFill>
              </a:rPr>
              <a:t>-</a:t>
            </a:r>
            <a:r>
              <a:rPr lang="es-ES" sz="500" dirty="0" err="1">
                <a:solidFill>
                  <a:schemeClr val="bg1"/>
                </a:solidFill>
              </a:rPr>
              <a:t>to</a:t>
            </a:r>
            <a:r>
              <a:rPr lang="es-ES" sz="500" dirty="0">
                <a:solidFill>
                  <a:schemeClr val="bg1"/>
                </a:solidFill>
              </a:rPr>
              <a:t>-Severe </a:t>
            </a:r>
            <a:r>
              <a:rPr lang="es-ES" sz="500" dirty="0" err="1">
                <a:solidFill>
                  <a:schemeClr val="bg1"/>
                </a:solidFill>
              </a:rPr>
              <a:t>Atopic</a:t>
            </a:r>
            <a:r>
              <a:rPr lang="es-ES" sz="500" dirty="0">
                <a:solidFill>
                  <a:schemeClr val="bg1"/>
                </a:solidFill>
              </a:rPr>
              <a:t> Dermatitis. N Engl J </a:t>
            </a:r>
            <a:r>
              <a:rPr lang="es-ES" sz="500" dirty="0" err="1">
                <a:solidFill>
                  <a:schemeClr val="bg1"/>
                </a:solidFill>
              </a:rPr>
              <a:t>Med</a:t>
            </a:r>
            <a:r>
              <a:rPr lang="es-ES" sz="500" dirty="0">
                <a:solidFill>
                  <a:schemeClr val="bg1"/>
                </a:solidFill>
              </a:rPr>
              <a:t>. 2023;388(12):1080-91.; 4. </a:t>
            </a:r>
            <a:r>
              <a:rPr lang="es-ES" sz="500" dirty="0" err="1">
                <a:solidFill>
                  <a:schemeClr val="bg1"/>
                </a:solidFill>
              </a:rPr>
              <a:t>Blauvelt</a:t>
            </a:r>
            <a:r>
              <a:rPr lang="es-ES" sz="500" dirty="0">
                <a:solidFill>
                  <a:schemeClr val="bg1"/>
                </a:solidFill>
              </a:rPr>
              <a:t> A, et al. </a:t>
            </a:r>
            <a:r>
              <a:rPr lang="es-ES" sz="500" dirty="0" err="1">
                <a:solidFill>
                  <a:schemeClr val="bg1"/>
                </a:solidFill>
              </a:rPr>
              <a:t>Efficacy</a:t>
            </a:r>
            <a:r>
              <a:rPr lang="es-ES" sz="500" dirty="0">
                <a:solidFill>
                  <a:schemeClr val="bg1"/>
                </a:solidFill>
              </a:rPr>
              <a:t> and safety </a:t>
            </a:r>
            <a:r>
              <a:rPr lang="es-ES" sz="500" dirty="0" err="1">
                <a:solidFill>
                  <a:schemeClr val="bg1"/>
                </a:solidFill>
              </a:rPr>
              <a:t>of</a:t>
            </a:r>
            <a:r>
              <a:rPr lang="es-ES" sz="500" dirty="0">
                <a:solidFill>
                  <a:schemeClr val="bg1"/>
                </a:solidFill>
              </a:rPr>
              <a:t> </a:t>
            </a:r>
            <a:r>
              <a:rPr lang="es-ES" sz="500" dirty="0" err="1">
                <a:solidFill>
                  <a:schemeClr val="bg1"/>
                </a:solidFill>
              </a:rPr>
              <a:t>lebrikizumab</a:t>
            </a:r>
            <a:r>
              <a:rPr lang="es-ES" sz="500" dirty="0">
                <a:solidFill>
                  <a:schemeClr val="bg1"/>
                </a:solidFill>
              </a:rPr>
              <a:t> in </a:t>
            </a:r>
            <a:r>
              <a:rPr lang="es-ES" sz="500" dirty="0" err="1">
                <a:solidFill>
                  <a:schemeClr val="bg1"/>
                </a:solidFill>
              </a:rPr>
              <a:t>moderate</a:t>
            </a:r>
            <a:r>
              <a:rPr lang="es-ES" sz="500" dirty="0">
                <a:solidFill>
                  <a:schemeClr val="bg1"/>
                </a:solidFill>
              </a:rPr>
              <a:t>-</a:t>
            </a:r>
            <a:r>
              <a:rPr lang="es-ES" sz="500" dirty="0" err="1">
                <a:solidFill>
                  <a:schemeClr val="bg1"/>
                </a:solidFill>
              </a:rPr>
              <a:t>to</a:t>
            </a:r>
            <a:r>
              <a:rPr lang="es-ES" sz="500" dirty="0">
                <a:solidFill>
                  <a:schemeClr val="bg1"/>
                </a:solidFill>
              </a:rPr>
              <a:t>-severe </a:t>
            </a:r>
            <a:r>
              <a:rPr lang="es-ES" sz="500" dirty="0" err="1">
                <a:solidFill>
                  <a:schemeClr val="bg1"/>
                </a:solidFill>
              </a:rPr>
              <a:t>atopic</a:t>
            </a:r>
            <a:r>
              <a:rPr lang="es-ES" sz="500" dirty="0">
                <a:solidFill>
                  <a:schemeClr val="bg1"/>
                </a:solidFill>
              </a:rPr>
              <a:t> dermatitis: 52-week </a:t>
            </a:r>
            <a:r>
              <a:rPr lang="es-ES" sz="500" dirty="0" err="1">
                <a:solidFill>
                  <a:schemeClr val="bg1"/>
                </a:solidFill>
              </a:rPr>
              <a:t>results</a:t>
            </a:r>
            <a:r>
              <a:rPr lang="es-ES" sz="500" dirty="0">
                <a:solidFill>
                  <a:schemeClr val="bg1"/>
                </a:solidFill>
              </a:rPr>
              <a:t> </a:t>
            </a:r>
            <a:r>
              <a:rPr lang="es-ES" sz="500" dirty="0" err="1">
                <a:solidFill>
                  <a:schemeClr val="bg1"/>
                </a:solidFill>
              </a:rPr>
              <a:t>of</a:t>
            </a:r>
            <a:r>
              <a:rPr lang="es-ES" sz="500" dirty="0">
                <a:solidFill>
                  <a:schemeClr val="bg1"/>
                </a:solidFill>
              </a:rPr>
              <a:t> </a:t>
            </a:r>
            <a:r>
              <a:rPr lang="es-ES" sz="500" dirty="0" err="1">
                <a:solidFill>
                  <a:schemeClr val="bg1"/>
                </a:solidFill>
              </a:rPr>
              <a:t>two</a:t>
            </a:r>
            <a:r>
              <a:rPr lang="es-ES" sz="500" dirty="0">
                <a:solidFill>
                  <a:schemeClr val="bg1"/>
                </a:solidFill>
              </a:rPr>
              <a:t> </a:t>
            </a:r>
            <a:r>
              <a:rPr lang="es-ES" sz="500" dirty="0" err="1">
                <a:solidFill>
                  <a:schemeClr val="bg1"/>
                </a:solidFill>
              </a:rPr>
              <a:t>randomized</a:t>
            </a:r>
            <a:r>
              <a:rPr lang="es-ES" sz="500" dirty="0">
                <a:solidFill>
                  <a:schemeClr val="bg1"/>
                </a:solidFill>
              </a:rPr>
              <a:t> </a:t>
            </a:r>
            <a:r>
              <a:rPr lang="es-ES" sz="500" dirty="0" err="1">
                <a:solidFill>
                  <a:schemeClr val="bg1"/>
                </a:solidFill>
              </a:rPr>
              <a:t>double-blinded</a:t>
            </a:r>
            <a:r>
              <a:rPr lang="es-ES" sz="500" dirty="0">
                <a:solidFill>
                  <a:schemeClr val="bg1"/>
                </a:solidFill>
              </a:rPr>
              <a:t> placebo-</a:t>
            </a:r>
            <a:r>
              <a:rPr lang="es-ES" sz="500" dirty="0" err="1">
                <a:solidFill>
                  <a:schemeClr val="bg1"/>
                </a:solidFill>
              </a:rPr>
              <a:t>controlled</a:t>
            </a:r>
            <a:r>
              <a:rPr lang="es-ES" sz="500" dirty="0">
                <a:solidFill>
                  <a:schemeClr val="bg1"/>
                </a:solidFill>
              </a:rPr>
              <a:t> </a:t>
            </a:r>
            <a:r>
              <a:rPr lang="es-ES" sz="500" dirty="0" err="1">
                <a:solidFill>
                  <a:schemeClr val="bg1"/>
                </a:solidFill>
              </a:rPr>
              <a:t>phase</a:t>
            </a:r>
            <a:r>
              <a:rPr lang="es-ES" sz="500" dirty="0">
                <a:solidFill>
                  <a:schemeClr val="bg1"/>
                </a:solidFill>
              </a:rPr>
              <a:t> III </a:t>
            </a:r>
            <a:r>
              <a:rPr lang="es-ES" sz="500" dirty="0" err="1">
                <a:solidFill>
                  <a:schemeClr val="bg1"/>
                </a:solidFill>
              </a:rPr>
              <a:t>trials</a:t>
            </a:r>
            <a:r>
              <a:rPr lang="es-ES" sz="500" dirty="0">
                <a:solidFill>
                  <a:schemeClr val="bg1"/>
                </a:solidFill>
              </a:rPr>
              <a:t>. Br J </a:t>
            </a:r>
            <a:r>
              <a:rPr lang="es-ES" sz="500" dirty="0" err="1">
                <a:solidFill>
                  <a:schemeClr val="bg1"/>
                </a:solidFill>
              </a:rPr>
              <a:t>Dermatol</a:t>
            </a:r>
            <a:r>
              <a:rPr lang="es-ES" sz="500" dirty="0">
                <a:solidFill>
                  <a:schemeClr val="bg1"/>
                </a:solidFill>
              </a:rPr>
              <a:t>. 2023;188(6):740-8.; 5. Gonçalves F, Freitas E, Torres T. Selective IL-13 </a:t>
            </a:r>
            <a:r>
              <a:rPr lang="es-ES" sz="500" dirty="0" err="1">
                <a:solidFill>
                  <a:schemeClr val="bg1"/>
                </a:solidFill>
              </a:rPr>
              <a:t>inhibitors</a:t>
            </a:r>
            <a:r>
              <a:rPr lang="es-ES" sz="500" dirty="0">
                <a:solidFill>
                  <a:schemeClr val="bg1"/>
                </a:solidFill>
              </a:rPr>
              <a:t> </a:t>
            </a:r>
            <a:r>
              <a:rPr lang="es-ES" sz="500" dirty="0" err="1">
                <a:solidFill>
                  <a:schemeClr val="bg1"/>
                </a:solidFill>
              </a:rPr>
              <a:t>for</a:t>
            </a:r>
            <a:r>
              <a:rPr lang="es-ES" sz="500" dirty="0">
                <a:solidFill>
                  <a:schemeClr val="bg1"/>
                </a:solidFill>
              </a:rPr>
              <a:t> </a:t>
            </a:r>
            <a:r>
              <a:rPr lang="es-ES" sz="500" dirty="0" err="1">
                <a:solidFill>
                  <a:schemeClr val="bg1"/>
                </a:solidFill>
              </a:rPr>
              <a:t>the</a:t>
            </a:r>
            <a:r>
              <a:rPr lang="es-ES" sz="500" dirty="0">
                <a:solidFill>
                  <a:schemeClr val="bg1"/>
                </a:solidFill>
              </a:rPr>
              <a:t> </a:t>
            </a:r>
            <a:r>
              <a:rPr lang="es-ES" sz="500" dirty="0" err="1">
                <a:solidFill>
                  <a:schemeClr val="bg1"/>
                </a:solidFill>
              </a:rPr>
              <a:t>treatment</a:t>
            </a:r>
            <a:r>
              <a:rPr lang="es-ES" sz="500" dirty="0">
                <a:solidFill>
                  <a:schemeClr val="bg1"/>
                </a:solidFill>
              </a:rPr>
              <a:t> </a:t>
            </a:r>
            <a:r>
              <a:rPr lang="es-ES" sz="500" dirty="0" err="1">
                <a:solidFill>
                  <a:schemeClr val="bg1"/>
                </a:solidFill>
              </a:rPr>
              <a:t>of</a:t>
            </a:r>
            <a:r>
              <a:rPr lang="es-ES" sz="500" dirty="0">
                <a:solidFill>
                  <a:schemeClr val="bg1"/>
                </a:solidFill>
              </a:rPr>
              <a:t> </a:t>
            </a:r>
            <a:r>
              <a:rPr lang="es-ES" sz="500" dirty="0" err="1">
                <a:solidFill>
                  <a:schemeClr val="bg1"/>
                </a:solidFill>
              </a:rPr>
              <a:t>atopic</a:t>
            </a:r>
            <a:r>
              <a:rPr lang="es-ES" sz="500" dirty="0">
                <a:solidFill>
                  <a:schemeClr val="bg1"/>
                </a:solidFill>
              </a:rPr>
              <a:t> dermatitis. </a:t>
            </a:r>
            <a:r>
              <a:rPr lang="es-ES" sz="500" dirty="0" err="1">
                <a:solidFill>
                  <a:schemeClr val="bg1"/>
                </a:solidFill>
              </a:rPr>
              <a:t>Drugs</a:t>
            </a:r>
            <a:r>
              <a:rPr lang="es-ES" sz="500" dirty="0">
                <a:solidFill>
                  <a:schemeClr val="bg1"/>
                </a:solidFill>
              </a:rPr>
              <a:t> </a:t>
            </a:r>
            <a:r>
              <a:rPr lang="es-ES" sz="500" dirty="0" err="1">
                <a:solidFill>
                  <a:schemeClr val="bg1"/>
                </a:solidFill>
              </a:rPr>
              <a:t>Context</a:t>
            </a:r>
            <a:r>
              <a:rPr lang="es-ES" sz="500" dirty="0">
                <a:solidFill>
                  <a:schemeClr val="bg1"/>
                </a:solidFill>
              </a:rPr>
              <a:t>. 2021;10:2021-1-7.</a:t>
            </a:r>
          </a:p>
        </p:txBody>
      </p:sp>
      <p:sp>
        <p:nvSpPr>
          <p:cNvPr id="2" name="CuadroTexto 1">
            <a:extLst>
              <a:ext uri="{FF2B5EF4-FFF2-40B4-BE49-F238E27FC236}">
                <a16:creationId xmlns:a16="http://schemas.microsoft.com/office/drawing/2014/main" id="{1689EEF4-7F8E-7B45-957A-2E5197454584}"/>
              </a:ext>
            </a:extLst>
          </p:cNvPr>
          <p:cNvSpPr txBox="1"/>
          <p:nvPr/>
        </p:nvSpPr>
        <p:spPr>
          <a:xfrm rot="16200000" flipH="1">
            <a:off x="11052450" y="1142190"/>
            <a:ext cx="2032881" cy="215444"/>
          </a:xfrm>
          <a:prstGeom prst="rect">
            <a:avLst/>
          </a:prstGeom>
          <a:noFill/>
        </p:spPr>
        <p:txBody>
          <a:bodyPr wrap="square" lIns="91440" tIns="45720" rIns="91440" bIns="45720" rtlCol="0" anchor="t">
            <a:spAutoFit/>
          </a:bodyPr>
          <a:lstStyle/>
          <a:p>
            <a:r>
              <a:rPr lang="es-ES" sz="800" dirty="0">
                <a:solidFill>
                  <a:schemeClr val="bg1"/>
                </a:solidFill>
                <a:latin typeface="Arial"/>
                <a:cs typeface="Arial"/>
              </a:rPr>
              <a:t>ES-EBG-2600004, </a:t>
            </a:r>
            <a:r>
              <a:rPr lang="es-ES" sz="800" dirty="0">
                <a:solidFill>
                  <a:schemeClr val="bg1"/>
                </a:solidFill>
              </a:rPr>
              <a:t>Enero 2026</a:t>
            </a:r>
            <a:endParaRPr lang="en-US" dirty="0">
              <a:solidFill>
                <a:schemeClr val="bg1"/>
              </a:solidFill>
            </a:endParaRPr>
          </a:p>
        </p:txBody>
      </p:sp>
    </p:spTree>
    <p:extLst>
      <p:ext uri="{BB962C8B-B14F-4D97-AF65-F5344CB8AC3E}">
        <p14:creationId xmlns:p14="http://schemas.microsoft.com/office/powerpoint/2010/main" val="228674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1A65-FEA6-7D52-6BA8-606DAC73543F}"/>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5E1AFC7-FCB1-32D0-1596-3986B0C8D2E1}"/>
              </a:ext>
            </a:extLst>
          </p:cNvPr>
          <p:cNvSpPr/>
          <p:nvPr/>
        </p:nvSpPr>
        <p:spPr>
          <a:xfrm>
            <a:off x="551880" y="1588868"/>
            <a:ext cx="11042473" cy="953126"/>
          </a:xfrm>
          <a:prstGeom prst="roundRect">
            <a:avLst>
              <a:gd name="adj" fmla="val 21933"/>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628E9E91-DA98-C907-CB90-32FB6C6DE977}"/>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400" b="1">
                <a:solidFill>
                  <a:srgbClr val="003867"/>
                </a:solidFill>
                <a:latin typeface="Arial" panose="020B0604020202020204"/>
              </a:rPr>
              <a:t>PRECISIÓN</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1-5</a:t>
            </a:r>
          </a:p>
        </p:txBody>
      </p:sp>
      <p:sp>
        <p:nvSpPr>
          <p:cNvPr id="12" name="Rectángulo redondeado 11">
            <a:extLst>
              <a:ext uri="{FF2B5EF4-FFF2-40B4-BE49-F238E27FC236}">
                <a16:creationId xmlns:a16="http://schemas.microsoft.com/office/drawing/2014/main" id="{988ECD51-FB5F-6D29-F459-CB1560359E35}"/>
              </a:ext>
            </a:extLst>
          </p:cNvPr>
          <p:cNvSpPr/>
          <p:nvPr/>
        </p:nvSpPr>
        <p:spPr>
          <a:xfrm>
            <a:off x="551880" y="2643091"/>
            <a:ext cx="11042473" cy="953126"/>
          </a:xfrm>
          <a:prstGeom prst="roundRect">
            <a:avLst>
              <a:gd name="adj" fmla="val 2079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35200D0C-E81B-FD8E-28C3-6CD0DCDAA00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dirty="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dirty="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dirty="0">
                <a:ln>
                  <a:noFill/>
                </a:ln>
                <a:solidFill>
                  <a:srgbClr val="213468"/>
                </a:solidFill>
                <a:effectLst/>
                <a:uLnTx/>
                <a:uFillTx/>
                <a:latin typeface="Arial" panose="020B0604020202020204"/>
                <a:ea typeface="+mn-ea"/>
                <a:cs typeface="+mn-cs"/>
              </a:rPr>
              <a:t>: Tratamiento innovador que se une a la </a:t>
            </a:r>
            <a:r>
              <a:rPr kumimoji="0" lang="es-ES" sz="1800" b="1" i="0" u="none" strike="noStrike" kern="1200" cap="none" spc="0" normalizeH="0" baseline="0" noProof="0" dirty="0">
                <a:ln>
                  <a:noFill/>
                </a:ln>
                <a:solidFill>
                  <a:srgbClr val="213468"/>
                </a:solidFill>
                <a:effectLst/>
                <a:uLnTx/>
                <a:uFillTx/>
                <a:latin typeface="Arial" panose="020B0604020202020204"/>
                <a:ea typeface="+mn-ea"/>
                <a:cs typeface="+mn-cs"/>
              </a:rPr>
              <a:t>IL-13 de forma selectiva</a:t>
            </a:r>
            <a:r>
              <a:rPr kumimoji="0" lang="es-ES" sz="1800" b="0" i="0" u="none" strike="noStrike" kern="1200" cap="none" spc="0" normalizeH="0" baseline="0" noProof="0" dirty="0">
                <a:ln>
                  <a:noFill/>
                </a:ln>
                <a:solidFill>
                  <a:srgbClr val="213468"/>
                </a:solidFill>
                <a:effectLst/>
                <a:uLnTx/>
                <a:uFillTx/>
                <a:latin typeface="Arial" panose="020B0604020202020204"/>
                <a:ea typeface="+mn-ea"/>
                <a:cs typeface="+mn-cs"/>
              </a:rPr>
              <a:t>, con alta afinidad</a:t>
            </a:r>
            <a:r>
              <a:rPr lang="es-ES" dirty="0">
                <a:solidFill>
                  <a:srgbClr val="1F2F53"/>
                </a:solidFill>
                <a:latin typeface="Arial" panose="020B0604020202020204"/>
              </a:rPr>
              <a:t> y una tasa de disociación lenta</a:t>
            </a:r>
            <a:r>
              <a:rPr lang="es-ES" b="1" baseline="30000" dirty="0">
                <a:solidFill>
                  <a:srgbClr val="1F2F53"/>
                </a:solidFill>
                <a:latin typeface="Arial" panose="020B0604020202020204"/>
              </a:rPr>
              <a:t>6</a:t>
            </a:r>
            <a:endParaRPr kumimoji="0" lang="es-ES" sz="1800" b="1" i="0" u="none" strike="noStrike" kern="1200" cap="none" spc="0" normalizeH="0" baseline="30000" noProof="0" dirty="0">
              <a:ln>
                <a:noFill/>
              </a:ln>
              <a:solidFill>
                <a:srgbClr val="1F2F53"/>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A076AB43-3E80-EE08-05CA-50729B345E27}"/>
              </a:ext>
            </a:extLst>
          </p:cNvPr>
          <p:cNvSpPr txBox="1"/>
          <p:nvPr/>
        </p:nvSpPr>
        <p:spPr>
          <a:xfrm>
            <a:off x="1398754" y="5750675"/>
            <a:ext cx="9079523"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dermatitis atópica</a:t>
            </a:r>
            <a:r>
              <a:rPr lang="es-ES" sz="700" dirty="0">
                <a:solidFill>
                  <a:srgbClr val="646464"/>
                </a:solidFill>
                <a:latin typeface="Arial" panose="020B0604020202020204"/>
              </a:rPr>
              <a:t>; IL: </a:t>
            </a:r>
            <a:r>
              <a:rPr lang="es-ES" sz="700" dirty="0" err="1">
                <a:solidFill>
                  <a:srgbClr val="646464"/>
                </a:solidFill>
                <a:latin typeface="Arial" panose="020B0604020202020204"/>
              </a:rPr>
              <a:t>interlequina</a:t>
            </a:r>
            <a:r>
              <a:rPr lang="es-ES" sz="700" dirty="0">
                <a:solidFill>
                  <a:srgbClr val="646464"/>
                </a:solidFill>
                <a:latin typeface="Arial" panose="020B0604020202020204"/>
              </a:rPr>
              <a:t>.</a:t>
            </a:r>
            <a:endPar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1.</a:t>
            </a:r>
            <a:r>
              <a:rPr lang="es-ES" sz="700" dirty="0">
                <a:solidFill>
                  <a:srgbClr val="646464"/>
                </a:solidFill>
                <a:latin typeface="Arial" panose="020B0604020202020204"/>
              </a:rPr>
              <a:t>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diciemrbre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2025.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2.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Popovic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B,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Structural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Characterisation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Reveals</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Mechanism</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IL-13-Neutralising Monoclonal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700" b="1" i="0" u="none" strike="noStrike" kern="1200" cap="none" spc="0" normalizeH="0" baseline="0" noProof="0" dirty="0">
                <a:ln>
                  <a:noFill/>
                </a:ln>
                <a:solidFill>
                  <a:srgbClr val="646464"/>
                </a:solidFill>
                <a:effectLst/>
                <a:uLnTx/>
                <a:uFillTx/>
                <a:latin typeface="Arial" panose="020B0604020202020204"/>
                <a:ea typeface="+mn-ea"/>
                <a:cs typeface="+mn-cs"/>
              </a:rPr>
              <a:t>3.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4.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Moyle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M,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Understanding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immune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landscape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era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biologics</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emerging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therapeutic approaches. Exp Dermatol. 2019;28(7):756-68.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5.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Bieber T. Interleukin-13: Targeting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underestimated</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cytokine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Allergy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2020;75(1):54-62.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6.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Okragly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AJ,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Binding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Interleukin-13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Dermatol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Ther</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Heidelb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2023;13(7):1535-47. </a:t>
            </a:r>
            <a:r>
              <a:rPr kumimoji="0" lang="en-US" sz="700" b="1" i="0" u="none" strike="noStrike" kern="1200" cap="none" spc="0" normalizeH="0" baseline="0" noProof="0" dirty="0">
                <a:ln>
                  <a:noFill/>
                </a:ln>
                <a:solidFill>
                  <a:srgbClr val="646464"/>
                </a:solidFill>
                <a:effectLst/>
                <a:uLnTx/>
                <a:uFillTx/>
                <a:latin typeface="Arial" panose="020B0604020202020204"/>
                <a:ea typeface="+mn-ea"/>
                <a:cs typeface="+mn-cs"/>
              </a:rPr>
              <a:t>7.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Gonçalves F,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1C08EDB8-C139-118D-B118-E35BE82F6A2B}"/>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inhibe forma selectiva la IL-13, citoquina clave para el desarrollo de la DA</a:t>
            </a:r>
            <a:r>
              <a:rPr lang="es-ES" baseline="30000"/>
              <a:t>1-5</a:t>
            </a:r>
            <a:endParaRPr lang="es-ES" baseline="30000">
              <a:highlight>
                <a:srgbClr val="FFFF00"/>
              </a:highlight>
            </a:endParaRPr>
          </a:p>
        </p:txBody>
      </p:sp>
      <p:sp>
        <p:nvSpPr>
          <p:cNvPr id="8" name="object 10">
            <a:extLst>
              <a:ext uri="{FF2B5EF4-FFF2-40B4-BE49-F238E27FC236}">
                <a16:creationId xmlns:a16="http://schemas.microsoft.com/office/drawing/2014/main" id="{E648E740-78E1-4D88-E30A-D88513119FB8}"/>
              </a:ext>
            </a:extLst>
          </p:cNvPr>
          <p:cNvSpPr/>
          <p:nvPr/>
        </p:nvSpPr>
        <p:spPr>
          <a:xfrm>
            <a:off x="1293123" y="1813599"/>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003867"/>
          </a:solidFill>
        </p:spPr>
        <p:txBody>
          <a:bodyPr wrap="square" lIns="0" tIns="0" rIns="0" bIns="0" rtlCol="0"/>
          <a:lstStyle/>
          <a:p>
            <a:endParaRPr/>
          </a:p>
        </p:txBody>
      </p:sp>
    </p:spTree>
    <p:extLst>
      <p:ext uri="{BB962C8B-B14F-4D97-AF65-F5344CB8AC3E}">
        <p14:creationId xmlns:p14="http://schemas.microsoft.com/office/powerpoint/2010/main" val="9782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ángulo redondeado 255">
            <a:extLst>
              <a:ext uri="{FF2B5EF4-FFF2-40B4-BE49-F238E27FC236}">
                <a16:creationId xmlns:a16="http://schemas.microsoft.com/office/drawing/2014/main" id="{E362FF7B-7EEA-2F7A-DA13-056FED541B13}"/>
              </a:ext>
            </a:extLst>
          </p:cNvPr>
          <p:cNvSpPr/>
          <p:nvPr/>
        </p:nvSpPr>
        <p:spPr>
          <a:xfrm>
            <a:off x="7169500" y="3435078"/>
            <a:ext cx="4242537" cy="1546513"/>
          </a:xfrm>
          <a:prstGeom prst="roundRect">
            <a:avLst>
              <a:gd name="adj" fmla="val 7436"/>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5" name="Rectángulo redondeado 254">
            <a:extLst>
              <a:ext uri="{FF2B5EF4-FFF2-40B4-BE49-F238E27FC236}">
                <a16:creationId xmlns:a16="http://schemas.microsoft.com/office/drawing/2014/main" id="{B9702040-8B82-154E-9167-8627FE520B13}"/>
              </a:ext>
            </a:extLst>
          </p:cNvPr>
          <p:cNvSpPr/>
          <p:nvPr/>
        </p:nvSpPr>
        <p:spPr>
          <a:xfrm>
            <a:off x="7169500" y="1527620"/>
            <a:ext cx="4242537" cy="1546513"/>
          </a:xfrm>
          <a:prstGeom prst="roundRect">
            <a:avLst>
              <a:gd name="adj" fmla="val 7436"/>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object 27"/>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el prurito desde los primeros días de tratamiento</a:t>
            </a:r>
            <a:r>
              <a:rPr lang="es-ES" baseline="30000"/>
              <a:t>1</a:t>
            </a:r>
          </a:p>
        </p:txBody>
      </p:sp>
      <p:sp>
        <p:nvSpPr>
          <p:cNvPr id="97" name="CuadroTexto 96">
            <a:extLst>
              <a:ext uri="{FF2B5EF4-FFF2-40B4-BE49-F238E27FC236}">
                <a16:creationId xmlns:a16="http://schemas.microsoft.com/office/drawing/2014/main" id="{1ACE9488-63D3-C79F-FA5B-BF41949EDE6A}"/>
              </a:ext>
            </a:extLst>
          </p:cNvPr>
          <p:cNvSpPr txBox="1"/>
          <p:nvPr/>
        </p:nvSpPr>
        <p:spPr>
          <a:xfrm>
            <a:off x="1436077" y="5789124"/>
            <a:ext cx="9079524" cy="8463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CFB: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cambio respecto al valor basal, del inglés;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LSM: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media de mínimos cuadrados, del inglés;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NRS: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escala de valoración numérica;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SE: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error estándar.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Los datos tras medicación de rescate o interrupción del tratamiento por falta de eficacia se imputaron como no respuesta; los datos restantes se imputaron con imputación múltiple</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Prurito NRS: Escala de 11 puntos, cuestionario de una pregunta, notificada diariamente por los participantes y utilizada para calificar la intensidad de su peor picor en las últimas 24 horas, con 0 indicando [Ningún picor] y 10 indicando [El peor picor imaginable]. La diferencia mínima clínicamente importante es de 3 puntos, mientras que un cambio de 4 puntos es una evaluación más conservadora del impacto clínico</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Día 1 = primera inyección. </a:t>
            </a:r>
            <a:r>
              <a:rPr kumimoji="0" lang="pt-BR" sz="700" b="0" i="0" u="none" strike="noStrike" kern="1200" cap="none" spc="0" normalizeH="0" baseline="0" noProof="0" dirty="0">
                <a:ln>
                  <a:noFill/>
                </a:ln>
                <a:solidFill>
                  <a:srgbClr val="646464"/>
                </a:solidFill>
                <a:effectLst/>
                <a:uLnTx/>
                <a:uFillTx/>
                <a:latin typeface="Arial" panose="020B0604020202020204"/>
                <a:ea typeface="+mn-ea"/>
                <a:cs typeface="+mn-cs"/>
              </a:rPr>
              <a:t>*</a:t>
            </a:r>
            <a:r>
              <a:rPr kumimoji="0" lang="pt-BR" sz="700" b="0" i="1" u="none" strike="noStrike" kern="1200" cap="none" spc="0" normalizeH="0" baseline="0" noProof="0" dirty="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dirty="0">
                <a:ln>
                  <a:noFill/>
                </a:ln>
                <a:solidFill>
                  <a:srgbClr val="646464"/>
                </a:solidFill>
                <a:effectLst/>
                <a:uLnTx/>
                <a:uFillTx/>
                <a:latin typeface="Arial" panose="020B0604020202020204"/>
                <a:ea typeface="+mn-ea"/>
                <a:cs typeface="+mn-cs"/>
              </a:rPr>
              <a:t>&lt; 0,05; **</a:t>
            </a:r>
            <a:r>
              <a:rPr kumimoji="0" lang="pt-BR" sz="700" b="0" i="1" u="none" strike="noStrike" kern="1200" cap="none" spc="0" normalizeH="0" baseline="0" noProof="0" dirty="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dirty="0">
                <a:ln>
                  <a:noFill/>
                </a:ln>
                <a:solidFill>
                  <a:srgbClr val="646464"/>
                </a:solidFill>
                <a:effectLst/>
                <a:uLnTx/>
                <a:uFillTx/>
                <a:latin typeface="Arial" panose="020B0604020202020204"/>
                <a:ea typeface="+mn-ea"/>
                <a:cs typeface="+mn-cs"/>
              </a:rPr>
              <a:t>&lt; 0,01; ** *</a:t>
            </a:r>
            <a:r>
              <a:rPr kumimoji="0" lang="pt-BR" sz="700" b="0" i="1" u="none" strike="noStrike" kern="1200" cap="none" spc="0" normalizeH="0" baseline="0" noProof="0" dirty="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dirty="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endParaRPr>
          </a:p>
        </p:txBody>
      </p:sp>
      <p:sp>
        <p:nvSpPr>
          <p:cNvPr id="159" name="object 3">
            <a:extLst>
              <a:ext uri="{FF2B5EF4-FFF2-40B4-BE49-F238E27FC236}">
                <a16:creationId xmlns:a16="http://schemas.microsoft.com/office/drawing/2014/main" id="{6616330C-4728-07B2-3905-7CC65C43195F}"/>
              </a:ext>
            </a:extLst>
          </p:cNvPr>
          <p:cNvSpPr txBox="1"/>
          <p:nvPr/>
        </p:nvSpPr>
        <p:spPr>
          <a:xfrm>
            <a:off x="779963" y="1464330"/>
            <a:ext cx="5996851" cy="211482"/>
          </a:xfrm>
          <a:prstGeom prst="rect">
            <a:avLst/>
          </a:prstGeom>
        </p:spPr>
        <p:txBody>
          <a:bodyPr vert="horz" wrap="square" lIns="0" tIns="7316" rIns="0" bIns="0" rtlCol="0">
            <a:spAutoFit/>
          </a:bodyPr>
          <a:lstStyle/>
          <a:p>
            <a:pPr marL="4763" marR="18483" lvl="0" indent="0" algn="ctr" defTabSz="914400" rtl="0" eaLnBrk="1" fontAlgn="auto" latinLnBrk="0" hangingPunct="1">
              <a:lnSpc>
                <a:spcPct val="101000"/>
              </a:lnSpc>
              <a:spcBef>
                <a:spcPts val="58"/>
              </a:spcBef>
              <a:spcAft>
                <a:spcPts val="0"/>
              </a:spcAft>
              <a:buClrTx/>
              <a:buSzTx/>
              <a:buFontTx/>
              <a:buNone/>
              <a:tabLst/>
              <a:defRPr/>
            </a:pPr>
            <a:r>
              <a:rPr kumimoji="0" lang="es-ES" sz="1400" b="1" i="0" u="none" strike="noStrike" kern="1200" cap="none" spc="0" normalizeH="0" baseline="0" noProof="0" dirty="0">
                <a:ln>
                  <a:noFill/>
                </a:ln>
                <a:solidFill>
                  <a:srgbClr val="7A45B8"/>
                </a:solidFill>
                <a:effectLst/>
                <a:uLnTx/>
                <a:uFillTx/>
                <a:latin typeface="Arial"/>
                <a:ea typeface="+mn-ea"/>
                <a:cs typeface="Arial"/>
              </a:rPr>
              <a:t>% CFB NRS Prurito</a:t>
            </a:r>
            <a:r>
              <a:rPr kumimoji="0" lang="es-ES" sz="1400" b="1" i="0" u="none" strike="noStrike" kern="1200" cap="none" spc="0" normalizeH="0" baseline="30000" noProof="0" dirty="0">
                <a:ln>
                  <a:noFill/>
                </a:ln>
                <a:solidFill>
                  <a:srgbClr val="7A45B8"/>
                </a:solidFill>
                <a:effectLst/>
                <a:uLnTx/>
                <a:uFillTx/>
                <a:latin typeface="Arial"/>
                <a:ea typeface="+mn-ea"/>
                <a:cs typeface="Arial"/>
              </a:rPr>
              <a:t># </a:t>
            </a:r>
            <a:r>
              <a:rPr kumimoji="0" lang="es-ES" sz="1400" b="1" i="0" u="none" strike="noStrike" kern="1200" cap="none" spc="0" normalizeH="0" baseline="0" noProof="0" dirty="0">
                <a:ln>
                  <a:noFill/>
                </a:ln>
                <a:solidFill>
                  <a:srgbClr val="7A45B8"/>
                </a:solidFill>
                <a:effectLst/>
                <a:uLnTx/>
                <a:uFillTx/>
                <a:latin typeface="Arial"/>
                <a:ea typeface="+mn-ea"/>
                <a:cs typeface="Arial"/>
              </a:rPr>
              <a:t>en</a:t>
            </a:r>
            <a:r>
              <a:rPr kumimoji="0" lang="es-ES" sz="1400" b="1" i="0" u="none" strike="noStrike" kern="1200" cap="none" spc="6" normalizeH="0" baseline="0" noProof="0" dirty="0">
                <a:ln>
                  <a:noFill/>
                </a:ln>
                <a:solidFill>
                  <a:srgbClr val="7A45B8"/>
                </a:solidFill>
                <a:effectLst/>
                <a:uLnTx/>
                <a:uFillTx/>
                <a:latin typeface="Arial"/>
                <a:ea typeface="+mn-ea"/>
                <a:cs typeface="Arial"/>
              </a:rPr>
              <a:t> </a:t>
            </a:r>
            <a:r>
              <a:rPr kumimoji="0" lang="es-ES" sz="1400" b="1" i="0" u="none" strike="noStrike" kern="1200" cap="none" spc="0" normalizeH="0" baseline="0" noProof="0" dirty="0">
                <a:ln>
                  <a:noFill/>
                </a:ln>
                <a:solidFill>
                  <a:srgbClr val="7A45B8"/>
                </a:solidFill>
                <a:effectLst/>
                <a:uLnTx/>
                <a:uFillTx/>
                <a:latin typeface="Arial"/>
                <a:ea typeface="+mn-ea"/>
                <a:cs typeface="Arial"/>
              </a:rPr>
              <a:t>los</a:t>
            </a:r>
            <a:r>
              <a:rPr kumimoji="0" lang="es-ES" sz="1400" b="1" i="0" u="none" strike="noStrike" kern="1200" cap="none" spc="6" normalizeH="0" baseline="0" noProof="0" dirty="0">
                <a:ln>
                  <a:noFill/>
                </a:ln>
                <a:solidFill>
                  <a:srgbClr val="7A45B8"/>
                </a:solidFill>
                <a:effectLst/>
                <a:uLnTx/>
                <a:uFillTx/>
                <a:latin typeface="Arial"/>
                <a:ea typeface="+mn-ea"/>
                <a:cs typeface="Arial"/>
              </a:rPr>
              <a:t> </a:t>
            </a:r>
            <a:r>
              <a:rPr kumimoji="0" lang="es-ES" sz="1400" b="1" i="0" u="none" strike="noStrike" kern="1200" cap="none" spc="0" normalizeH="0" baseline="0" noProof="0" dirty="0">
                <a:ln>
                  <a:noFill/>
                </a:ln>
                <a:solidFill>
                  <a:srgbClr val="7A45B8"/>
                </a:solidFill>
                <a:effectLst/>
                <a:uLnTx/>
                <a:uFillTx/>
                <a:latin typeface="Arial"/>
                <a:ea typeface="+mn-ea"/>
                <a:cs typeface="Arial"/>
              </a:rPr>
              <a:t>primeros</a:t>
            </a:r>
            <a:r>
              <a:rPr kumimoji="0" lang="es-ES" sz="1400" b="1" i="0" u="none" strike="noStrike" kern="1200" cap="none" spc="6" normalizeH="0" baseline="0" noProof="0" dirty="0">
                <a:ln>
                  <a:noFill/>
                </a:ln>
                <a:solidFill>
                  <a:srgbClr val="7A45B8"/>
                </a:solidFill>
                <a:effectLst/>
                <a:uLnTx/>
                <a:uFillTx/>
                <a:latin typeface="Arial"/>
                <a:ea typeface="+mn-ea"/>
                <a:cs typeface="Arial"/>
              </a:rPr>
              <a:t> </a:t>
            </a:r>
            <a:r>
              <a:rPr kumimoji="0" lang="es-ES" sz="1400" b="1" i="0" u="none" strike="noStrike" kern="1200" cap="none" spc="-15" normalizeH="0" baseline="0" noProof="0" dirty="0">
                <a:ln>
                  <a:noFill/>
                </a:ln>
                <a:solidFill>
                  <a:srgbClr val="7A45B8"/>
                </a:solidFill>
                <a:effectLst/>
                <a:uLnTx/>
                <a:uFillTx/>
                <a:latin typeface="Arial"/>
                <a:ea typeface="+mn-ea"/>
                <a:cs typeface="Arial"/>
              </a:rPr>
              <a:t>15 </a:t>
            </a:r>
            <a:r>
              <a:rPr kumimoji="0" lang="es-ES" sz="1400" b="1" i="0" u="none" strike="noStrike" kern="1200" cap="none" spc="-12" normalizeH="0" baseline="0" noProof="0" dirty="0">
                <a:ln>
                  <a:noFill/>
                </a:ln>
                <a:solidFill>
                  <a:srgbClr val="7A45B8"/>
                </a:solidFill>
                <a:effectLst/>
                <a:uLnTx/>
                <a:uFillTx/>
                <a:latin typeface="Arial"/>
                <a:ea typeface="+mn-ea"/>
                <a:cs typeface="Arial"/>
              </a:rPr>
              <a:t>días</a:t>
            </a:r>
            <a:r>
              <a:rPr kumimoji="0" lang="es-ES" sz="1400" b="1" i="0" u="none" strike="noStrike" kern="1200" cap="none" spc="-12" normalizeH="0" baseline="30000" noProof="0" dirty="0">
                <a:ln>
                  <a:noFill/>
                </a:ln>
                <a:solidFill>
                  <a:srgbClr val="7A45B8"/>
                </a:solidFill>
                <a:effectLst/>
                <a:uLnTx/>
                <a:uFillTx/>
                <a:latin typeface="Arial"/>
                <a:ea typeface="+mn-ea"/>
                <a:cs typeface="Arial"/>
              </a:rPr>
              <a:t>1</a:t>
            </a:r>
            <a:endParaRPr kumimoji="0" lang="es-ES" sz="1400" b="0" i="0" u="none" strike="noStrike" kern="1200" cap="none" spc="0" normalizeH="0" baseline="30000" noProof="0" dirty="0">
              <a:ln>
                <a:noFill/>
              </a:ln>
              <a:solidFill>
                <a:srgbClr val="000000"/>
              </a:solidFill>
              <a:effectLst/>
              <a:uLnTx/>
              <a:uFillTx/>
              <a:latin typeface="Arial"/>
              <a:ea typeface="+mn-ea"/>
              <a:cs typeface="Arial"/>
            </a:endParaRPr>
          </a:p>
        </p:txBody>
      </p:sp>
      <p:grpSp>
        <p:nvGrpSpPr>
          <p:cNvPr id="160" name="Grupo 159">
            <a:extLst>
              <a:ext uri="{FF2B5EF4-FFF2-40B4-BE49-F238E27FC236}">
                <a16:creationId xmlns:a16="http://schemas.microsoft.com/office/drawing/2014/main" id="{090C94FC-8CEA-8666-B64A-06F820AC6EF2}"/>
              </a:ext>
            </a:extLst>
          </p:cNvPr>
          <p:cNvGrpSpPr/>
          <p:nvPr/>
        </p:nvGrpSpPr>
        <p:grpSpPr>
          <a:xfrm>
            <a:off x="1190576" y="1704530"/>
            <a:ext cx="5192557" cy="3315698"/>
            <a:chOff x="1716804" y="2393881"/>
            <a:chExt cx="3365979" cy="2149340"/>
          </a:xfrm>
        </p:grpSpPr>
        <p:sp>
          <p:nvSpPr>
            <p:cNvPr id="161" name="object 2">
              <a:extLst>
                <a:ext uri="{FF2B5EF4-FFF2-40B4-BE49-F238E27FC236}">
                  <a16:creationId xmlns:a16="http://schemas.microsoft.com/office/drawing/2014/main" id="{F45F3150-44E1-E949-71E1-23B8B22F85F0}"/>
                </a:ext>
              </a:extLst>
            </p:cNvPr>
            <p:cNvSpPr txBox="1"/>
            <p:nvPr/>
          </p:nvSpPr>
          <p:spPr>
            <a:xfrm>
              <a:off x="2151185" y="4380390"/>
              <a:ext cx="2308223"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lang="es-ES" sz="1000" b="1" i="0" u="none" strike="noStrike" kern="1200" cap="none" spc="-12" normalizeH="0" baseline="0" noProof="0" dirty="0">
                  <a:ln>
                    <a:noFill/>
                  </a:ln>
                  <a:solidFill>
                    <a:srgbClr val="22346A"/>
                  </a:solidFill>
                  <a:effectLst/>
                  <a:uLnTx/>
                  <a:uFillTx/>
                  <a:latin typeface="Arial"/>
                  <a:ea typeface="+mn-ea"/>
                  <a:cs typeface="Arial"/>
                </a:rPr>
                <a:t>Días</a:t>
              </a:r>
              <a:endParaRPr kumimoji="0" lang="es-ES" sz="1000" b="0" i="0" u="none" strike="noStrike" kern="1200" cap="none" spc="0" normalizeH="0" baseline="0" noProof="0" dirty="0">
                <a:ln>
                  <a:noFill/>
                </a:ln>
                <a:solidFill>
                  <a:srgbClr val="000000"/>
                </a:solidFill>
                <a:effectLst/>
                <a:uLnTx/>
                <a:uFillTx/>
                <a:latin typeface="Arial"/>
                <a:ea typeface="+mn-ea"/>
                <a:cs typeface="Arial"/>
              </a:endParaRPr>
            </a:p>
          </p:txBody>
        </p:sp>
        <p:sp>
          <p:nvSpPr>
            <p:cNvPr id="162" name="object 11">
              <a:extLst>
                <a:ext uri="{FF2B5EF4-FFF2-40B4-BE49-F238E27FC236}">
                  <a16:creationId xmlns:a16="http://schemas.microsoft.com/office/drawing/2014/main" id="{C0DD08F7-5C9C-FB85-1B15-D10996AD347E}"/>
                </a:ext>
              </a:extLst>
            </p:cNvPr>
            <p:cNvSpPr txBox="1"/>
            <p:nvPr/>
          </p:nvSpPr>
          <p:spPr>
            <a:xfrm>
              <a:off x="4560906" y="2791604"/>
              <a:ext cx="404703" cy="523071"/>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lang="es-ES" sz="1759" b="1" i="0" u="none" strike="noStrike" kern="1200" cap="none" spc="0" normalizeH="0" baseline="0" noProof="0" dirty="0">
                  <a:ln>
                    <a:noFill/>
                  </a:ln>
                  <a:solidFill>
                    <a:srgbClr val="A3A3A3"/>
                  </a:solidFill>
                  <a:effectLst/>
                  <a:uLnTx/>
                  <a:uFillTx/>
                  <a:latin typeface="Arial"/>
                  <a:ea typeface="+mn-ea"/>
                  <a:cs typeface="Arial"/>
                </a:rPr>
                <a:t>-</a:t>
              </a:r>
              <a:r>
                <a:rPr kumimoji="0" lang="es-ES" sz="1759" b="1" i="0" u="none" strike="noStrike" kern="1200" cap="none" spc="-15" normalizeH="0" baseline="0" noProof="0" dirty="0">
                  <a:ln>
                    <a:noFill/>
                  </a:ln>
                  <a:solidFill>
                    <a:srgbClr val="A3A3A3"/>
                  </a:solidFill>
                  <a:effectLst/>
                  <a:uLnTx/>
                  <a:uFillTx/>
                  <a:latin typeface="Arial"/>
                  <a:ea typeface="+mn-ea"/>
                  <a:cs typeface="Arial"/>
                </a:rPr>
                <a:t>5,8</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lang="es-ES" sz="1759" b="1" i="0" u="none" strike="noStrike" kern="1200" cap="none" spc="0" normalizeH="0" baseline="0" noProof="0" dirty="0">
                  <a:ln>
                    <a:noFill/>
                  </a:ln>
                  <a:solidFill>
                    <a:srgbClr val="A3A3A3"/>
                  </a:solidFill>
                  <a:effectLst/>
                  <a:uLnTx/>
                  <a:uFillTx/>
                  <a:latin typeface="Arial"/>
                  <a:ea typeface="+mn-ea"/>
                  <a:cs typeface="Arial"/>
                </a:rPr>
                <a:t>-</a:t>
              </a:r>
              <a:r>
                <a:rPr kumimoji="0" lang="es-ES" sz="1759" b="1" i="0" u="none" strike="noStrike" kern="1200" cap="none" spc="-15" normalizeH="0" baseline="0" noProof="0" dirty="0">
                  <a:ln>
                    <a:noFill/>
                  </a:ln>
                  <a:solidFill>
                    <a:srgbClr val="A3A3A3"/>
                  </a:solidFill>
                  <a:effectLst/>
                  <a:uLnTx/>
                  <a:uFillTx/>
                  <a:latin typeface="Arial"/>
                  <a:ea typeface="+mn-ea"/>
                  <a:cs typeface="Arial"/>
                </a:rPr>
                <a:t>7,5</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p:txBody>
        </p:sp>
        <p:sp>
          <p:nvSpPr>
            <p:cNvPr id="163" name="object 12">
              <a:extLst>
                <a:ext uri="{FF2B5EF4-FFF2-40B4-BE49-F238E27FC236}">
                  <a16:creationId xmlns:a16="http://schemas.microsoft.com/office/drawing/2014/main" id="{8DE98FB2-2E13-1C0B-93C8-7B8485EF7798}"/>
                </a:ext>
              </a:extLst>
            </p:cNvPr>
            <p:cNvSpPr txBox="1"/>
            <p:nvPr/>
          </p:nvSpPr>
          <p:spPr>
            <a:xfrm>
              <a:off x="4552550" y="3588609"/>
              <a:ext cx="530233" cy="548719"/>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83"/>
                </a:lnSpc>
                <a:spcBef>
                  <a:spcPts val="79"/>
                </a:spcBef>
                <a:spcAft>
                  <a:spcPts val="0"/>
                </a:spcAft>
                <a:buClrTx/>
                <a:buSzTx/>
                <a:buFontTx/>
                <a:buNone/>
                <a:tabLst/>
                <a:defRPr/>
              </a:pPr>
              <a:r>
                <a:rPr kumimoji="0" lang="es-ES" sz="1759" b="1" i="0" u="none" strike="noStrike" kern="1200" cap="none" spc="0" normalizeH="0" baseline="0" noProof="0" dirty="0">
                  <a:ln>
                    <a:noFill/>
                  </a:ln>
                  <a:solidFill>
                    <a:srgbClr val="9F338A"/>
                  </a:solidFill>
                  <a:effectLst/>
                  <a:uLnTx/>
                  <a:uFillTx/>
                  <a:latin typeface="Arial"/>
                  <a:ea typeface="+mn-ea"/>
                  <a:cs typeface="Arial"/>
                </a:rPr>
                <a:t>-</a:t>
              </a:r>
              <a:r>
                <a:rPr kumimoji="0" lang="es-ES" sz="1759" b="1" i="0" u="none" strike="noStrike" kern="1200" cap="none" spc="-12" normalizeH="0" baseline="0" noProof="0" dirty="0">
                  <a:ln>
                    <a:noFill/>
                  </a:ln>
                  <a:solidFill>
                    <a:srgbClr val="9F338A"/>
                  </a:solidFill>
                  <a:effectLst/>
                  <a:uLnTx/>
                  <a:uFillTx/>
                  <a:latin typeface="Arial"/>
                  <a:ea typeface="+mn-ea"/>
                  <a:cs typeface="Arial"/>
                </a:rPr>
                <a:t>18,2</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83"/>
                </a:lnSpc>
                <a:spcBef>
                  <a:spcPts val="0"/>
                </a:spcBef>
                <a:spcAft>
                  <a:spcPts val="0"/>
                </a:spcAft>
                <a:buClrTx/>
                <a:buSzTx/>
                <a:buFontTx/>
                <a:buNone/>
                <a:tabLst/>
                <a:defRPr/>
              </a:pPr>
              <a:r>
                <a:rPr kumimoji="0" lang="es-ES" sz="1759" b="1" i="0" u="none" strike="noStrike" kern="1200" cap="none" spc="0" normalizeH="0" baseline="0" noProof="0" dirty="0">
                  <a:ln>
                    <a:noFill/>
                  </a:ln>
                  <a:solidFill>
                    <a:srgbClr val="AB539B"/>
                  </a:solidFill>
                  <a:effectLst/>
                  <a:uLnTx/>
                  <a:uFillTx/>
                  <a:latin typeface="Arial"/>
                  <a:ea typeface="+mn-ea"/>
                  <a:cs typeface="Arial"/>
                </a:rPr>
                <a:t>-</a:t>
              </a:r>
              <a:r>
                <a:rPr kumimoji="0" lang="es-ES" sz="1759" b="1" i="0" u="none" strike="noStrike" kern="1200" cap="none" spc="-12" normalizeH="0" baseline="0" noProof="0" dirty="0">
                  <a:ln>
                    <a:noFill/>
                  </a:ln>
                  <a:solidFill>
                    <a:srgbClr val="AB539B"/>
                  </a:solidFill>
                  <a:effectLst/>
                  <a:uLnTx/>
                  <a:uFillTx/>
                  <a:latin typeface="Arial"/>
                  <a:ea typeface="+mn-ea"/>
                  <a:cs typeface="Arial"/>
                </a:rPr>
                <a:t>22,4</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p:txBody>
        </p:sp>
        <p:sp>
          <p:nvSpPr>
            <p:cNvPr id="164" name="object 13">
              <a:extLst>
                <a:ext uri="{FF2B5EF4-FFF2-40B4-BE49-F238E27FC236}">
                  <a16:creationId xmlns:a16="http://schemas.microsoft.com/office/drawing/2014/main" id="{476ECD40-890F-374C-619D-0E3C436C9698}"/>
                </a:ext>
              </a:extLst>
            </p:cNvPr>
            <p:cNvSpPr txBox="1"/>
            <p:nvPr/>
          </p:nvSpPr>
          <p:spPr>
            <a:xfrm>
              <a:off x="1997637" y="239388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30" normalizeH="0" baseline="0" noProof="0" dirty="0">
                  <a:ln>
                    <a:noFill/>
                  </a:ln>
                  <a:solidFill>
                    <a:srgbClr val="22346A"/>
                  </a:solidFill>
                  <a:effectLst/>
                  <a:uLnTx/>
                  <a:uFillTx/>
                  <a:latin typeface="Arial"/>
                  <a:ea typeface="+mn-ea"/>
                  <a:cs typeface="Arial"/>
                </a:rPr>
                <a:t>5</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65" name="object 14">
              <a:extLst>
                <a:ext uri="{FF2B5EF4-FFF2-40B4-BE49-F238E27FC236}">
                  <a16:creationId xmlns:a16="http://schemas.microsoft.com/office/drawing/2014/main" id="{2601F92E-A675-D159-18EC-4CF9D13EEEDA}"/>
                </a:ext>
              </a:extLst>
            </p:cNvPr>
            <p:cNvSpPr txBox="1"/>
            <p:nvPr/>
          </p:nvSpPr>
          <p:spPr>
            <a:xfrm>
              <a:off x="1997637" y="268152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30" normalizeH="0" baseline="0" noProof="0" dirty="0">
                  <a:ln>
                    <a:noFill/>
                  </a:ln>
                  <a:solidFill>
                    <a:srgbClr val="22346A"/>
                  </a:solidFill>
                  <a:effectLst/>
                  <a:uLnTx/>
                  <a:uFillTx/>
                  <a:latin typeface="Arial"/>
                  <a:ea typeface="+mn-ea"/>
                  <a:cs typeface="Arial"/>
                </a:rPr>
                <a:t>0</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66" name="object 15">
              <a:extLst>
                <a:ext uri="{FF2B5EF4-FFF2-40B4-BE49-F238E27FC236}">
                  <a16:creationId xmlns:a16="http://schemas.microsoft.com/office/drawing/2014/main" id="{26CE0520-1E35-0307-6677-344DA320181E}"/>
                </a:ext>
              </a:extLst>
            </p:cNvPr>
            <p:cNvSpPr txBox="1"/>
            <p:nvPr/>
          </p:nvSpPr>
          <p:spPr>
            <a:xfrm>
              <a:off x="1966416" y="2969162"/>
              <a:ext cx="98962"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6" normalizeH="0" baseline="0" noProof="0" dirty="0">
                  <a:ln>
                    <a:noFill/>
                  </a:ln>
                  <a:solidFill>
                    <a:srgbClr val="22346A"/>
                  </a:solidFill>
                  <a:effectLst/>
                  <a:uLnTx/>
                  <a:uFillTx/>
                  <a:latin typeface="Arial"/>
                  <a:ea typeface="+mn-ea"/>
                  <a:cs typeface="Arial"/>
                </a:rPr>
                <a:t>-</a:t>
              </a:r>
              <a:r>
                <a:rPr kumimoji="0" lang="es-ES" sz="728" b="0" i="0" u="none" strike="noStrike" kern="1200" cap="none" spc="-30" normalizeH="0" baseline="0" noProof="0" dirty="0">
                  <a:ln>
                    <a:noFill/>
                  </a:ln>
                  <a:solidFill>
                    <a:srgbClr val="22346A"/>
                  </a:solidFill>
                  <a:effectLst/>
                  <a:uLnTx/>
                  <a:uFillTx/>
                  <a:latin typeface="Arial"/>
                  <a:ea typeface="+mn-ea"/>
                  <a:cs typeface="Arial"/>
                </a:rPr>
                <a:t>5</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67" name="object 16">
              <a:extLst>
                <a:ext uri="{FF2B5EF4-FFF2-40B4-BE49-F238E27FC236}">
                  <a16:creationId xmlns:a16="http://schemas.microsoft.com/office/drawing/2014/main" id="{13D7A165-D58C-473C-6081-477A011ECAB7}"/>
                </a:ext>
              </a:extLst>
            </p:cNvPr>
            <p:cNvSpPr txBox="1"/>
            <p:nvPr/>
          </p:nvSpPr>
          <p:spPr>
            <a:xfrm>
              <a:off x="1914288" y="325680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0"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10</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68" name="object 17">
              <a:extLst>
                <a:ext uri="{FF2B5EF4-FFF2-40B4-BE49-F238E27FC236}">
                  <a16:creationId xmlns:a16="http://schemas.microsoft.com/office/drawing/2014/main" id="{162D9116-2537-BBCC-BEE0-CB81C7700176}"/>
                </a:ext>
              </a:extLst>
            </p:cNvPr>
            <p:cNvSpPr txBox="1"/>
            <p:nvPr/>
          </p:nvSpPr>
          <p:spPr>
            <a:xfrm>
              <a:off x="1914288" y="354444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0"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15</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69" name="object 18">
              <a:extLst>
                <a:ext uri="{FF2B5EF4-FFF2-40B4-BE49-F238E27FC236}">
                  <a16:creationId xmlns:a16="http://schemas.microsoft.com/office/drawing/2014/main" id="{CD464DAC-3232-D7C4-B598-44A4470AF448}"/>
                </a:ext>
              </a:extLst>
            </p:cNvPr>
            <p:cNvSpPr txBox="1"/>
            <p:nvPr/>
          </p:nvSpPr>
          <p:spPr>
            <a:xfrm>
              <a:off x="1914288" y="383208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0"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20</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70" name="object 19">
              <a:extLst>
                <a:ext uri="{FF2B5EF4-FFF2-40B4-BE49-F238E27FC236}">
                  <a16:creationId xmlns:a16="http://schemas.microsoft.com/office/drawing/2014/main" id="{7B0A38A5-B766-18D5-35AC-2DEF60EC50F9}"/>
                </a:ext>
              </a:extLst>
            </p:cNvPr>
            <p:cNvSpPr txBox="1"/>
            <p:nvPr/>
          </p:nvSpPr>
          <p:spPr>
            <a:xfrm>
              <a:off x="1914288" y="411972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0"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25</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71" name="object 20">
              <a:extLst>
                <a:ext uri="{FF2B5EF4-FFF2-40B4-BE49-F238E27FC236}">
                  <a16:creationId xmlns:a16="http://schemas.microsoft.com/office/drawing/2014/main" id="{6D969954-E579-F252-3027-4A2555BDF6D2}"/>
                </a:ext>
              </a:extLst>
            </p:cNvPr>
            <p:cNvSpPr txBox="1"/>
            <p:nvPr/>
          </p:nvSpPr>
          <p:spPr>
            <a:xfrm>
              <a:off x="2266481"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30" normalizeH="0" baseline="0" noProof="0" dirty="0">
                  <a:ln>
                    <a:noFill/>
                  </a:ln>
                  <a:solidFill>
                    <a:srgbClr val="22346A"/>
                  </a:solidFill>
                  <a:effectLst/>
                  <a:uLnTx/>
                  <a:uFillTx/>
                  <a:latin typeface="Arial"/>
                  <a:ea typeface="+mn-ea"/>
                  <a:cs typeface="Arial"/>
                </a:rPr>
                <a:t>1</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2" name="object 21">
              <a:extLst>
                <a:ext uri="{FF2B5EF4-FFF2-40B4-BE49-F238E27FC236}">
                  <a16:creationId xmlns:a16="http://schemas.microsoft.com/office/drawing/2014/main" id="{ACE7FC88-2CD6-C186-4B59-56F2D0DEA4C8}"/>
                </a:ext>
              </a:extLst>
            </p:cNvPr>
            <p:cNvSpPr txBox="1"/>
            <p:nvPr/>
          </p:nvSpPr>
          <p:spPr>
            <a:xfrm>
              <a:off x="301934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30" normalizeH="0" baseline="0" noProof="0" dirty="0">
                  <a:ln>
                    <a:noFill/>
                  </a:ln>
                  <a:solidFill>
                    <a:srgbClr val="22346A"/>
                  </a:solidFill>
                  <a:effectLst/>
                  <a:uLnTx/>
                  <a:uFillTx/>
                  <a:latin typeface="Arial"/>
                  <a:ea typeface="+mn-ea"/>
                  <a:cs typeface="Arial"/>
                </a:rPr>
                <a:t>6</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3" name="object 22">
              <a:extLst>
                <a:ext uri="{FF2B5EF4-FFF2-40B4-BE49-F238E27FC236}">
                  <a16:creationId xmlns:a16="http://schemas.microsoft.com/office/drawing/2014/main" id="{70320298-2C1D-A053-0839-3DD8E905999E}"/>
                </a:ext>
              </a:extLst>
            </p:cNvPr>
            <p:cNvSpPr txBox="1"/>
            <p:nvPr/>
          </p:nvSpPr>
          <p:spPr>
            <a:xfrm>
              <a:off x="256707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30" normalizeH="0" baseline="0" noProof="0" dirty="0">
                  <a:ln>
                    <a:noFill/>
                  </a:ln>
                  <a:solidFill>
                    <a:srgbClr val="22346A"/>
                  </a:solidFill>
                  <a:effectLst/>
                  <a:uLnTx/>
                  <a:uFillTx/>
                  <a:latin typeface="Arial"/>
                  <a:ea typeface="+mn-ea"/>
                  <a:cs typeface="Arial"/>
                </a:rPr>
                <a:t>3</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4" name="object 23">
              <a:extLst>
                <a:ext uri="{FF2B5EF4-FFF2-40B4-BE49-F238E27FC236}">
                  <a16:creationId xmlns:a16="http://schemas.microsoft.com/office/drawing/2014/main" id="{FC65043B-9E8C-50A2-F039-8A11B6096597}"/>
                </a:ext>
              </a:extLst>
            </p:cNvPr>
            <p:cNvSpPr txBox="1"/>
            <p:nvPr/>
          </p:nvSpPr>
          <p:spPr>
            <a:xfrm>
              <a:off x="347153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30" normalizeH="0" baseline="0" noProof="0" dirty="0">
                  <a:ln>
                    <a:noFill/>
                  </a:ln>
                  <a:solidFill>
                    <a:srgbClr val="22346A"/>
                  </a:solidFill>
                  <a:effectLst/>
                  <a:uLnTx/>
                  <a:uFillTx/>
                  <a:latin typeface="Arial"/>
                  <a:ea typeface="+mn-ea"/>
                  <a:cs typeface="Arial"/>
                </a:rPr>
                <a:t>9</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5" name="object 24">
              <a:extLst>
                <a:ext uri="{FF2B5EF4-FFF2-40B4-BE49-F238E27FC236}">
                  <a16:creationId xmlns:a16="http://schemas.microsoft.com/office/drawing/2014/main" id="{82C09775-107D-D192-B7E2-EA953C6EBC31}"/>
                </a:ext>
              </a:extLst>
            </p:cNvPr>
            <p:cNvSpPr txBox="1"/>
            <p:nvPr/>
          </p:nvSpPr>
          <p:spPr>
            <a:xfrm>
              <a:off x="3901245"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15" normalizeH="0" baseline="0" noProof="0" dirty="0">
                  <a:ln>
                    <a:noFill/>
                  </a:ln>
                  <a:solidFill>
                    <a:srgbClr val="22346A"/>
                  </a:solidFill>
                  <a:effectLst/>
                  <a:uLnTx/>
                  <a:uFillTx/>
                  <a:latin typeface="Arial"/>
                  <a:ea typeface="+mn-ea"/>
                  <a:cs typeface="Arial"/>
                </a:rPr>
                <a:t>12</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6" name="object 25">
              <a:extLst>
                <a:ext uri="{FF2B5EF4-FFF2-40B4-BE49-F238E27FC236}">
                  <a16:creationId xmlns:a16="http://schemas.microsoft.com/office/drawing/2014/main" id="{069C1AF9-55B0-7FAD-2F22-82CF3D8A67CB}"/>
                </a:ext>
              </a:extLst>
            </p:cNvPr>
            <p:cNvSpPr txBox="1"/>
            <p:nvPr/>
          </p:nvSpPr>
          <p:spPr>
            <a:xfrm>
              <a:off x="4353516"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0" i="0" u="none" strike="noStrike" kern="1200" cap="none" spc="-15" normalizeH="0" baseline="0" noProof="0" dirty="0">
                  <a:ln>
                    <a:noFill/>
                  </a:ln>
                  <a:solidFill>
                    <a:srgbClr val="22346A"/>
                  </a:solidFill>
                  <a:effectLst/>
                  <a:uLnTx/>
                  <a:uFillTx/>
                  <a:latin typeface="Arial"/>
                  <a:ea typeface="+mn-ea"/>
                  <a:cs typeface="Arial"/>
                </a:rPr>
                <a:t>15</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7" name="object 26">
              <a:extLst>
                <a:ext uri="{FF2B5EF4-FFF2-40B4-BE49-F238E27FC236}">
                  <a16:creationId xmlns:a16="http://schemas.microsoft.com/office/drawing/2014/main" id="{DCC03C3E-2CE5-5C7F-7BC8-91730F4562AE}"/>
                </a:ext>
              </a:extLst>
            </p:cNvPr>
            <p:cNvSpPr txBox="1"/>
            <p:nvPr/>
          </p:nvSpPr>
          <p:spPr>
            <a:xfrm>
              <a:off x="1716804" y="2473567"/>
              <a:ext cx="153888" cy="1713329"/>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LSM</a:t>
              </a:r>
              <a:r>
                <a:rPr kumimoji="0" lang="es-ES" sz="1000" b="1" i="0" u="none" strike="noStrike" kern="1200" cap="none" spc="18" normalizeH="0" baseline="0" noProof="0" dirty="0">
                  <a:ln>
                    <a:noFill/>
                  </a:ln>
                  <a:solidFill>
                    <a:srgbClr val="22346A"/>
                  </a:solidFill>
                  <a:effectLst/>
                  <a:uLnTx/>
                  <a:uFillTx/>
                  <a:latin typeface="Arial"/>
                  <a:ea typeface="+mn-ea"/>
                  <a:cs typeface="Arial"/>
                </a:rPr>
                <a:t> </a:t>
              </a:r>
              <a:r>
                <a:rPr kumimoji="0" lang="es-ES" sz="1000" b="1" i="0" u="none" strike="noStrike" kern="1200" cap="none" spc="0" normalizeH="0" baseline="0" noProof="0" dirty="0">
                  <a:ln>
                    <a:noFill/>
                  </a:ln>
                  <a:solidFill>
                    <a:srgbClr val="22346A"/>
                  </a:solidFill>
                  <a:effectLst/>
                  <a:uLnTx/>
                  <a:uFillTx/>
                  <a:latin typeface="Arial"/>
                  <a:ea typeface="+mn-ea"/>
                  <a:cs typeface="Arial"/>
                </a:rPr>
                <a:t>(SE),</a:t>
              </a:r>
              <a:r>
                <a:rPr kumimoji="0" lang="es-ES" sz="1000" b="1" i="0" u="none" strike="noStrike" kern="1200" cap="none" spc="18" normalizeH="0" baseline="0" noProof="0" dirty="0">
                  <a:ln>
                    <a:noFill/>
                  </a:ln>
                  <a:solidFill>
                    <a:srgbClr val="22346A"/>
                  </a:solidFill>
                  <a:effectLst/>
                  <a:uLnTx/>
                  <a:uFillTx/>
                  <a:latin typeface="Arial"/>
                  <a:ea typeface="+mn-ea"/>
                  <a:cs typeface="Arial"/>
                </a:rPr>
                <a:t> </a:t>
              </a:r>
              <a:r>
                <a:rPr kumimoji="0" lang="es-ES" sz="1000" b="1" i="0" u="none" strike="noStrike" kern="1200" cap="none" spc="-30" normalizeH="0" baseline="0" noProof="0" dirty="0">
                  <a:ln>
                    <a:noFill/>
                  </a:ln>
                  <a:solidFill>
                    <a:srgbClr val="22346A"/>
                  </a:solidFill>
                  <a:effectLst/>
                  <a:uLnTx/>
                  <a:uFillTx/>
                  <a:latin typeface="Arial"/>
                  <a:ea typeface="+mn-ea"/>
                  <a:cs typeface="Arial"/>
                </a:rPr>
                <a:t>%</a:t>
              </a:r>
              <a:endParaRPr kumimoji="0" lang="es-ES" sz="10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78" name="object 28">
              <a:extLst>
                <a:ext uri="{FF2B5EF4-FFF2-40B4-BE49-F238E27FC236}">
                  <a16:creationId xmlns:a16="http://schemas.microsoft.com/office/drawing/2014/main" id="{763187FE-91F6-BF0C-23BA-1E947ACAED70}"/>
                </a:ext>
              </a:extLst>
            </p:cNvPr>
            <p:cNvGrpSpPr/>
            <p:nvPr/>
          </p:nvGrpSpPr>
          <p:grpSpPr>
            <a:xfrm>
              <a:off x="2100622" y="2471625"/>
              <a:ext cx="2404343" cy="1763211"/>
              <a:chOff x="5511169" y="4075892"/>
              <a:chExt cx="3964940" cy="2907665"/>
            </a:xfrm>
          </p:grpSpPr>
          <p:sp>
            <p:nvSpPr>
              <p:cNvPr id="179" name="object 29">
                <a:extLst>
                  <a:ext uri="{FF2B5EF4-FFF2-40B4-BE49-F238E27FC236}">
                    <a16:creationId xmlns:a16="http://schemas.microsoft.com/office/drawing/2014/main" id="{00EBE45F-B578-B198-8C77-E605AC5648DE}"/>
                  </a:ext>
                </a:extLst>
              </p:cNvPr>
              <p:cNvSpPr/>
              <p:nvPr/>
            </p:nvSpPr>
            <p:spPr>
              <a:xfrm>
                <a:off x="5792102" y="4235925"/>
                <a:ext cx="3617595" cy="2261235"/>
              </a:xfrm>
              <a:custGeom>
                <a:avLst/>
                <a:gdLst/>
                <a:ahLst/>
                <a:cxnLst/>
                <a:rect l="l" t="t" r="r" b="b"/>
                <a:pathLst>
                  <a:path w="3617595" h="2261235">
                    <a:moveTo>
                      <a:pt x="78778" y="203034"/>
                    </a:moveTo>
                    <a:lnTo>
                      <a:pt x="77419" y="200914"/>
                    </a:lnTo>
                    <a:lnTo>
                      <a:pt x="76898" y="199072"/>
                    </a:lnTo>
                    <a:lnTo>
                      <a:pt x="76771" y="198653"/>
                    </a:lnTo>
                    <a:lnTo>
                      <a:pt x="76657" y="198247"/>
                    </a:lnTo>
                    <a:lnTo>
                      <a:pt x="75996" y="198653"/>
                    </a:lnTo>
                    <a:lnTo>
                      <a:pt x="76619" y="198247"/>
                    </a:lnTo>
                    <a:lnTo>
                      <a:pt x="63195" y="176136"/>
                    </a:lnTo>
                    <a:lnTo>
                      <a:pt x="56730" y="165531"/>
                    </a:lnTo>
                    <a:lnTo>
                      <a:pt x="55626" y="165252"/>
                    </a:lnTo>
                    <a:lnTo>
                      <a:pt x="39281" y="175031"/>
                    </a:lnTo>
                    <a:lnTo>
                      <a:pt x="39052" y="175996"/>
                    </a:lnTo>
                    <a:lnTo>
                      <a:pt x="39014" y="176136"/>
                    </a:lnTo>
                    <a:lnTo>
                      <a:pt x="60934" y="212128"/>
                    </a:lnTo>
                    <a:lnTo>
                      <a:pt x="62331" y="212864"/>
                    </a:lnTo>
                    <a:lnTo>
                      <a:pt x="62433" y="213004"/>
                    </a:lnTo>
                    <a:lnTo>
                      <a:pt x="62801" y="213106"/>
                    </a:lnTo>
                    <a:lnTo>
                      <a:pt x="64376" y="213906"/>
                    </a:lnTo>
                    <a:lnTo>
                      <a:pt x="66154" y="213906"/>
                    </a:lnTo>
                    <a:lnTo>
                      <a:pt x="68199" y="214401"/>
                    </a:lnTo>
                    <a:lnTo>
                      <a:pt x="70104" y="213334"/>
                    </a:lnTo>
                    <a:lnTo>
                      <a:pt x="73177" y="212509"/>
                    </a:lnTo>
                    <a:lnTo>
                      <a:pt x="73494" y="212318"/>
                    </a:lnTo>
                    <a:lnTo>
                      <a:pt x="74345" y="211810"/>
                    </a:lnTo>
                    <a:lnTo>
                      <a:pt x="76454" y="210515"/>
                    </a:lnTo>
                    <a:lnTo>
                      <a:pt x="77127" y="209181"/>
                    </a:lnTo>
                    <a:lnTo>
                      <a:pt x="77393" y="209016"/>
                    </a:lnTo>
                    <a:lnTo>
                      <a:pt x="77533" y="208381"/>
                    </a:lnTo>
                    <a:lnTo>
                      <a:pt x="78206" y="207073"/>
                    </a:lnTo>
                    <a:lnTo>
                      <a:pt x="78206" y="205511"/>
                    </a:lnTo>
                    <a:lnTo>
                      <a:pt x="78778" y="203034"/>
                    </a:lnTo>
                    <a:close/>
                  </a:path>
                  <a:path w="3617595" h="2261235">
                    <a:moveTo>
                      <a:pt x="95745" y="0"/>
                    </a:moveTo>
                    <a:lnTo>
                      <a:pt x="0" y="0"/>
                    </a:lnTo>
                    <a:lnTo>
                      <a:pt x="0" y="9563"/>
                    </a:lnTo>
                    <a:lnTo>
                      <a:pt x="95745" y="9563"/>
                    </a:lnTo>
                    <a:lnTo>
                      <a:pt x="95745" y="0"/>
                    </a:lnTo>
                    <a:close/>
                  </a:path>
                  <a:path w="3617595" h="2261235">
                    <a:moveTo>
                      <a:pt x="128447" y="284810"/>
                    </a:moveTo>
                    <a:lnTo>
                      <a:pt x="127114" y="282752"/>
                    </a:lnTo>
                    <a:lnTo>
                      <a:pt x="126568" y="280847"/>
                    </a:lnTo>
                    <a:lnTo>
                      <a:pt x="126441" y="280441"/>
                    </a:lnTo>
                    <a:lnTo>
                      <a:pt x="126326" y="280022"/>
                    </a:lnTo>
                    <a:lnTo>
                      <a:pt x="125653" y="280441"/>
                    </a:lnTo>
                    <a:lnTo>
                      <a:pt x="126276" y="280022"/>
                    </a:lnTo>
                    <a:lnTo>
                      <a:pt x="106578" y="247307"/>
                    </a:lnTo>
                    <a:lnTo>
                      <a:pt x="104609" y="244055"/>
                    </a:lnTo>
                    <a:lnTo>
                      <a:pt x="103238" y="243357"/>
                    </a:lnTo>
                    <a:lnTo>
                      <a:pt x="103111" y="243128"/>
                    </a:lnTo>
                    <a:lnTo>
                      <a:pt x="102565" y="243014"/>
                    </a:lnTo>
                    <a:lnTo>
                      <a:pt x="101219" y="242303"/>
                    </a:lnTo>
                    <a:lnTo>
                      <a:pt x="99568" y="242303"/>
                    </a:lnTo>
                    <a:lnTo>
                      <a:pt x="97116" y="241731"/>
                    </a:lnTo>
                    <a:lnTo>
                      <a:pt x="94983" y="243090"/>
                    </a:lnTo>
                    <a:lnTo>
                      <a:pt x="92214" y="243890"/>
                    </a:lnTo>
                    <a:lnTo>
                      <a:pt x="92367" y="243890"/>
                    </a:lnTo>
                    <a:lnTo>
                      <a:pt x="92748" y="244513"/>
                    </a:lnTo>
                    <a:lnTo>
                      <a:pt x="92443" y="244055"/>
                    </a:lnTo>
                    <a:lnTo>
                      <a:pt x="92329" y="243890"/>
                    </a:lnTo>
                    <a:lnTo>
                      <a:pt x="91960" y="244055"/>
                    </a:lnTo>
                    <a:lnTo>
                      <a:pt x="89090" y="245668"/>
                    </a:lnTo>
                    <a:lnTo>
                      <a:pt x="88404" y="246976"/>
                    </a:lnTo>
                    <a:lnTo>
                      <a:pt x="88150" y="247116"/>
                    </a:lnTo>
                    <a:lnTo>
                      <a:pt x="87998" y="247764"/>
                    </a:lnTo>
                    <a:lnTo>
                      <a:pt x="87312" y="249085"/>
                    </a:lnTo>
                    <a:lnTo>
                      <a:pt x="87312" y="250748"/>
                    </a:lnTo>
                    <a:lnTo>
                      <a:pt x="86766" y="253098"/>
                    </a:lnTo>
                    <a:lnTo>
                      <a:pt x="88049" y="255231"/>
                    </a:lnTo>
                    <a:lnTo>
                      <a:pt x="88874" y="258102"/>
                    </a:lnTo>
                    <a:lnTo>
                      <a:pt x="108597" y="290817"/>
                    </a:lnTo>
                    <a:lnTo>
                      <a:pt x="110629" y="293966"/>
                    </a:lnTo>
                    <a:lnTo>
                      <a:pt x="112052" y="294716"/>
                    </a:lnTo>
                    <a:lnTo>
                      <a:pt x="112280" y="294830"/>
                    </a:lnTo>
                    <a:lnTo>
                      <a:pt x="114096" y="295770"/>
                    </a:lnTo>
                    <a:lnTo>
                      <a:pt x="115760" y="295770"/>
                    </a:lnTo>
                    <a:lnTo>
                      <a:pt x="118059" y="296392"/>
                    </a:lnTo>
                    <a:lnTo>
                      <a:pt x="120142" y="295059"/>
                    </a:lnTo>
                    <a:lnTo>
                      <a:pt x="122897" y="294259"/>
                    </a:lnTo>
                    <a:lnTo>
                      <a:pt x="122453" y="293573"/>
                    </a:lnTo>
                    <a:lnTo>
                      <a:pt x="122897" y="294259"/>
                    </a:lnTo>
                    <a:lnTo>
                      <a:pt x="124002" y="293573"/>
                    </a:lnTo>
                    <a:lnTo>
                      <a:pt x="126123" y="292303"/>
                    </a:lnTo>
                    <a:lnTo>
                      <a:pt x="126822" y="290931"/>
                    </a:lnTo>
                    <a:lnTo>
                      <a:pt x="127050" y="290791"/>
                    </a:lnTo>
                    <a:lnTo>
                      <a:pt x="127165" y="290271"/>
                    </a:lnTo>
                    <a:lnTo>
                      <a:pt x="127901" y="288848"/>
                    </a:lnTo>
                    <a:lnTo>
                      <a:pt x="127901" y="287159"/>
                    </a:lnTo>
                    <a:lnTo>
                      <a:pt x="128447" y="284810"/>
                    </a:lnTo>
                    <a:close/>
                  </a:path>
                  <a:path w="3617595" h="2261235">
                    <a:moveTo>
                      <a:pt x="178295" y="366801"/>
                    </a:moveTo>
                    <a:lnTo>
                      <a:pt x="177012" y="364705"/>
                    </a:lnTo>
                    <a:lnTo>
                      <a:pt x="176199" y="361810"/>
                    </a:lnTo>
                    <a:lnTo>
                      <a:pt x="159016" y="333629"/>
                    </a:lnTo>
                    <a:lnTo>
                      <a:pt x="159016" y="372275"/>
                    </a:lnTo>
                    <a:lnTo>
                      <a:pt x="158750" y="372440"/>
                    </a:lnTo>
                    <a:lnTo>
                      <a:pt x="159004" y="372275"/>
                    </a:lnTo>
                    <a:lnTo>
                      <a:pt x="159016" y="333629"/>
                    </a:lnTo>
                    <a:lnTo>
                      <a:pt x="156248" y="329082"/>
                    </a:lnTo>
                    <a:lnTo>
                      <a:pt x="154292" y="325856"/>
                    </a:lnTo>
                    <a:lnTo>
                      <a:pt x="153936" y="325666"/>
                    </a:lnTo>
                    <a:lnTo>
                      <a:pt x="152882" y="325120"/>
                    </a:lnTo>
                    <a:lnTo>
                      <a:pt x="152768" y="324904"/>
                    </a:lnTo>
                    <a:lnTo>
                      <a:pt x="152285" y="324789"/>
                    </a:lnTo>
                    <a:lnTo>
                      <a:pt x="150952" y="324078"/>
                    </a:lnTo>
                    <a:lnTo>
                      <a:pt x="149326" y="324078"/>
                    </a:lnTo>
                    <a:lnTo>
                      <a:pt x="147002" y="323519"/>
                    </a:lnTo>
                    <a:lnTo>
                      <a:pt x="144843" y="324827"/>
                    </a:lnTo>
                    <a:lnTo>
                      <a:pt x="141909" y="325666"/>
                    </a:lnTo>
                    <a:lnTo>
                      <a:pt x="138747" y="327583"/>
                    </a:lnTo>
                    <a:lnTo>
                      <a:pt x="138010" y="328968"/>
                    </a:lnTo>
                    <a:lnTo>
                      <a:pt x="137820" y="329082"/>
                    </a:lnTo>
                    <a:lnTo>
                      <a:pt x="137706" y="329552"/>
                    </a:lnTo>
                    <a:lnTo>
                      <a:pt x="136969" y="330949"/>
                    </a:lnTo>
                    <a:lnTo>
                      <a:pt x="136969" y="332651"/>
                    </a:lnTo>
                    <a:lnTo>
                      <a:pt x="136436" y="334886"/>
                    </a:lnTo>
                    <a:lnTo>
                      <a:pt x="137693" y="336981"/>
                    </a:lnTo>
                    <a:lnTo>
                      <a:pt x="138531" y="339877"/>
                    </a:lnTo>
                    <a:lnTo>
                      <a:pt x="158483" y="372605"/>
                    </a:lnTo>
                    <a:lnTo>
                      <a:pt x="160312" y="375818"/>
                    </a:lnTo>
                    <a:lnTo>
                      <a:pt x="161607" y="376504"/>
                    </a:lnTo>
                    <a:lnTo>
                      <a:pt x="161759" y="376758"/>
                    </a:lnTo>
                    <a:lnTo>
                      <a:pt x="162369" y="376910"/>
                    </a:lnTo>
                    <a:lnTo>
                      <a:pt x="163728" y="377609"/>
                    </a:lnTo>
                    <a:lnTo>
                      <a:pt x="165404" y="377609"/>
                    </a:lnTo>
                    <a:lnTo>
                      <a:pt x="167754" y="378155"/>
                    </a:lnTo>
                    <a:lnTo>
                      <a:pt x="169849" y="376872"/>
                    </a:lnTo>
                    <a:lnTo>
                      <a:pt x="172745" y="376047"/>
                    </a:lnTo>
                    <a:lnTo>
                      <a:pt x="173824" y="375361"/>
                    </a:lnTo>
                    <a:lnTo>
                      <a:pt x="175895" y="374053"/>
                    </a:lnTo>
                    <a:lnTo>
                      <a:pt x="176657" y="372618"/>
                    </a:lnTo>
                    <a:lnTo>
                      <a:pt x="176758" y="372414"/>
                    </a:lnTo>
                    <a:lnTo>
                      <a:pt x="177698" y="370636"/>
                    </a:lnTo>
                    <a:lnTo>
                      <a:pt x="177698" y="368998"/>
                    </a:lnTo>
                    <a:lnTo>
                      <a:pt x="178295" y="366801"/>
                    </a:lnTo>
                    <a:close/>
                  </a:path>
                  <a:path w="3617595" h="2261235">
                    <a:moveTo>
                      <a:pt x="227965" y="448551"/>
                    </a:moveTo>
                    <a:lnTo>
                      <a:pt x="226682" y="446455"/>
                    </a:lnTo>
                    <a:lnTo>
                      <a:pt x="225856" y="443560"/>
                    </a:lnTo>
                    <a:lnTo>
                      <a:pt x="205917" y="410883"/>
                    </a:lnTo>
                    <a:lnTo>
                      <a:pt x="205219" y="411289"/>
                    </a:lnTo>
                    <a:lnTo>
                      <a:pt x="205917" y="410883"/>
                    </a:lnTo>
                    <a:lnTo>
                      <a:pt x="205689" y="410451"/>
                    </a:lnTo>
                    <a:lnTo>
                      <a:pt x="204076" y="407619"/>
                    </a:lnTo>
                    <a:lnTo>
                      <a:pt x="203771" y="407454"/>
                    </a:lnTo>
                    <a:lnTo>
                      <a:pt x="202793" y="406946"/>
                    </a:lnTo>
                    <a:lnTo>
                      <a:pt x="202653" y="406692"/>
                    </a:lnTo>
                    <a:lnTo>
                      <a:pt x="202031" y="406552"/>
                    </a:lnTo>
                    <a:lnTo>
                      <a:pt x="200685" y="405841"/>
                    </a:lnTo>
                    <a:lnTo>
                      <a:pt x="199034" y="405841"/>
                    </a:lnTo>
                    <a:lnTo>
                      <a:pt x="196672" y="405282"/>
                    </a:lnTo>
                    <a:lnTo>
                      <a:pt x="194462" y="406628"/>
                    </a:lnTo>
                    <a:lnTo>
                      <a:pt x="191579" y="407454"/>
                    </a:lnTo>
                    <a:lnTo>
                      <a:pt x="188493" y="409384"/>
                    </a:lnTo>
                    <a:lnTo>
                      <a:pt x="187782" y="410806"/>
                    </a:lnTo>
                    <a:lnTo>
                      <a:pt x="187591" y="411175"/>
                    </a:lnTo>
                    <a:lnTo>
                      <a:pt x="186778" y="412800"/>
                    </a:lnTo>
                    <a:lnTo>
                      <a:pt x="186778" y="414591"/>
                    </a:lnTo>
                    <a:lnTo>
                      <a:pt x="186283" y="416661"/>
                    </a:lnTo>
                    <a:lnTo>
                      <a:pt x="187388" y="418630"/>
                    </a:lnTo>
                    <a:lnTo>
                      <a:pt x="187985" y="420839"/>
                    </a:lnTo>
                    <a:lnTo>
                      <a:pt x="188087" y="421246"/>
                    </a:lnTo>
                    <a:lnTo>
                      <a:pt x="188188" y="421627"/>
                    </a:lnTo>
                    <a:lnTo>
                      <a:pt x="210108" y="457606"/>
                    </a:lnTo>
                    <a:lnTo>
                      <a:pt x="211493" y="458355"/>
                    </a:lnTo>
                    <a:lnTo>
                      <a:pt x="211620" y="458533"/>
                    </a:lnTo>
                    <a:lnTo>
                      <a:pt x="212064" y="458647"/>
                    </a:lnTo>
                    <a:lnTo>
                      <a:pt x="213474" y="459384"/>
                    </a:lnTo>
                    <a:lnTo>
                      <a:pt x="215074" y="459384"/>
                    </a:lnTo>
                    <a:lnTo>
                      <a:pt x="217411" y="459955"/>
                    </a:lnTo>
                    <a:lnTo>
                      <a:pt x="219557" y="458647"/>
                    </a:lnTo>
                    <a:lnTo>
                      <a:pt x="222415" y="457822"/>
                    </a:lnTo>
                    <a:lnTo>
                      <a:pt x="225640" y="455853"/>
                    </a:lnTo>
                    <a:lnTo>
                      <a:pt x="226364" y="454482"/>
                    </a:lnTo>
                    <a:lnTo>
                      <a:pt x="226568" y="454355"/>
                    </a:lnTo>
                    <a:lnTo>
                      <a:pt x="226669" y="453885"/>
                    </a:lnTo>
                    <a:lnTo>
                      <a:pt x="227418" y="452488"/>
                    </a:lnTo>
                    <a:lnTo>
                      <a:pt x="227418" y="450824"/>
                    </a:lnTo>
                    <a:lnTo>
                      <a:pt x="227965" y="448551"/>
                    </a:lnTo>
                    <a:close/>
                  </a:path>
                  <a:path w="3617595" h="2261235">
                    <a:moveTo>
                      <a:pt x="277622" y="530339"/>
                    </a:moveTo>
                    <a:lnTo>
                      <a:pt x="276313" y="528218"/>
                    </a:lnTo>
                    <a:lnTo>
                      <a:pt x="275513" y="525335"/>
                    </a:lnTo>
                    <a:lnTo>
                      <a:pt x="255790" y="492645"/>
                    </a:lnTo>
                    <a:lnTo>
                      <a:pt x="255104" y="493052"/>
                    </a:lnTo>
                    <a:lnTo>
                      <a:pt x="255778" y="492645"/>
                    </a:lnTo>
                    <a:lnTo>
                      <a:pt x="253758" y="489470"/>
                    </a:lnTo>
                    <a:lnTo>
                      <a:pt x="253339" y="489254"/>
                    </a:lnTo>
                    <a:lnTo>
                      <a:pt x="252374" y="488759"/>
                    </a:lnTo>
                    <a:lnTo>
                      <a:pt x="252018" y="488581"/>
                    </a:lnTo>
                    <a:lnTo>
                      <a:pt x="250291" y="487667"/>
                    </a:lnTo>
                    <a:lnTo>
                      <a:pt x="248589" y="487667"/>
                    </a:lnTo>
                    <a:lnTo>
                      <a:pt x="246329" y="487070"/>
                    </a:lnTo>
                    <a:lnTo>
                      <a:pt x="244182" y="488429"/>
                    </a:lnTo>
                    <a:lnTo>
                      <a:pt x="241935" y="489102"/>
                    </a:lnTo>
                    <a:lnTo>
                      <a:pt x="241935" y="489864"/>
                    </a:lnTo>
                    <a:lnTo>
                      <a:pt x="241528" y="489254"/>
                    </a:lnTo>
                    <a:lnTo>
                      <a:pt x="241935" y="489864"/>
                    </a:lnTo>
                    <a:lnTo>
                      <a:pt x="241935" y="489102"/>
                    </a:lnTo>
                    <a:lnTo>
                      <a:pt x="241388" y="489254"/>
                    </a:lnTo>
                    <a:lnTo>
                      <a:pt x="238290" y="491134"/>
                    </a:lnTo>
                    <a:lnTo>
                      <a:pt x="237591" y="492493"/>
                    </a:lnTo>
                    <a:lnTo>
                      <a:pt x="237337" y="492645"/>
                    </a:lnTo>
                    <a:lnTo>
                      <a:pt x="237185" y="493306"/>
                    </a:lnTo>
                    <a:lnTo>
                      <a:pt x="236524" y="494588"/>
                    </a:lnTo>
                    <a:lnTo>
                      <a:pt x="236524" y="496138"/>
                    </a:lnTo>
                    <a:lnTo>
                      <a:pt x="235940" y="498627"/>
                    </a:lnTo>
                    <a:lnTo>
                      <a:pt x="237299" y="500786"/>
                    </a:lnTo>
                    <a:lnTo>
                      <a:pt x="237832" y="502615"/>
                    </a:lnTo>
                    <a:lnTo>
                      <a:pt x="237959" y="503034"/>
                    </a:lnTo>
                    <a:lnTo>
                      <a:pt x="238061" y="503428"/>
                    </a:lnTo>
                    <a:lnTo>
                      <a:pt x="259778" y="539381"/>
                    </a:lnTo>
                    <a:lnTo>
                      <a:pt x="261137" y="540092"/>
                    </a:lnTo>
                    <a:lnTo>
                      <a:pt x="261277" y="540308"/>
                    </a:lnTo>
                    <a:lnTo>
                      <a:pt x="261810" y="540435"/>
                    </a:lnTo>
                    <a:lnTo>
                      <a:pt x="263220" y="541159"/>
                    </a:lnTo>
                    <a:lnTo>
                      <a:pt x="264922" y="541159"/>
                    </a:lnTo>
                    <a:lnTo>
                      <a:pt x="267271" y="541705"/>
                    </a:lnTo>
                    <a:lnTo>
                      <a:pt x="269316" y="540397"/>
                    </a:lnTo>
                    <a:lnTo>
                      <a:pt x="272008" y="539623"/>
                    </a:lnTo>
                    <a:lnTo>
                      <a:pt x="271640" y="538924"/>
                    </a:lnTo>
                    <a:lnTo>
                      <a:pt x="272097" y="539623"/>
                    </a:lnTo>
                    <a:lnTo>
                      <a:pt x="272478" y="539381"/>
                    </a:lnTo>
                    <a:lnTo>
                      <a:pt x="273291" y="538924"/>
                    </a:lnTo>
                    <a:lnTo>
                      <a:pt x="275310" y="537768"/>
                    </a:lnTo>
                    <a:lnTo>
                      <a:pt x="275983" y="536473"/>
                    </a:lnTo>
                    <a:lnTo>
                      <a:pt x="276237" y="536321"/>
                    </a:lnTo>
                    <a:lnTo>
                      <a:pt x="276377" y="535698"/>
                    </a:lnTo>
                    <a:lnTo>
                      <a:pt x="277075" y="534352"/>
                    </a:lnTo>
                    <a:lnTo>
                      <a:pt x="277075" y="532701"/>
                    </a:lnTo>
                    <a:lnTo>
                      <a:pt x="277622" y="530339"/>
                    </a:lnTo>
                    <a:close/>
                  </a:path>
                  <a:path w="3617595" h="2261235">
                    <a:moveTo>
                      <a:pt x="330898" y="607936"/>
                    </a:moveTo>
                    <a:lnTo>
                      <a:pt x="328917" y="605497"/>
                    </a:lnTo>
                    <a:lnTo>
                      <a:pt x="328295" y="603758"/>
                    </a:lnTo>
                    <a:lnTo>
                      <a:pt x="328104" y="603224"/>
                    </a:lnTo>
                    <a:lnTo>
                      <a:pt x="309054" y="580402"/>
                    </a:lnTo>
                    <a:lnTo>
                      <a:pt x="308851" y="580402"/>
                    </a:lnTo>
                    <a:lnTo>
                      <a:pt x="308470" y="580631"/>
                    </a:lnTo>
                    <a:lnTo>
                      <a:pt x="308775" y="580402"/>
                    </a:lnTo>
                    <a:lnTo>
                      <a:pt x="308508" y="579831"/>
                    </a:lnTo>
                    <a:lnTo>
                      <a:pt x="308838" y="580402"/>
                    </a:lnTo>
                    <a:lnTo>
                      <a:pt x="308686" y="579831"/>
                    </a:lnTo>
                    <a:lnTo>
                      <a:pt x="308292" y="579450"/>
                    </a:lnTo>
                    <a:lnTo>
                      <a:pt x="307962" y="579145"/>
                    </a:lnTo>
                    <a:lnTo>
                      <a:pt x="308292" y="579564"/>
                    </a:lnTo>
                    <a:lnTo>
                      <a:pt x="308241" y="579399"/>
                    </a:lnTo>
                    <a:lnTo>
                      <a:pt x="308089" y="579132"/>
                    </a:lnTo>
                    <a:lnTo>
                      <a:pt x="305460" y="574611"/>
                    </a:lnTo>
                    <a:lnTo>
                      <a:pt x="303453" y="571334"/>
                    </a:lnTo>
                    <a:lnTo>
                      <a:pt x="303098" y="571144"/>
                    </a:lnTo>
                    <a:lnTo>
                      <a:pt x="302082" y="570623"/>
                    </a:lnTo>
                    <a:lnTo>
                      <a:pt x="301980" y="570433"/>
                    </a:lnTo>
                    <a:lnTo>
                      <a:pt x="301523" y="570331"/>
                    </a:lnTo>
                    <a:lnTo>
                      <a:pt x="300012" y="569531"/>
                    </a:lnTo>
                    <a:lnTo>
                      <a:pt x="298234" y="569531"/>
                    </a:lnTo>
                    <a:lnTo>
                      <a:pt x="296189" y="569036"/>
                    </a:lnTo>
                    <a:lnTo>
                      <a:pt x="294284" y="570115"/>
                    </a:lnTo>
                    <a:lnTo>
                      <a:pt x="292176" y="570674"/>
                    </a:lnTo>
                    <a:lnTo>
                      <a:pt x="292176" y="592289"/>
                    </a:lnTo>
                    <a:lnTo>
                      <a:pt x="292036" y="591908"/>
                    </a:lnTo>
                    <a:lnTo>
                      <a:pt x="292176" y="592289"/>
                    </a:lnTo>
                    <a:lnTo>
                      <a:pt x="292176" y="570674"/>
                    </a:lnTo>
                    <a:lnTo>
                      <a:pt x="291211" y="570928"/>
                    </a:lnTo>
                    <a:lnTo>
                      <a:pt x="287959" y="572922"/>
                    </a:lnTo>
                    <a:lnTo>
                      <a:pt x="287261" y="574268"/>
                    </a:lnTo>
                    <a:lnTo>
                      <a:pt x="287007" y="574421"/>
                    </a:lnTo>
                    <a:lnTo>
                      <a:pt x="286854" y="575056"/>
                    </a:lnTo>
                    <a:lnTo>
                      <a:pt x="286181" y="576364"/>
                    </a:lnTo>
                    <a:lnTo>
                      <a:pt x="286181" y="577938"/>
                    </a:lnTo>
                    <a:lnTo>
                      <a:pt x="285788" y="579615"/>
                    </a:lnTo>
                    <a:lnTo>
                      <a:pt x="285686" y="580034"/>
                    </a:lnTo>
                    <a:lnTo>
                      <a:pt x="285610" y="580402"/>
                    </a:lnTo>
                    <a:lnTo>
                      <a:pt x="286956" y="582561"/>
                    </a:lnTo>
                    <a:lnTo>
                      <a:pt x="287502" y="584403"/>
                    </a:lnTo>
                    <a:lnTo>
                      <a:pt x="287616" y="584809"/>
                    </a:lnTo>
                    <a:lnTo>
                      <a:pt x="287489" y="584809"/>
                    </a:lnTo>
                    <a:lnTo>
                      <a:pt x="287705" y="585190"/>
                    </a:lnTo>
                    <a:lnTo>
                      <a:pt x="287934" y="585571"/>
                    </a:lnTo>
                    <a:lnTo>
                      <a:pt x="291109" y="590981"/>
                    </a:lnTo>
                    <a:lnTo>
                      <a:pt x="293103" y="594245"/>
                    </a:lnTo>
                    <a:lnTo>
                      <a:pt x="294284" y="594855"/>
                    </a:lnTo>
                    <a:lnTo>
                      <a:pt x="311912" y="616102"/>
                    </a:lnTo>
                    <a:lnTo>
                      <a:pt x="312305" y="616610"/>
                    </a:lnTo>
                    <a:lnTo>
                      <a:pt x="312940" y="616102"/>
                    </a:lnTo>
                    <a:lnTo>
                      <a:pt x="312331" y="616635"/>
                    </a:lnTo>
                    <a:lnTo>
                      <a:pt x="314286" y="619061"/>
                    </a:lnTo>
                    <a:lnTo>
                      <a:pt x="315836" y="619734"/>
                    </a:lnTo>
                    <a:lnTo>
                      <a:pt x="316141" y="620102"/>
                    </a:lnTo>
                    <a:lnTo>
                      <a:pt x="316890" y="620179"/>
                    </a:lnTo>
                    <a:lnTo>
                      <a:pt x="317233" y="620318"/>
                    </a:lnTo>
                    <a:lnTo>
                      <a:pt x="318363" y="620318"/>
                    </a:lnTo>
                    <a:lnTo>
                      <a:pt x="322313" y="620699"/>
                    </a:lnTo>
                    <a:lnTo>
                      <a:pt x="324650" y="618705"/>
                    </a:lnTo>
                    <a:lnTo>
                      <a:pt x="326745" y="617943"/>
                    </a:lnTo>
                    <a:lnTo>
                      <a:pt x="326567" y="617639"/>
                    </a:lnTo>
                    <a:lnTo>
                      <a:pt x="326847" y="617943"/>
                    </a:lnTo>
                    <a:lnTo>
                      <a:pt x="327164" y="617639"/>
                    </a:lnTo>
                    <a:lnTo>
                      <a:pt x="327571" y="617308"/>
                    </a:lnTo>
                    <a:lnTo>
                      <a:pt x="329285" y="615911"/>
                    </a:lnTo>
                    <a:lnTo>
                      <a:pt x="329984" y="614337"/>
                    </a:lnTo>
                    <a:lnTo>
                      <a:pt x="330492" y="613918"/>
                    </a:lnTo>
                    <a:lnTo>
                      <a:pt x="330542" y="613067"/>
                    </a:lnTo>
                    <a:lnTo>
                      <a:pt x="330568" y="612800"/>
                    </a:lnTo>
                    <a:lnTo>
                      <a:pt x="330898" y="607936"/>
                    </a:lnTo>
                    <a:close/>
                  </a:path>
                  <a:path w="3617595" h="2261235">
                    <a:moveTo>
                      <a:pt x="347853" y="781862"/>
                    </a:moveTo>
                    <a:lnTo>
                      <a:pt x="252107" y="781862"/>
                    </a:lnTo>
                    <a:lnTo>
                      <a:pt x="252107" y="791438"/>
                    </a:lnTo>
                    <a:lnTo>
                      <a:pt x="347853" y="791438"/>
                    </a:lnTo>
                    <a:lnTo>
                      <a:pt x="347853" y="781862"/>
                    </a:lnTo>
                    <a:close/>
                  </a:path>
                  <a:path w="3617595" h="2261235">
                    <a:moveTo>
                      <a:pt x="392125" y="681545"/>
                    </a:moveTo>
                    <a:lnTo>
                      <a:pt x="390118" y="679208"/>
                    </a:lnTo>
                    <a:lnTo>
                      <a:pt x="389521" y="677557"/>
                    </a:lnTo>
                    <a:lnTo>
                      <a:pt x="389331" y="677037"/>
                    </a:lnTo>
                    <a:lnTo>
                      <a:pt x="364820" y="647509"/>
                    </a:lnTo>
                    <a:lnTo>
                      <a:pt x="363016" y="645414"/>
                    </a:lnTo>
                    <a:lnTo>
                      <a:pt x="362737" y="645083"/>
                    </a:lnTo>
                    <a:lnTo>
                      <a:pt x="361061" y="644359"/>
                    </a:lnTo>
                    <a:lnTo>
                      <a:pt x="360794" y="644042"/>
                    </a:lnTo>
                    <a:lnTo>
                      <a:pt x="360197" y="643991"/>
                    </a:lnTo>
                    <a:lnTo>
                      <a:pt x="359816" y="643813"/>
                    </a:lnTo>
                    <a:lnTo>
                      <a:pt x="358559" y="643813"/>
                    </a:lnTo>
                    <a:lnTo>
                      <a:pt x="354838" y="643432"/>
                    </a:lnTo>
                    <a:lnTo>
                      <a:pt x="352488" y="645439"/>
                    </a:lnTo>
                    <a:lnTo>
                      <a:pt x="350354" y="646226"/>
                    </a:lnTo>
                    <a:lnTo>
                      <a:pt x="350850" y="646836"/>
                    </a:lnTo>
                    <a:lnTo>
                      <a:pt x="350329" y="646226"/>
                    </a:lnTo>
                    <a:lnTo>
                      <a:pt x="349961" y="646493"/>
                    </a:lnTo>
                    <a:lnTo>
                      <a:pt x="347814" y="648246"/>
                    </a:lnTo>
                    <a:lnTo>
                      <a:pt x="347141" y="649808"/>
                    </a:lnTo>
                    <a:lnTo>
                      <a:pt x="346633" y="650214"/>
                    </a:lnTo>
                    <a:lnTo>
                      <a:pt x="346570" y="651141"/>
                    </a:lnTo>
                    <a:lnTo>
                      <a:pt x="346557" y="651421"/>
                    </a:lnTo>
                    <a:lnTo>
                      <a:pt x="346252" y="656209"/>
                    </a:lnTo>
                    <a:lnTo>
                      <a:pt x="348221" y="658520"/>
                    </a:lnTo>
                    <a:lnTo>
                      <a:pt x="349034" y="660704"/>
                    </a:lnTo>
                    <a:lnTo>
                      <a:pt x="373468" y="690308"/>
                    </a:lnTo>
                    <a:lnTo>
                      <a:pt x="375424" y="692645"/>
                    </a:lnTo>
                    <a:lnTo>
                      <a:pt x="377050" y="693356"/>
                    </a:lnTo>
                    <a:lnTo>
                      <a:pt x="377367" y="693712"/>
                    </a:lnTo>
                    <a:lnTo>
                      <a:pt x="378066" y="693788"/>
                    </a:lnTo>
                    <a:lnTo>
                      <a:pt x="378383" y="693915"/>
                    </a:lnTo>
                    <a:lnTo>
                      <a:pt x="379399" y="693915"/>
                    </a:lnTo>
                    <a:lnTo>
                      <a:pt x="383349" y="694309"/>
                    </a:lnTo>
                    <a:lnTo>
                      <a:pt x="385749" y="692365"/>
                    </a:lnTo>
                    <a:lnTo>
                      <a:pt x="385914" y="692302"/>
                    </a:lnTo>
                    <a:lnTo>
                      <a:pt x="388048" y="691553"/>
                    </a:lnTo>
                    <a:lnTo>
                      <a:pt x="388785" y="690918"/>
                    </a:lnTo>
                    <a:lnTo>
                      <a:pt x="390486" y="689470"/>
                    </a:lnTo>
                    <a:lnTo>
                      <a:pt x="391185" y="687806"/>
                    </a:lnTo>
                    <a:lnTo>
                      <a:pt x="391515" y="687527"/>
                    </a:lnTo>
                    <a:lnTo>
                      <a:pt x="391579" y="686904"/>
                    </a:lnTo>
                    <a:lnTo>
                      <a:pt x="391744" y="686511"/>
                    </a:lnTo>
                    <a:lnTo>
                      <a:pt x="391744" y="685292"/>
                    </a:lnTo>
                    <a:lnTo>
                      <a:pt x="392125" y="681545"/>
                    </a:lnTo>
                    <a:close/>
                  </a:path>
                  <a:path w="3617595" h="2261235">
                    <a:moveTo>
                      <a:pt x="453351" y="755142"/>
                    </a:moveTo>
                    <a:lnTo>
                      <a:pt x="451383" y="752830"/>
                    </a:lnTo>
                    <a:lnTo>
                      <a:pt x="450773" y="751154"/>
                    </a:lnTo>
                    <a:lnTo>
                      <a:pt x="450583" y="750633"/>
                    </a:lnTo>
                    <a:lnTo>
                      <a:pt x="426046" y="721118"/>
                    </a:lnTo>
                    <a:lnTo>
                      <a:pt x="424268" y="719023"/>
                    </a:lnTo>
                    <a:lnTo>
                      <a:pt x="423989" y="718693"/>
                    </a:lnTo>
                    <a:lnTo>
                      <a:pt x="422313" y="717981"/>
                    </a:lnTo>
                    <a:lnTo>
                      <a:pt x="422046" y="717651"/>
                    </a:lnTo>
                    <a:lnTo>
                      <a:pt x="421424" y="717600"/>
                    </a:lnTo>
                    <a:lnTo>
                      <a:pt x="421043" y="717423"/>
                    </a:lnTo>
                    <a:lnTo>
                      <a:pt x="419798" y="717423"/>
                    </a:lnTo>
                    <a:lnTo>
                      <a:pt x="416064" y="717042"/>
                    </a:lnTo>
                    <a:lnTo>
                      <a:pt x="413727" y="719023"/>
                    </a:lnTo>
                    <a:lnTo>
                      <a:pt x="411581" y="719810"/>
                    </a:lnTo>
                    <a:lnTo>
                      <a:pt x="412076" y="720432"/>
                    </a:lnTo>
                    <a:lnTo>
                      <a:pt x="411556" y="719810"/>
                    </a:lnTo>
                    <a:lnTo>
                      <a:pt x="409016" y="721880"/>
                    </a:lnTo>
                    <a:lnTo>
                      <a:pt x="408266" y="723519"/>
                    </a:lnTo>
                    <a:lnTo>
                      <a:pt x="407898" y="723823"/>
                    </a:lnTo>
                    <a:lnTo>
                      <a:pt x="407822" y="724522"/>
                    </a:lnTo>
                    <a:lnTo>
                      <a:pt x="407670" y="724865"/>
                    </a:lnTo>
                    <a:lnTo>
                      <a:pt x="407670" y="726071"/>
                    </a:lnTo>
                    <a:lnTo>
                      <a:pt x="407289" y="729805"/>
                    </a:lnTo>
                    <a:lnTo>
                      <a:pt x="409219" y="732091"/>
                    </a:lnTo>
                    <a:lnTo>
                      <a:pt x="410044" y="734326"/>
                    </a:lnTo>
                    <a:lnTo>
                      <a:pt x="410679" y="733806"/>
                    </a:lnTo>
                    <a:lnTo>
                      <a:pt x="410070" y="734326"/>
                    </a:lnTo>
                    <a:lnTo>
                      <a:pt x="434594" y="763828"/>
                    </a:lnTo>
                    <a:lnTo>
                      <a:pt x="436626" y="766330"/>
                    </a:lnTo>
                    <a:lnTo>
                      <a:pt x="438175" y="767016"/>
                    </a:lnTo>
                    <a:lnTo>
                      <a:pt x="438581" y="767499"/>
                    </a:lnTo>
                    <a:lnTo>
                      <a:pt x="439432" y="767562"/>
                    </a:lnTo>
                    <a:lnTo>
                      <a:pt x="439889" y="767588"/>
                    </a:lnTo>
                    <a:lnTo>
                      <a:pt x="444576" y="767905"/>
                    </a:lnTo>
                    <a:lnTo>
                      <a:pt x="446963" y="765962"/>
                    </a:lnTo>
                    <a:lnTo>
                      <a:pt x="449275" y="765124"/>
                    </a:lnTo>
                    <a:lnTo>
                      <a:pt x="450024" y="764489"/>
                    </a:lnTo>
                    <a:lnTo>
                      <a:pt x="451713" y="763079"/>
                    </a:lnTo>
                    <a:lnTo>
                      <a:pt x="452437" y="761377"/>
                    </a:lnTo>
                    <a:lnTo>
                      <a:pt x="452742" y="761111"/>
                    </a:lnTo>
                    <a:lnTo>
                      <a:pt x="452793" y="760526"/>
                    </a:lnTo>
                    <a:lnTo>
                      <a:pt x="452970" y="760120"/>
                    </a:lnTo>
                    <a:lnTo>
                      <a:pt x="452970" y="758875"/>
                    </a:lnTo>
                    <a:lnTo>
                      <a:pt x="453351" y="755142"/>
                    </a:lnTo>
                    <a:close/>
                  </a:path>
                  <a:path w="3617595" h="2261235">
                    <a:moveTo>
                      <a:pt x="514388" y="828725"/>
                    </a:moveTo>
                    <a:lnTo>
                      <a:pt x="512572" y="826465"/>
                    </a:lnTo>
                    <a:lnTo>
                      <a:pt x="511987" y="824738"/>
                    </a:lnTo>
                    <a:lnTo>
                      <a:pt x="511810" y="824242"/>
                    </a:lnTo>
                    <a:lnTo>
                      <a:pt x="487299" y="794727"/>
                    </a:lnTo>
                    <a:lnTo>
                      <a:pt x="486664" y="795223"/>
                    </a:lnTo>
                    <a:lnTo>
                      <a:pt x="487235" y="794727"/>
                    </a:lnTo>
                    <a:lnTo>
                      <a:pt x="486714" y="794042"/>
                    </a:lnTo>
                    <a:lnTo>
                      <a:pt x="485495" y="792619"/>
                    </a:lnTo>
                    <a:lnTo>
                      <a:pt x="485216" y="792289"/>
                    </a:lnTo>
                    <a:lnTo>
                      <a:pt x="483565" y="791578"/>
                    </a:lnTo>
                    <a:lnTo>
                      <a:pt x="483273" y="791222"/>
                    </a:lnTo>
                    <a:lnTo>
                      <a:pt x="482612" y="791171"/>
                    </a:lnTo>
                    <a:lnTo>
                      <a:pt x="482269" y="791006"/>
                    </a:lnTo>
                    <a:lnTo>
                      <a:pt x="481012" y="791006"/>
                    </a:lnTo>
                    <a:lnTo>
                      <a:pt x="477291" y="790651"/>
                    </a:lnTo>
                    <a:lnTo>
                      <a:pt x="474903" y="792594"/>
                    </a:lnTo>
                    <a:lnTo>
                      <a:pt x="472592" y="793419"/>
                    </a:lnTo>
                    <a:lnTo>
                      <a:pt x="470154" y="795489"/>
                    </a:lnTo>
                    <a:lnTo>
                      <a:pt x="469417" y="797179"/>
                    </a:lnTo>
                    <a:lnTo>
                      <a:pt x="469125" y="797433"/>
                    </a:lnTo>
                    <a:lnTo>
                      <a:pt x="469061" y="798029"/>
                    </a:lnTo>
                    <a:lnTo>
                      <a:pt x="468896" y="798410"/>
                    </a:lnTo>
                    <a:lnTo>
                      <a:pt x="468896" y="799668"/>
                    </a:lnTo>
                    <a:lnTo>
                      <a:pt x="468515" y="803389"/>
                    </a:lnTo>
                    <a:lnTo>
                      <a:pt x="470458" y="805815"/>
                    </a:lnTo>
                    <a:lnTo>
                      <a:pt x="471271" y="808088"/>
                    </a:lnTo>
                    <a:lnTo>
                      <a:pt x="495820" y="837425"/>
                    </a:lnTo>
                    <a:lnTo>
                      <a:pt x="497903" y="839965"/>
                    </a:lnTo>
                    <a:lnTo>
                      <a:pt x="499503" y="840689"/>
                    </a:lnTo>
                    <a:lnTo>
                      <a:pt x="499846" y="841108"/>
                    </a:lnTo>
                    <a:lnTo>
                      <a:pt x="500621" y="841197"/>
                    </a:lnTo>
                    <a:lnTo>
                      <a:pt x="500875" y="841298"/>
                    </a:lnTo>
                    <a:lnTo>
                      <a:pt x="501713" y="841298"/>
                    </a:lnTo>
                    <a:lnTo>
                      <a:pt x="505828" y="841717"/>
                    </a:lnTo>
                    <a:lnTo>
                      <a:pt x="508203" y="839698"/>
                    </a:lnTo>
                    <a:lnTo>
                      <a:pt x="510311" y="838923"/>
                    </a:lnTo>
                    <a:lnTo>
                      <a:pt x="511048" y="838327"/>
                    </a:lnTo>
                    <a:lnTo>
                      <a:pt x="512813" y="836904"/>
                    </a:lnTo>
                    <a:lnTo>
                      <a:pt x="513041" y="836409"/>
                    </a:lnTo>
                    <a:lnTo>
                      <a:pt x="513473" y="835355"/>
                    </a:lnTo>
                    <a:lnTo>
                      <a:pt x="513994" y="834936"/>
                    </a:lnTo>
                    <a:lnTo>
                      <a:pt x="514045" y="833983"/>
                    </a:lnTo>
                    <a:lnTo>
                      <a:pt x="514108" y="833843"/>
                    </a:lnTo>
                    <a:lnTo>
                      <a:pt x="514108" y="833145"/>
                    </a:lnTo>
                    <a:lnTo>
                      <a:pt x="514388" y="828725"/>
                    </a:lnTo>
                    <a:close/>
                  </a:path>
                  <a:path w="3617595" h="2261235">
                    <a:moveTo>
                      <a:pt x="579018" y="902931"/>
                    </a:moveTo>
                    <a:lnTo>
                      <a:pt x="578586" y="899541"/>
                    </a:lnTo>
                    <a:lnTo>
                      <a:pt x="578586" y="898067"/>
                    </a:lnTo>
                    <a:lnTo>
                      <a:pt x="578307" y="897445"/>
                    </a:lnTo>
                    <a:lnTo>
                      <a:pt x="578231" y="896759"/>
                    </a:lnTo>
                    <a:lnTo>
                      <a:pt x="577913" y="896518"/>
                    </a:lnTo>
                    <a:lnTo>
                      <a:pt x="577723" y="896048"/>
                    </a:lnTo>
                    <a:lnTo>
                      <a:pt x="577646" y="895883"/>
                    </a:lnTo>
                    <a:lnTo>
                      <a:pt x="577557" y="895667"/>
                    </a:lnTo>
                    <a:lnTo>
                      <a:pt x="577430" y="895388"/>
                    </a:lnTo>
                    <a:lnTo>
                      <a:pt x="577342" y="895172"/>
                    </a:lnTo>
                    <a:lnTo>
                      <a:pt x="577265" y="894981"/>
                    </a:lnTo>
                    <a:lnTo>
                      <a:pt x="575665" y="893686"/>
                    </a:lnTo>
                    <a:lnTo>
                      <a:pt x="574725" y="892937"/>
                    </a:lnTo>
                    <a:lnTo>
                      <a:pt x="561187" y="882434"/>
                    </a:lnTo>
                    <a:lnTo>
                      <a:pt x="561187" y="886180"/>
                    </a:lnTo>
                    <a:lnTo>
                      <a:pt x="560971" y="889698"/>
                    </a:lnTo>
                    <a:lnTo>
                      <a:pt x="560870" y="891159"/>
                    </a:lnTo>
                    <a:lnTo>
                      <a:pt x="561187" y="886180"/>
                    </a:lnTo>
                    <a:lnTo>
                      <a:pt x="561187" y="882434"/>
                    </a:lnTo>
                    <a:lnTo>
                      <a:pt x="557771" y="879779"/>
                    </a:lnTo>
                    <a:lnTo>
                      <a:pt x="557987" y="880071"/>
                    </a:lnTo>
                    <a:lnTo>
                      <a:pt x="557758" y="879779"/>
                    </a:lnTo>
                    <a:lnTo>
                      <a:pt x="557263" y="879182"/>
                    </a:lnTo>
                    <a:lnTo>
                      <a:pt x="557009" y="878878"/>
                    </a:lnTo>
                    <a:lnTo>
                      <a:pt x="557009" y="879182"/>
                    </a:lnTo>
                    <a:lnTo>
                      <a:pt x="556602" y="879652"/>
                    </a:lnTo>
                    <a:lnTo>
                      <a:pt x="556945" y="879182"/>
                    </a:lnTo>
                    <a:lnTo>
                      <a:pt x="555929" y="878827"/>
                    </a:lnTo>
                    <a:lnTo>
                      <a:pt x="557009" y="879182"/>
                    </a:lnTo>
                    <a:lnTo>
                      <a:pt x="557009" y="878878"/>
                    </a:lnTo>
                    <a:lnTo>
                      <a:pt x="548525" y="868527"/>
                    </a:lnTo>
                    <a:lnTo>
                      <a:pt x="546671" y="866228"/>
                    </a:lnTo>
                    <a:lnTo>
                      <a:pt x="546442" y="865949"/>
                    </a:lnTo>
                    <a:lnTo>
                      <a:pt x="545782" y="865670"/>
                    </a:lnTo>
                    <a:lnTo>
                      <a:pt x="545782" y="896632"/>
                    </a:lnTo>
                    <a:lnTo>
                      <a:pt x="543496" y="894842"/>
                    </a:lnTo>
                    <a:lnTo>
                      <a:pt x="544233" y="895388"/>
                    </a:lnTo>
                    <a:lnTo>
                      <a:pt x="544360" y="895172"/>
                    </a:lnTo>
                    <a:lnTo>
                      <a:pt x="544537" y="894981"/>
                    </a:lnTo>
                    <a:lnTo>
                      <a:pt x="544233" y="895388"/>
                    </a:lnTo>
                    <a:lnTo>
                      <a:pt x="545782" y="896632"/>
                    </a:lnTo>
                    <a:lnTo>
                      <a:pt x="545782" y="865670"/>
                    </a:lnTo>
                    <a:lnTo>
                      <a:pt x="544842" y="865263"/>
                    </a:lnTo>
                    <a:lnTo>
                      <a:pt x="544499" y="864831"/>
                    </a:lnTo>
                    <a:lnTo>
                      <a:pt x="543648" y="864755"/>
                    </a:lnTo>
                    <a:lnTo>
                      <a:pt x="543407" y="864641"/>
                    </a:lnTo>
                    <a:lnTo>
                      <a:pt x="543102" y="864641"/>
                    </a:lnTo>
                    <a:lnTo>
                      <a:pt x="543102" y="893546"/>
                    </a:lnTo>
                    <a:lnTo>
                      <a:pt x="542683" y="893876"/>
                    </a:lnTo>
                    <a:lnTo>
                      <a:pt x="542518" y="893940"/>
                    </a:lnTo>
                    <a:lnTo>
                      <a:pt x="542658" y="893851"/>
                    </a:lnTo>
                    <a:lnTo>
                      <a:pt x="543090" y="893533"/>
                    </a:lnTo>
                    <a:lnTo>
                      <a:pt x="543102" y="864641"/>
                    </a:lnTo>
                    <a:lnTo>
                      <a:pt x="542518" y="864641"/>
                    </a:lnTo>
                    <a:lnTo>
                      <a:pt x="538327" y="864235"/>
                    </a:lnTo>
                    <a:lnTo>
                      <a:pt x="535940" y="866267"/>
                    </a:lnTo>
                    <a:lnTo>
                      <a:pt x="533819" y="867029"/>
                    </a:lnTo>
                    <a:lnTo>
                      <a:pt x="531380" y="869073"/>
                    </a:lnTo>
                    <a:lnTo>
                      <a:pt x="530694" y="870724"/>
                    </a:lnTo>
                    <a:lnTo>
                      <a:pt x="530339" y="871016"/>
                    </a:lnTo>
                    <a:lnTo>
                      <a:pt x="530263" y="871740"/>
                    </a:lnTo>
                    <a:lnTo>
                      <a:pt x="530123" y="872083"/>
                    </a:lnTo>
                    <a:lnTo>
                      <a:pt x="530123" y="873252"/>
                    </a:lnTo>
                    <a:lnTo>
                      <a:pt x="529818" y="876401"/>
                    </a:lnTo>
                    <a:lnTo>
                      <a:pt x="529742" y="877214"/>
                    </a:lnTo>
                    <a:lnTo>
                      <a:pt x="531749" y="879576"/>
                    </a:lnTo>
                    <a:lnTo>
                      <a:pt x="532015" y="880275"/>
                    </a:lnTo>
                    <a:lnTo>
                      <a:pt x="532066" y="880414"/>
                    </a:lnTo>
                    <a:lnTo>
                      <a:pt x="532168" y="880681"/>
                    </a:lnTo>
                    <a:lnTo>
                      <a:pt x="532244" y="880922"/>
                    </a:lnTo>
                    <a:lnTo>
                      <a:pt x="532345" y="881176"/>
                    </a:lnTo>
                    <a:lnTo>
                      <a:pt x="532422" y="881392"/>
                    </a:lnTo>
                    <a:lnTo>
                      <a:pt x="532536" y="881697"/>
                    </a:lnTo>
                    <a:lnTo>
                      <a:pt x="540461" y="891222"/>
                    </a:lnTo>
                    <a:lnTo>
                      <a:pt x="540512" y="891565"/>
                    </a:lnTo>
                    <a:lnTo>
                      <a:pt x="540893" y="891857"/>
                    </a:lnTo>
                    <a:lnTo>
                      <a:pt x="541401" y="892937"/>
                    </a:lnTo>
                    <a:lnTo>
                      <a:pt x="541502" y="893152"/>
                    </a:lnTo>
                    <a:lnTo>
                      <a:pt x="541604" y="893394"/>
                    </a:lnTo>
                    <a:lnTo>
                      <a:pt x="543115" y="894549"/>
                    </a:lnTo>
                    <a:lnTo>
                      <a:pt x="543407" y="894778"/>
                    </a:lnTo>
                    <a:lnTo>
                      <a:pt x="543547" y="894981"/>
                    </a:lnTo>
                    <a:lnTo>
                      <a:pt x="544614" y="896378"/>
                    </a:lnTo>
                    <a:lnTo>
                      <a:pt x="546074" y="897013"/>
                    </a:lnTo>
                    <a:lnTo>
                      <a:pt x="546582" y="897674"/>
                    </a:lnTo>
                    <a:lnTo>
                      <a:pt x="547103" y="897674"/>
                    </a:lnTo>
                    <a:lnTo>
                      <a:pt x="561784" y="909332"/>
                    </a:lnTo>
                    <a:lnTo>
                      <a:pt x="564095" y="910132"/>
                    </a:lnTo>
                    <a:lnTo>
                      <a:pt x="566445" y="911898"/>
                    </a:lnTo>
                    <a:lnTo>
                      <a:pt x="569531" y="911491"/>
                    </a:lnTo>
                    <a:lnTo>
                      <a:pt x="571233" y="911491"/>
                    </a:lnTo>
                    <a:lnTo>
                      <a:pt x="571944" y="911186"/>
                    </a:lnTo>
                    <a:lnTo>
                      <a:pt x="572439" y="911110"/>
                    </a:lnTo>
                    <a:lnTo>
                      <a:pt x="572643" y="910882"/>
                    </a:lnTo>
                    <a:lnTo>
                      <a:pt x="574294" y="910145"/>
                    </a:lnTo>
                    <a:lnTo>
                      <a:pt x="574522" y="909878"/>
                    </a:lnTo>
                    <a:lnTo>
                      <a:pt x="576427" y="907630"/>
                    </a:lnTo>
                    <a:lnTo>
                      <a:pt x="576592" y="907122"/>
                    </a:lnTo>
                    <a:lnTo>
                      <a:pt x="575830" y="907122"/>
                    </a:lnTo>
                    <a:lnTo>
                      <a:pt x="576199" y="906627"/>
                    </a:lnTo>
                    <a:lnTo>
                      <a:pt x="576757" y="906627"/>
                    </a:lnTo>
                    <a:lnTo>
                      <a:pt x="577189" y="905344"/>
                    </a:lnTo>
                    <a:lnTo>
                      <a:pt x="579018" y="902931"/>
                    </a:lnTo>
                    <a:close/>
                  </a:path>
                  <a:path w="3617595" h="2261235">
                    <a:moveTo>
                      <a:pt x="598373" y="1102588"/>
                    </a:moveTo>
                    <a:lnTo>
                      <a:pt x="555282" y="1102588"/>
                    </a:lnTo>
                    <a:lnTo>
                      <a:pt x="555282" y="935050"/>
                    </a:lnTo>
                    <a:lnTo>
                      <a:pt x="545719" y="935050"/>
                    </a:lnTo>
                    <a:lnTo>
                      <a:pt x="545719" y="1102588"/>
                    </a:lnTo>
                    <a:lnTo>
                      <a:pt x="502627" y="1102588"/>
                    </a:lnTo>
                    <a:lnTo>
                      <a:pt x="502627" y="1112164"/>
                    </a:lnTo>
                    <a:lnTo>
                      <a:pt x="598373" y="1112164"/>
                    </a:lnTo>
                    <a:lnTo>
                      <a:pt x="598373" y="1102588"/>
                    </a:lnTo>
                    <a:close/>
                  </a:path>
                  <a:path w="3617595" h="2261235">
                    <a:moveTo>
                      <a:pt x="654405" y="961974"/>
                    </a:moveTo>
                    <a:lnTo>
                      <a:pt x="653948" y="958507"/>
                    </a:lnTo>
                    <a:lnTo>
                      <a:pt x="653948" y="957135"/>
                    </a:lnTo>
                    <a:lnTo>
                      <a:pt x="653694" y="956589"/>
                    </a:lnTo>
                    <a:lnTo>
                      <a:pt x="653618" y="955992"/>
                    </a:lnTo>
                    <a:lnTo>
                      <a:pt x="653313" y="955751"/>
                    </a:lnTo>
                    <a:lnTo>
                      <a:pt x="652551" y="954074"/>
                    </a:lnTo>
                    <a:lnTo>
                      <a:pt x="650709" y="952601"/>
                    </a:lnTo>
                    <a:lnTo>
                      <a:pt x="619798" y="928433"/>
                    </a:lnTo>
                    <a:lnTo>
                      <a:pt x="618032" y="927836"/>
                    </a:lnTo>
                    <a:lnTo>
                      <a:pt x="617423" y="927633"/>
                    </a:lnTo>
                    <a:lnTo>
                      <a:pt x="615124" y="925868"/>
                    </a:lnTo>
                    <a:lnTo>
                      <a:pt x="611555" y="926223"/>
                    </a:lnTo>
                    <a:lnTo>
                      <a:pt x="610285" y="926223"/>
                    </a:lnTo>
                    <a:lnTo>
                      <a:pt x="609917" y="926388"/>
                    </a:lnTo>
                    <a:lnTo>
                      <a:pt x="609142" y="926465"/>
                    </a:lnTo>
                    <a:lnTo>
                      <a:pt x="608812" y="926896"/>
                    </a:lnTo>
                    <a:lnTo>
                      <a:pt x="607314" y="927569"/>
                    </a:lnTo>
                    <a:lnTo>
                      <a:pt x="605688" y="929690"/>
                    </a:lnTo>
                    <a:lnTo>
                      <a:pt x="605345" y="930186"/>
                    </a:lnTo>
                    <a:lnTo>
                      <a:pt x="606285" y="930186"/>
                    </a:lnTo>
                    <a:lnTo>
                      <a:pt x="605942" y="930643"/>
                    </a:lnTo>
                    <a:lnTo>
                      <a:pt x="605142" y="930643"/>
                    </a:lnTo>
                    <a:lnTo>
                      <a:pt x="604494" y="932434"/>
                    </a:lnTo>
                    <a:lnTo>
                      <a:pt x="602564" y="934834"/>
                    </a:lnTo>
                    <a:lnTo>
                      <a:pt x="603021" y="938326"/>
                    </a:lnTo>
                    <a:lnTo>
                      <a:pt x="603021" y="939647"/>
                    </a:lnTo>
                    <a:lnTo>
                      <a:pt x="603262" y="940168"/>
                    </a:lnTo>
                    <a:lnTo>
                      <a:pt x="603351" y="940828"/>
                    </a:lnTo>
                    <a:lnTo>
                      <a:pt x="603707" y="941108"/>
                    </a:lnTo>
                    <a:lnTo>
                      <a:pt x="604443" y="942644"/>
                    </a:lnTo>
                    <a:lnTo>
                      <a:pt x="607060" y="944664"/>
                    </a:lnTo>
                    <a:lnTo>
                      <a:pt x="637159" y="968375"/>
                    </a:lnTo>
                    <a:lnTo>
                      <a:pt x="639508" y="969187"/>
                    </a:lnTo>
                    <a:lnTo>
                      <a:pt x="641832" y="970940"/>
                    </a:lnTo>
                    <a:lnTo>
                      <a:pt x="645388" y="970584"/>
                    </a:lnTo>
                    <a:lnTo>
                      <a:pt x="646671" y="970584"/>
                    </a:lnTo>
                    <a:lnTo>
                      <a:pt x="647026" y="970432"/>
                    </a:lnTo>
                    <a:lnTo>
                      <a:pt x="647814" y="970343"/>
                    </a:lnTo>
                    <a:lnTo>
                      <a:pt x="648119" y="969937"/>
                    </a:lnTo>
                    <a:lnTo>
                      <a:pt x="649681" y="969238"/>
                    </a:lnTo>
                    <a:lnTo>
                      <a:pt x="649859" y="968997"/>
                    </a:lnTo>
                    <a:lnTo>
                      <a:pt x="651624" y="966673"/>
                    </a:lnTo>
                    <a:lnTo>
                      <a:pt x="651014" y="966152"/>
                    </a:lnTo>
                    <a:lnTo>
                      <a:pt x="651675" y="966673"/>
                    </a:lnTo>
                    <a:lnTo>
                      <a:pt x="651827" y="966152"/>
                    </a:lnTo>
                    <a:lnTo>
                      <a:pt x="652462" y="964374"/>
                    </a:lnTo>
                    <a:lnTo>
                      <a:pt x="654405" y="961974"/>
                    </a:lnTo>
                    <a:close/>
                  </a:path>
                  <a:path w="3617595" h="2261235">
                    <a:moveTo>
                      <a:pt x="729602" y="1021016"/>
                    </a:moveTo>
                    <a:lnTo>
                      <a:pt x="729246" y="1017447"/>
                    </a:lnTo>
                    <a:lnTo>
                      <a:pt x="729246" y="1016203"/>
                    </a:lnTo>
                    <a:lnTo>
                      <a:pt x="729081" y="1015847"/>
                    </a:lnTo>
                    <a:lnTo>
                      <a:pt x="729005" y="1015022"/>
                    </a:lnTo>
                    <a:lnTo>
                      <a:pt x="728560" y="1014691"/>
                    </a:lnTo>
                    <a:lnTo>
                      <a:pt x="727900" y="1013193"/>
                    </a:lnTo>
                    <a:lnTo>
                      <a:pt x="726135" y="1011834"/>
                    </a:lnTo>
                    <a:lnTo>
                      <a:pt x="725309" y="1011199"/>
                    </a:lnTo>
                    <a:lnTo>
                      <a:pt x="695185" y="987475"/>
                    </a:lnTo>
                    <a:lnTo>
                      <a:pt x="693547" y="986929"/>
                    </a:lnTo>
                    <a:lnTo>
                      <a:pt x="692848" y="986701"/>
                    </a:lnTo>
                    <a:lnTo>
                      <a:pt x="690511" y="984910"/>
                    </a:lnTo>
                    <a:lnTo>
                      <a:pt x="687222" y="985342"/>
                    </a:lnTo>
                    <a:lnTo>
                      <a:pt x="685736" y="985342"/>
                    </a:lnTo>
                    <a:lnTo>
                      <a:pt x="685088" y="985634"/>
                    </a:lnTo>
                    <a:lnTo>
                      <a:pt x="684530" y="985697"/>
                    </a:lnTo>
                    <a:lnTo>
                      <a:pt x="684288" y="985989"/>
                    </a:lnTo>
                    <a:lnTo>
                      <a:pt x="682675" y="986688"/>
                    </a:lnTo>
                    <a:lnTo>
                      <a:pt x="680542" y="989177"/>
                    </a:lnTo>
                    <a:lnTo>
                      <a:pt x="679754" y="991489"/>
                    </a:lnTo>
                    <a:lnTo>
                      <a:pt x="677938" y="993863"/>
                    </a:lnTo>
                    <a:lnTo>
                      <a:pt x="678383" y="997267"/>
                    </a:lnTo>
                    <a:lnTo>
                      <a:pt x="678383" y="998651"/>
                    </a:lnTo>
                    <a:lnTo>
                      <a:pt x="678637" y="999261"/>
                    </a:lnTo>
                    <a:lnTo>
                      <a:pt x="678726" y="999883"/>
                    </a:lnTo>
                    <a:lnTo>
                      <a:pt x="679018" y="1000137"/>
                    </a:lnTo>
                    <a:lnTo>
                      <a:pt x="679716" y="1001750"/>
                    </a:lnTo>
                    <a:lnTo>
                      <a:pt x="682205" y="1003871"/>
                    </a:lnTo>
                    <a:lnTo>
                      <a:pt x="712355" y="1027430"/>
                    </a:lnTo>
                    <a:lnTo>
                      <a:pt x="712724" y="1026947"/>
                    </a:lnTo>
                    <a:lnTo>
                      <a:pt x="712838" y="1026807"/>
                    </a:lnTo>
                    <a:lnTo>
                      <a:pt x="712736" y="1026947"/>
                    </a:lnTo>
                    <a:lnTo>
                      <a:pt x="712444" y="1027430"/>
                    </a:lnTo>
                    <a:lnTo>
                      <a:pt x="714565" y="1028192"/>
                    </a:lnTo>
                    <a:lnTo>
                      <a:pt x="717054" y="1030160"/>
                    </a:lnTo>
                    <a:lnTo>
                      <a:pt x="720636" y="1029703"/>
                    </a:lnTo>
                    <a:lnTo>
                      <a:pt x="721944" y="1029703"/>
                    </a:lnTo>
                    <a:lnTo>
                      <a:pt x="722452" y="1029474"/>
                    </a:lnTo>
                    <a:lnTo>
                      <a:pt x="723226" y="1029373"/>
                    </a:lnTo>
                    <a:lnTo>
                      <a:pt x="723519" y="1028992"/>
                    </a:lnTo>
                    <a:lnTo>
                      <a:pt x="725030" y="1028306"/>
                    </a:lnTo>
                    <a:lnTo>
                      <a:pt x="725182" y="1028115"/>
                    </a:lnTo>
                    <a:lnTo>
                      <a:pt x="727062" y="1025690"/>
                    </a:lnTo>
                    <a:lnTo>
                      <a:pt x="727862" y="1023302"/>
                    </a:lnTo>
                    <a:lnTo>
                      <a:pt x="729602" y="1021016"/>
                    </a:lnTo>
                    <a:close/>
                  </a:path>
                  <a:path w="3617595" h="2261235">
                    <a:moveTo>
                      <a:pt x="805014" y="1080249"/>
                    </a:moveTo>
                    <a:lnTo>
                      <a:pt x="804519" y="1076655"/>
                    </a:lnTo>
                    <a:lnTo>
                      <a:pt x="804519" y="1075423"/>
                    </a:lnTo>
                    <a:lnTo>
                      <a:pt x="804265" y="1074902"/>
                    </a:lnTo>
                    <a:lnTo>
                      <a:pt x="804189" y="1074254"/>
                    </a:lnTo>
                    <a:lnTo>
                      <a:pt x="803859" y="1074000"/>
                    </a:lnTo>
                    <a:lnTo>
                      <a:pt x="803122" y="1072375"/>
                    </a:lnTo>
                    <a:lnTo>
                      <a:pt x="801268" y="1070876"/>
                    </a:lnTo>
                    <a:lnTo>
                      <a:pt x="800531" y="1070267"/>
                    </a:lnTo>
                    <a:lnTo>
                      <a:pt x="788250" y="1060678"/>
                    </a:lnTo>
                    <a:lnTo>
                      <a:pt x="788250" y="1086040"/>
                    </a:lnTo>
                    <a:lnTo>
                      <a:pt x="788250" y="1060678"/>
                    </a:lnTo>
                    <a:lnTo>
                      <a:pt x="770407" y="1046734"/>
                    </a:lnTo>
                    <a:lnTo>
                      <a:pt x="770013" y="1047178"/>
                    </a:lnTo>
                    <a:lnTo>
                      <a:pt x="770356" y="1046734"/>
                    </a:lnTo>
                    <a:lnTo>
                      <a:pt x="768426" y="1046022"/>
                    </a:lnTo>
                    <a:lnTo>
                      <a:pt x="768134" y="1045933"/>
                    </a:lnTo>
                    <a:lnTo>
                      <a:pt x="765708" y="1043952"/>
                    </a:lnTo>
                    <a:lnTo>
                      <a:pt x="762025" y="1044435"/>
                    </a:lnTo>
                    <a:lnTo>
                      <a:pt x="760920" y="1044435"/>
                    </a:lnTo>
                    <a:lnTo>
                      <a:pt x="760476" y="1044651"/>
                    </a:lnTo>
                    <a:lnTo>
                      <a:pt x="759714" y="1044740"/>
                    </a:lnTo>
                    <a:lnTo>
                      <a:pt x="759409" y="1045133"/>
                    </a:lnTo>
                    <a:lnTo>
                      <a:pt x="757897" y="1045832"/>
                    </a:lnTo>
                    <a:lnTo>
                      <a:pt x="755891" y="1048448"/>
                    </a:lnTo>
                    <a:lnTo>
                      <a:pt x="755078" y="1050848"/>
                    </a:lnTo>
                    <a:lnTo>
                      <a:pt x="753351" y="1053122"/>
                    </a:lnTo>
                    <a:lnTo>
                      <a:pt x="753706" y="1056703"/>
                    </a:lnTo>
                    <a:lnTo>
                      <a:pt x="753706" y="1057935"/>
                    </a:lnTo>
                    <a:lnTo>
                      <a:pt x="753859" y="1058303"/>
                    </a:lnTo>
                    <a:lnTo>
                      <a:pt x="753948" y="1059116"/>
                    </a:lnTo>
                    <a:lnTo>
                      <a:pt x="754380" y="1059446"/>
                    </a:lnTo>
                    <a:lnTo>
                      <a:pt x="755053" y="1060945"/>
                    </a:lnTo>
                    <a:lnTo>
                      <a:pt x="757643" y="1062939"/>
                    </a:lnTo>
                    <a:lnTo>
                      <a:pt x="758139" y="1062291"/>
                    </a:lnTo>
                    <a:lnTo>
                      <a:pt x="757682" y="1062939"/>
                    </a:lnTo>
                    <a:lnTo>
                      <a:pt x="787755" y="1086662"/>
                    </a:lnTo>
                    <a:lnTo>
                      <a:pt x="790105" y="1087462"/>
                    </a:lnTo>
                    <a:lnTo>
                      <a:pt x="792441" y="1089228"/>
                    </a:lnTo>
                    <a:lnTo>
                      <a:pt x="795616" y="1088796"/>
                    </a:lnTo>
                    <a:lnTo>
                      <a:pt x="797166" y="1088796"/>
                    </a:lnTo>
                    <a:lnTo>
                      <a:pt x="797852" y="1088504"/>
                    </a:lnTo>
                    <a:lnTo>
                      <a:pt x="798423" y="1088415"/>
                    </a:lnTo>
                    <a:lnTo>
                      <a:pt x="798626" y="1088161"/>
                    </a:lnTo>
                    <a:lnTo>
                      <a:pt x="800201" y="1087462"/>
                    </a:lnTo>
                    <a:lnTo>
                      <a:pt x="800392" y="1087221"/>
                    </a:lnTo>
                    <a:lnTo>
                      <a:pt x="802220" y="1084935"/>
                    </a:lnTo>
                    <a:lnTo>
                      <a:pt x="803008" y="1082738"/>
                    </a:lnTo>
                    <a:lnTo>
                      <a:pt x="805014" y="1080249"/>
                    </a:lnTo>
                    <a:close/>
                  </a:path>
                  <a:path w="3617595" h="2261235">
                    <a:moveTo>
                      <a:pt x="850493" y="1310030"/>
                    </a:moveTo>
                    <a:lnTo>
                      <a:pt x="807402" y="1310030"/>
                    </a:lnTo>
                    <a:lnTo>
                      <a:pt x="807402" y="1132903"/>
                    </a:lnTo>
                    <a:lnTo>
                      <a:pt x="797839" y="1132903"/>
                    </a:lnTo>
                    <a:lnTo>
                      <a:pt x="797839" y="1310030"/>
                    </a:lnTo>
                    <a:lnTo>
                      <a:pt x="754735" y="1310030"/>
                    </a:lnTo>
                    <a:lnTo>
                      <a:pt x="754735" y="1319593"/>
                    </a:lnTo>
                    <a:lnTo>
                      <a:pt x="850493" y="1319593"/>
                    </a:lnTo>
                    <a:lnTo>
                      <a:pt x="850493" y="1310030"/>
                    </a:lnTo>
                    <a:close/>
                  </a:path>
                  <a:path w="3617595" h="2261235">
                    <a:moveTo>
                      <a:pt x="897940" y="1080516"/>
                    </a:moveTo>
                    <a:lnTo>
                      <a:pt x="897788" y="1078242"/>
                    </a:lnTo>
                    <a:lnTo>
                      <a:pt x="897724" y="1077429"/>
                    </a:lnTo>
                    <a:lnTo>
                      <a:pt x="897597" y="1075651"/>
                    </a:lnTo>
                    <a:lnTo>
                      <a:pt x="897534" y="1074724"/>
                    </a:lnTo>
                    <a:lnTo>
                      <a:pt x="893864" y="1071270"/>
                    </a:lnTo>
                    <a:lnTo>
                      <a:pt x="893013" y="1070483"/>
                    </a:lnTo>
                    <a:lnTo>
                      <a:pt x="886955" y="1070483"/>
                    </a:lnTo>
                    <a:lnTo>
                      <a:pt x="848664" y="1072476"/>
                    </a:lnTo>
                    <a:lnTo>
                      <a:pt x="848690" y="1073277"/>
                    </a:lnTo>
                    <a:lnTo>
                      <a:pt x="848639" y="1072476"/>
                    </a:lnTo>
                    <a:lnTo>
                      <a:pt x="843140" y="1072692"/>
                    </a:lnTo>
                    <a:lnTo>
                      <a:pt x="838911" y="1077429"/>
                    </a:lnTo>
                    <a:lnTo>
                      <a:pt x="839025" y="1086281"/>
                    </a:lnTo>
                    <a:lnTo>
                      <a:pt x="839114" y="1088961"/>
                    </a:lnTo>
                    <a:lnTo>
                      <a:pt x="843851" y="1093228"/>
                    </a:lnTo>
                    <a:lnTo>
                      <a:pt x="849706" y="1093228"/>
                    </a:lnTo>
                    <a:lnTo>
                      <a:pt x="865390" y="1092403"/>
                    </a:lnTo>
                    <a:lnTo>
                      <a:pt x="888022" y="1091222"/>
                    </a:lnTo>
                    <a:lnTo>
                      <a:pt x="893508" y="1090980"/>
                    </a:lnTo>
                    <a:lnTo>
                      <a:pt x="894054" y="1090409"/>
                    </a:lnTo>
                    <a:lnTo>
                      <a:pt x="897940" y="1086281"/>
                    </a:lnTo>
                    <a:lnTo>
                      <a:pt x="897940" y="1080516"/>
                    </a:lnTo>
                    <a:close/>
                  </a:path>
                  <a:path w="3617595" h="2261235">
                    <a:moveTo>
                      <a:pt x="993495" y="1081468"/>
                    </a:moveTo>
                    <a:lnTo>
                      <a:pt x="993381" y="1072451"/>
                    </a:lnTo>
                    <a:lnTo>
                      <a:pt x="993279" y="1070051"/>
                    </a:lnTo>
                    <a:lnTo>
                      <a:pt x="990409" y="1067282"/>
                    </a:lnTo>
                    <a:lnTo>
                      <a:pt x="989584" y="1066495"/>
                    </a:lnTo>
                    <a:lnTo>
                      <a:pt x="988771" y="1065707"/>
                    </a:lnTo>
                    <a:lnTo>
                      <a:pt x="982675" y="1065707"/>
                    </a:lnTo>
                    <a:lnTo>
                      <a:pt x="982726" y="1066495"/>
                    </a:lnTo>
                    <a:lnTo>
                      <a:pt x="982637" y="1065707"/>
                    </a:lnTo>
                    <a:lnTo>
                      <a:pt x="944384" y="1067473"/>
                    </a:lnTo>
                    <a:lnTo>
                      <a:pt x="944435" y="1068298"/>
                    </a:lnTo>
                    <a:lnTo>
                      <a:pt x="944384" y="1067892"/>
                    </a:lnTo>
                    <a:lnTo>
                      <a:pt x="944346" y="1067473"/>
                    </a:lnTo>
                    <a:lnTo>
                      <a:pt x="938695" y="1067892"/>
                    </a:lnTo>
                    <a:lnTo>
                      <a:pt x="934427" y="1072451"/>
                    </a:lnTo>
                    <a:lnTo>
                      <a:pt x="934453" y="1078496"/>
                    </a:lnTo>
                    <a:lnTo>
                      <a:pt x="934618" y="1080643"/>
                    </a:lnTo>
                    <a:lnTo>
                      <a:pt x="934681" y="1081468"/>
                    </a:lnTo>
                    <a:lnTo>
                      <a:pt x="934796" y="1082941"/>
                    </a:lnTo>
                    <a:lnTo>
                      <a:pt x="934872" y="1083856"/>
                    </a:lnTo>
                    <a:lnTo>
                      <a:pt x="939215" y="1088250"/>
                    </a:lnTo>
                    <a:lnTo>
                      <a:pt x="944829" y="1088250"/>
                    </a:lnTo>
                    <a:lnTo>
                      <a:pt x="945438" y="1088224"/>
                    </a:lnTo>
                    <a:lnTo>
                      <a:pt x="945413" y="1087424"/>
                    </a:lnTo>
                    <a:lnTo>
                      <a:pt x="945464" y="1088224"/>
                    </a:lnTo>
                    <a:lnTo>
                      <a:pt x="962240" y="1087424"/>
                    </a:lnTo>
                    <a:lnTo>
                      <a:pt x="978420" y="1086662"/>
                    </a:lnTo>
                    <a:lnTo>
                      <a:pt x="983551" y="1086421"/>
                    </a:lnTo>
                    <a:lnTo>
                      <a:pt x="989228" y="1086002"/>
                    </a:lnTo>
                    <a:lnTo>
                      <a:pt x="989596" y="1085621"/>
                    </a:lnTo>
                    <a:lnTo>
                      <a:pt x="993495" y="1081468"/>
                    </a:lnTo>
                    <a:close/>
                  </a:path>
                  <a:path w="3617595" h="2261235">
                    <a:moveTo>
                      <a:pt x="1089406" y="1078090"/>
                    </a:moveTo>
                    <a:lnTo>
                      <a:pt x="1088593" y="1077988"/>
                    </a:lnTo>
                    <a:lnTo>
                      <a:pt x="1088694" y="1077214"/>
                    </a:lnTo>
                    <a:lnTo>
                      <a:pt x="1088745" y="1073124"/>
                    </a:lnTo>
                    <a:lnTo>
                      <a:pt x="1088834" y="1072667"/>
                    </a:lnTo>
                    <a:lnTo>
                      <a:pt x="1088771" y="1071194"/>
                    </a:lnTo>
                    <a:lnTo>
                      <a:pt x="1085164" y="1066876"/>
                    </a:lnTo>
                    <a:lnTo>
                      <a:pt x="1080350" y="1066114"/>
                    </a:lnTo>
                    <a:lnTo>
                      <a:pt x="1080198" y="1066114"/>
                    </a:lnTo>
                    <a:lnTo>
                      <a:pt x="1080122" y="1066546"/>
                    </a:lnTo>
                    <a:lnTo>
                      <a:pt x="1080058" y="1066876"/>
                    </a:lnTo>
                    <a:lnTo>
                      <a:pt x="1080160" y="1066114"/>
                    </a:lnTo>
                    <a:lnTo>
                      <a:pt x="1061402" y="1062951"/>
                    </a:lnTo>
                    <a:lnTo>
                      <a:pt x="1060665" y="1062215"/>
                    </a:lnTo>
                    <a:lnTo>
                      <a:pt x="1057224" y="1062215"/>
                    </a:lnTo>
                    <a:lnTo>
                      <a:pt x="1056424" y="1062215"/>
                    </a:lnTo>
                    <a:lnTo>
                      <a:pt x="1056335" y="1062748"/>
                    </a:lnTo>
                    <a:lnTo>
                      <a:pt x="1056424" y="1062215"/>
                    </a:lnTo>
                    <a:lnTo>
                      <a:pt x="1055382" y="1062215"/>
                    </a:lnTo>
                    <a:lnTo>
                      <a:pt x="1055382" y="1082725"/>
                    </a:lnTo>
                    <a:lnTo>
                      <a:pt x="1055331" y="1082179"/>
                    </a:lnTo>
                    <a:lnTo>
                      <a:pt x="1055370" y="1082649"/>
                    </a:lnTo>
                    <a:lnTo>
                      <a:pt x="1055382" y="1062215"/>
                    </a:lnTo>
                    <a:lnTo>
                      <a:pt x="1054290" y="1062215"/>
                    </a:lnTo>
                    <a:lnTo>
                      <a:pt x="1054290" y="1062583"/>
                    </a:lnTo>
                    <a:lnTo>
                      <a:pt x="1054265" y="1062215"/>
                    </a:lnTo>
                    <a:lnTo>
                      <a:pt x="1053782" y="1062215"/>
                    </a:lnTo>
                    <a:lnTo>
                      <a:pt x="1053782" y="1082725"/>
                    </a:lnTo>
                    <a:lnTo>
                      <a:pt x="1050505" y="1082128"/>
                    </a:lnTo>
                    <a:lnTo>
                      <a:pt x="1053680" y="1082713"/>
                    </a:lnTo>
                    <a:lnTo>
                      <a:pt x="1053782" y="1062215"/>
                    </a:lnTo>
                    <a:lnTo>
                      <a:pt x="1051890" y="1062215"/>
                    </a:lnTo>
                    <a:lnTo>
                      <a:pt x="1051140" y="1062101"/>
                    </a:lnTo>
                    <a:lnTo>
                      <a:pt x="1050963" y="1062215"/>
                    </a:lnTo>
                    <a:lnTo>
                      <a:pt x="1049528" y="1062215"/>
                    </a:lnTo>
                    <a:lnTo>
                      <a:pt x="1039939" y="1062697"/>
                    </a:lnTo>
                    <a:lnTo>
                      <a:pt x="1039964" y="1063485"/>
                    </a:lnTo>
                    <a:lnTo>
                      <a:pt x="1039901" y="1062697"/>
                    </a:lnTo>
                    <a:lnTo>
                      <a:pt x="1034554" y="1063104"/>
                    </a:lnTo>
                    <a:lnTo>
                      <a:pt x="1030185" y="1067447"/>
                    </a:lnTo>
                    <a:lnTo>
                      <a:pt x="1030300" y="1076579"/>
                    </a:lnTo>
                    <a:lnTo>
                      <a:pt x="1030427" y="1079233"/>
                    </a:lnTo>
                    <a:lnTo>
                      <a:pt x="1035151" y="1083437"/>
                    </a:lnTo>
                    <a:lnTo>
                      <a:pt x="1041006" y="1083437"/>
                    </a:lnTo>
                    <a:lnTo>
                      <a:pt x="1053858" y="1082725"/>
                    </a:lnTo>
                    <a:lnTo>
                      <a:pt x="1076731" y="1086421"/>
                    </a:lnTo>
                    <a:lnTo>
                      <a:pt x="1078611" y="1086612"/>
                    </a:lnTo>
                    <a:lnTo>
                      <a:pt x="1081913" y="1086612"/>
                    </a:lnTo>
                    <a:lnTo>
                      <a:pt x="1082052" y="1086637"/>
                    </a:lnTo>
                    <a:lnTo>
                      <a:pt x="1083475" y="1086612"/>
                    </a:lnTo>
                    <a:lnTo>
                      <a:pt x="1084656" y="1085621"/>
                    </a:lnTo>
                    <a:lnTo>
                      <a:pt x="1085405" y="1084999"/>
                    </a:lnTo>
                    <a:lnTo>
                      <a:pt x="1087843" y="1082979"/>
                    </a:lnTo>
                    <a:lnTo>
                      <a:pt x="1088567" y="1078242"/>
                    </a:lnTo>
                    <a:lnTo>
                      <a:pt x="1088593" y="1078014"/>
                    </a:lnTo>
                    <a:lnTo>
                      <a:pt x="1089075" y="1078090"/>
                    </a:lnTo>
                    <a:lnTo>
                      <a:pt x="1089406" y="1078090"/>
                    </a:lnTo>
                    <a:close/>
                  </a:path>
                  <a:path w="3617595" h="2261235">
                    <a:moveTo>
                      <a:pt x="1183297" y="1086942"/>
                    </a:moveTo>
                    <a:lnTo>
                      <a:pt x="1179626" y="1082459"/>
                    </a:lnTo>
                    <a:lnTo>
                      <a:pt x="1136840" y="1075499"/>
                    </a:lnTo>
                    <a:lnTo>
                      <a:pt x="1134973" y="1075296"/>
                    </a:lnTo>
                    <a:lnTo>
                      <a:pt x="1131633" y="1075296"/>
                    </a:lnTo>
                    <a:lnTo>
                      <a:pt x="1131506" y="1075270"/>
                    </a:lnTo>
                    <a:lnTo>
                      <a:pt x="1130046" y="1075296"/>
                    </a:lnTo>
                    <a:lnTo>
                      <a:pt x="1125702" y="1078928"/>
                    </a:lnTo>
                    <a:lnTo>
                      <a:pt x="1125283" y="1081659"/>
                    </a:lnTo>
                    <a:lnTo>
                      <a:pt x="1125169" y="1082459"/>
                    </a:lnTo>
                    <a:lnTo>
                      <a:pt x="1125042" y="1083906"/>
                    </a:lnTo>
                    <a:lnTo>
                      <a:pt x="1125728" y="1084046"/>
                    </a:lnTo>
                    <a:lnTo>
                      <a:pt x="1124940" y="1083906"/>
                    </a:lnTo>
                    <a:lnTo>
                      <a:pt x="1124775" y="1085786"/>
                    </a:lnTo>
                    <a:lnTo>
                      <a:pt x="1124775" y="1088974"/>
                    </a:lnTo>
                    <a:lnTo>
                      <a:pt x="1124724" y="1089228"/>
                    </a:lnTo>
                    <a:lnTo>
                      <a:pt x="1124775" y="1090688"/>
                    </a:lnTo>
                    <a:lnTo>
                      <a:pt x="1128382" y="1095032"/>
                    </a:lnTo>
                    <a:lnTo>
                      <a:pt x="1133386" y="1095794"/>
                    </a:lnTo>
                    <a:lnTo>
                      <a:pt x="1171917" y="1102296"/>
                    </a:lnTo>
                    <a:lnTo>
                      <a:pt x="1177848" y="1102296"/>
                    </a:lnTo>
                    <a:lnTo>
                      <a:pt x="1178915" y="1101394"/>
                    </a:lnTo>
                    <a:lnTo>
                      <a:pt x="1182179" y="1098638"/>
                    </a:lnTo>
                    <a:lnTo>
                      <a:pt x="1183030" y="1094206"/>
                    </a:lnTo>
                    <a:lnTo>
                      <a:pt x="1183144" y="1093584"/>
                    </a:lnTo>
                    <a:lnTo>
                      <a:pt x="1183297" y="1091971"/>
                    </a:lnTo>
                    <a:lnTo>
                      <a:pt x="1183297" y="1086942"/>
                    </a:lnTo>
                    <a:close/>
                  </a:path>
                  <a:path w="3617595" h="2261235">
                    <a:moveTo>
                      <a:pt x="1277696" y="1103998"/>
                    </a:moveTo>
                    <a:lnTo>
                      <a:pt x="1277670" y="1102512"/>
                    </a:lnTo>
                    <a:lnTo>
                      <a:pt x="1274089" y="1098194"/>
                    </a:lnTo>
                    <a:lnTo>
                      <a:pt x="1274254" y="1098194"/>
                    </a:lnTo>
                    <a:lnTo>
                      <a:pt x="1269060" y="1097407"/>
                    </a:lnTo>
                    <a:lnTo>
                      <a:pt x="1231176" y="1091031"/>
                    </a:lnTo>
                    <a:lnTo>
                      <a:pt x="1231074" y="1091590"/>
                    </a:lnTo>
                    <a:lnTo>
                      <a:pt x="1231163" y="1091031"/>
                    </a:lnTo>
                    <a:lnTo>
                      <a:pt x="1229601" y="1090904"/>
                    </a:lnTo>
                    <a:lnTo>
                      <a:pt x="1224597" y="1090904"/>
                    </a:lnTo>
                    <a:lnTo>
                      <a:pt x="1220279" y="1094587"/>
                    </a:lnTo>
                    <a:lnTo>
                      <a:pt x="1219288" y="1099654"/>
                    </a:lnTo>
                    <a:lnTo>
                      <a:pt x="1219276" y="1099781"/>
                    </a:lnTo>
                    <a:lnTo>
                      <a:pt x="1219161" y="1106258"/>
                    </a:lnTo>
                    <a:lnTo>
                      <a:pt x="1222819" y="1110742"/>
                    </a:lnTo>
                    <a:lnTo>
                      <a:pt x="1265593" y="1117739"/>
                    </a:lnTo>
                    <a:lnTo>
                      <a:pt x="1267485" y="1117904"/>
                    </a:lnTo>
                    <a:lnTo>
                      <a:pt x="1270787" y="1117904"/>
                    </a:lnTo>
                    <a:lnTo>
                      <a:pt x="1270927" y="1117930"/>
                    </a:lnTo>
                    <a:lnTo>
                      <a:pt x="1272400" y="1117904"/>
                    </a:lnTo>
                    <a:lnTo>
                      <a:pt x="1273556" y="1116952"/>
                    </a:lnTo>
                    <a:lnTo>
                      <a:pt x="1274318" y="1116317"/>
                    </a:lnTo>
                    <a:lnTo>
                      <a:pt x="1276743" y="1114298"/>
                    </a:lnTo>
                    <a:lnTo>
                      <a:pt x="1277162" y="1111567"/>
                    </a:lnTo>
                    <a:lnTo>
                      <a:pt x="1277289" y="1110742"/>
                    </a:lnTo>
                    <a:lnTo>
                      <a:pt x="1277404" y="1109980"/>
                    </a:lnTo>
                    <a:lnTo>
                      <a:pt x="1277505" y="1109319"/>
                    </a:lnTo>
                    <a:lnTo>
                      <a:pt x="1277518" y="1109167"/>
                    </a:lnTo>
                    <a:lnTo>
                      <a:pt x="1277670" y="1107440"/>
                    </a:lnTo>
                    <a:lnTo>
                      <a:pt x="1277670" y="1104138"/>
                    </a:lnTo>
                    <a:lnTo>
                      <a:pt x="1277696" y="1103998"/>
                    </a:lnTo>
                    <a:close/>
                  </a:path>
                  <a:path w="3617595" h="2261235">
                    <a:moveTo>
                      <a:pt x="1353121" y="1318018"/>
                    </a:moveTo>
                    <a:lnTo>
                      <a:pt x="1310030" y="1318018"/>
                    </a:lnTo>
                    <a:lnTo>
                      <a:pt x="1310030" y="1161630"/>
                    </a:lnTo>
                    <a:lnTo>
                      <a:pt x="1300467" y="1161630"/>
                    </a:lnTo>
                    <a:lnTo>
                      <a:pt x="1300467" y="1318018"/>
                    </a:lnTo>
                    <a:lnTo>
                      <a:pt x="1257376" y="1318018"/>
                    </a:lnTo>
                    <a:lnTo>
                      <a:pt x="1257376" y="1327581"/>
                    </a:lnTo>
                    <a:lnTo>
                      <a:pt x="1353121" y="1327581"/>
                    </a:lnTo>
                    <a:lnTo>
                      <a:pt x="1353121" y="1318018"/>
                    </a:lnTo>
                    <a:close/>
                  </a:path>
                  <a:path w="3617595" h="2261235">
                    <a:moveTo>
                      <a:pt x="1353121" y="899947"/>
                    </a:moveTo>
                    <a:lnTo>
                      <a:pt x="1257376" y="899947"/>
                    </a:lnTo>
                    <a:lnTo>
                      <a:pt x="1257376" y="909510"/>
                    </a:lnTo>
                    <a:lnTo>
                      <a:pt x="1300454" y="909510"/>
                    </a:lnTo>
                    <a:lnTo>
                      <a:pt x="1300454" y="1065885"/>
                    </a:lnTo>
                    <a:lnTo>
                      <a:pt x="1310017" y="1065885"/>
                    </a:lnTo>
                    <a:lnTo>
                      <a:pt x="1310017" y="909510"/>
                    </a:lnTo>
                    <a:lnTo>
                      <a:pt x="1353121" y="909510"/>
                    </a:lnTo>
                    <a:lnTo>
                      <a:pt x="1353121" y="899947"/>
                    </a:lnTo>
                    <a:close/>
                  </a:path>
                  <a:path w="3617595" h="2261235">
                    <a:moveTo>
                      <a:pt x="1372870" y="1111758"/>
                    </a:moveTo>
                    <a:lnTo>
                      <a:pt x="1369148" y="1107567"/>
                    </a:lnTo>
                    <a:lnTo>
                      <a:pt x="1368640" y="1106995"/>
                    </a:lnTo>
                    <a:lnTo>
                      <a:pt x="1363116" y="1106779"/>
                    </a:lnTo>
                    <a:lnTo>
                      <a:pt x="1324838" y="1104607"/>
                    </a:lnTo>
                    <a:lnTo>
                      <a:pt x="1318539" y="1104595"/>
                    </a:lnTo>
                    <a:lnTo>
                      <a:pt x="1314221" y="1108938"/>
                    </a:lnTo>
                    <a:lnTo>
                      <a:pt x="1313802" y="1114412"/>
                    </a:lnTo>
                    <a:lnTo>
                      <a:pt x="1313802" y="1120368"/>
                    </a:lnTo>
                    <a:lnTo>
                      <a:pt x="1318069" y="1124902"/>
                    </a:lnTo>
                    <a:lnTo>
                      <a:pt x="1323733" y="1125321"/>
                    </a:lnTo>
                    <a:lnTo>
                      <a:pt x="1361833" y="1127531"/>
                    </a:lnTo>
                    <a:lnTo>
                      <a:pt x="1367904" y="1127531"/>
                    </a:lnTo>
                    <a:lnTo>
                      <a:pt x="1368780" y="1126705"/>
                    </a:lnTo>
                    <a:lnTo>
                      <a:pt x="1372349" y="1123378"/>
                    </a:lnTo>
                    <a:lnTo>
                      <a:pt x="1372514" y="1122337"/>
                    </a:lnTo>
                    <a:lnTo>
                      <a:pt x="1372844" y="1117828"/>
                    </a:lnTo>
                    <a:lnTo>
                      <a:pt x="1372870" y="1111758"/>
                    </a:lnTo>
                    <a:close/>
                  </a:path>
                  <a:path w="3617595" h="2261235">
                    <a:moveTo>
                      <a:pt x="1468424" y="1116926"/>
                    </a:moveTo>
                    <a:lnTo>
                      <a:pt x="1464411" y="1112964"/>
                    </a:lnTo>
                    <a:lnTo>
                      <a:pt x="1464030" y="1112583"/>
                    </a:lnTo>
                    <a:lnTo>
                      <a:pt x="1458671" y="1112164"/>
                    </a:lnTo>
                    <a:lnTo>
                      <a:pt x="1420380" y="1109980"/>
                    </a:lnTo>
                    <a:lnTo>
                      <a:pt x="1420317" y="1110780"/>
                    </a:lnTo>
                    <a:lnTo>
                      <a:pt x="1420355" y="1109980"/>
                    </a:lnTo>
                    <a:lnTo>
                      <a:pt x="1414462" y="1109980"/>
                    </a:lnTo>
                    <a:lnTo>
                      <a:pt x="1409776" y="1114196"/>
                    </a:lnTo>
                    <a:lnTo>
                      <a:pt x="1409738" y="1115174"/>
                    </a:lnTo>
                    <a:lnTo>
                      <a:pt x="1409623" y="1117828"/>
                    </a:lnTo>
                    <a:lnTo>
                      <a:pt x="1409522" y="1125943"/>
                    </a:lnTo>
                    <a:lnTo>
                      <a:pt x="1413738" y="1130503"/>
                    </a:lnTo>
                    <a:lnTo>
                      <a:pt x="1419288" y="1130693"/>
                    </a:lnTo>
                    <a:lnTo>
                      <a:pt x="1457350" y="1132916"/>
                    </a:lnTo>
                    <a:lnTo>
                      <a:pt x="1457413" y="1132116"/>
                    </a:lnTo>
                    <a:lnTo>
                      <a:pt x="1457388" y="1132916"/>
                    </a:lnTo>
                    <a:lnTo>
                      <a:pt x="1457896" y="1132941"/>
                    </a:lnTo>
                    <a:lnTo>
                      <a:pt x="1463649" y="1132941"/>
                    </a:lnTo>
                    <a:lnTo>
                      <a:pt x="1464500" y="1132116"/>
                    </a:lnTo>
                    <a:lnTo>
                      <a:pt x="1465287" y="1131354"/>
                    </a:lnTo>
                    <a:lnTo>
                      <a:pt x="1468183" y="1128560"/>
                    </a:lnTo>
                    <a:lnTo>
                      <a:pt x="1468285" y="1125943"/>
                    </a:lnTo>
                    <a:lnTo>
                      <a:pt x="1468399" y="1123175"/>
                    </a:lnTo>
                    <a:lnTo>
                      <a:pt x="1468424" y="1116926"/>
                    </a:lnTo>
                    <a:close/>
                  </a:path>
                  <a:path w="3617595" h="2261235">
                    <a:moveTo>
                      <a:pt x="1563954" y="1122502"/>
                    </a:moveTo>
                    <a:lnTo>
                      <a:pt x="1560131" y="1118349"/>
                    </a:lnTo>
                    <a:lnTo>
                      <a:pt x="1559775" y="1117955"/>
                    </a:lnTo>
                    <a:lnTo>
                      <a:pt x="1554226" y="1117561"/>
                    </a:lnTo>
                    <a:lnTo>
                      <a:pt x="1515922" y="1115568"/>
                    </a:lnTo>
                    <a:lnTo>
                      <a:pt x="1509814" y="1115555"/>
                    </a:lnTo>
                    <a:lnTo>
                      <a:pt x="1505305" y="1119733"/>
                    </a:lnTo>
                    <a:lnTo>
                      <a:pt x="1505178" y="1123353"/>
                    </a:lnTo>
                    <a:lnTo>
                      <a:pt x="1505064" y="1131354"/>
                    </a:lnTo>
                    <a:lnTo>
                      <a:pt x="1509268" y="1135888"/>
                    </a:lnTo>
                    <a:lnTo>
                      <a:pt x="1514817" y="1136078"/>
                    </a:lnTo>
                    <a:lnTo>
                      <a:pt x="1553108" y="1138301"/>
                    </a:lnTo>
                    <a:lnTo>
                      <a:pt x="1553159" y="1137513"/>
                    </a:lnTo>
                    <a:lnTo>
                      <a:pt x="1553133" y="1138301"/>
                    </a:lnTo>
                    <a:lnTo>
                      <a:pt x="1553641" y="1138326"/>
                    </a:lnTo>
                    <a:lnTo>
                      <a:pt x="1559204" y="1138326"/>
                    </a:lnTo>
                    <a:lnTo>
                      <a:pt x="1560080" y="1137513"/>
                    </a:lnTo>
                    <a:lnTo>
                      <a:pt x="1560931" y="1136713"/>
                    </a:lnTo>
                    <a:lnTo>
                      <a:pt x="1563738" y="1134110"/>
                    </a:lnTo>
                    <a:lnTo>
                      <a:pt x="1563865" y="1130503"/>
                    </a:lnTo>
                    <a:lnTo>
                      <a:pt x="1563954" y="1122502"/>
                    </a:lnTo>
                    <a:close/>
                  </a:path>
                  <a:path w="3617595" h="2261235">
                    <a:moveTo>
                      <a:pt x="1605229" y="1335570"/>
                    </a:moveTo>
                    <a:lnTo>
                      <a:pt x="1562138" y="1335570"/>
                    </a:lnTo>
                    <a:lnTo>
                      <a:pt x="1562138" y="1175994"/>
                    </a:lnTo>
                    <a:lnTo>
                      <a:pt x="1552575" y="1175994"/>
                    </a:lnTo>
                    <a:lnTo>
                      <a:pt x="1552575" y="1335570"/>
                    </a:lnTo>
                    <a:lnTo>
                      <a:pt x="1509483" y="1335570"/>
                    </a:lnTo>
                    <a:lnTo>
                      <a:pt x="1509483" y="1345133"/>
                    </a:lnTo>
                    <a:lnTo>
                      <a:pt x="1605229" y="1345133"/>
                    </a:lnTo>
                    <a:lnTo>
                      <a:pt x="1605229" y="1335570"/>
                    </a:lnTo>
                    <a:close/>
                  </a:path>
                  <a:path w="3617595" h="2261235">
                    <a:moveTo>
                      <a:pt x="1654479" y="1158443"/>
                    </a:moveTo>
                    <a:lnTo>
                      <a:pt x="1654073" y="1157579"/>
                    </a:lnTo>
                    <a:lnTo>
                      <a:pt x="1654073" y="1155865"/>
                    </a:lnTo>
                    <a:lnTo>
                      <a:pt x="1651419" y="1151826"/>
                    </a:lnTo>
                    <a:lnTo>
                      <a:pt x="1611287" y="1137158"/>
                    </a:lnTo>
                    <a:lnTo>
                      <a:pt x="1607553" y="1136408"/>
                    </a:lnTo>
                    <a:lnTo>
                      <a:pt x="1607324" y="1136408"/>
                    </a:lnTo>
                    <a:lnTo>
                      <a:pt x="1606029" y="1135888"/>
                    </a:lnTo>
                    <a:lnTo>
                      <a:pt x="1604949" y="1136408"/>
                    </a:lnTo>
                    <a:lnTo>
                      <a:pt x="1603400" y="1136408"/>
                    </a:lnTo>
                    <a:lnTo>
                      <a:pt x="1599565" y="1139063"/>
                    </a:lnTo>
                    <a:lnTo>
                      <a:pt x="1599158" y="1140206"/>
                    </a:lnTo>
                    <a:lnTo>
                      <a:pt x="1598155" y="1143215"/>
                    </a:lnTo>
                    <a:lnTo>
                      <a:pt x="1598828" y="1143495"/>
                    </a:lnTo>
                    <a:lnTo>
                      <a:pt x="1598091" y="1143215"/>
                    </a:lnTo>
                    <a:lnTo>
                      <a:pt x="1597355" y="1146937"/>
                    </a:lnTo>
                    <a:lnTo>
                      <a:pt x="1597355" y="1147165"/>
                    </a:lnTo>
                    <a:lnTo>
                      <a:pt x="1596834" y="1148461"/>
                    </a:lnTo>
                    <a:lnTo>
                      <a:pt x="1597355" y="1149540"/>
                    </a:lnTo>
                    <a:lnTo>
                      <a:pt x="1597355" y="1151089"/>
                    </a:lnTo>
                    <a:lnTo>
                      <a:pt x="1600009" y="1154938"/>
                    </a:lnTo>
                    <a:lnTo>
                      <a:pt x="1604137" y="1156589"/>
                    </a:lnTo>
                    <a:lnTo>
                      <a:pt x="1640052" y="1169758"/>
                    </a:lnTo>
                    <a:lnTo>
                      <a:pt x="1643710" y="1170406"/>
                    </a:lnTo>
                    <a:lnTo>
                      <a:pt x="1644205" y="1170406"/>
                    </a:lnTo>
                    <a:lnTo>
                      <a:pt x="1645323" y="1170800"/>
                    </a:lnTo>
                    <a:lnTo>
                      <a:pt x="1646237" y="1170406"/>
                    </a:lnTo>
                    <a:lnTo>
                      <a:pt x="1647926" y="1170406"/>
                    </a:lnTo>
                    <a:lnTo>
                      <a:pt x="1650492" y="1168806"/>
                    </a:lnTo>
                    <a:lnTo>
                      <a:pt x="1651939" y="1167904"/>
                    </a:lnTo>
                    <a:lnTo>
                      <a:pt x="1653451" y="1163688"/>
                    </a:lnTo>
                    <a:lnTo>
                      <a:pt x="1654073" y="1160157"/>
                    </a:lnTo>
                    <a:lnTo>
                      <a:pt x="1654073" y="1159586"/>
                    </a:lnTo>
                    <a:lnTo>
                      <a:pt x="1654479" y="1158443"/>
                    </a:lnTo>
                    <a:close/>
                  </a:path>
                  <a:path w="3617595" h="2261235">
                    <a:moveTo>
                      <a:pt x="1744243" y="1191539"/>
                    </a:moveTo>
                    <a:lnTo>
                      <a:pt x="1743837" y="1190625"/>
                    </a:lnTo>
                    <a:lnTo>
                      <a:pt x="1743837" y="1188999"/>
                    </a:lnTo>
                    <a:lnTo>
                      <a:pt x="1741322" y="1185100"/>
                    </a:lnTo>
                    <a:lnTo>
                      <a:pt x="1739074" y="1184198"/>
                    </a:lnTo>
                    <a:lnTo>
                      <a:pt x="1737169" y="1183424"/>
                    </a:lnTo>
                    <a:lnTo>
                      <a:pt x="1701253" y="1170254"/>
                    </a:lnTo>
                    <a:lnTo>
                      <a:pt x="1700974" y="1171016"/>
                    </a:lnTo>
                    <a:lnTo>
                      <a:pt x="1701215" y="1170254"/>
                    </a:lnTo>
                    <a:lnTo>
                      <a:pt x="1697583" y="1169619"/>
                    </a:lnTo>
                    <a:lnTo>
                      <a:pt x="1697075" y="1169619"/>
                    </a:lnTo>
                    <a:lnTo>
                      <a:pt x="1695970" y="1169212"/>
                    </a:lnTo>
                    <a:lnTo>
                      <a:pt x="1695005" y="1169619"/>
                    </a:lnTo>
                    <a:lnTo>
                      <a:pt x="1693354" y="1169619"/>
                    </a:lnTo>
                    <a:lnTo>
                      <a:pt x="1689354" y="1172108"/>
                    </a:lnTo>
                    <a:lnTo>
                      <a:pt x="1687855" y="1176312"/>
                    </a:lnTo>
                    <a:lnTo>
                      <a:pt x="1687207" y="1179982"/>
                    </a:lnTo>
                    <a:lnTo>
                      <a:pt x="1687207" y="1180414"/>
                    </a:lnTo>
                    <a:lnTo>
                      <a:pt x="1686788" y="1181569"/>
                    </a:lnTo>
                    <a:lnTo>
                      <a:pt x="1687207" y="1182547"/>
                    </a:lnTo>
                    <a:lnTo>
                      <a:pt x="1687207" y="1184198"/>
                    </a:lnTo>
                    <a:lnTo>
                      <a:pt x="1688922" y="1186929"/>
                    </a:lnTo>
                    <a:lnTo>
                      <a:pt x="1689773" y="1188199"/>
                    </a:lnTo>
                    <a:lnTo>
                      <a:pt x="1693926" y="1189710"/>
                    </a:lnTo>
                    <a:lnTo>
                      <a:pt x="1729803" y="1203071"/>
                    </a:lnTo>
                    <a:lnTo>
                      <a:pt x="1733334" y="1203680"/>
                    </a:lnTo>
                    <a:lnTo>
                      <a:pt x="1733892" y="1203680"/>
                    </a:lnTo>
                    <a:lnTo>
                      <a:pt x="1735061" y="1204112"/>
                    </a:lnTo>
                    <a:lnTo>
                      <a:pt x="1735988" y="1203680"/>
                    </a:lnTo>
                    <a:lnTo>
                      <a:pt x="1737626" y="1203680"/>
                    </a:lnTo>
                    <a:lnTo>
                      <a:pt x="1740077" y="1202093"/>
                    </a:lnTo>
                    <a:lnTo>
                      <a:pt x="1741678" y="1201051"/>
                    </a:lnTo>
                    <a:lnTo>
                      <a:pt x="1743202" y="1196784"/>
                    </a:lnTo>
                    <a:lnTo>
                      <a:pt x="1743837" y="1193152"/>
                    </a:lnTo>
                    <a:lnTo>
                      <a:pt x="1743837" y="1192682"/>
                    </a:lnTo>
                    <a:lnTo>
                      <a:pt x="1744243" y="1191539"/>
                    </a:lnTo>
                    <a:close/>
                  </a:path>
                  <a:path w="3617595" h="2261235">
                    <a:moveTo>
                      <a:pt x="1834629" y="1216685"/>
                    </a:moveTo>
                    <a:lnTo>
                      <a:pt x="1834451" y="1216444"/>
                    </a:lnTo>
                    <a:lnTo>
                      <a:pt x="1830590" y="1212278"/>
                    </a:lnTo>
                    <a:lnTo>
                      <a:pt x="1832267" y="1212278"/>
                    </a:lnTo>
                    <a:lnTo>
                      <a:pt x="1825091" y="1211681"/>
                    </a:lnTo>
                    <a:lnTo>
                      <a:pt x="1810791" y="1210665"/>
                    </a:lnTo>
                    <a:lnTo>
                      <a:pt x="1810385" y="1210513"/>
                    </a:lnTo>
                    <a:lnTo>
                      <a:pt x="1790966" y="1203375"/>
                    </a:lnTo>
                    <a:lnTo>
                      <a:pt x="1791131" y="1203375"/>
                    </a:lnTo>
                    <a:lnTo>
                      <a:pt x="1787461" y="1202740"/>
                    </a:lnTo>
                    <a:lnTo>
                      <a:pt x="1786902" y="1202740"/>
                    </a:lnTo>
                    <a:lnTo>
                      <a:pt x="1785734" y="1202309"/>
                    </a:lnTo>
                    <a:lnTo>
                      <a:pt x="1784807" y="1202740"/>
                    </a:lnTo>
                    <a:lnTo>
                      <a:pt x="1783194" y="1202740"/>
                    </a:lnTo>
                    <a:lnTo>
                      <a:pt x="1779143" y="1205369"/>
                    </a:lnTo>
                    <a:lnTo>
                      <a:pt x="1777593" y="1209636"/>
                    </a:lnTo>
                    <a:lnTo>
                      <a:pt x="1777504" y="1210157"/>
                    </a:lnTo>
                    <a:lnTo>
                      <a:pt x="1777415" y="1210665"/>
                    </a:lnTo>
                    <a:lnTo>
                      <a:pt x="1777301" y="1211300"/>
                    </a:lnTo>
                    <a:lnTo>
                      <a:pt x="1777238" y="1211681"/>
                    </a:lnTo>
                    <a:lnTo>
                      <a:pt x="1777136" y="1212278"/>
                    </a:lnTo>
                    <a:lnTo>
                      <a:pt x="1777111" y="1213332"/>
                    </a:lnTo>
                    <a:lnTo>
                      <a:pt x="1776628" y="1214691"/>
                    </a:lnTo>
                    <a:lnTo>
                      <a:pt x="1776552" y="1214882"/>
                    </a:lnTo>
                    <a:lnTo>
                      <a:pt x="1777072" y="1215986"/>
                    </a:lnTo>
                    <a:lnTo>
                      <a:pt x="1777060" y="1217472"/>
                    </a:lnTo>
                    <a:lnTo>
                      <a:pt x="1779168" y="1220597"/>
                    </a:lnTo>
                    <a:lnTo>
                      <a:pt x="1779701" y="1221308"/>
                    </a:lnTo>
                    <a:lnTo>
                      <a:pt x="1800021" y="1228763"/>
                    </a:lnTo>
                    <a:lnTo>
                      <a:pt x="1801672" y="1230630"/>
                    </a:lnTo>
                    <a:lnTo>
                      <a:pt x="1808048" y="1231112"/>
                    </a:lnTo>
                    <a:lnTo>
                      <a:pt x="1808302" y="1231125"/>
                    </a:lnTo>
                    <a:lnTo>
                      <a:pt x="1809673" y="1231633"/>
                    </a:lnTo>
                    <a:lnTo>
                      <a:pt x="1810486" y="1231252"/>
                    </a:lnTo>
                    <a:lnTo>
                      <a:pt x="1823885" y="1232458"/>
                    </a:lnTo>
                    <a:lnTo>
                      <a:pt x="1829650" y="1232458"/>
                    </a:lnTo>
                    <a:lnTo>
                      <a:pt x="1831111" y="1231125"/>
                    </a:lnTo>
                    <a:lnTo>
                      <a:pt x="1831301" y="1230947"/>
                    </a:lnTo>
                    <a:lnTo>
                      <a:pt x="1834197" y="1228280"/>
                    </a:lnTo>
                    <a:lnTo>
                      <a:pt x="1834273" y="1227315"/>
                    </a:lnTo>
                    <a:lnTo>
                      <a:pt x="1834349" y="1226248"/>
                    </a:lnTo>
                    <a:lnTo>
                      <a:pt x="1834476" y="1224521"/>
                    </a:lnTo>
                    <a:lnTo>
                      <a:pt x="1834603" y="1222806"/>
                    </a:lnTo>
                    <a:lnTo>
                      <a:pt x="1834629" y="1216685"/>
                    </a:lnTo>
                    <a:close/>
                  </a:path>
                  <a:path w="3617595" h="2261235">
                    <a:moveTo>
                      <a:pt x="1855749" y="1418539"/>
                    </a:moveTo>
                    <a:lnTo>
                      <a:pt x="1812658" y="1418539"/>
                    </a:lnTo>
                    <a:lnTo>
                      <a:pt x="1812658" y="1268526"/>
                    </a:lnTo>
                    <a:lnTo>
                      <a:pt x="1803095" y="1268526"/>
                    </a:lnTo>
                    <a:lnTo>
                      <a:pt x="1803095" y="1418539"/>
                    </a:lnTo>
                    <a:lnTo>
                      <a:pt x="1760004" y="1418539"/>
                    </a:lnTo>
                    <a:lnTo>
                      <a:pt x="1760004" y="1428102"/>
                    </a:lnTo>
                    <a:lnTo>
                      <a:pt x="1855749" y="1428102"/>
                    </a:lnTo>
                    <a:lnTo>
                      <a:pt x="1855749" y="1418539"/>
                    </a:lnTo>
                    <a:close/>
                  </a:path>
                  <a:path w="3617595" h="2261235">
                    <a:moveTo>
                      <a:pt x="1855749" y="1013244"/>
                    </a:moveTo>
                    <a:lnTo>
                      <a:pt x="1760004" y="1013244"/>
                    </a:lnTo>
                    <a:lnTo>
                      <a:pt x="1760004" y="1022807"/>
                    </a:lnTo>
                    <a:lnTo>
                      <a:pt x="1803095" y="1022807"/>
                    </a:lnTo>
                    <a:lnTo>
                      <a:pt x="1803095" y="1172806"/>
                    </a:lnTo>
                    <a:lnTo>
                      <a:pt x="1812658" y="1172806"/>
                    </a:lnTo>
                    <a:lnTo>
                      <a:pt x="1812658" y="1022807"/>
                    </a:lnTo>
                    <a:lnTo>
                      <a:pt x="1855749" y="1022807"/>
                    </a:lnTo>
                    <a:lnTo>
                      <a:pt x="1855749" y="1013244"/>
                    </a:lnTo>
                    <a:close/>
                  </a:path>
                  <a:path w="3617595" h="2261235">
                    <a:moveTo>
                      <a:pt x="1930158" y="1223822"/>
                    </a:moveTo>
                    <a:lnTo>
                      <a:pt x="1925980" y="1219276"/>
                    </a:lnTo>
                    <a:lnTo>
                      <a:pt x="1882330" y="1216088"/>
                    </a:lnTo>
                    <a:lnTo>
                      <a:pt x="1876196" y="1216088"/>
                    </a:lnTo>
                    <a:lnTo>
                      <a:pt x="1871535" y="1220025"/>
                    </a:lnTo>
                    <a:lnTo>
                      <a:pt x="1871230" y="1223822"/>
                    </a:lnTo>
                    <a:lnTo>
                      <a:pt x="1871167" y="1224673"/>
                    </a:lnTo>
                    <a:lnTo>
                      <a:pt x="1871065" y="1231696"/>
                    </a:lnTo>
                    <a:lnTo>
                      <a:pt x="1875269" y="1236205"/>
                    </a:lnTo>
                    <a:lnTo>
                      <a:pt x="1919274" y="1239647"/>
                    </a:lnTo>
                    <a:lnTo>
                      <a:pt x="1925180" y="1239647"/>
                    </a:lnTo>
                    <a:lnTo>
                      <a:pt x="1926907" y="1238059"/>
                    </a:lnTo>
                    <a:lnTo>
                      <a:pt x="1929726" y="1235468"/>
                    </a:lnTo>
                    <a:lnTo>
                      <a:pt x="1930006" y="1231696"/>
                    </a:lnTo>
                    <a:lnTo>
                      <a:pt x="1930133" y="1229969"/>
                    </a:lnTo>
                    <a:lnTo>
                      <a:pt x="1930158" y="1223822"/>
                    </a:lnTo>
                    <a:close/>
                  </a:path>
                  <a:path w="3617595" h="2261235">
                    <a:moveTo>
                      <a:pt x="2025497" y="1231201"/>
                    </a:moveTo>
                    <a:lnTo>
                      <a:pt x="2021344" y="1226667"/>
                    </a:lnTo>
                    <a:lnTo>
                      <a:pt x="1977885" y="1223276"/>
                    </a:lnTo>
                    <a:lnTo>
                      <a:pt x="1971560" y="1223276"/>
                    </a:lnTo>
                    <a:lnTo>
                      <a:pt x="1967064" y="1227404"/>
                    </a:lnTo>
                    <a:lnTo>
                      <a:pt x="1966772" y="1231201"/>
                    </a:lnTo>
                    <a:lnTo>
                      <a:pt x="1966709" y="1232052"/>
                    </a:lnTo>
                    <a:lnTo>
                      <a:pt x="1966620" y="1239050"/>
                    </a:lnTo>
                    <a:lnTo>
                      <a:pt x="1970773" y="1243584"/>
                    </a:lnTo>
                    <a:lnTo>
                      <a:pt x="2014448" y="1246809"/>
                    </a:lnTo>
                    <a:lnTo>
                      <a:pt x="2020519" y="1246809"/>
                    </a:lnTo>
                    <a:lnTo>
                      <a:pt x="2022259" y="1245222"/>
                    </a:lnTo>
                    <a:lnTo>
                      <a:pt x="2025065" y="1242656"/>
                    </a:lnTo>
                    <a:lnTo>
                      <a:pt x="2025332" y="1239050"/>
                    </a:lnTo>
                    <a:lnTo>
                      <a:pt x="2025396" y="1238224"/>
                    </a:lnTo>
                    <a:lnTo>
                      <a:pt x="2025497" y="1231201"/>
                    </a:lnTo>
                    <a:close/>
                  </a:path>
                  <a:path w="3617595" h="2261235">
                    <a:moveTo>
                      <a:pt x="2104872" y="1274902"/>
                    </a:moveTo>
                    <a:lnTo>
                      <a:pt x="2104326" y="1274318"/>
                    </a:lnTo>
                    <a:lnTo>
                      <a:pt x="2103666" y="1272413"/>
                    </a:lnTo>
                    <a:lnTo>
                      <a:pt x="2101862" y="1270393"/>
                    </a:lnTo>
                    <a:lnTo>
                      <a:pt x="2076145" y="1242085"/>
                    </a:lnTo>
                    <a:lnTo>
                      <a:pt x="2075548" y="1242606"/>
                    </a:lnTo>
                    <a:lnTo>
                      <a:pt x="2076094" y="1242085"/>
                    </a:lnTo>
                    <a:lnTo>
                      <a:pt x="2074494" y="1240332"/>
                    </a:lnTo>
                    <a:lnTo>
                      <a:pt x="2074062" y="1239862"/>
                    </a:lnTo>
                    <a:lnTo>
                      <a:pt x="2072259" y="1239151"/>
                    </a:lnTo>
                    <a:lnTo>
                      <a:pt x="2071966" y="1238834"/>
                    </a:lnTo>
                    <a:lnTo>
                      <a:pt x="2071370" y="1238796"/>
                    </a:lnTo>
                    <a:lnTo>
                      <a:pt x="2070684" y="1238745"/>
                    </a:lnTo>
                    <a:lnTo>
                      <a:pt x="2065972" y="1238415"/>
                    </a:lnTo>
                    <a:lnTo>
                      <a:pt x="2065426" y="1238910"/>
                    </a:lnTo>
                    <a:lnTo>
                      <a:pt x="2063457" y="1239621"/>
                    </a:lnTo>
                    <a:lnTo>
                      <a:pt x="2059165" y="1243444"/>
                    </a:lnTo>
                    <a:lnTo>
                      <a:pt x="2058441" y="1245196"/>
                    </a:lnTo>
                    <a:lnTo>
                      <a:pt x="2057996" y="1245603"/>
                    </a:lnTo>
                    <a:lnTo>
                      <a:pt x="2057806" y="1251597"/>
                    </a:lnTo>
                    <a:lnTo>
                      <a:pt x="2058200" y="1252054"/>
                    </a:lnTo>
                    <a:lnTo>
                      <a:pt x="2058949" y="1254074"/>
                    </a:lnTo>
                    <a:lnTo>
                      <a:pt x="2088553" y="1286687"/>
                    </a:lnTo>
                    <a:lnTo>
                      <a:pt x="2090242" y="1287386"/>
                    </a:lnTo>
                    <a:lnTo>
                      <a:pt x="2090712" y="1287894"/>
                    </a:lnTo>
                    <a:lnTo>
                      <a:pt x="2096693" y="1288084"/>
                    </a:lnTo>
                    <a:lnTo>
                      <a:pt x="2097189" y="1287640"/>
                    </a:lnTo>
                    <a:lnTo>
                      <a:pt x="2099183" y="1286929"/>
                    </a:lnTo>
                    <a:lnTo>
                      <a:pt x="2099932" y="1286243"/>
                    </a:lnTo>
                    <a:lnTo>
                      <a:pt x="2101824" y="1284490"/>
                    </a:lnTo>
                    <a:lnTo>
                      <a:pt x="2103424" y="1282992"/>
                    </a:lnTo>
                    <a:lnTo>
                      <a:pt x="2104136" y="1281201"/>
                    </a:lnTo>
                    <a:lnTo>
                      <a:pt x="2104466" y="1280883"/>
                    </a:lnTo>
                    <a:lnTo>
                      <a:pt x="2104504" y="1280274"/>
                    </a:lnTo>
                    <a:lnTo>
                      <a:pt x="2104542" y="1279766"/>
                    </a:lnTo>
                    <a:lnTo>
                      <a:pt x="2104872" y="1274902"/>
                    </a:lnTo>
                    <a:close/>
                  </a:path>
                  <a:path w="3617595" h="2261235">
                    <a:moveTo>
                      <a:pt x="2107844" y="1439278"/>
                    </a:moveTo>
                    <a:lnTo>
                      <a:pt x="2012137" y="1439278"/>
                    </a:lnTo>
                    <a:lnTo>
                      <a:pt x="2012137" y="1448841"/>
                    </a:lnTo>
                    <a:lnTo>
                      <a:pt x="2107844" y="1448841"/>
                    </a:lnTo>
                    <a:lnTo>
                      <a:pt x="2107844" y="1439278"/>
                    </a:lnTo>
                    <a:close/>
                  </a:path>
                  <a:path w="3617595" h="2261235">
                    <a:moveTo>
                      <a:pt x="2169109" y="1345717"/>
                    </a:moveTo>
                    <a:lnTo>
                      <a:pt x="2168677" y="1345247"/>
                    </a:lnTo>
                    <a:lnTo>
                      <a:pt x="2168004" y="1343317"/>
                    </a:lnTo>
                    <a:lnTo>
                      <a:pt x="2151532" y="1325168"/>
                    </a:lnTo>
                    <a:lnTo>
                      <a:pt x="2151532" y="1354683"/>
                    </a:lnTo>
                    <a:lnTo>
                      <a:pt x="2150973" y="1355217"/>
                    </a:lnTo>
                    <a:lnTo>
                      <a:pt x="2151075" y="1355077"/>
                    </a:lnTo>
                    <a:lnTo>
                      <a:pt x="2151532" y="1354683"/>
                    </a:lnTo>
                    <a:lnTo>
                      <a:pt x="2151532" y="1325168"/>
                    </a:lnTo>
                    <a:lnTo>
                      <a:pt x="2140572" y="1313091"/>
                    </a:lnTo>
                    <a:lnTo>
                      <a:pt x="2138908" y="1311224"/>
                    </a:lnTo>
                    <a:lnTo>
                      <a:pt x="2138489" y="1310767"/>
                    </a:lnTo>
                    <a:lnTo>
                      <a:pt x="2136838" y="1310132"/>
                    </a:lnTo>
                    <a:lnTo>
                      <a:pt x="2136381" y="1309611"/>
                    </a:lnTo>
                    <a:lnTo>
                      <a:pt x="2130209" y="1309420"/>
                    </a:lnTo>
                    <a:lnTo>
                      <a:pt x="2129764" y="1309827"/>
                    </a:lnTo>
                    <a:lnTo>
                      <a:pt x="2127796" y="1310487"/>
                    </a:lnTo>
                    <a:lnTo>
                      <a:pt x="2123567" y="1314297"/>
                    </a:lnTo>
                    <a:lnTo>
                      <a:pt x="2122906" y="1315961"/>
                    </a:lnTo>
                    <a:lnTo>
                      <a:pt x="2122424" y="1316393"/>
                    </a:lnTo>
                    <a:lnTo>
                      <a:pt x="2122233" y="1322590"/>
                    </a:lnTo>
                    <a:lnTo>
                      <a:pt x="2122589" y="1322997"/>
                    </a:lnTo>
                    <a:lnTo>
                      <a:pt x="2123300" y="1324978"/>
                    </a:lnTo>
                    <a:lnTo>
                      <a:pt x="2125014" y="1326921"/>
                    </a:lnTo>
                    <a:lnTo>
                      <a:pt x="2150948" y="1355242"/>
                    </a:lnTo>
                    <a:lnTo>
                      <a:pt x="2152891" y="1357528"/>
                    </a:lnTo>
                    <a:lnTo>
                      <a:pt x="2154478" y="1358176"/>
                    </a:lnTo>
                    <a:lnTo>
                      <a:pt x="2154910" y="1358684"/>
                    </a:lnTo>
                    <a:lnTo>
                      <a:pt x="2161121" y="1358900"/>
                    </a:lnTo>
                    <a:lnTo>
                      <a:pt x="2161565" y="1358506"/>
                    </a:lnTo>
                    <a:lnTo>
                      <a:pt x="2163495" y="1357807"/>
                    </a:lnTo>
                    <a:lnTo>
                      <a:pt x="2164296" y="1357096"/>
                    </a:lnTo>
                    <a:lnTo>
                      <a:pt x="2167737" y="1354010"/>
                    </a:lnTo>
                    <a:lnTo>
                      <a:pt x="2168398" y="1352334"/>
                    </a:lnTo>
                    <a:lnTo>
                      <a:pt x="2168880" y="1351902"/>
                    </a:lnTo>
                    <a:lnTo>
                      <a:pt x="2169109" y="1345717"/>
                    </a:lnTo>
                    <a:close/>
                  </a:path>
                  <a:path w="3617595" h="2261235">
                    <a:moveTo>
                      <a:pt x="2233523" y="1416735"/>
                    </a:moveTo>
                    <a:lnTo>
                      <a:pt x="2233091" y="1416278"/>
                    </a:lnTo>
                    <a:lnTo>
                      <a:pt x="2232342" y="1414246"/>
                    </a:lnTo>
                    <a:lnTo>
                      <a:pt x="2230526" y="1412201"/>
                    </a:lnTo>
                    <a:lnTo>
                      <a:pt x="2204770" y="1383893"/>
                    </a:lnTo>
                    <a:lnTo>
                      <a:pt x="2203170" y="1382077"/>
                    </a:lnTo>
                    <a:lnTo>
                      <a:pt x="2202751" y="1381607"/>
                    </a:lnTo>
                    <a:lnTo>
                      <a:pt x="2201037" y="1380909"/>
                    </a:lnTo>
                    <a:lnTo>
                      <a:pt x="2200618" y="1380439"/>
                    </a:lnTo>
                    <a:lnTo>
                      <a:pt x="2194623" y="1380248"/>
                    </a:lnTo>
                    <a:lnTo>
                      <a:pt x="2194179" y="1380642"/>
                    </a:lnTo>
                    <a:lnTo>
                      <a:pt x="2192134" y="1381391"/>
                    </a:lnTo>
                    <a:lnTo>
                      <a:pt x="2190089" y="1383220"/>
                    </a:lnTo>
                    <a:lnTo>
                      <a:pt x="2187905" y="1385303"/>
                    </a:lnTo>
                    <a:lnTo>
                      <a:pt x="2187168" y="1387094"/>
                    </a:lnTo>
                    <a:lnTo>
                      <a:pt x="2186838" y="1387411"/>
                    </a:lnTo>
                    <a:lnTo>
                      <a:pt x="2186787" y="1388033"/>
                    </a:lnTo>
                    <a:lnTo>
                      <a:pt x="2186762" y="1388541"/>
                    </a:lnTo>
                    <a:lnTo>
                      <a:pt x="2186432" y="1393393"/>
                    </a:lnTo>
                    <a:lnTo>
                      <a:pt x="2186952" y="1393977"/>
                    </a:lnTo>
                    <a:lnTo>
                      <a:pt x="2187638" y="1395907"/>
                    </a:lnTo>
                    <a:lnTo>
                      <a:pt x="2189442" y="1397927"/>
                    </a:lnTo>
                    <a:lnTo>
                      <a:pt x="2215184" y="1426248"/>
                    </a:lnTo>
                    <a:lnTo>
                      <a:pt x="2217255" y="1428432"/>
                    </a:lnTo>
                    <a:lnTo>
                      <a:pt x="2219007" y="1429156"/>
                    </a:lnTo>
                    <a:lnTo>
                      <a:pt x="2219337" y="1429499"/>
                    </a:lnTo>
                    <a:lnTo>
                      <a:pt x="2219960" y="1429550"/>
                    </a:lnTo>
                    <a:lnTo>
                      <a:pt x="2220455" y="1429575"/>
                    </a:lnTo>
                    <a:lnTo>
                      <a:pt x="2225319" y="1429905"/>
                    </a:lnTo>
                    <a:lnTo>
                      <a:pt x="2225891" y="1429397"/>
                    </a:lnTo>
                    <a:lnTo>
                      <a:pt x="2227846" y="1428711"/>
                    </a:lnTo>
                    <a:lnTo>
                      <a:pt x="2228634" y="1428000"/>
                    </a:lnTo>
                    <a:lnTo>
                      <a:pt x="2232126" y="1424851"/>
                    </a:lnTo>
                    <a:lnTo>
                      <a:pt x="2232812" y="1423174"/>
                    </a:lnTo>
                    <a:lnTo>
                      <a:pt x="2233307" y="1422730"/>
                    </a:lnTo>
                    <a:lnTo>
                      <a:pt x="2233523" y="1416735"/>
                    </a:lnTo>
                    <a:close/>
                  </a:path>
                  <a:path w="3617595" h="2261235">
                    <a:moveTo>
                      <a:pt x="2297950" y="1487551"/>
                    </a:moveTo>
                    <a:lnTo>
                      <a:pt x="2295690" y="1485188"/>
                    </a:lnTo>
                    <a:lnTo>
                      <a:pt x="2295131" y="1483753"/>
                    </a:lnTo>
                    <a:lnTo>
                      <a:pt x="2294915" y="1483207"/>
                    </a:lnTo>
                    <a:lnTo>
                      <a:pt x="2269223" y="1454696"/>
                    </a:lnTo>
                    <a:lnTo>
                      <a:pt x="2268626" y="1455216"/>
                    </a:lnTo>
                    <a:lnTo>
                      <a:pt x="2269159" y="1454696"/>
                    </a:lnTo>
                    <a:lnTo>
                      <a:pt x="2267572" y="1452956"/>
                    </a:lnTo>
                    <a:lnTo>
                      <a:pt x="2267115" y="1452486"/>
                    </a:lnTo>
                    <a:lnTo>
                      <a:pt x="2265337" y="1451762"/>
                    </a:lnTo>
                    <a:lnTo>
                      <a:pt x="2265045" y="1451444"/>
                    </a:lnTo>
                    <a:lnTo>
                      <a:pt x="2264486" y="1451419"/>
                    </a:lnTo>
                    <a:lnTo>
                      <a:pt x="2264333" y="1451343"/>
                    </a:lnTo>
                    <a:lnTo>
                      <a:pt x="2263546" y="1451343"/>
                    </a:lnTo>
                    <a:lnTo>
                      <a:pt x="2259050" y="1451038"/>
                    </a:lnTo>
                    <a:lnTo>
                      <a:pt x="2258491" y="1451533"/>
                    </a:lnTo>
                    <a:lnTo>
                      <a:pt x="2256536" y="1452245"/>
                    </a:lnTo>
                    <a:lnTo>
                      <a:pt x="2252243" y="1456093"/>
                    </a:lnTo>
                    <a:lnTo>
                      <a:pt x="2251532" y="1457807"/>
                    </a:lnTo>
                    <a:lnTo>
                      <a:pt x="2251075" y="1458226"/>
                    </a:lnTo>
                    <a:lnTo>
                      <a:pt x="2250859" y="1464208"/>
                    </a:lnTo>
                    <a:lnTo>
                      <a:pt x="2251278" y="1464678"/>
                    </a:lnTo>
                    <a:lnTo>
                      <a:pt x="2252027" y="1466697"/>
                    </a:lnTo>
                    <a:lnTo>
                      <a:pt x="2279675" y="1497126"/>
                    </a:lnTo>
                    <a:lnTo>
                      <a:pt x="2281631" y="1499336"/>
                    </a:lnTo>
                    <a:lnTo>
                      <a:pt x="2283345" y="1500035"/>
                    </a:lnTo>
                    <a:lnTo>
                      <a:pt x="2283790" y="1500505"/>
                    </a:lnTo>
                    <a:lnTo>
                      <a:pt x="2289746" y="1500695"/>
                    </a:lnTo>
                    <a:lnTo>
                      <a:pt x="2290216" y="1500276"/>
                    </a:lnTo>
                    <a:lnTo>
                      <a:pt x="2292235" y="1499527"/>
                    </a:lnTo>
                    <a:lnTo>
                      <a:pt x="2292985" y="1498879"/>
                    </a:lnTo>
                    <a:lnTo>
                      <a:pt x="2294280" y="1497723"/>
                    </a:lnTo>
                    <a:lnTo>
                      <a:pt x="2294915" y="1497126"/>
                    </a:lnTo>
                    <a:lnTo>
                      <a:pt x="2293747" y="1497126"/>
                    </a:lnTo>
                    <a:lnTo>
                      <a:pt x="2294356" y="1496542"/>
                    </a:lnTo>
                    <a:lnTo>
                      <a:pt x="2295512" y="1496542"/>
                    </a:lnTo>
                    <a:lnTo>
                      <a:pt x="2296477" y="1495615"/>
                    </a:lnTo>
                    <a:lnTo>
                      <a:pt x="2297214" y="1493824"/>
                    </a:lnTo>
                    <a:lnTo>
                      <a:pt x="2297544" y="1493507"/>
                    </a:lnTo>
                    <a:lnTo>
                      <a:pt x="2297582" y="1492923"/>
                    </a:lnTo>
                    <a:lnTo>
                      <a:pt x="2297620" y="1492402"/>
                    </a:lnTo>
                    <a:lnTo>
                      <a:pt x="2297950" y="1487551"/>
                    </a:lnTo>
                    <a:close/>
                  </a:path>
                  <a:path w="3617595" h="2261235">
                    <a:moveTo>
                      <a:pt x="2373147" y="1486547"/>
                    </a:moveTo>
                    <a:lnTo>
                      <a:pt x="2371826" y="1484401"/>
                    </a:lnTo>
                    <a:lnTo>
                      <a:pt x="2371039" y="1481543"/>
                    </a:lnTo>
                    <a:lnTo>
                      <a:pt x="2369070" y="1478318"/>
                    </a:lnTo>
                    <a:lnTo>
                      <a:pt x="2368702" y="1478127"/>
                    </a:lnTo>
                    <a:lnTo>
                      <a:pt x="2367673" y="1477594"/>
                    </a:lnTo>
                    <a:lnTo>
                      <a:pt x="2367546" y="1477365"/>
                    </a:lnTo>
                    <a:lnTo>
                      <a:pt x="2367026" y="1477251"/>
                    </a:lnTo>
                    <a:lnTo>
                      <a:pt x="2365705" y="1476540"/>
                    </a:lnTo>
                    <a:lnTo>
                      <a:pt x="2364130" y="1476540"/>
                    </a:lnTo>
                    <a:lnTo>
                      <a:pt x="2361768" y="1475968"/>
                    </a:lnTo>
                    <a:lnTo>
                      <a:pt x="2359571" y="1477302"/>
                    </a:lnTo>
                    <a:lnTo>
                      <a:pt x="2356726" y="1478127"/>
                    </a:lnTo>
                    <a:lnTo>
                      <a:pt x="2325370" y="1497215"/>
                    </a:lnTo>
                    <a:lnTo>
                      <a:pt x="2324062" y="1498041"/>
                    </a:lnTo>
                    <a:lnTo>
                      <a:pt x="2324468" y="1498701"/>
                    </a:lnTo>
                    <a:lnTo>
                      <a:pt x="2324049" y="1498041"/>
                    </a:lnTo>
                    <a:lnTo>
                      <a:pt x="2320937" y="1500009"/>
                    </a:lnTo>
                    <a:lnTo>
                      <a:pt x="2320252" y="1501394"/>
                    </a:lnTo>
                    <a:lnTo>
                      <a:pt x="2320086" y="1501495"/>
                    </a:lnTo>
                    <a:lnTo>
                      <a:pt x="2319985" y="1501940"/>
                    </a:lnTo>
                    <a:lnTo>
                      <a:pt x="2319248" y="1503413"/>
                    </a:lnTo>
                    <a:lnTo>
                      <a:pt x="2319248" y="1505089"/>
                    </a:lnTo>
                    <a:lnTo>
                      <a:pt x="2318689" y="1507477"/>
                    </a:lnTo>
                    <a:lnTo>
                      <a:pt x="2320010" y="1509572"/>
                    </a:lnTo>
                    <a:lnTo>
                      <a:pt x="2320556" y="1511465"/>
                    </a:lnTo>
                    <a:lnTo>
                      <a:pt x="2320671" y="1511884"/>
                    </a:lnTo>
                    <a:lnTo>
                      <a:pt x="2320798" y="1512316"/>
                    </a:lnTo>
                    <a:lnTo>
                      <a:pt x="2322626" y="1515516"/>
                    </a:lnTo>
                    <a:lnTo>
                      <a:pt x="2323922" y="1516202"/>
                    </a:lnTo>
                    <a:lnTo>
                      <a:pt x="2324087" y="1516468"/>
                    </a:lnTo>
                    <a:lnTo>
                      <a:pt x="2324747" y="1516634"/>
                    </a:lnTo>
                    <a:lnTo>
                      <a:pt x="2326043" y="1517294"/>
                    </a:lnTo>
                    <a:lnTo>
                      <a:pt x="2327618" y="1517294"/>
                    </a:lnTo>
                    <a:lnTo>
                      <a:pt x="2330069" y="1517865"/>
                    </a:lnTo>
                    <a:lnTo>
                      <a:pt x="2332253" y="1516532"/>
                    </a:lnTo>
                    <a:lnTo>
                      <a:pt x="2335060" y="1515732"/>
                    </a:lnTo>
                    <a:lnTo>
                      <a:pt x="2370785" y="1493850"/>
                    </a:lnTo>
                    <a:lnTo>
                      <a:pt x="2371496" y="1492491"/>
                    </a:lnTo>
                    <a:lnTo>
                      <a:pt x="2371750" y="1492338"/>
                    </a:lnTo>
                    <a:lnTo>
                      <a:pt x="2371890" y="1491767"/>
                    </a:lnTo>
                    <a:lnTo>
                      <a:pt x="2372563" y="1490484"/>
                    </a:lnTo>
                    <a:lnTo>
                      <a:pt x="2372563" y="1488973"/>
                    </a:lnTo>
                    <a:lnTo>
                      <a:pt x="2373147" y="1486547"/>
                    </a:lnTo>
                    <a:close/>
                  </a:path>
                  <a:path w="3617595" h="2261235">
                    <a:moveTo>
                      <a:pt x="2454922" y="1436471"/>
                    </a:moveTo>
                    <a:lnTo>
                      <a:pt x="2453551" y="1434363"/>
                    </a:lnTo>
                    <a:lnTo>
                      <a:pt x="2453030" y="1432509"/>
                    </a:lnTo>
                    <a:lnTo>
                      <a:pt x="2452916" y="1432102"/>
                    </a:lnTo>
                    <a:lnTo>
                      <a:pt x="2452801" y="1431683"/>
                    </a:lnTo>
                    <a:lnTo>
                      <a:pt x="2452103" y="1432102"/>
                    </a:lnTo>
                    <a:lnTo>
                      <a:pt x="2452751" y="1431683"/>
                    </a:lnTo>
                    <a:lnTo>
                      <a:pt x="2450820" y="1428432"/>
                    </a:lnTo>
                    <a:lnTo>
                      <a:pt x="2449436" y="1427721"/>
                    </a:lnTo>
                    <a:lnTo>
                      <a:pt x="2449309" y="1427505"/>
                    </a:lnTo>
                    <a:lnTo>
                      <a:pt x="2448788" y="1427391"/>
                    </a:lnTo>
                    <a:lnTo>
                      <a:pt x="2447379" y="1426654"/>
                    </a:lnTo>
                    <a:lnTo>
                      <a:pt x="2445664" y="1426654"/>
                    </a:lnTo>
                    <a:lnTo>
                      <a:pt x="2443327" y="1426108"/>
                    </a:lnTo>
                    <a:lnTo>
                      <a:pt x="2441219" y="1427454"/>
                    </a:lnTo>
                    <a:lnTo>
                      <a:pt x="2438450" y="1428267"/>
                    </a:lnTo>
                    <a:lnTo>
                      <a:pt x="2438577" y="1428267"/>
                    </a:lnTo>
                    <a:lnTo>
                      <a:pt x="2438958" y="1428889"/>
                    </a:lnTo>
                    <a:lnTo>
                      <a:pt x="2438641" y="1428432"/>
                    </a:lnTo>
                    <a:lnTo>
                      <a:pt x="2438539" y="1428267"/>
                    </a:lnTo>
                    <a:lnTo>
                      <a:pt x="2438196" y="1428432"/>
                    </a:lnTo>
                    <a:lnTo>
                      <a:pt x="2405837" y="1448168"/>
                    </a:lnTo>
                    <a:lnTo>
                      <a:pt x="2402611" y="1450136"/>
                    </a:lnTo>
                    <a:lnTo>
                      <a:pt x="2401887" y="1451495"/>
                    </a:lnTo>
                    <a:lnTo>
                      <a:pt x="2401646" y="1451635"/>
                    </a:lnTo>
                    <a:lnTo>
                      <a:pt x="2401506" y="1452219"/>
                    </a:lnTo>
                    <a:lnTo>
                      <a:pt x="2400820" y="1453502"/>
                    </a:lnTo>
                    <a:lnTo>
                      <a:pt x="2400820" y="1455064"/>
                    </a:lnTo>
                    <a:lnTo>
                      <a:pt x="2400249" y="1457426"/>
                    </a:lnTo>
                    <a:lnTo>
                      <a:pt x="2401532" y="1459547"/>
                    </a:lnTo>
                    <a:lnTo>
                      <a:pt x="2402357" y="1462443"/>
                    </a:lnTo>
                    <a:lnTo>
                      <a:pt x="2404326" y="1465656"/>
                    </a:lnTo>
                    <a:lnTo>
                      <a:pt x="2405735" y="1466405"/>
                    </a:lnTo>
                    <a:lnTo>
                      <a:pt x="2405850" y="1466583"/>
                    </a:lnTo>
                    <a:lnTo>
                      <a:pt x="2406269" y="1466697"/>
                    </a:lnTo>
                    <a:lnTo>
                      <a:pt x="2407691" y="1467434"/>
                    </a:lnTo>
                    <a:lnTo>
                      <a:pt x="2409329" y="1467434"/>
                    </a:lnTo>
                    <a:lnTo>
                      <a:pt x="2411628" y="1467993"/>
                    </a:lnTo>
                    <a:lnTo>
                      <a:pt x="2413762" y="1466697"/>
                    </a:lnTo>
                    <a:lnTo>
                      <a:pt x="2416619" y="1465872"/>
                    </a:lnTo>
                    <a:lnTo>
                      <a:pt x="2449347" y="1445920"/>
                    </a:lnTo>
                    <a:lnTo>
                      <a:pt x="2450427" y="1445234"/>
                    </a:lnTo>
                    <a:lnTo>
                      <a:pt x="2452484" y="1443926"/>
                    </a:lnTo>
                    <a:lnTo>
                      <a:pt x="2453208" y="1442516"/>
                    </a:lnTo>
                    <a:lnTo>
                      <a:pt x="2453373" y="1442199"/>
                    </a:lnTo>
                    <a:lnTo>
                      <a:pt x="2454287" y="1440434"/>
                    </a:lnTo>
                    <a:lnTo>
                      <a:pt x="2454287" y="1438833"/>
                    </a:lnTo>
                    <a:lnTo>
                      <a:pt x="2454922" y="1436471"/>
                    </a:lnTo>
                    <a:close/>
                  </a:path>
                  <a:path w="3617595" h="2261235">
                    <a:moveTo>
                      <a:pt x="2536482" y="1386611"/>
                    </a:moveTo>
                    <a:lnTo>
                      <a:pt x="2535199" y="1384515"/>
                    </a:lnTo>
                    <a:lnTo>
                      <a:pt x="2534615" y="1382458"/>
                    </a:lnTo>
                    <a:lnTo>
                      <a:pt x="2534501" y="1382026"/>
                    </a:lnTo>
                    <a:lnTo>
                      <a:pt x="2534374" y="1381607"/>
                    </a:lnTo>
                    <a:lnTo>
                      <a:pt x="2532380" y="1378470"/>
                    </a:lnTo>
                    <a:lnTo>
                      <a:pt x="2532100" y="1378331"/>
                    </a:lnTo>
                    <a:lnTo>
                      <a:pt x="2530970" y="1377772"/>
                    </a:lnTo>
                    <a:lnTo>
                      <a:pt x="2530640" y="1377594"/>
                    </a:lnTo>
                    <a:lnTo>
                      <a:pt x="2528963" y="1376743"/>
                    </a:lnTo>
                    <a:lnTo>
                      <a:pt x="2527147" y="1376743"/>
                    </a:lnTo>
                    <a:lnTo>
                      <a:pt x="2525115" y="1376248"/>
                    </a:lnTo>
                    <a:lnTo>
                      <a:pt x="2523185" y="1377340"/>
                    </a:lnTo>
                    <a:lnTo>
                      <a:pt x="2520137" y="1378140"/>
                    </a:lnTo>
                    <a:lnTo>
                      <a:pt x="2487434" y="1398117"/>
                    </a:lnTo>
                    <a:lnTo>
                      <a:pt x="2487803" y="1398765"/>
                    </a:lnTo>
                    <a:lnTo>
                      <a:pt x="2487396" y="1398117"/>
                    </a:lnTo>
                    <a:lnTo>
                      <a:pt x="2484297" y="1400098"/>
                    </a:lnTo>
                    <a:lnTo>
                      <a:pt x="2483612" y="1401457"/>
                    </a:lnTo>
                    <a:lnTo>
                      <a:pt x="2483434" y="1401559"/>
                    </a:lnTo>
                    <a:lnTo>
                      <a:pt x="2483320" y="1402016"/>
                    </a:lnTo>
                    <a:lnTo>
                      <a:pt x="2482583" y="1403477"/>
                    </a:lnTo>
                    <a:lnTo>
                      <a:pt x="2482583" y="1405216"/>
                    </a:lnTo>
                    <a:lnTo>
                      <a:pt x="2482037" y="1407553"/>
                    </a:lnTo>
                    <a:lnTo>
                      <a:pt x="2483383" y="1409687"/>
                    </a:lnTo>
                    <a:lnTo>
                      <a:pt x="2483929" y="1411541"/>
                    </a:lnTo>
                    <a:lnTo>
                      <a:pt x="2484043" y="1411947"/>
                    </a:lnTo>
                    <a:lnTo>
                      <a:pt x="2484158" y="1412367"/>
                    </a:lnTo>
                    <a:lnTo>
                      <a:pt x="2485974" y="1415592"/>
                    </a:lnTo>
                    <a:lnTo>
                      <a:pt x="2487257" y="1416265"/>
                    </a:lnTo>
                    <a:lnTo>
                      <a:pt x="2487422" y="1416545"/>
                    </a:lnTo>
                    <a:lnTo>
                      <a:pt x="2488107" y="1416710"/>
                    </a:lnTo>
                    <a:lnTo>
                      <a:pt x="2489390" y="1417370"/>
                    </a:lnTo>
                    <a:lnTo>
                      <a:pt x="2490952" y="1417370"/>
                    </a:lnTo>
                    <a:lnTo>
                      <a:pt x="2493403" y="1417942"/>
                    </a:lnTo>
                    <a:lnTo>
                      <a:pt x="2495524" y="1416646"/>
                    </a:lnTo>
                    <a:lnTo>
                      <a:pt x="2498407" y="1415834"/>
                    </a:lnTo>
                    <a:lnTo>
                      <a:pt x="2534158" y="1393913"/>
                    </a:lnTo>
                    <a:lnTo>
                      <a:pt x="2534894" y="1392529"/>
                    </a:lnTo>
                    <a:lnTo>
                      <a:pt x="2535085" y="1392402"/>
                    </a:lnTo>
                    <a:lnTo>
                      <a:pt x="2535186" y="1391958"/>
                    </a:lnTo>
                    <a:lnTo>
                      <a:pt x="2535936" y="1390548"/>
                    </a:lnTo>
                    <a:lnTo>
                      <a:pt x="2535936" y="1388884"/>
                    </a:lnTo>
                    <a:lnTo>
                      <a:pt x="2536482" y="1386611"/>
                    </a:lnTo>
                    <a:close/>
                  </a:path>
                  <a:path w="3617595" h="2261235">
                    <a:moveTo>
                      <a:pt x="2610497" y="1574901"/>
                    </a:moveTo>
                    <a:lnTo>
                      <a:pt x="2567394" y="1574901"/>
                    </a:lnTo>
                    <a:lnTo>
                      <a:pt x="2567394" y="1412138"/>
                    </a:lnTo>
                    <a:lnTo>
                      <a:pt x="2557830" y="1412138"/>
                    </a:lnTo>
                    <a:lnTo>
                      <a:pt x="2557830" y="1574901"/>
                    </a:lnTo>
                    <a:lnTo>
                      <a:pt x="2514752" y="1574901"/>
                    </a:lnTo>
                    <a:lnTo>
                      <a:pt x="2514752" y="1584464"/>
                    </a:lnTo>
                    <a:lnTo>
                      <a:pt x="2610497" y="1584464"/>
                    </a:lnTo>
                    <a:lnTo>
                      <a:pt x="2610497" y="1574901"/>
                    </a:lnTo>
                    <a:close/>
                  </a:path>
                  <a:path w="3617595" h="2261235">
                    <a:moveTo>
                      <a:pt x="2610497" y="1403972"/>
                    </a:moveTo>
                    <a:lnTo>
                      <a:pt x="2610281" y="1397990"/>
                    </a:lnTo>
                    <a:lnTo>
                      <a:pt x="2609900" y="1397622"/>
                    </a:lnTo>
                    <a:lnTo>
                      <a:pt x="2609151" y="1395717"/>
                    </a:lnTo>
                    <a:lnTo>
                      <a:pt x="2579941" y="1366697"/>
                    </a:lnTo>
                    <a:lnTo>
                      <a:pt x="2579586" y="1367028"/>
                    </a:lnTo>
                    <a:lnTo>
                      <a:pt x="2579903" y="1366697"/>
                    </a:lnTo>
                    <a:lnTo>
                      <a:pt x="2578557" y="1365402"/>
                    </a:lnTo>
                    <a:lnTo>
                      <a:pt x="2577947" y="1364830"/>
                    </a:lnTo>
                    <a:lnTo>
                      <a:pt x="2575991" y="1364068"/>
                    </a:lnTo>
                    <a:lnTo>
                      <a:pt x="2575598" y="1363687"/>
                    </a:lnTo>
                    <a:lnTo>
                      <a:pt x="2569603" y="1363687"/>
                    </a:lnTo>
                    <a:lnTo>
                      <a:pt x="2569172" y="1364119"/>
                    </a:lnTo>
                    <a:lnTo>
                      <a:pt x="2567305" y="1364830"/>
                    </a:lnTo>
                    <a:lnTo>
                      <a:pt x="2563215" y="1368933"/>
                    </a:lnTo>
                    <a:lnTo>
                      <a:pt x="2562555" y="1370711"/>
                    </a:lnTo>
                    <a:lnTo>
                      <a:pt x="2562009" y="1371257"/>
                    </a:lnTo>
                    <a:lnTo>
                      <a:pt x="2562225" y="1377238"/>
                    </a:lnTo>
                    <a:lnTo>
                      <a:pt x="2562517" y="1377569"/>
                    </a:lnTo>
                    <a:lnTo>
                      <a:pt x="2563266" y="1379512"/>
                    </a:lnTo>
                    <a:lnTo>
                      <a:pt x="2565235" y="1381582"/>
                    </a:lnTo>
                    <a:lnTo>
                      <a:pt x="2592565" y="1408531"/>
                    </a:lnTo>
                    <a:lnTo>
                      <a:pt x="2594622" y="1410449"/>
                    </a:lnTo>
                    <a:lnTo>
                      <a:pt x="2596502" y="1411173"/>
                    </a:lnTo>
                    <a:lnTo>
                      <a:pt x="2596908" y="1411541"/>
                    </a:lnTo>
                    <a:lnTo>
                      <a:pt x="2602903" y="1411541"/>
                    </a:lnTo>
                    <a:lnTo>
                      <a:pt x="2603347" y="1411109"/>
                    </a:lnTo>
                    <a:lnTo>
                      <a:pt x="2605049" y="1410449"/>
                    </a:lnTo>
                    <a:lnTo>
                      <a:pt x="2605773" y="1409814"/>
                    </a:lnTo>
                    <a:lnTo>
                      <a:pt x="2609265" y="1406321"/>
                    </a:lnTo>
                    <a:lnTo>
                      <a:pt x="2609951" y="1404518"/>
                    </a:lnTo>
                    <a:lnTo>
                      <a:pt x="2610497" y="1403972"/>
                    </a:lnTo>
                    <a:close/>
                  </a:path>
                  <a:path w="3617595" h="2261235">
                    <a:moveTo>
                      <a:pt x="2610497" y="1144079"/>
                    </a:moveTo>
                    <a:lnTo>
                      <a:pt x="2514752" y="1144079"/>
                    </a:lnTo>
                    <a:lnTo>
                      <a:pt x="2514752" y="1153642"/>
                    </a:lnTo>
                    <a:lnTo>
                      <a:pt x="2557830" y="1153642"/>
                    </a:lnTo>
                    <a:lnTo>
                      <a:pt x="2557830" y="1316405"/>
                    </a:lnTo>
                    <a:lnTo>
                      <a:pt x="2567394" y="1316405"/>
                    </a:lnTo>
                    <a:lnTo>
                      <a:pt x="2567394" y="1153642"/>
                    </a:lnTo>
                    <a:lnTo>
                      <a:pt x="2610497" y="1153642"/>
                    </a:lnTo>
                    <a:lnTo>
                      <a:pt x="2610497" y="1144079"/>
                    </a:lnTo>
                    <a:close/>
                  </a:path>
                  <a:path w="3617595" h="2261235">
                    <a:moveTo>
                      <a:pt x="2678506" y="1465199"/>
                    </a:moveTo>
                    <a:lnTo>
                      <a:pt x="2678023" y="1464729"/>
                    </a:lnTo>
                    <a:lnTo>
                      <a:pt x="2677325" y="1462900"/>
                    </a:lnTo>
                    <a:lnTo>
                      <a:pt x="2675267" y="1460855"/>
                    </a:lnTo>
                    <a:lnTo>
                      <a:pt x="2647975" y="1434147"/>
                    </a:lnTo>
                    <a:lnTo>
                      <a:pt x="2647404" y="1434693"/>
                    </a:lnTo>
                    <a:lnTo>
                      <a:pt x="2647962" y="1434147"/>
                    </a:lnTo>
                    <a:lnTo>
                      <a:pt x="2646540" y="1432636"/>
                    </a:lnTo>
                    <a:lnTo>
                      <a:pt x="2645994" y="1432064"/>
                    </a:lnTo>
                    <a:lnTo>
                      <a:pt x="2644229" y="1431378"/>
                    </a:lnTo>
                    <a:lnTo>
                      <a:pt x="2643784" y="1430896"/>
                    </a:lnTo>
                    <a:lnTo>
                      <a:pt x="2637612" y="1430896"/>
                    </a:lnTo>
                    <a:lnTo>
                      <a:pt x="2637155" y="1431378"/>
                    </a:lnTo>
                    <a:lnTo>
                      <a:pt x="2635402" y="1432064"/>
                    </a:lnTo>
                    <a:lnTo>
                      <a:pt x="2633484" y="1434147"/>
                    </a:lnTo>
                    <a:lnTo>
                      <a:pt x="2634538" y="1434147"/>
                    </a:lnTo>
                    <a:lnTo>
                      <a:pt x="2634030" y="1434693"/>
                    </a:lnTo>
                    <a:lnTo>
                      <a:pt x="2632875" y="1434693"/>
                    </a:lnTo>
                    <a:lnTo>
                      <a:pt x="2631402" y="1436166"/>
                    </a:lnTo>
                    <a:lnTo>
                      <a:pt x="2630703" y="1437995"/>
                    </a:lnTo>
                    <a:lnTo>
                      <a:pt x="2630233" y="1438465"/>
                    </a:lnTo>
                    <a:lnTo>
                      <a:pt x="2630233" y="1444447"/>
                    </a:lnTo>
                    <a:lnTo>
                      <a:pt x="2630690" y="1444917"/>
                    </a:lnTo>
                    <a:lnTo>
                      <a:pt x="2631402" y="1446771"/>
                    </a:lnTo>
                    <a:lnTo>
                      <a:pt x="2633459" y="1448828"/>
                    </a:lnTo>
                    <a:lnTo>
                      <a:pt x="2660789" y="1475752"/>
                    </a:lnTo>
                    <a:lnTo>
                      <a:pt x="2662707" y="1477657"/>
                    </a:lnTo>
                    <a:lnTo>
                      <a:pt x="2664523" y="1478343"/>
                    </a:lnTo>
                    <a:lnTo>
                      <a:pt x="2664942" y="1478749"/>
                    </a:lnTo>
                    <a:lnTo>
                      <a:pt x="2671114" y="1478749"/>
                    </a:lnTo>
                    <a:lnTo>
                      <a:pt x="2671572" y="1478267"/>
                    </a:lnTo>
                    <a:lnTo>
                      <a:pt x="2673146" y="1477657"/>
                    </a:lnTo>
                    <a:lnTo>
                      <a:pt x="2673858" y="1477035"/>
                    </a:lnTo>
                    <a:lnTo>
                      <a:pt x="2675267" y="1475562"/>
                    </a:lnTo>
                    <a:lnTo>
                      <a:pt x="2674709" y="1474978"/>
                    </a:lnTo>
                    <a:lnTo>
                      <a:pt x="2675331" y="1475562"/>
                    </a:lnTo>
                    <a:lnTo>
                      <a:pt x="2675877" y="1474978"/>
                    </a:lnTo>
                    <a:lnTo>
                      <a:pt x="2677325" y="1473619"/>
                    </a:lnTo>
                    <a:lnTo>
                      <a:pt x="2678011" y="1471841"/>
                    </a:lnTo>
                    <a:lnTo>
                      <a:pt x="2678506" y="1471371"/>
                    </a:lnTo>
                    <a:lnTo>
                      <a:pt x="2678506" y="1465199"/>
                    </a:lnTo>
                    <a:close/>
                  </a:path>
                  <a:path w="3617595" h="2261235">
                    <a:moveTo>
                      <a:pt x="2746718" y="1538617"/>
                    </a:moveTo>
                    <a:lnTo>
                      <a:pt x="2746527" y="1532407"/>
                    </a:lnTo>
                    <a:lnTo>
                      <a:pt x="2746146" y="1532051"/>
                    </a:lnTo>
                    <a:lnTo>
                      <a:pt x="2745460" y="1530248"/>
                    </a:lnTo>
                    <a:lnTo>
                      <a:pt x="2743492" y="1528254"/>
                    </a:lnTo>
                    <a:lnTo>
                      <a:pt x="2716161" y="1501330"/>
                    </a:lnTo>
                    <a:lnTo>
                      <a:pt x="2714663" y="1499857"/>
                    </a:lnTo>
                    <a:lnTo>
                      <a:pt x="2714117" y="1499311"/>
                    </a:lnTo>
                    <a:lnTo>
                      <a:pt x="2712313" y="1498612"/>
                    </a:lnTo>
                    <a:lnTo>
                      <a:pt x="2711818" y="1498104"/>
                    </a:lnTo>
                    <a:lnTo>
                      <a:pt x="2705836" y="1498104"/>
                    </a:lnTo>
                    <a:lnTo>
                      <a:pt x="2705354" y="1498587"/>
                    </a:lnTo>
                    <a:lnTo>
                      <a:pt x="2703487" y="1499311"/>
                    </a:lnTo>
                    <a:lnTo>
                      <a:pt x="2701493" y="1501330"/>
                    </a:lnTo>
                    <a:lnTo>
                      <a:pt x="2699461" y="1503324"/>
                    </a:lnTo>
                    <a:lnTo>
                      <a:pt x="2698775" y="1505153"/>
                    </a:lnTo>
                    <a:lnTo>
                      <a:pt x="2698229" y="1505699"/>
                    </a:lnTo>
                    <a:lnTo>
                      <a:pt x="2698458" y="1511884"/>
                    </a:lnTo>
                    <a:lnTo>
                      <a:pt x="2698864" y="1512277"/>
                    </a:lnTo>
                    <a:lnTo>
                      <a:pt x="2699575" y="1514043"/>
                    </a:lnTo>
                    <a:lnTo>
                      <a:pt x="2701683" y="1516037"/>
                    </a:lnTo>
                    <a:lnTo>
                      <a:pt x="2728798" y="1542961"/>
                    </a:lnTo>
                    <a:lnTo>
                      <a:pt x="2730817" y="1544980"/>
                    </a:lnTo>
                    <a:lnTo>
                      <a:pt x="2732621" y="1545666"/>
                    </a:lnTo>
                    <a:lnTo>
                      <a:pt x="2733167" y="1546186"/>
                    </a:lnTo>
                    <a:lnTo>
                      <a:pt x="2739123" y="1545996"/>
                    </a:lnTo>
                    <a:lnTo>
                      <a:pt x="2739466" y="1545678"/>
                    </a:lnTo>
                    <a:lnTo>
                      <a:pt x="2741244" y="1544980"/>
                    </a:lnTo>
                    <a:lnTo>
                      <a:pt x="2741993" y="1544345"/>
                    </a:lnTo>
                    <a:lnTo>
                      <a:pt x="2744051" y="1542389"/>
                    </a:lnTo>
                    <a:lnTo>
                      <a:pt x="2745524" y="1540929"/>
                    </a:lnTo>
                    <a:lnTo>
                      <a:pt x="2746159" y="1539163"/>
                    </a:lnTo>
                    <a:lnTo>
                      <a:pt x="2746718" y="1538617"/>
                    </a:lnTo>
                    <a:close/>
                  </a:path>
                  <a:path w="3617595" h="2261235">
                    <a:moveTo>
                      <a:pt x="2814726" y="1599831"/>
                    </a:moveTo>
                    <a:lnTo>
                      <a:pt x="2814282" y="1599399"/>
                    </a:lnTo>
                    <a:lnTo>
                      <a:pt x="2813583" y="1597545"/>
                    </a:lnTo>
                    <a:lnTo>
                      <a:pt x="2784386" y="1568538"/>
                    </a:lnTo>
                    <a:lnTo>
                      <a:pt x="2783001" y="1567180"/>
                    </a:lnTo>
                    <a:lnTo>
                      <a:pt x="2782468" y="1566646"/>
                    </a:lnTo>
                    <a:lnTo>
                      <a:pt x="2782633" y="1566646"/>
                    </a:lnTo>
                    <a:lnTo>
                      <a:pt x="2780576" y="1565884"/>
                    </a:lnTo>
                    <a:lnTo>
                      <a:pt x="2780017" y="1565313"/>
                    </a:lnTo>
                    <a:lnTo>
                      <a:pt x="2773832" y="1565529"/>
                    </a:lnTo>
                    <a:lnTo>
                      <a:pt x="2773426" y="1565960"/>
                    </a:lnTo>
                    <a:lnTo>
                      <a:pt x="2771686" y="1566646"/>
                    </a:lnTo>
                    <a:lnTo>
                      <a:pt x="2769882" y="1568538"/>
                    </a:lnTo>
                    <a:lnTo>
                      <a:pt x="2769730" y="1568767"/>
                    </a:lnTo>
                    <a:lnTo>
                      <a:pt x="2770263" y="1569326"/>
                    </a:lnTo>
                    <a:lnTo>
                      <a:pt x="2769679" y="1568767"/>
                    </a:lnTo>
                    <a:lnTo>
                      <a:pt x="2767634" y="1570697"/>
                    </a:lnTo>
                    <a:lnTo>
                      <a:pt x="2766961" y="1572437"/>
                    </a:lnTo>
                    <a:lnTo>
                      <a:pt x="2766453" y="1572920"/>
                    </a:lnTo>
                    <a:lnTo>
                      <a:pt x="2766453" y="1579092"/>
                    </a:lnTo>
                    <a:lnTo>
                      <a:pt x="2766974" y="1579587"/>
                    </a:lnTo>
                    <a:lnTo>
                      <a:pt x="2767634" y="1581302"/>
                    </a:lnTo>
                    <a:lnTo>
                      <a:pt x="2769705" y="1583270"/>
                    </a:lnTo>
                    <a:lnTo>
                      <a:pt x="2797010" y="1610169"/>
                    </a:lnTo>
                    <a:lnTo>
                      <a:pt x="2799067" y="1612214"/>
                    </a:lnTo>
                    <a:lnTo>
                      <a:pt x="2800883" y="1612938"/>
                    </a:lnTo>
                    <a:lnTo>
                      <a:pt x="2801353" y="1613395"/>
                    </a:lnTo>
                    <a:lnTo>
                      <a:pt x="2807347" y="1613395"/>
                    </a:lnTo>
                    <a:lnTo>
                      <a:pt x="2807792" y="1612950"/>
                    </a:lnTo>
                    <a:lnTo>
                      <a:pt x="2809671" y="1612214"/>
                    </a:lnTo>
                    <a:lnTo>
                      <a:pt x="2810243" y="1611642"/>
                    </a:lnTo>
                    <a:lnTo>
                      <a:pt x="2812211" y="1609623"/>
                    </a:lnTo>
                    <a:lnTo>
                      <a:pt x="2811145" y="1609623"/>
                    </a:lnTo>
                    <a:lnTo>
                      <a:pt x="2811653" y="1609077"/>
                    </a:lnTo>
                    <a:lnTo>
                      <a:pt x="2812745" y="1609077"/>
                    </a:lnTo>
                    <a:lnTo>
                      <a:pt x="2813634" y="1608150"/>
                    </a:lnTo>
                    <a:lnTo>
                      <a:pt x="2814345" y="1606207"/>
                    </a:lnTo>
                    <a:lnTo>
                      <a:pt x="2814726" y="1605813"/>
                    </a:lnTo>
                    <a:lnTo>
                      <a:pt x="2814726" y="1599831"/>
                    </a:lnTo>
                    <a:close/>
                  </a:path>
                  <a:path w="3617595" h="2261235">
                    <a:moveTo>
                      <a:pt x="2862618" y="1809470"/>
                    </a:moveTo>
                    <a:lnTo>
                      <a:pt x="2819514" y="1809470"/>
                    </a:lnTo>
                    <a:lnTo>
                      <a:pt x="2819514" y="1661058"/>
                    </a:lnTo>
                    <a:lnTo>
                      <a:pt x="2809951" y="1661058"/>
                    </a:lnTo>
                    <a:lnTo>
                      <a:pt x="2809951" y="1809470"/>
                    </a:lnTo>
                    <a:lnTo>
                      <a:pt x="2766872" y="1809470"/>
                    </a:lnTo>
                    <a:lnTo>
                      <a:pt x="2766872" y="1819033"/>
                    </a:lnTo>
                    <a:lnTo>
                      <a:pt x="2862618" y="1819033"/>
                    </a:lnTo>
                    <a:lnTo>
                      <a:pt x="2862618" y="1809470"/>
                    </a:lnTo>
                    <a:close/>
                  </a:path>
                  <a:path w="3617595" h="2261235">
                    <a:moveTo>
                      <a:pt x="2862618" y="1407375"/>
                    </a:moveTo>
                    <a:lnTo>
                      <a:pt x="2766872" y="1407375"/>
                    </a:lnTo>
                    <a:lnTo>
                      <a:pt x="2766872" y="1416939"/>
                    </a:lnTo>
                    <a:lnTo>
                      <a:pt x="2809938" y="1416939"/>
                    </a:lnTo>
                    <a:lnTo>
                      <a:pt x="2809938" y="1565313"/>
                    </a:lnTo>
                    <a:lnTo>
                      <a:pt x="2819501" y="1565313"/>
                    </a:lnTo>
                    <a:lnTo>
                      <a:pt x="2819501" y="1416939"/>
                    </a:lnTo>
                    <a:lnTo>
                      <a:pt x="2862618" y="1416939"/>
                    </a:lnTo>
                    <a:lnTo>
                      <a:pt x="2862618" y="1407375"/>
                    </a:lnTo>
                    <a:close/>
                  </a:path>
                  <a:path w="3617595" h="2261235">
                    <a:moveTo>
                      <a:pt x="2892704" y="1659470"/>
                    </a:moveTo>
                    <a:lnTo>
                      <a:pt x="2892183" y="1656816"/>
                    </a:lnTo>
                    <a:lnTo>
                      <a:pt x="2892183" y="1655178"/>
                    </a:lnTo>
                    <a:lnTo>
                      <a:pt x="2891663" y="1654149"/>
                    </a:lnTo>
                    <a:lnTo>
                      <a:pt x="2891536" y="1653489"/>
                    </a:lnTo>
                    <a:lnTo>
                      <a:pt x="2891231" y="1653311"/>
                    </a:lnTo>
                    <a:lnTo>
                      <a:pt x="2890545" y="1651927"/>
                    </a:lnTo>
                    <a:lnTo>
                      <a:pt x="2888627" y="1650695"/>
                    </a:lnTo>
                    <a:lnTo>
                      <a:pt x="2887599" y="1650034"/>
                    </a:lnTo>
                    <a:lnTo>
                      <a:pt x="2887129" y="1650695"/>
                    </a:lnTo>
                    <a:lnTo>
                      <a:pt x="2887561" y="1650034"/>
                    </a:lnTo>
                    <a:lnTo>
                      <a:pt x="2855861" y="1628508"/>
                    </a:lnTo>
                    <a:lnTo>
                      <a:pt x="2855252" y="1628317"/>
                    </a:lnTo>
                    <a:lnTo>
                      <a:pt x="2853296" y="1627708"/>
                    </a:lnTo>
                    <a:lnTo>
                      <a:pt x="2851023" y="1626158"/>
                    </a:lnTo>
                    <a:lnTo>
                      <a:pt x="2848305" y="1626704"/>
                    </a:lnTo>
                    <a:lnTo>
                      <a:pt x="2846768" y="1626704"/>
                    </a:lnTo>
                    <a:lnTo>
                      <a:pt x="2845676" y="1627238"/>
                    </a:lnTo>
                    <a:lnTo>
                      <a:pt x="2845041" y="1627365"/>
                    </a:lnTo>
                    <a:lnTo>
                      <a:pt x="2844863" y="1627644"/>
                    </a:lnTo>
                    <a:lnTo>
                      <a:pt x="2843479" y="1628317"/>
                    </a:lnTo>
                    <a:lnTo>
                      <a:pt x="2842615" y="1629689"/>
                    </a:lnTo>
                    <a:lnTo>
                      <a:pt x="2841637" y="1631327"/>
                    </a:lnTo>
                    <a:lnTo>
                      <a:pt x="2842514" y="1631327"/>
                    </a:lnTo>
                    <a:lnTo>
                      <a:pt x="2842247" y="1631759"/>
                    </a:lnTo>
                    <a:lnTo>
                      <a:pt x="2841447" y="1631759"/>
                    </a:lnTo>
                    <a:lnTo>
                      <a:pt x="2840786" y="1633905"/>
                    </a:lnTo>
                    <a:lnTo>
                      <a:pt x="2839275" y="1636141"/>
                    </a:lnTo>
                    <a:lnTo>
                      <a:pt x="2839821" y="1638884"/>
                    </a:lnTo>
                    <a:lnTo>
                      <a:pt x="2839821" y="1640446"/>
                    </a:lnTo>
                    <a:lnTo>
                      <a:pt x="2840342" y="1641525"/>
                    </a:lnTo>
                    <a:lnTo>
                      <a:pt x="2840469" y="1642122"/>
                    </a:lnTo>
                    <a:lnTo>
                      <a:pt x="2840723" y="1642300"/>
                    </a:lnTo>
                    <a:lnTo>
                      <a:pt x="2841434" y="1643735"/>
                    </a:lnTo>
                    <a:lnTo>
                      <a:pt x="2844406" y="1645780"/>
                    </a:lnTo>
                    <a:lnTo>
                      <a:pt x="2876118" y="1667103"/>
                    </a:lnTo>
                    <a:lnTo>
                      <a:pt x="2878632" y="1667891"/>
                    </a:lnTo>
                    <a:lnTo>
                      <a:pt x="2880957" y="1669453"/>
                    </a:lnTo>
                    <a:lnTo>
                      <a:pt x="2883662" y="1668907"/>
                    </a:lnTo>
                    <a:lnTo>
                      <a:pt x="2885249" y="1668907"/>
                    </a:lnTo>
                    <a:lnTo>
                      <a:pt x="2886303" y="1668386"/>
                    </a:lnTo>
                    <a:lnTo>
                      <a:pt x="2886938" y="1668246"/>
                    </a:lnTo>
                    <a:lnTo>
                      <a:pt x="2887116" y="1667967"/>
                    </a:lnTo>
                    <a:lnTo>
                      <a:pt x="2888399" y="1667319"/>
                    </a:lnTo>
                    <a:lnTo>
                      <a:pt x="2890405" y="1664309"/>
                    </a:lnTo>
                    <a:lnTo>
                      <a:pt x="2889732" y="1663852"/>
                    </a:lnTo>
                    <a:lnTo>
                      <a:pt x="2890443" y="1664309"/>
                    </a:lnTo>
                    <a:lnTo>
                      <a:pt x="2890532" y="1663852"/>
                    </a:lnTo>
                    <a:lnTo>
                      <a:pt x="2891193" y="1661693"/>
                    </a:lnTo>
                    <a:lnTo>
                      <a:pt x="2892704" y="1659470"/>
                    </a:lnTo>
                    <a:close/>
                  </a:path>
                  <a:path w="3617595" h="2261235">
                    <a:moveTo>
                      <a:pt x="2972104" y="1713128"/>
                    </a:moveTo>
                    <a:lnTo>
                      <a:pt x="2971558" y="1710397"/>
                    </a:lnTo>
                    <a:lnTo>
                      <a:pt x="2971558" y="1708810"/>
                    </a:lnTo>
                    <a:lnTo>
                      <a:pt x="2971025" y="1707743"/>
                    </a:lnTo>
                    <a:lnTo>
                      <a:pt x="2970911" y="1707146"/>
                    </a:lnTo>
                    <a:lnTo>
                      <a:pt x="2970644" y="1706981"/>
                    </a:lnTo>
                    <a:lnTo>
                      <a:pt x="2969945" y="1705533"/>
                    </a:lnTo>
                    <a:lnTo>
                      <a:pt x="2966961" y="1703476"/>
                    </a:lnTo>
                    <a:lnTo>
                      <a:pt x="2935262" y="1682140"/>
                    </a:lnTo>
                    <a:lnTo>
                      <a:pt x="2934703" y="1681962"/>
                    </a:lnTo>
                    <a:lnTo>
                      <a:pt x="2932620" y="1681340"/>
                    </a:lnTo>
                    <a:lnTo>
                      <a:pt x="2930423" y="1679816"/>
                    </a:lnTo>
                    <a:lnTo>
                      <a:pt x="2927705" y="1680362"/>
                    </a:lnTo>
                    <a:lnTo>
                      <a:pt x="2926105" y="1680362"/>
                    </a:lnTo>
                    <a:lnTo>
                      <a:pt x="2924949" y="1680921"/>
                    </a:lnTo>
                    <a:lnTo>
                      <a:pt x="2924441" y="1681022"/>
                    </a:lnTo>
                    <a:lnTo>
                      <a:pt x="2924289" y="1681251"/>
                    </a:lnTo>
                    <a:lnTo>
                      <a:pt x="2922803" y="1681962"/>
                    </a:lnTo>
                    <a:lnTo>
                      <a:pt x="2920771" y="1684947"/>
                    </a:lnTo>
                    <a:lnTo>
                      <a:pt x="2919946" y="1687741"/>
                    </a:lnTo>
                    <a:lnTo>
                      <a:pt x="2918650" y="1689785"/>
                    </a:lnTo>
                    <a:lnTo>
                      <a:pt x="2919082" y="1692287"/>
                    </a:lnTo>
                    <a:lnTo>
                      <a:pt x="2919082" y="1694002"/>
                    </a:lnTo>
                    <a:lnTo>
                      <a:pt x="2919539" y="1694967"/>
                    </a:lnTo>
                    <a:lnTo>
                      <a:pt x="2919653" y="1695589"/>
                    </a:lnTo>
                    <a:lnTo>
                      <a:pt x="2919933" y="1695792"/>
                    </a:lnTo>
                    <a:lnTo>
                      <a:pt x="2920619" y="1697189"/>
                    </a:lnTo>
                    <a:lnTo>
                      <a:pt x="2955493" y="1720761"/>
                    </a:lnTo>
                    <a:lnTo>
                      <a:pt x="2957957" y="1721548"/>
                    </a:lnTo>
                    <a:lnTo>
                      <a:pt x="2960128" y="1723110"/>
                    </a:lnTo>
                    <a:lnTo>
                      <a:pt x="2962833" y="1722564"/>
                    </a:lnTo>
                    <a:lnTo>
                      <a:pt x="2964459" y="1722564"/>
                    </a:lnTo>
                    <a:lnTo>
                      <a:pt x="2965577" y="1722018"/>
                    </a:lnTo>
                    <a:lnTo>
                      <a:pt x="2966123" y="1721904"/>
                    </a:lnTo>
                    <a:lnTo>
                      <a:pt x="2966275" y="1721675"/>
                    </a:lnTo>
                    <a:lnTo>
                      <a:pt x="2967685" y="1720977"/>
                    </a:lnTo>
                    <a:lnTo>
                      <a:pt x="2969755" y="1717967"/>
                    </a:lnTo>
                    <a:lnTo>
                      <a:pt x="2970555" y="1715401"/>
                    </a:lnTo>
                    <a:lnTo>
                      <a:pt x="2972104" y="1713128"/>
                    </a:lnTo>
                    <a:close/>
                  </a:path>
                  <a:path w="3617595" h="2261235">
                    <a:moveTo>
                      <a:pt x="3051479" y="1766595"/>
                    </a:moveTo>
                    <a:lnTo>
                      <a:pt x="3050933" y="1763979"/>
                    </a:lnTo>
                    <a:lnTo>
                      <a:pt x="3050933" y="1762391"/>
                    </a:lnTo>
                    <a:lnTo>
                      <a:pt x="3050362" y="1761261"/>
                    </a:lnTo>
                    <a:lnTo>
                      <a:pt x="3050273" y="1760804"/>
                    </a:lnTo>
                    <a:lnTo>
                      <a:pt x="3050070" y="1760677"/>
                    </a:lnTo>
                    <a:lnTo>
                      <a:pt x="3049320" y="1759165"/>
                    </a:lnTo>
                    <a:lnTo>
                      <a:pt x="3014637" y="1735607"/>
                    </a:lnTo>
                    <a:lnTo>
                      <a:pt x="3014205" y="1736255"/>
                    </a:lnTo>
                    <a:lnTo>
                      <a:pt x="3014611" y="1735607"/>
                    </a:lnTo>
                    <a:lnTo>
                      <a:pt x="3011944" y="1734832"/>
                    </a:lnTo>
                    <a:lnTo>
                      <a:pt x="3009798" y="1733461"/>
                    </a:lnTo>
                    <a:lnTo>
                      <a:pt x="3007169" y="1733905"/>
                    </a:lnTo>
                    <a:lnTo>
                      <a:pt x="3005480" y="1733905"/>
                    </a:lnTo>
                    <a:lnTo>
                      <a:pt x="3004502" y="1734362"/>
                    </a:lnTo>
                    <a:lnTo>
                      <a:pt x="3003816" y="1734477"/>
                    </a:lnTo>
                    <a:lnTo>
                      <a:pt x="3003600" y="1734781"/>
                    </a:lnTo>
                    <a:lnTo>
                      <a:pt x="3001835" y="1735607"/>
                    </a:lnTo>
                    <a:lnTo>
                      <a:pt x="3002089" y="1735607"/>
                    </a:lnTo>
                    <a:lnTo>
                      <a:pt x="3000184" y="1738414"/>
                    </a:lnTo>
                    <a:lnTo>
                      <a:pt x="2999384" y="1740979"/>
                    </a:lnTo>
                    <a:lnTo>
                      <a:pt x="2997835" y="1743252"/>
                    </a:lnTo>
                    <a:lnTo>
                      <a:pt x="2998381" y="1745996"/>
                    </a:lnTo>
                    <a:lnTo>
                      <a:pt x="2998381" y="1747545"/>
                    </a:lnTo>
                    <a:lnTo>
                      <a:pt x="2998901" y="1748637"/>
                    </a:lnTo>
                    <a:lnTo>
                      <a:pt x="2999028" y="1749234"/>
                    </a:lnTo>
                    <a:lnTo>
                      <a:pt x="2999270" y="1749412"/>
                    </a:lnTo>
                    <a:lnTo>
                      <a:pt x="2999981" y="1750847"/>
                    </a:lnTo>
                    <a:lnTo>
                      <a:pt x="3034665" y="1774215"/>
                    </a:lnTo>
                    <a:lnTo>
                      <a:pt x="3037243" y="1775028"/>
                    </a:lnTo>
                    <a:lnTo>
                      <a:pt x="3039503" y="1776539"/>
                    </a:lnTo>
                    <a:lnTo>
                      <a:pt x="3042170" y="1776018"/>
                    </a:lnTo>
                    <a:lnTo>
                      <a:pt x="3043834" y="1776018"/>
                    </a:lnTo>
                    <a:lnTo>
                      <a:pt x="3044901" y="1775498"/>
                    </a:lnTo>
                    <a:lnTo>
                      <a:pt x="3045498" y="1775371"/>
                    </a:lnTo>
                    <a:lnTo>
                      <a:pt x="3045676" y="1775104"/>
                    </a:lnTo>
                    <a:lnTo>
                      <a:pt x="3047085" y="1774405"/>
                    </a:lnTo>
                    <a:lnTo>
                      <a:pt x="3049155" y="1771434"/>
                    </a:lnTo>
                    <a:lnTo>
                      <a:pt x="3049955" y="1768817"/>
                    </a:lnTo>
                    <a:lnTo>
                      <a:pt x="3051479" y="1766595"/>
                    </a:lnTo>
                    <a:close/>
                  </a:path>
                  <a:path w="3617595" h="2261235">
                    <a:moveTo>
                      <a:pt x="3113113" y="1573314"/>
                    </a:moveTo>
                    <a:lnTo>
                      <a:pt x="3017367" y="1573314"/>
                    </a:lnTo>
                    <a:lnTo>
                      <a:pt x="3017367" y="1582877"/>
                    </a:lnTo>
                    <a:lnTo>
                      <a:pt x="3060471" y="1582877"/>
                    </a:lnTo>
                    <a:lnTo>
                      <a:pt x="3060471" y="1734464"/>
                    </a:lnTo>
                    <a:lnTo>
                      <a:pt x="3070034" y="1734464"/>
                    </a:lnTo>
                    <a:lnTo>
                      <a:pt x="3070034" y="1582877"/>
                    </a:lnTo>
                    <a:lnTo>
                      <a:pt x="3113113" y="1582877"/>
                    </a:lnTo>
                    <a:lnTo>
                      <a:pt x="3113113" y="1573314"/>
                    </a:lnTo>
                    <a:close/>
                  </a:path>
                  <a:path w="3617595" h="2261235">
                    <a:moveTo>
                      <a:pt x="3113125" y="1981796"/>
                    </a:moveTo>
                    <a:lnTo>
                      <a:pt x="3070047" y="1981796"/>
                    </a:lnTo>
                    <a:lnTo>
                      <a:pt x="3070047" y="1830209"/>
                    </a:lnTo>
                    <a:lnTo>
                      <a:pt x="3060446" y="1830209"/>
                    </a:lnTo>
                    <a:lnTo>
                      <a:pt x="3060446" y="1981796"/>
                    </a:lnTo>
                    <a:lnTo>
                      <a:pt x="3017367" y="1981796"/>
                    </a:lnTo>
                    <a:lnTo>
                      <a:pt x="3017367" y="1991372"/>
                    </a:lnTo>
                    <a:lnTo>
                      <a:pt x="3113125" y="1991372"/>
                    </a:lnTo>
                    <a:lnTo>
                      <a:pt x="3113125" y="1981796"/>
                    </a:lnTo>
                    <a:close/>
                  </a:path>
                  <a:path w="3617595" h="2261235">
                    <a:moveTo>
                      <a:pt x="3126892" y="1826234"/>
                    </a:moveTo>
                    <a:lnTo>
                      <a:pt x="3126511" y="1822488"/>
                    </a:lnTo>
                    <a:lnTo>
                      <a:pt x="3126511" y="1821230"/>
                    </a:lnTo>
                    <a:lnTo>
                      <a:pt x="3126333" y="1820849"/>
                    </a:lnTo>
                    <a:lnTo>
                      <a:pt x="3126282" y="1820240"/>
                    </a:lnTo>
                    <a:lnTo>
                      <a:pt x="3125952" y="1819973"/>
                    </a:lnTo>
                    <a:lnTo>
                      <a:pt x="3125228" y="1818284"/>
                    </a:lnTo>
                    <a:lnTo>
                      <a:pt x="3122815" y="1816227"/>
                    </a:lnTo>
                    <a:lnTo>
                      <a:pt x="3093275" y="1791906"/>
                    </a:lnTo>
                    <a:lnTo>
                      <a:pt x="3091078" y="1791119"/>
                    </a:lnTo>
                    <a:lnTo>
                      <a:pt x="3088602" y="1789112"/>
                    </a:lnTo>
                    <a:lnTo>
                      <a:pt x="3084525" y="1789518"/>
                    </a:lnTo>
                    <a:lnTo>
                      <a:pt x="3083649" y="1789518"/>
                    </a:lnTo>
                    <a:lnTo>
                      <a:pt x="3083382" y="1789633"/>
                    </a:lnTo>
                    <a:lnTo>
                      <a:pt x="3082620" y="1789709"/>
                    </a:lnTo>
                    <a:lnTo>
                      <a:pt x="3082277" y="1790128"/>
                    </a:lnTo>
                    <a:lnTo>
                      <a:pt x="3080651" y="1790839"/>
                    </a:lnTo>
                    <a:lnTo>
                      <a:pt x="3078810" y="1793125"/>
                    </a:lnTo>
                    <a:lnTo>
                      <a:pt x="3078619" y="1793405"/>
                    </a:lnTo>
                    <a:lnTo>
                      <a:pt x="3079623" y="1793405"/>
                    </a:lnTo>
                    <a:lnTo>
                      <a:pt x="3079229" y="1793900"/>
                    </a:lnTo>
                    <a:lnTo>
                      <a:pt x="3078403" y="1793900"/>
                    </a:lnTo>
                    <a:lnTo>
                      <a:pt x="3077781" y="1795589"/>
                    </a:lnTo>
                    <a:lnTo>
                      <a:pt x="3075813" y="1797888"/>
                    </a:lnTo>
                    <a:lnTo>
                      <a:pt x="3076219" y="1801964"/>
                    </a:lnTo>
                    <a:lnTo>
                      <a:pt x="3076219" y="1802828"/>
                    </a:lnTo>
                    <a:lnTo>
                      <a:pt x="3076321" y="1803082"/>
                    </a:lnTo>
                    <a:lnTo>
                      <a:pt x="3076410" y="1803869"/>
                    </a:lnTo>
                    <a:lnTo>
                      <a:pt x="3076829" y="1804225"/>
                    </a:lnTo>
                    <a:lnTo>
                      <a:pt x="3077553" y="1805813"/>
                    </a:lnTo>
                    <a:lnTo>
                      <a:pt x="3109620" y="1832216"/>
                    </a:lnTo>
                    <a:lnTo>
                      <a:pt x="3111792" y="1833016"/>
                    </a:lnTo>
                    <a:lnTo>
                      <a:pt x="3114129" y="1835010"/>
                    </a:lnTo>
                    <a:lnTo>
                      <a:pt x="3117977" y="1834629"/>
                    </a:lnTo>
                    <a:lnTo>
                      <a:pt x="3119183" y="1834629"/>
                    </a:lnTo>
                    <a:lnTo>
                      <a:pt x="3119539" y="1834476"/>
                    </a:lnTo>
                    <a:lnTo>
                      <a:pt x="3120301" y="1834400"/>
                    </a:lnTo>
                    <a:lnTo>
                      <a:pt x="3120606" y="1834019"/>
                    </a:lnTo>
                    <a:lnTo>
                      <a:pt x="3122168" y="1833346"/>
                    </a:lnTo>
                    <a:lnTo>
                      <a:pt x="3122434" y="1833016"/>
                    </a:lnTo>
                    <a:lnTo>
                      <a:pt x="3124047" y="1830984"/>
                    </a:lnTo>
                    <a:lnTo>
                      <a:pt x="3124466" y="1829904"/>
                    </a:lnTo>
                    <a:lnTo>
                      <a:pt x="3124885" y="1828711"/>
                    </a:lnTo>
                    <a:lnTo>
                      <a:pt x="3126892" y="1826234"/>
                    </a:lnTo>
                    <a:close/>
                  </a:path>
                  <a:path w="3617595" h="2261235">
                    <a:moveTo>
                      <a:pt x="3200882" y="1887042"/>
                    </a:moveTo>
                    <a:lnTo>
                      <a:pt x="3200476" y="1882978"/>
                    </a:lnTo>
                    <a:lnTo>
                      <a:pt x="3200476" y="1882101"/>
                    </a:lnTo>
                    <a:lnTo>
                      <a:pt x="3200362" y="1881860"/>
                    </a:lnTo>
                    <a:lnTo>
                      <a:pt x="3200285" y="1881060"/>
                    </a:lnTo>
                    <a:lnTo>
                      <a:pt x="3199854" y="1880730"/>
                    </a:lnTo>
                    <a:lnTo>
                      <a:pt x="3199155" y="1879117"/>
                    </a:lnTo>
                    <a:lnTo>
                      <a:pt x="3196590" y="1877072"/>
                    </a:lnTo>
                    <a:lnTo>
                      <a:pt x="3167100" y="1852739"/>
                    </a:lnTo>
                    <a:lnTo>
                      <a:pt x="3166872" y="1852993"/>
                    </a:lnTo>
                    <a:lnTo>
                      <a:pt x="3167062" y="1852739"/>
                    </a:lnTo>
                    <a:lnTo>
                      <a:pt x="3164954" y="1851952"/>
                    </a:lnTo>
                    <a:lnTo>
                      <a:pt x="3162592" y="1849958"/>
                    </a:lnTo>
                    <a:lnTo>
                      <a:pt x="3158515" y="1850364"/>
                    </a:lnTo>
                    <a:lnTo>
                      <a:pt x="3157601" y="1850364"/>
                    </a:lnTo>
                    <a:lnTo>
                      <a:pt x="3157334" y="1850491"/>
                    </a:lnTo>
                    <a:lnTo>
                      <a:pt x="3156610" y="1850555"/>
                    </a:lnTo>
                    <a:lnTo>
                      <a:pt x="3156280" y="1850961"/>
                    </a:lnTo>
                    <a:lnTo>
                      <a:pt x="3154667" y="1851685"/>
                    </a:lnTo>
                    <a:lnTo>
                      <a:pt x="3152825" y="1853946"/>
                    </a:lnTo>
                    <a:lnTo>
                      <a:pt x="3152648" y="1854250"/>
                    </a:lnTo>
                    <a:lnTo>
                      <a:pt x="3153587" y="1854250"/>
                    </a:lnTo>
                    <a:lnTo>
                      <a:pt x="3153206" y="1854733"/>
                    </a:lnTo>
                    <a:lnTo>
                      <a:pt x="3152432" y="1854733"/>
                    </a:lnTo>
                    <a:lnTo>
                      <a:pt x="3151822" y="1856371"/>
                    </a:lnTo>
                    <a:lnTo>
                      <a:pt x="3149828" y="1858733"/>
                    </a:lnTo>
                    <a:lnTo>
                      <a:pt x="3150209" y="1862569"/>
                    </a:lnTo>
                    <a:lnTo>
                      <a:pt x="3150209" y="1863712"/>
                    </a:lnTo>
                    <a:lnTo>
                      <a:pt x="3150349" y="1864067"/>
                    </a:lnTo>
                    <a:lnTo>
                      <a:pt x="3150425" y="1864728"/>
                    </a:lnTo>
                    <a:lnTo>
                      <a:pt x="3150755" y="1865020"/>
                    </a:lnTo>
                    <a:lnTo>
                      <a:pt x="3151467" y="1866658"/>
                    </a:lnTo>
                    <a:lnTo>
                      <a:pt x="3153892" y="1868703"/>
                    </a:lnTo>
                    <a:lnTo>
                      <a:pt x="3183610" y="1893062"/>
                    </a:lnTo>
                    <a:lnTo>
                      <a:pt x="3183826" y="1892808"/>
                    </a:lnTo>
                    <a:lnTo>
                      <a:pt x="3183674" y="1893062"/>
                    </a:lnTo>
                    <a:lnTo>
                      <a:pt x="3185769" y="1893836"/>
                    </a:lnTo>
                    <a:lnTo>
                      <a:pt x="3188119" y="1895817"/>
                    </a:lnTo>
                    <a:lnTo>
                      <a:pt x="3191929" y="1895436"/>
                    </a:lnTo>
                    <a:lnTo>
                      <a:pt x="3193097" y="1895436"/>
                    </a:lnTo>
                    <a:lnTo>
                      <a:pt x="3193440" y="1895297"/>
                    </a:lnTo>
                    <a:lnTo>
                      <a:pt x="3194100" y="1895221"/>
                    </a:lnTo>
                    <a:lnTo>
                      <a:pt x="3194380" y="1894890"/>
                    </a:lnTo>
                    <a:lnTo>
                      <a:pt x="3196044" y="1894179"/>
                    </a:lnTo>
                    <a:lnTo>
                      <a:pt x="3196323" y="1893849"/>
                    </a:lnTo>
                    <a:lnTo>
                      <a:pt x="3198025" y="1891830"/>
                    </a:lnTo>
                    <a:lnTo>
                      <a:pt x="3198279" y="1891220"/>
                    </a:lnTo>
                    <a:lnTo>
                      <a:pt x="3197491" y="1891220"/>
                    </a:lnTo>
                    <a:lnTo>
                      <a:pt x="3197872" y="1890737"/>
                    </a:lnTo>
                    <a:lnTo>
                      <a:pt x="3198457" y="1890737"/>
                    </a:lnTo>
                    <a:lnTo>
                      <a:pt x="3198914" y="1889467"/>
                    </a:lnTo>
                    <a:lnTo>
                      <a:pt x="3200882" y="1887042"/>
                    </a:lnTo>
                    <a:close/>
                  </a:path>
                  <a:path w="3617595" h="2261235">
                    <a:moveTo>
                      <a:pt x="3274872" y="1947887"/>
                    </a:moveTo>
                    <a:lnTo>
                      <a:pt x="3274491" y="1944077"/>
                    </a:lnTo>
                    <a:lnTo>
                      <a:pt x="3274491" y="1942947"/>
                    </a:lnTo>
                    <a:lnTo>
                      <a:pt x="3274339" y="1942630"/>
                    </a:lnTo>
                    <a:lnTo>
                      <a:pt x="3274276" y="1941906"/>
                    </a:lnTo>
                    <a:lnTo>
                      <a:pt x="3273869" y="1941588"/>
                    </a:lnTo>
                    <a:lnTo>
                      <a:pt x="3273145" y="1939963"/>
                    </a:lnTo>
                    <a:lnTo>
                      <a:pt x="3270580" y="1937893"/>
                    </a:lnTo>
                    <a:lnTo>
                      <a:pt x="3241090" y="1913559"/>
                    </a:lnTo>
                    <a:lnTo>
                      <a:pt x="3240570" y="1914194"/>
                    </a:lnTo>
                    <a:lnTo>
                      <a:pt x="3241065" y="1913559"/>
                    </a:lnTo>
                    <a:lnTo>
                      <a:pt x="3238931" y="1912797"/>
                    </a:lnTo>
                    <a:lnTo>
                      <a:pt x="3238766" y="1912747"/>
                    </a:lnTo>
                    <a:lnTo>
                      <a:pt x="3236379" y="1910803"/>
                    </a:lnTo>
                    <a:lnTo>
                      <a:pt x="3232391" y="1911184"/>
                    </a:lnTo>
                    <a:lnTo>
                      <a:pt x="3231438" y="1911184"/>
                    </a:lnTo>
                    <a:lnTo>
                      <a:pt x="3231172" y="1911311"/>
                    </a:lnTo>
                    <a:lnTo>
                      <a:pt x="3230397" y="1911375"/>
                    </a:lnTo>
                    <a:lnTo>
                      <a:pt x="3230041" y="1911819"/>
                    </a:lnTo>
                    <a:lnTo>
                      <a:pt x="3228467" y="1912518"/>
                    </a:lnTo>
                    <a:lnTo>
                      <a:pt x="3226612" y="1914791"/>
                    </a:lnTo>
                    <a:lnTo>
                      <a:pt x="3226409" y="1915071"/>
                    </a:lnTo>
                    <a:lnTo>
                      <a:pt x="3227413" y="1915071"/>
                    </a:lnTo>
                    <a:lnTo>
                      <a:pt x="3227006" y="1915579"/>
                    </a:lnTo>
                    <a:lnTo>
                      <a:pt x="3226219" y="1915579"/>
                    </a:lnTo>
                    <a:lnTo>
                      <a:pt x="3225596" y="1917242"/>
                    </a:lnTo>
                    <a:lnTo>
                      <a:pt x="3223628" y="1919566"/>
                    </a:lnTo>
                    <a:lnTo>
                      <a:pt x="3224009" y="1923402"/>
                    </a:lnTo>
                    <a:lnTo>
                      <a:pt x="3224009" y="1924519"/>
                    </a:lnTo>
                    <a:lnTo>
                      <a:pt x="3224149" y="1924850"/>
                    </a:lnTo>
                    <a:lnTo>
                      <a:pt x="3224225" y="1925561"/>
                    </a:lnTo>
                    <a:lnTo>
                      <a:pt x="3224606" y="1925891"/>
                    </a:lnTo>
                    <a:lnTo>
                      <a:pt x="3225342" y="1927504"/>
                    </a:lnTo>
                    <a:lnTo>
                      <a:pt x="3227921" y="1929549"/>
                    </a:lnTo>
                    <a:lnTo>
                      <a:pt x="3257397" y="1953869"/>
                    </a:lnTo>
                    <a:lnTo>
                      <a:pt x="3259671" y="1954695"/>
                    </a:lnTo>
                    <a:lnTo>
                      <a:pt x="3262109" y="1956663"/>
                    </a:lnTo>
                    <a:lnTo>
                      <a:pt x="3265843" y="1956282"/>
                    </a:lnTo>
                    <a:lnTo>
                      <a:pt x="3267087" y="1956282"/>
                    </a:lnTo>
                    <a:lnTo>
                      <a:pt x="3267468" y="1956117"/>
                    </a:lnTo>
                    <a:lnTo>
                      <a:pt x="3268091" y="1956054"/>
                    </a:lnTo>
                    <a:lnTo>
                      <a:pt x="3268345" y="1955749"/>
                    </a:lnTo>
                    <a:lnTo>
                      <a:pt x="3270034" y="1955025"/>
                    </a:lnTo>
                    <a:lnTo>
                      <a:pt x="3270313" y="1954695"/>
                    </a:lnTo>
                    <a:lnTo>
                      <a:pt x="3272040" y="1952637"/>
                    </a:lnTo>
                    <a:lnTo>
                      <a:pt x="3272269" y="1952066"/>
                    </a:lnTo>
                    <a:lnTo>
                      <a:pt x="3271482" y="1952066"/>
                    </a:lnTo>
                    <a:lnTo>
                      <a:pt x="3271863" y="1951583"/>
                    </a:lnTo>
                    <a:lnTo>
                      <a:pt x="3272447" y="1951583"/>
                    </a:lnTo>
                    <a:lnTo>
                      <a:pt x="3272904" y="1950313"/>
                    </a:lnTo>
                    <a:lnTo>
                      <a:pt x="3274872" y="1947887"/>
                    </a:lnTo>
                    <a:close/>
                  </a:path>
                  <a:path w="3617595" h="2261235">
                    <a:moveTo>
                      <a:pt x="3354171" y="1988540"/>
                    </a:moveTo>
                    <a:lnTo>
                      <a:pt x="3350310" y="1984197"/>
                    </a:lnTo>
                    <a:lnTo>
                      <a:pt x="3345205" y="1983397"/>
                    </a:lnTo>
                    <a:lnTo>
                      <a:pt x="3321939" y="1980044"/>
                    </a:lnTo>
                    <a:lnTo>
                      <a:pt x="3315081" y="1974405"/>
                    </a:lnTo>
                    <a:lnTo>
                      <a:pt x="3312871" y="1973605"/>
                    </a:lnTo>
                    <a:lnTo>
                      <a:pt x="3310382" y="1971611"/>
                    </a:lnTo>
                    <a:lnTo>
                      <a:pt x="3306381" y="1972017"/>
                    </a:lnTo>
                    <a:lnTo>
                      <a:pt x="3305429" y="1972017"/>
                    </a:lnTo>
                    <a:lnTo>
                      <a:pt x="3305137" y="1972144"/>
                    </a:lnTo>
                    <a:lnTo>
                      <a:pt x="3304387" y="1972221"/>
                    </a:lnTo>
                    <a:lnTo>
                      <a:pt x="3304057" y="1972627"/>
                    </a:lnTo>
                    <a:lnTo>
                      <a:pt x="3302444" y="1973338"/>
                    </a:lnTo>
                    <a:lnTo>
                      <a:pt x="3300399" y="1975904"/>
                    </a:lnTo>
                    <a:lnTo>
                      <a:pt x="3299612" y="1978050"/>
                    </a:lnTo>
                    <a:lnTo>
                      <a:pt x="3297618" y="1980387"/>
                    </a:lnTo>
                    <a:lnTo>
                      <a:pt x="3297821" y="1982381"/>
                    </a:lnTo>
                    <a:lnTo>
                      <a:pt x="3297898" y="1983206"/>
                    </a:lnTo>
                    <a:lnTo>
                      <a:pt x="3297999" y="1984197"/>
                    </a:lnTo>
                    <a:lnTo>
                      <a:pt x="3298025" y="1984463"/>
                    </a:lnTo>
                    <a:lnTo>
                      <a:pt x="3298025" y="1985340"/>
                    </a:lnTo>
                    <a:lnTo>
                      <a:pt x="3298126" y="1985594"/>
                    </a:lnTo>
                    <a:lnTo>
                      <a:pt x="3298152" y="1985772"/>
                    </a:lnTo>
                    <a:lnTo>
                      <a:pt x="3298215" y="1986381"/>
                    </a:lnTo>
                    <a:lnTo>
                      <a:pt x="3298621" y="1986724"/>
                    </a:lnTo>
                    <a:lnTo>
                      <a:pt x="3299333" y="1988312"/>
                    </a:lnTo>
                    <a:lnTo>
                      <a:pt x="3301885" y="1990394"/>
                    </a:lnTo>
                    <a:lnTo>
                      <a:pt x="3307067" y="1994763"/>
                    </a:lnTo>
                    <a:lnTo>
                      <a:pt x="3307092" y="1995043"/>
                    </a:lnTo>
                    <a:lnTo>
                      <a:pt x="3310852" y="1999424"/>
                    </a:lnTo>
                    <a:lnTo>
                      <a:pt x="3311271" y="1999424"/>
                    </a:lnTo>
                    <a:lnTo>
                      <a:pt x="3314598" y="1999919"/>
                    </a:lnTo>
                    <a:lnTo>
                      <a:pt x="3315385" y="2000529"/>
                    </a:lnTo>
                    <a:lnTo>
                      <a:pt x="3317506" y="2000338"/>
                    </a:lnTo>
                    <a:lnTo>
                      <a:pt x="3317875" y="2000389"/>
                    </a:lnTo>
                    <a:lnTo>
                      <a:pt x="3342195" y="2003920"/>
                    </a:lnTo>
                    <a:lnTo>
                      <a:pt x="3343783" y="2004060"/>
                    </a:lnTo>
                    <a:lnTo>
                      <a:pt x="3348913" y="2004060"/>
                    </a:lnTo>
                    <a:lnTo>
                      <a:pt x="3353828" y="1996732"/>
                    </a:lnTo>
                    <a:lnTo>
                      <a:pt x="3353955" y="1995970"/>
                    </a:lnTo>
                    <a:lnTo>
                      <a:pt x="3354070" y="1994103"/>
                    </a:lnTo>
                    <a:lnTo>
                      <a:pt x="3354171" y="1988540"/>
                    </a:lnTo>
                    <a:close/>
                  </a:path>
                  <a:path w="3617595" h="2261235">
                    <a:moveTo>
                      <a:pt x="3365233" y="2200414"/>
                    </a:moveTo>
                    <a:lnTo>
                      <a:pt x="3322155" y="2200414"/>
                    </a:lnTo>
                    <a:lnTo>
                      <a:pt x="3322155" y="2037638"/>
                    </a:lnTo>
                    <a:lnTo>
                      <a:pt x="3312566" y="2037638"/>
                    </a:lnTo>
                    <a:lnTo>
                      <a:pt x="3312566" y="2200414"/>
                    </a:lnTo>
                    <a:lnTo>
                      <a:pt x="3269488" y="2200414"/>
                    </a:lnTo>
                    <a:lnTo>
                      <a:pt x="3269488" y="2209977"/>
                    </a:lnTo>
                    <a:lnTo>
                      <a:pt x="3365233" y="2209977"/>
                    </a:lnTo>
                    <a:lnTo>
                      <a:pt x="3365233" y="2200414"/>
                    </a:lnTo>
                    <a:close/>
                  </a:path>
                  <a:path w="3617595" h="2261235">
                    <a:moveTo>
                      <a:pt x="3365233" y="1769579"/>
                    </a:moveTo>
                    <a:lnTo>
                      <a:pt x="3269488" y="1769579"/>
                    </a:lnTo>
                    <a:lnTo>
                      <a:pt x="3269488" y="1779143"/>
                    </a:lnTo>
                    <a:lnTo>
                      <a:pt x="3312566" y="1779143"/>
                    </a:lnTo>
                    <a:lnTo>
                      <a:pt x="3312566" y="1941906"/>
                    </a:lnTo>
                    <a:lnTo>
                      <a:pt x="3322155" y="1941906"/>
                    </a:lnTo>
                    <a:lnTo>
                      <a:pt x="3322155" y="1779143"/>
                    </a:lnTo>
                    <a:lnTo>
                      <a:pt x="3365233" y="1779143"/>
                    </a:lnTo>
                    <a:lnTo>
                      <a:pt x="3365233" y="1769579"/>
                    </a:lnTo>
                    <a:close/>
                  </a:path>
                  <a:path w="3617595" h="2261235">
                    <a:moveTo>
                      <a:pt x="3448901" y="2002307"/>
                    </a:moveTo>
                    <a:lnTo>
                      <a:pt x="3445052" y="1997938"/>
                    </a:lnTo>
                    <a:lnTo>
                      <a:pt x="3402050" y="1991791"/>
                    </a:lnTo>
                    <a:lnTo>
                      <a:pt x="3400488" y="1991652"/>
                    </a:lnTo>
                    <a:lnTo>
                      <a:pt x="3395497" y="1991652"/>
                    </a:lnTo>
                    <a:lnTo>
                      <a:pt x="3391154" y="1995335"/>
                    </a:lnTo>
                    <a:lnTo>
                      <a:pt x="3390379" y="2000427"/>
                    </a:lnTo>
                    <a:lnTo>
                      <a:pt x="3390366" y="2000669"/>
                    </a:lnTo>
                    <a:lnTo>
                      <a:pt x="3390239" y="2007019"/>
                    </a:lnTo>
                    <a:lnTo>
                      <a:pt x="3393910" y="2011514"/>
                    </a:lnTo>
                    <a:lnTo>
                      <a:pt x="3399015" y="2012315"/>
                    </a:lnTo>
                    <a:lnTo>
                      <a:pt x="3437699" y="2017801"/>
                    </a:lnTo>
                    <a:lnTo>
                      <a:pt x="3443681" y="2017801"/>
                    </a:lnTo>
                    <a:lnTo>
                      <a:pt x="3445560" y="2016226"/>
                    </a:lnTo>
                    <a:lnTo>
                      <a:pt x="3448024" y="2014143"/>
                    </a:lnTo>
                    <a:lnTo>
                      <a:pt x="3448786" y="2009025"/>
                    </a:lnTo>
                    <a:lnTo>
                      <a:pt x="3448901" y="2002307"/>
                    </a:lnTo>
                    <a:close/>
                  </a:path>
                  <a:path w="3617595" h="2261235">
                    <a:moveTo>
                      <a:pt x="3543643" y="2016226"/>
                    </a:moveTo>
                    <a:lnTo>
                      <a:pt x="3539807" y="2011705"/>
                    </a:lnTo>
                    <a:lnTo>
                      <a:pt x="3534702" y="2010918"/>
                    </a:lnTo>
                    <a:lnTo>
                      <a:pt x="3496780" y="2005533"/>
                    </a:lnTo>
                    <a:lnTo>
                      <a:pt x="3491484" y="2005533"/>
                    </a:lnTo>
                    <a:lnTo>
                      <a:pt x="3490087" y="2005533"/>
                    </a:lnTo>
                    <a:lnTo>
                      <a:pt x="3485908" y="2009089"/>
                    </a:lnTo>
                    <a:lnTo>
                      <a:pt x="3485108" y="2014169"/>
                    </a:lnTo>
                    <a:lnTo>
                      <a:pt x="3485096" y="2014423"/>
                    </a:lnTo>
                    <a:lnTo>
                      <a:pt x="3484981" y="2020951"/>
                    </a:lnTo>
                    <a:lnTo>
                      <a:pt x="3488664" y="2025294"/>
                    </a:lnTo>
                    <a:lnTo>
                      <a:pt x="3531666" y="2031441"/>
                    </a:lnTo>
                    <a:lnTo>
                      <a:pt x="3533279" y="2031580"/>
                    </a:lnTo>
                    <a:lnTo>
                      <a:pt x="3538410" y="2031580"/>
                    </a:lnTo>
                    <a:lnTo>
                      <a:pt x="3540315" y="2029968"/>
                    </a:lnTo>
                    <a:lnTo>
                      <a:pt x="3542766" y="2027897"/>
                    </a:lnTo>
                    <a:lnTo>
                      <a:pt x="3543528" y="2022805"/>
                    </a:lnTo>
                    <a:lnTo>
                      <a:pt x="3543643" y="2016226"/>
                    </a:lnTo>
                    <a:close/>
                  </a:path>
                  <a:path w="3617595" h="2261235">
                    <a:moveTo>
                      <a:pt x="3617353" y="2251468"/>
                    </a:moveTo>
                    <a:lnTo>
                      <a:pt x="3574275" y="2251468"/>
                    </a:lnTo>
                    <a:lnTo>
                      <a:pt x="3574275" y="2074354"/>
                    </a:lnTo>
                    <a:lnTo>
                      <a:pt x="3564686" y="2074354"/>
                    </a:lnTo>
                    <a:lnTo>
                      <a:pt x="3564686" y="2251468"/>
                    </a:lnTo>
                    <a:lnTo>
                      <a:pt x="3521608" y="2251468"/>
                    </a:lnTo>
                    <a:lnTo>
                      <a:pt x="3521608" y="2261031"/>
                    </a:lnTo>
                    <a:lnTo>
                      <a:pt x="3617353" y="2261031"/>
                    </a:lnTo>
                    <a:lnTo>
                      <a:pt x="3617353" y="2251468"/>
                    </a:lnTo>
                    <a:close/>
                  </a:path>
                  <a:path w="3617595" h="2261235">
                    <a:moveTo>
                      <a:pt x="3617353" y="1791919"/>
                    </a:moveTo>
                    <a:lnTo>
                      <a:pt x="3521608" y="1791919"/>
                    </a:lnTo>
                    <a:lnTo>
                      <a:pt x="3521608" y="1801482"/>
                    </a:lnTo>
                    <a:lnTo>
                      <a:pt x="3564674" y="1801482"/>
                    </a:lnTo>
                    <a:lnTo>
                      <a:pt x="3564674" y="1978596"/>
                    </a:lnTo>
                    <a:lnTo>
                      <a:pt x="3574275" y="1978596"/>
                    </a:lnTo>
                    <a:lnTo>
                      <a:pt x="3574275" y="1801482"/>
                    </a:lnTo>
                    <a:lnTo>
                      <a:pt x="3617353" y="1801482"/>
                    </a:lnTo>
                    <a:lnTo>
                      <a:pt x="3617353" y="179191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0" name="object 30">
                <a:extLst>
                  <a:ext uri="{FF2B5EF4-FFF2-40B4-BE49-F238E27FC236}">
                    <a16:creationId xmlns:a16="http://schemas.microsoft.com/office/drawing/2014/main" id="{BEAB2915-2BE5-1693-00BA-7013BC69B8D3}"/>
                  </a:ext>
                </a:extLst>
              </p:cNvPr>
              <p:cNvSpPr/>
              <p:nvPr/>
            </p:nvSpPr>
            <p:spPr>
              <a:xfrm>
                <a:off x="6294742" y="5075229"/>
                <a:ext cx="3115310" cy="1235075"/>
              </a:xfrm>
              <a:custGeom>
                <a:avLst/>
                <a:gdLst/>
                <a:ahLst/>
                <a:cxnLst/>
                <a:rect l="l" t="t" r="r" b="b"/>
                <a:pathLst>
                  <a:path w="3115309" h="1235075">
                    <a:moveTo>
                      <a:pt x="95719" y="47866"/>
                    </a:moveTo>
                    <a:lnTo>
                      <a:pt x="47853" y="0"/>
                    </a:lnTo>
                    <a:lnTo>
                      <a:pt x="0" y="47866"/>
                    </a:lnTo>
                    <a:lnTo>
                      <a:pt x="47853" y="95745"/>
                    </a:lnTo>
                    <a:lnTo>
                      <a:pt x="95719" y="47866"/>
                    </a:lnTo>
                    <a:close/>
                  </a:path>
                  <a:path w="3115309" h="1235075">
                    <a:moveTo>
                      <a:pt x="347827" y="245719"/>
                    </a:moveTo>
                    <a:lnTo>
                      <a:pt x="299974" y="197866"/>
                    </a:lnTo>
                    <a:lnTo>
                      <a:pt x="252107" y="245719"/>
                    </a:lnTo>
                    <a:lnTo>
                      <a:pt x="299974" y="293611"/>
                    </a:lnTo>
                    <a:lnTo>
                      <a:pt x="347827" y="245719"/>
                    </a:lnTo>
                    <a:close/>
                  </a:path>
                  <a:path w="3115309" h="1235075">
                    <a:moveTo>
                      <a:pt x="599948" y="232956"/>
                    </a:moveTo>
                    <a:lnTo>
                      <a:pt x="552081" y="185102"/>
                    </a:lnTo>
                    <a:lnTo>
                      <a:pt x="504228" y="232956"/>
                    </a:lnTo>
                    <a:lnTo>
                      <a:pt x="552081" y="280847"/>
                    </a:lnTo>
                    <a:lnTo>
                      <a:pt x="599948" y="232956"/>
                    </a:lnTo>
                    <a:close/>
                  </a:path>
                  <a:path w="3115309" h="1235075">
                    <a:moveTo>
                      <a:pt x="850468" y="274434"/>
                    </a:moveTo>
                    <a:lnTo>
                      <a:pt x="802601" y="226580"/>
                    </a:lnTo>
                    <a:lnTo>
                      <a:pt x="754735" y="274434"/>
                    </a:lnTo>
                    <a:lnTo>
                      <a:pt x="802601" y="322326"/>
                    </a:lnTo>
                    <a:lnTo>
                      <a:pt x="850468" y="274434"/>
                    </a:lnTo>
                    <a:close/>
                  </a:path>
                  <a:path w="3115309" h="1235075">
                    <a:moveTo>
                      <a:pt x="1102575" y="288810"/>
                    </a:moveTo>
                    <a:lnTo>
                      <a:pt x="1054722" y="240944"/>
                    </a:lnTo>
                    <a:lnTo>
                      <a:pt x="1006856" y="288810"/>
                    </a:lnTo>
                    <a:lnTo>
                      <a:pt x="1054722" y="336689"/>
                    </a:lnTo>
                    <a:lnTo>
                      <a:pt x="1102575" y="288810"/>
                    </a:lnTo>
                    <a:close/>
                  </a:path>
                  <a:path w="3115309" h="1235075">
                    <a:moveTo>
                      <a:pt x="1353096" y="381355"/>
                    </a:moveTo>
                    <a:lnTo>
                      <a:pt x="1305229" y="333489"/>
                    </a:lnTo>
                    <a:lnTo>
                      <a:pt x="1257376" y="381355"/>
                    </a:lnTo>
                    <a:lnTo>
                      <a:pt x="1305229" y="429247"/>
                    </a:lnTo>
                    <a:lnTo>
                      <a:pt x="1353096" y="381355"/>
                    </a:lnTo>
                    <a:close/>
                  </a:path>
                  <a:path w="3115309" h="1235075">
                    <a:moveTo>
                      <a:pt x="2107857" y="524967"/>
                    </a:moveTo>
                    <a:lnTo>
                      <a:pt x="2059965" y="477100"/>
                    </a:lnTo>
                    <a:lnTo>
                      <a:pt x="2012111" y="524967"/>
                    </a:lnTo>
                    <a:lnTo>
                      <a:pt x="2059965" y="572846"/>
                    </a:lnTo>
                    <a:lnTo>
                      <a:pt x="2107857" y="524967"/>
                    </a:lnTo>
                    <a:close/>
                  </a:path>
                  <a:path w="3115309" h="1235075">
                    <a:moveTo>
                      <a:pt x="2359977" y="773887"/>
                    </a:moveTo>
                    <a:lnTo>
                      <a:pt x="2312085" y="726020"/>
                    </a:lnTo>
                    <a:lnTo>
                      <a:pt x="2264219" y="773887"/>
                    </a:lnTo>
                    <a:lnTo>
                      <a:pt x="2312085" y="821766"/>
                    </a:lnTo>
                    <a:lnTo>
                      <a:pt x="2359977" y="773887"/>
                    </a:lnTo>
                    <a:close/>
                  </a:path>
                  <a:path w="3115309" h="1235075">
                    <a:moveTo>
                      <a:pt x="2610485" y="943025"/>
                    </a:moveTo>
                    <a:lnTo>
                      <a:pt x="2562618" y="895159"/>
                    </a:lnTo>
                    <a:lnTo>
                      <a:pt x="2514727" y="943025"/>
                    </a:lnTo>
                    <a:lnTo>
                      <a:pt x="2562618" y="990904"/>
                    </a:lnTo>
                    <a:lnTo>
                      <a:pt x="2610485" y="943025"/>
                    </a:lnTo>
                    <a:close/>
                  </a:path>
                  <a:path w="3115309" h="1235075">
                    <a:moveTo>
                      <a:pt x="2862592" y="1150454"/>
                    </a:moveTo>
                    <a:lnTo>
                      <a:pt x="2814739" y="1102601"/>
                    </a:lnTo>
                    <a:lnTo>
                      <a:pt x="2766847" y="1150454"/>
                    </a:lnTo>
                    <a:lnTo>
                      <a:pt x="2814739" y="1198346"/>
                    </a:lnTo>
                    <a:lnTo>
                      <a:pt x="2862592" y="1150454"/>
                    </a:lnTo>
                    <a:close/>
                  </a:path>
                  <a:path w="3115309" h="1235075">
                    <a:moveTo>
                      <a:pt x="3114700" y="1187157"/>
                    </a:moveTo>
                    <a:lnTo>
                      <a:pt x="3066821" y="1139291"/>
                    </a:lnTo>
                    <a:lnTo>
                      <a:pt x="3018967" y="1187157"/>
                    </a:lnTo>
                    <a:lnTo>
                      <a:pt x="3066821" y="1235049"/>
                    </a:lnTo>
                    <a:lnTo>
                      <a:pt x="3114700" y="118715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1" name="object 31">
                <a:extLst>
                  <a:ext uri="{FF2B5EF4-FFF2-40B4-BE49-F238E27FC236}">
                    <a16:creationId xmlns:a16="http://schemas.microsoft.com/office/drawing/2014/main" id="{83A37AF4-93E8-3674-C799-465D786A05AC}"/>
                  </a:ext>
                </a:extLst>
              </p:cNvPr>
              <p:cNvSpPr/>
              <p:nvPr/>
            </p:nvSpPr>
            <p:spPr>
              <a:xfrm>
                <a:off x="5792102" y="4133804"/>
                <a:ext cx="3617595" cy="1268730"/>
              </a:xfrm>
              <a:custGeom>
                <a:avLst/>
                <a:gdLst/>
                <a:ahLst/>
                <a:cxnLst/>
                <a:rect l="l" t="t" r="r" b="b"/>
                <a:pathLst>
                  <a:path w="3617595" h="1268729">
                    <a:moveTo>
                      <a:pt x="95745" y="33502"/>
                    </a:moveTo>
                    <a:lnTo>
                      <a:pt x="0" y="33502"/>
                    </a:lnTo>
                    <a:lnTo>
                      <a:pt x="0" y="43078"/>
                    </a:lnTo>
                    <a:lnTo>
                      <a:pt x="43078" y="43078"/>
                    </a:lnTo>
                    <a:lnTo>
                      <a:pt x="43078" y="188290"/>
                    </a:lnTo>
                    <a:lnTo>
                      <a:pt x="52641" y="188290"/>
                    </a:lnTo>
                    <a:lnTo>
                      <a:pt x="52641" y="43078"/>
                    </a:lnTo>
                    <a:lnTo>
                      <a:pt x="95745" y="43078"/>
                    </a:lnTo>
                    <a:lnTo>
                      <a:pt x="95745" y="33502"/>
                    </a:lnTo>
                    <a:close/>
                  </a:path>
                  <a:path w="3617595" h="1268729">
                    <a:moveTo>
                      <a:pt x="96545" y="234340"/>
                    </a:moveTo>
                    <a:lnTo>
                      <a:pt x="92735" y="230149"/>
                    </a:lnTo>
                    <a:lnTo>
                      <a:pt x="92392" y="229768"/>
                    </a:lnTo>
                    <a:lnTo>
                      <a:pt x="87160" y="229374"/>
                    </a:lnTo>
                    <a:lnTo>
                      <a:pt x="86995" y="229768"/>
                    </a:lnTo>
                    <a:lnTo>
                      <a:pt x="86956" y="230124"/>
                    </a:lnTo>
                    <a:lnTo>
                      <a:pt x="87007" y="229374"/>
                    </a:lnTo>
                    <a:lnTo>
                      <a:pt x="48933" y="225971"/>
                    </a:lnTo>
                    <a:lnTo>
                      <a:pt x="47904" y="226847"/>
                    </a:lnTo>
                    <a:lnTo>
                      <a:pt x="48044" y="226847"/>
                    </a:lnTo>
                    <a:lnTo>
                      <a:pt x="46342" y="244995"/>
                    </a:lnTo>
                    <a:lnTo>
                      <a:pt x="46278" y="245643"/>
                    </a:lnTo>
                    <a:lnTo>
                      <a:pt x="47002" y="246519"/>
                    </a:lnTo>
                    <a:lnTo>
                      <a:pt x="85064" y="249923"/>
                    </a:lnTo>
                    <a:lnTo>
                      <a:pt x="85153" y="249123"/>
                    </a:lnTo>
                    <a:lnTo>
                      <a:pt x="85090" y="249923"/>
                    </a:lnTo>
                    <a:lnTo>
                      <a:pt x="85674" y="249974"/>
                    </a:lnTo>
                    <a:lnTo>
                      <a:pt x="91579" y="249974"/>
                    </a:lnTo>
                    <a:lnTo>
                      <a:pt x="92468" y="249123"/>
                    </a:lnTo>
                    <a:lnTo>
                      <a:pt x="93243" y="248386"/>
                    </a:lnTo>
                    <a:lnTo>
                      <a:pt x="95923" y="245833"/>
                    </a:lnTo>
                    <a:lnTo>
                      <a:pt x="96520" y="240614"/>
                    </a:lnTo>
                    <a:lnTo>
                      <a:pt x="96545" y="234340"/>
                    </a:lnTo>
                    <a:close/>
                  </a:path>
                  <a:path w="3617595" h="1268729">
                    <a:moveTo>
                      <a:pt x="191884" y="242862"/>
                    </a:moveTo>
                    <a:lnTo>
                      <a:pt x="188099" y="238544"/>
                    </a:lnTo>
                    <a:lnTo>
                      <a:pt x="187756" y="238163"/>
                    </a:lnTo>
                    <a:lnTo>
                      <a:pt x="182372" y="237756"/>
                    </a:lnTo>
                    <a:lnTo>
                      <a:pt x="144272" y="234365"/>
                    </a:lnTo>
                    <a:lnTo>
                      <a:pt x="137922" y="234365"/>
                    </a:lnTo>
                    <a:lnTo>
                      <a:pt x="133451" y="238328"/>
                    </a:lnTo>
                    <a:lnTo>
                      <a:pt x="133108" y="242862"/>
                    </a:lnTo>
                    <a:lnTo>
                      <a:pt x="133045" y="243713"/>
                    </a:lnTo>
                    <a:lnTo>
                      <a:pt x="133045" y="243852"/>
                    </a:lnTo>
                    <a:lnTo>
                      <a:pt x="133032" y="244017"/>
                    </a:lnTo>
                    <a:lnTo>
                      <a:pt x="132981" y="250126"/>
                    </a:lnTo>
                    <a:lnTo>
                      <a:pt x="137083" y="254482"/>
                    </a:lnTo>
                    <a:lnTo>
                      <a:pt x="142303" y="255079"/>
                    </a:lnTo>
                    <a:lnTo>
                      <a:pt x="180873" y="258495"/>
                    </a:lnTo>
                    <a:lnTo>
                      <a:pt x="186715" y="258495"/>
                    </a:lnTo>
                    <a:lnTo>
                      <a:pt x="187617" y="257683"/>
                    </a:lnTo>
                    <a:lnTo>
                      <a:pt x="191249" y="254342"/>
                    </a:lnTo>
                    <a:lnTo>
                      <a:pt x="191731" y="250126"/>
                    </a:lnTo>
                    <a:lnTo>
                      <a:pt x="191858" y="249008"/>
                    </a:lnTo>
                    <a:lnTo>
                      <a:pt x="191884" y="242862"/>
                    </a:lnTo>
                    <a:close/>
                  </a:path>
                  <a:path w="3617595" h="1268729">
                    <a:moveTo>
                      <a:pt x="287248" y="251256"/>
                    </a:moveTo>
                    <a:lnTo>
                      <a:pt x="283400" y="246913"/>
                    </a:lnTo>
                    <a:lnTo>
                      <a:pt x="284670" y="246913"/>
                    </a:lnTo>
                    <a:lnTo>
                      <a:pt x="277736" y="246113"/>
                    </a:lnTo>
                    <a:lnTo>
                      <a:pt x="239598" y="242722"/>
                    </a:lnTo>
                    <a:lnTo>
                      <a:pt x="233476" y="242722"/>
                    </a:lnTo>
                    <a:lnTo>
                      <a:pt x="229654" y="246113"/>
                    </a:lnTo>
                    <a:lnTo>
                      <a:pt x="228803" y="246913"/>
                    </a:lnTo>
                    <a:lnTo>
                      <a:pt x="228460" y="251256"/>
                    </a:lnTo>
                    <a:lnTo>
                      <a:pt x="228346" y="258330"/>
                    </a:lnTo>
                    <a:lnTo>
                      <a:pt x="232194" y="262902"/>
                    </a:lnTo>
                    <a:lnTo>
                      <a:pt x="232308" y="263042"/>
                    </a:lnTo>
                    <a:lnTo>
                      <a:pt x="237693" y="263474"/>
                    </a:lnTo>
                    <a:lnTo>
                      <a:pt x="276288" y="266890"/>
                    </a:lnTo>
                    <a:lnTo>
                      <a:pt x="282079" y="266890"/>
                    </a:lnTo>
                    <a:lnTo>
                      <a:pt x="283006" y="266077"/>
                    </a:lnTo>
                    <a:lnTo>
                      <a:pt x="286588" y="262902"/>
                    </a:lnTo>
                    <a:lnTo>
                      <a:pt x="287083" y="258330"/>
                    </a:lnTo>
                    <a:lnTo>
                      <a:pt x="287197" y="257378"/>
                    </a:lnTo>
                    <a:lnTo>
                      <a:pt x="287248" y="251256"/>
                    </a:lnTo>
                    <a:close/>
                  </a:path>
                  <a:path w="3617595" h="1268729">
                    <a:moveTo>
                      <a:pt x="347853" y="0"/>
                    </a:moveTo>
                    <a:lnTo>
                      <a:pt x="252107" y="0"/>
                    </a:lnTo>
                    <a:lnTo>
                      <a:pt x="252107" y="9563"/>
                    </a:lnTo>
                    <a:lnTo>
                      <a:pt x="295186" y="9563"/>
                    </a:lnTo>
                    <a:lnTo>
                      <a:pt x="295186" y="210616"/>
                    </a:lnTo>
                    <a:lnTo>
                      <a:pt x="304749" y="210616"/>
                    </a:lnTo>
                    <a:lnTo>
                      <a:pt x="304749" y="9563"/>
                    </a:lnTo>
                    <a:lnTo>
                      <a:pt x="347853" y="9563"/>
                    </a:lnTo>
                    <a:lnTo>
                      <a:pt x="347853" y="0"/>
                    </a:lnTo>
                    <a:close/>
                  </a:path>
                  <a:path w="3617595" h="1268729">
                    <a:moveTo>
                      <a:pt x="366598" y="306768"/>
                    </a:moveTo>
                    <a:lnTo>
                      <a:pt x="366217" y="303022"/>
                    </a:lnTo>
                    <a:lnTo>
                      <a:pt x="366217" y="301764"/>
                    </a:lnTo>
                    <a:lnTo>
                      <a:pt x="366039" y="301383"/>
                    </a:lnTo>
                    <a:lnTo>
                      <a:pt x="365988" y="300774"/>
                    </a:lnTo>
                    <a:lnTo>
                      <a:pt x="365671" y="300520"/>
                    </a:lnTo>
                    <a:lnTo>
                      <a:pt x="364959" y="298843"/>
                    </a:lnTo>
                    <a:lnTo>
                      <a:pt x="363397" y="297510"/>
                    </a:lnTo>
                    <a:lnTo>
                      <a:pt x="362521" y="296760"/>
                    </a:lnTo>
                    <a:lnTo>
                      <a:pt x="334556" y="273723"/>
                    </a:lnTo>
                    <a:lnTo>
                      <a:pt x="333006" y="272440"/>
                    </a:lnTo>
                    <a:lnTo>
                      <a:pt x="330796" y="271640"/>
                    </a:lnTo>
                    <a:lnTo>
                      <a:pt x="328307" y="269646"/>
                    </a:lnTo>
                    <a:lnTo>
                      <a:pt x="324472" y="270027"/>
                    </a:lnTo>
                    <a:lnTo>
                      <a:pt x="323329" y="270027"/>
                    </a:lnTo>
                    <a:lnTo>
                      <a:pt x="322986" y="270179"/>
                    </a:lnTo>
                    <a:lnTo>
                      <a:pt x="322313" y="270243"/>
                    </a:lnTo>
                    <a:lnTo>
                      <a:pt x="321995" y="270611"/>
                    </a:lnTo>
                    <a:lnTo>
                      <a:pt x="320370" y="271322"/>
                    </a:lnTo>
                    <a:lnTo>
                      <a:pt x="318325" y="273723"/>
                    </a:lnTo>
                    <a:lnTo>
                      <a:pt x="317525" y="275894"/>
                    </a:lnTo>
                    <a:lnTo>
                      <a:pt x="315544" y="278231"/>
                    </a:lnTo>
                    <a:lnTo>
                      <a:pt x="315925" y="282181"/>
                    </a:lnTo>
                    <a:lnTo>
                      <a:pt x="315925" y="283311"/>
                    </a:lnTo>
                    <a:lnTo>
                      <a:pt x="316064" y="283641"/>
                    </a:lnTo>
                    <a:lnTo>
                      <a:pt x="316141" y="284416"/>
                    </a:lnTo>
                    <a:lnTo>
                      <a:pt x="316547" y="284759"/>
                    </a:lnTo>
                    <a:lnTo>
                      <a:pt x="317258" y="286359"/>
                    </a:lnTo>
                    <a:lnTo>
                      <a:pt x="319824" y="288442"/>
                    </a:lnTo>
                    <a:lnTo>
                      <a:pt x="349135" y="312750"/>
                    </a:lnTo>
                    <a:lnTo>
                      <a:pt x="351370" y="313563"/>
                    </a:lnTo>
                    <a:lnTo>
                      <a:pt x="353834" y="315544"/>
                    </a:lnTo>
                    <a:lnTo>
                      <a:pt x="357771" y="315150"/>
                    </a:lnTo>
                    <a:lnTo>
                      <a:pt x="358813" y="315150"/>
                    </a:lnTo>
                    <a:lnTo>
                      <a:pt x="359117" y="315023"/>
                    </a:lnTo>
                    <a:lnTo>
                      <a:pt x="359816" y="314947"/>
                    </a:lnTo>
                    <a:lnTo>
                      <a:pt x="360121" y="314591"/>
                    </a:lnTo>
                    <a:lnTo>
                      <a:pt x="361759" y="313880"/>
                    </a:lnTo>
                    <a:lnTo>
                      <a:pt x="362038" y="313537"/>
                    </a:lnTo>
                    <a:lnTo>
                      <a:pt x="363766" y="311518"/>
                    </a:lnTo>
                    <a:lnTo>
                      <a:pt x="363994" y="310946"/>
                    </a:lnTo>
                    <a:lnTo>
                      <a:pt x="363207" y="310946"/>
                    </a:lnTo>
                    <a:lnTo>
                      <a:pt x="363626" y="310426"/>
                    </a:lnTo>
                    <a:lnTo>
                      <a:pt x="364172" y="310426"/>
                    </a:lnTo>
                    <a:lnTo>
                      <a:pt x="364604" y="309232"/>
                    </a:lnTo>
                    <a:lnTo>
                      <a:pt x="366598" y="306768"/>
                    </a:lnTo>
                    <a:close/>
                  </a:path>
                  <a:path w="3617595" h="1268729">
                    <a:moveTo>
                      <a:pt x="440397" y="367804"/>
                    </a:moveTo>
                    <a:lnTo>
                      <a:pt x="439991" y="363943"/>
                    </a:lnTo>
                    <a:lnTo>
                      <a:pt x="440016" y="362851"/>
                    </a:lnTo>
                    <a:lnTo>
                      <a:pt x="439851" y="362508"/>
                    </a:lnTo>
                    <a:lnTo>
                      <a:pt x="439788" y="361823"/>
                    </a:lnTo>
                    <a:lnTo>
                      <a:pt x="439407" y="361518"/>
                    </a:lnTo>
                    <a:lnTo>
                      <a:pt x="438670" y="359879"/>
                    </a:lnTo>
                    <a:lnTo>
                      <a:pt x="436956" y="358482"/>
                    </a:lnTo>
                    <a:lnTo>
                      <a:pt x="436143" y="357809"/>
                    </a:lnTo>
                    <a:lnTo>
                      <a:pt x="435610" y="358419"/>
                    </a:lnTo>
                    <a:lnTo>
                      <a:pt x="436118" y="357809"/>
                    </a:lnTo>
                    <a:lnTo>
                      <a:pt x="408343" y="334759"/>
                    </a:lnTo>
                    <a:lnTo>
                      <a:pt x="406806" y="333476"/>
                    </a:lnTo>
                    <a:lnTo>
                      <a:pt x="404583" y="332676"/>
                    </a:lnTo>
                    <a:lnTo>
                      <a:pt x="402094" y="330682"/>
                    </a:lnTo>
                    <a:lnTo>
                      <a:pt x="398348" y="331063"/>
                    </a:lnTo>
                    <a:lnTo>
                      <a:pt x="397129" y="331063"/>
                    </a:lnTo>
                    <a:lnTo>
                      <a:pt x="396748" y="331228"/>
                    </a:lnTo>
                    <a:lnTo>
                      <a:pt x="396113" y="331292"/>
                    </a:lnTo>
                    <a:lnTo>
                      <a:pt x="395820" y="331647"/>
                    </a:lnTo>
                    <a:lnTo>
                      <a:pt x="394169" y="332359"/>
                    </a:lnTo>
                    <a:lnTo>
                      <a:pt x="392125" y="334759"/>
                    </a:lnTo>
                    <a:lnTo>
                      <a:pt x="391337" y="336905"/>
                    </a:lnTo>
                    <a:lnTo>
                      <a:pt x="389343" y="339267"/>
                    </a:lnTo>
                    <a:lnTo>
                      <a:pt x="389724" y="343217"/>
                    </a:lnTo>
                    <a:lnTo>
                      <a:pt x="389724" y="344373"/>
                    </a:lnTo>
                    <a:lnTo>
                      <a:pt x="389864" y="344741"/>
                    </a:lnTo>
                    <a:lnTo>
                      <a:pt x="389940" y="345440"/>
                    </a:lnTo>
                    <a:lnTo>
                      <a:pt x="390283" y="345744"/>
                    </a:lnTo>
                    <a:lnTo>
                      <a:pt x="390969" y="347383"/>
                    </a:lnTo>
                    <a:lnTo>
                      <a:pt x="393407" y="349465"/>
                    </a:lnTo>
                    <a:lnTo>
                      <a:pt x="422922" y="373786"/>
                    </a:lnTo>
                    <a:lnTo>
                      <a:pt x="425183" y="374599"/>
                    </a:lnTo>
                    <a:lnTo>
                      <a:pt x="427634" y="376567"/>
                    </a:lnTo>
                    <a:lnTo>
                      <a:pt x="431444" y="376186"/>
                    </a:lnTo>
                    <a:lnTo>
                      <a:pt x="432600" y="376186"/>
                    </a:lnTo>
                    <a:lnTo>
                      <a:pt x="432930" y="376047"/>
                    </a:lnTo>
                    <a:lnTo>
                      <a:pt x="433616" y="375970"/>
                    </a:lnTo>
                    <a:lnTo>
                      <a:pt x="433920" y="375615"/>
                    </a:lnTo>
                    <a:lnTo>
                      <a:pt x="435546" y="374904"/>
                    </a:lnTo>
                    <a:lnTo>
                      <a:pt x="435838" y="374573"/>
                    </a:lnTo>
                    <a:lnTo>
                      <a:pt x="437553" y="372554"/>
                    </a:lnTo>
                    <a:lnTo>
                      <a:pt x="437794" y="371983"/>
                    </a:lnTo>
                    <a:lnTo>
                      <a:pt x="437007" y="371983"/>
                    </a:lnTo>
                    <a:lnTo>
                      <a:pt x="437426" y="371462"/>
                    </a:lnTo>
                    <a:lnTo>
                      <a:pt x="437972" y="371462"/>
                    </a:lnTo>
                    <a:lnTo>
                      <a:pt x="438391" y="370268"/>
                    </a:lnTo>
                    <a:lnTo>
                      <a:pt x="440397" y="367804"/>
                    </a:lnTo>
                    <a:close/>
                  </a:path>
                  <a:path w="3617595" h="1268729">
                    <a:moveTo>
                      <a:pt x="513994" y="428802"/>
                    </a:moveTo>
                    <a:lnTo>
                      <a:pt x="513676" y="424154"/>
                    </a:lnTo>
                    <a:lnTo>
                      <a:pt x="513676" y="423748"/>
                    </a:lnTo>
                    <a:lnTo>
                      <a:pt x="513588" y="422846"/>
                    </a:lnTo>
                    <a:lnTo>
                      <a:pt x="513118" y="422478"/>
                    </a:lnTo>
                    <a:lnTo>
                      <a:pt x="512419" y="420852"/>
                    </a:lnTo>
                    <a:lnTo>
                      <a:pt x="509892" y="418833"/>
                    </a:lnTo>
                    <a:lnTo>
                      <a:pt x="481965" y="395782"/>
                    </a:lnTo>
                    <a:lnTo>
                      <a:pt x="480415" y="394512"/>
                    </a:lnTo>
                    <a:lnTo>
                      <a:pt x="478256" y="393712"/>
                    </a:lnTo>
                    <a:lnTo>
                      <a:pt x="475894" y="391718"/>
                    </a:lnTo>
                    <a:lnTo>
                      <a:pt x="472071" y="392099"/>
                    </a:lnTo>
                    <a:lnTo>
                      <a:pt x="470916" y="392099"/>
                    </a:lnTo>
                    <a:lnTo>
                      <a:pt x="470560" y="392252"/>
                    </a:lnTo>
                    <a:lnTo>
                      <a:pt x="469912" y="392315"/>
                    </a:lnTo>
                    <a:lnTo>
                      <a:pt x="469607" y="392671"/>
                    </a:lnTo>
                    <a:lnTo>
                      <a:pt x="467969" y="393382"/>
                    </a:lnTo>
                    <a:lnTo>
                      <a:pt x="465924" y="395782"/>
                    </a:lnTo>
                    <a:lnTo>
                      <a:pt x="465099" y="398068"/>
                    </a:lnTo>
                    <a:lnTo>
                      <a:pt x="463130" y="400494"/>
                    </a:lnTo>
                    <a:lnTo>
                      <a:pt x="463511" y="404241"/>
                    </a:lnTo>
                    <a:lnTo>
                      <a:pt x="463511" y="405485"/>
                    </a:lnTo>
                    <a:lnTo>
                      <a:pt x="463677" y="405879"/>
                    </a:lnTo>
                    <a:lnTo>
                      <a:pt x="463740" y="406476"/>
                    </a:lnTo>
                    <a:lnTo>
                      <a:pt x="464045" y="406742"/>
                    </a:lnTo>
                    <a:lnTo>
                      <a:pt x="464769" y="408419"/>
                    </a:lnTo>
                    <a:lnTo>
                      <a:pt x="467207" y="410502"/>
                    </a:lnTo>
                    <a:lnTo>
                      <a:pt x="496722" y="434822"/>
                    </a:lnTo>
                    <a:lnTo>
                      <a:pt x="498868" y="435610"/>
                    </a:lnTo>
                    <a:lnTo>
                      <a:pt x="501243" y="437603"/>
                    </a:lnTo>
                    <a:lnTo>
                      <a:pt x="505180" y="437222"/>
                    </a:lnTo>
                    <a:lnTo>
                      <a:pt x="506323" y="437222"/>
                    </a:lnTo>
                    <a:lnTo>
                      <a:pt x="506641" y="437083"/>
                    </a:lnTo>
                    <a:lnTo>
                      <a:pt x="507415" y="437007"/>
                    </a:lnTo>
                    <a:lnTo>
                      <a:pt x="507733" y="436613"/>
                    </a:lnTo>
                    <a:lnTo>
                      <a:pt x="509270" y="435940"/>
                    </a:lnTo>
                    <a:lnTo>
                      <a:pt x="509536" y="435610"/>
                    </a:lnTo>
                    <a:lnTo>
                      <a:pt x="511175" y="433590"/>
                    </a:lnTo>
                    <a:lnTo>
                      <a:pt x="511594" y="432498"/>
                    </a:lnTo>
                    <a:lnTo>
                      <a:pt x="512051" y="431228"/>
                    </a:lnTo>
                    <a:lnTo>
                      <a:pt x="513994" y="428802"/>
                    </a:lnTo>
                    <a:close/>
                  </a:path>
                  <a:path w="3617595" h="1268729">
                    <a:moveTo>
                      <a:pt x="543725" y="473887"/>
                    </a:moveTo>
                    <a:lnTo>
                      <a:pt x="541705" y="472097"/>
                    </a:lnTo>
                    <a:lnTo>
                      <a:pt x="541896" y="472617"/>
                    </a:lnTo>
                    <a:lnTo>
                      <a:pt x="541985" y="472808"/>
                    </a:lnTo>
                    <a:lnTo>
                      <a:pt x="543407" y="473710"/>
                    </a:lnTo>
                    <a:lnTo>
                      <a:pt x="543725" y="473887"/>
                    </a:lnTo>
                    <a:close/>
                  </a:path>
                  <a:path w="3617595" h="1268729">
                    <a:moveTo>
                      <a:pt x="590588" y="484860"/>
                    </a:moveTo>
                    <a:lnTo>
                      <a:pt x="590042" y="482523"/>
                    </a:lnTo>
                    <a:lnTo>
                      <a:pt x="590042" y="480796"/>
                    </a:lnTo>
                    <a:lnTo>
                      <a:pt x="589292" y="479336"/>
                    </a:lnTo>
                    <a:lnTo>
                      <a:pt x="589191" y="478878"/>
                    </a:lnTo>
                    <a:lnTo>
                      <a:pt x="589000" y="478764"/>
                    </a:lnTo>
                    <a:lnTo>
                      <a:pt x="588314" y="477405"/>
                    </a:lnTo>
                    <a:lnTo>
                      <a:pt x="585228" y="475411"/>
                    </a:lnTo>
                    <a:lnTo>
                      <a:pt x="561251" y="460476"/>
                    </a:lnTo>
                    <a:lnTo>
                      <a:pt x="561251" y="468109"/>
                    </a:lnTo>
                    <a:lnTo>
                      <a:pt x="560946" y="463296"/>
                    </a:lnTo>
                    <a:lnTo>
                      <a:pt x="561225" y="467512"/>
                    </a:lnTo>
                    <a:lnTo>
                      <a:pt x="561251" y="468109"/>
                    </a:lnTo>
                    <a:lnTo>
                      <a:pt x="561251" y="460476"/>
                    </a:lnTo>
                    <a:lnTo>
                      <a:pt x="557326" y="458025"/>
                    </a:lnTo>
                    <a:lnTo>
                      <a:pt x="558203" y="458762"/>
                    </a:lnTo>
                    <a:lnTo>
                      <a:pt x="556526" y="457428"/>
                    </a:lnTo>
                    <a:lnTo>
                      <a:pt x="555891" y="456920"/>
                    </a:lnTo>
                    <a:lnTo>
                      <a:pt x="555891" y="457606"/>
                    </a:lnTo>
                    <a:lnTo>
                      <a:pt x="555764" y="457822"/>
                    </a:lnTo>
                    <a:lnTo>
                      <a:pt x="555891" y="457606"/>
                    </a:lnTo>
                    <a:lnTo>
                      <a:pt x="555891" y="456920"/>
                    </a:lnTo>
                    <a:lnTo>
                      <a:pt x="554177" y="455536"/>
                    </a:lnTo>
                    <a:lnTo>
                      <a:pt x="552056" y="454761"/>
                    </a:lnTo>
                    <a:lnTo>
                      <a:pt x="549694" y="452755"/>
                    </a:lnTo>
                    <a:lnTo>
                      <a:pt x="545744" y="453136"/>
                    </a:lnTo>
                    <a:lnTo>
                      <a:pt x="544588" y="453136"/>
                    </a:lnTo>
                    <a:lnTo>
                      <a:pt x="544233" y="453288"/>
                    </a:lnTo>
                    <a:lnTo>
                      <a:pt x="543521" y="453351"/>
                    </a:lnTo>
                    <a:lnTo>
                      <a:pt x="543217" y="453720"/>
                    </a:lnTo>
                    <a:lnTo>
                      <a:pt x="541578" y="454393"/>
                    </a:lnTo>
                    <a:lnTo>
                      <a:pt x="541464" y="454533"/>
                    </a:lnTo>
                    <a:lnTo>
                      <a:pt x="541464" y="471779"/>
                    </a:lnTo>
                    <a:lnTo>
                      <a:pt x="541286" y="471436"/>
                    </a:lnTo>
                    <a:lnTo>
                      <a:pt x="541375" y="471589"/>
                    </a:lnTo>
                    <a:lnTo>
                      <a:pt x="541464" y="471779"/>
                    </a:lnTo>
                    <a:lnTo>
                      <a:pt x="541464" y="454533"/>
                    </a:lnTo>
                    <a:lnTo>
                      <a:pt x="539534" y="456819"/>
                    </a:lnTo>
                    <a:lnTo>
                      <a:pt x="538695" y="459105"/>
                    </a:lnTo>
                    <a:lnTo>
                      <a:pt x="536740" y="461530"/>
                    </a:lnTo>
                    <a:lnTo>
                      <a:pt x="537121" y="465277"/>
                    </a:lnTo>
                    <a:lnTo>
                      <a:pt x="537121" y="466471"/>
                    </a:lnTo>
                    <a:lnTo>
                      <a:pt x="537273" y="466826"/>
                    </a:lnTo>
                    <a:lnTo>
                      <a:pt x="537349" y="467512"/>
                    </a:lnTo>
                    <a:lnTo>
                      <a:pt x="537730" y="467842"/>
                    </a:lnTo>
                    <a:lnTo>
                      <a:pt x="538467" y="469442"/>
                    </a:lnTo>
                    <a:lnTo>
                      <a:pt x="541680" y="472071"/>
                    </a:lnTo>
                    <a:lnTo>
                      <a:pt x="543547" y="473710"/>
                    </a:lnTo>
                    <a:lnTo>
                      <a:pt x="543788" y="473913"/>
                    </a:lnTo>
                    <a:lnTo>
                      <a:pt x="543953" y="473989"/>
                    </a:lnTo>
                    <a:lnTo>
                      <a:pt x="544423" y="473405"/>
                    </a:lnTo>
                    <a:lnTo>
                      <a:pt x="543966" y="474002"/>
                    </a:lnTo>
                    <a:lnTo>
                      <a:pt x="544309" y="474167"/>
                    </a:lnTo>
                    <a:lnTo>
                      <a:pt x="544118" y="474167"/>
                    </a:lnTo>
                    <a:lnTo>
                      <a:pt x="574217" y="493115"/>
                    </a:lnTo>
                    <a:lnTo>
                      <a:pt x="577037" y="493928"/>
                    </a:lnTo>
                    <a:lnTo>
                      <a:pt x="579208" y="495249"/>
                    </a:lnTo>
                    <a:lnTo>
                      <a:pt x="581533" y="494677"/>
                    </a:lnTo>
                    <a:lnTo>
                      <a:pt x="583145" y="494677"/>
                    </a:lnTo>
                    <a:lnTo>
                      <a:pt x="584542" y="493941"/>
                    </a:lnTo>
                    <a:lnTo>
                      <a:pt x="585012" y="493826"/>
                    </a:lnTo>
                    <a:lnTo>
                      <a:pt x="585127" y="493636"/>
                    </a:lnTo>
                    <a:lnTo>
                      <a:pt x="586117" y="493115"/>
                    </a:lnTo>
                    <a:lnTo>
                      <a:pt x="586511" y="492899"/>
                    </a:lnTo>
                    <a:lnTo>
                      <a:pt x="588479" y="489673"/>
                    </a:lnTo>
                    <a:lnTo>
                      <a:pt x="588568" y="489267"/>
                    </a:lnTo>
                    <a:lnTo>
                      <a:pt x="589229" y="486994"/>
                    </a:lnTo>
                    <a:lnTo>
                      <a:pt x="590588" y="484860"/>
                    </a:lnTo>
                    <a:close/>
                  </a:path>
                  <a:path w="3617595" h="1268729">
                    <a:moveTo>
                      <a:pt x="598373" y="175526"/>
                    </a:moveTo>
                    <a:lnTo>
                      <a:pt x="502627" y="175526"/>
                    </a:lnTo>
                    <a:lnTo>
                      <a:pt x="502627" y="185089"/>
                    </a:lnTo>
                    <a:lnTo>
                      <a:pt x="545706" y="185089"/>
                    </a:lnTo>
                    <a:lnTo>
                      <a:pt x="545706" y="418071"/>
                    </a:lnTo>
                    <a:lnTo>
                      <a:pt x="555269" y="418071"/>
                    </a:lnTo>
                    <a:lnTo>
                      <a:pt x="555269" y="185089"/>
                    </a:lnTo>
                    <a:lnTo>
                      <a:pt x="598373" y="185089"/>
                    </a:lnTo>
                    <a:lnTo>
                      <a:pt x="598373" y="175526"/>
                    </a:lnTo>
                    <a:close/>
                  </a:path>
                  <a:path w="3617595" h="1268729">
                    <a:moveTo>
                      <a:pt x="671766" y="535736"/>
                    </a:moveTo>
                    <a:lnTo>
                      <a:pt x="671220" y="533400"/>
                    </a:lnTo>
                    <a:lnTo>
                      <a:pt x="671220" y="531660"/>
                    </a:lnTo>
                    <a:lnTo>
                      <a:pt x="670458" y="530186"/>
                    </a:lnTo>
                    <a:lnTo>
                      <a:pt x="670369" y="529742"/>
                    </a:lnTo>
                    <a:lnTo>
                      <a:pt x="670191" y="529640"/>
                    </a:lnTo>
                    <a:lnTo>
                      <a:pt x="669493" y="528243"/>
                    </a:lnTo>
                    <a:lnTo>
                      <a:pt x="666407" y="526275"/>
                    </a:lnTo>
                    <a:lnTo>
                      <a:pt x="634085" y="506082"/>
                    </a:lnTo>
                    <a:lnTo>
                      <a:pt x="634365" y="506082"/>
                    </a:lnTo>
                    <a:lnTo>
                      <a:pt x="631190" y="505155"/>
                    </a:lnTo>
                    <a:lnTo>
                      <a:pt x="629094" y="503809"/>
                    </a:lnTo>
                    <a:lnTo>
                      <a:pt x="626745" y="504355"/>
                    </a:lnTo>
                    <a:lnTo>
                      <a:pt x="625030" y="504355"/>
                    </a:lnTo>
                    <a:lnTo>
                      <a:pt x="623531" y="505117"/>
                    </a:lnTo>
                    <a:lnTo>
                      <a:pt x="623112" y="505206"/>
                    </a:lnTo>
                    <a:lnTo>
                      <a:pt x="622998" y="505383"/>
                    </a:lnTo>
                    <a:lnTo>
                      <a:pt x="621601" y="506082"/>
                    </a:lnTo>
                    <a:lnTo>
                      <a:pt x="619645" y="509168"/>
                    </a:lnTo>
                    <a:lnTo>
                      <a:pt x="618832" y="512013"/>
                    </a:lnTo>
                    <a:lnTo>
                      <a:pt x="617512" y="514197"/>
                    </a:lnTo>
                    <a:lnTo>
                      <a:pt x="618058" y="516547"/>
                    </a:lnTo>
                    <a:lnTo>
                      <a:pt x="618058" y="518236"/>
                    </a:lnTo>
                    <a:lnTo>
                      <a:pt x="618794" y="519696"/>
                    </a:lnTo>
                    <a:lnTo>
                      <a:pt x="618909" y="520179"/>
                    </a:lnTo>
                    <a:lnTo>
                      <a:pt x="619099" y="520306"/>
                    </a:lnTo>
                    <a:lnTo>
                      <a:pt x="619785" y="521652"/>
                    </a:lnTo>
                    <a:lnTo>
                      <a:pt x="622858" y="523633"/>
                    </a:lnTo>
                    <a:lnTo>
                      <a:pt x="655396" y="543979"/>
                    </a:lnTo>
                    <a:lnTo>
                      <a:pt x="658075" y="544766"/>
                    </a:lnTo>
                    <a:lnTo>
                      <a:pt x="660196" y="546087"/>
                    </a:lnTo>
                    <a:lnTo>
                      <a:pt x="662559" y="545541"/>
                    </a:lnTo>
                    <a:lnTo>
                      <a:pt x="664248" y="545541"/>
                    </a:lnTo>
                    <a:lnTo>
                      <a:pt x="665619" y="544842"/>
                    </a:lnTo>
                    <a:lnTo>
                      <a:pt x="666191" y="544703"/>
                    </a:lnTo>
                    <a:lnTo>
                      <a:pt x="666330" y="544474"/>
                    </a:lnTo>
                    <a:lnTo>
                      <a:pt x="667283" y="543979"/>
                    </a:lnTo>
                    <a:lnTo>
                      <a:pt x="667689" y="543775"/>
                    </a:lnTo>
                    <a:lnTo>
                      <a:pt x="669658" y="540550"/>
                    </a:lnTo>
                    <a:lnTo>
                      <a:pt x="669772" y="540131"/>
                    </a:lnTo>
                    <a:lnTo>
                      <a:pt x="670433" y="537832"/>
                    </a:lnTo>
                    <a:lnTo>
                      <a:pt x="671766" y="535736"/>
                    </a:lnTo>
                    <a:close/>
                  </a:path>
                  <a:path w="3617595" h="1268729">
                    <a:moveTo>
                      <a:pt x="752944" y="586600"/>
                    </a:moveTo>
                    <a:lnTo>
                      <a:pt x="752398" y="584263"/>
                    </a:lnTo>
                    <a:lnTo>
                      <a:pt x="752398" y="582523"/>
                    </a:lnTo>
                    <a:lnTo>
                      <a:pt x="751636" y="581037"/>
                    </a:lnTo>
                    <a:lnTo>
                      <a:pt x="751547" y="580618"/>
                    </a:lnTo>
                    <a:lnTo>
                      <a:pt x="751370" y="580517"/>
                    </a:lnTo>
                    <a:lnTo>
                      <a:pt x="750671" y="579107"/>
                    </a:lnTo>
                    <a:lnTo>
                      <a:pt x="715314" y="556945"/>
                    </a:lnTo>
                    <a:lnTo>
                      <a:pt x="715632" y="556945"/>
                    </a:lnTo>
                    <a:lnTo>
                      <a:pt x="714997" y="556768"/>
                    </a:lnTo>
                    <a:lnTo>
                      <a:pt x="714997" y="556945"/>
                    </a:lnTo>
                    <a:lnTo>
                      <a:pt x="714654" y="557453"/>
                    </a:lnTo>
                    <a:lnTo>
                      <a:pt x="714959" y="556945"/>
                    </a:lnTo>
                    <a:lnTo>
                      <a:pt x="714997" y="556768"/>
                    </a:lnTo>
                    <a:lnTo>
                      <a:pt x="712190" y="555980"/>
                    </a:lnTo>
                    <a:lnTo>
                      <a:pt x="710057" y="554672"/>
                    </a:lnTo>
                    <a:lnTo>
                      <a:pt x="707783" y="555218"/>
                    </a:lnTo>
                    <a:lnTo>
                      <a:pt x="706094" y="555218"/>
                    </a:lnTo>
                    <a:lnTo>
                      <a:pt x="704634" y="555980"/>
                    </a:lnTo>
                    <a:lnTo>
                      <a:pt x="704481" y="556018"/>
                    </a:lnTo>
                    <a:lnTo>
                      <a:pt x="704481" y="573646"/>
                    </a:lnTo>
                    <a:lnTo>
                      <a:pt x="704227" y="574052"/>
                    </a:lnTo>
                    <a:lnTo>
                      <a:pt x="704316" y="573887"/>
                    </a:lnTo>
                    <a:lnTo>
                      <a:pt x="704481" y="573646"/>
                    </a:lnTo>
                    <a:lnTo>
                      <a:pt x="704481" y="556018"/>
                    </a:lnTo>
                    <a:lnTo>
                      <a:pt x="704265" y="556069"/>
                    </a:lnTo>
                    <a:lnTo>
                      <a:pt x="704164" y="556234"/>
                    </a:lnTo>
                    <a:lnTo>
                      <a:pt x="702792" y="556945"/>
                    </a:lnTo>
                    <a:lnTo>
                      <a:pt x="700811" y="560031"/>
                    </a:lnTo>
                    <a:lnTo>
                      <a:pt x="699985" y="562927"/>
                    </a:lnTo>
                    <a:lnTo>
                      <a:pt x="698690" y="565061"/>
                    </a:lnTo>
                    <a:lnTo>
                      <a:pt x="699173" y="567461"/>
                    </a:lnTo>
                    <a:lnTo>
                      <a:pt x="699173" y="569087"/>
                    </a:lnTo>
                    <a:lnTo>
                      <a:pt x="699757" y="570230"/>
                    </a:lnTo>
                    <a:lnTo>
                      <a:pt x="699884" y="570826"/>
                    </a:lnTo>
                    <a:lnTo>
                      <a:pt x="700151" y="571004"/>
                    </a:lnTo>
                    <a:lnTo>
                      <a:pt x="700874" y="572389"/>
                    </a:lnTo>
                    <a:lnTo>
                      <a:pt x="704062" y="574319"/>
                    </a:lnTo>
                    <a:lnTo>
                      <a:pt x="736574" y="594664"/>
                    </a:lnTo>
                    <a:lnTo>
                      <a:pt x="739305" y="595464"/>
                    </a:lnTo>
                    <a:lnTo>
                      <a:pt x="741387" y="596760"/>
                    </a:lnTo>
                    <a:lnTo>
                      <a:pt x="743800" y="596277"/>
                    </a:lnTo>
                    <a:lnTo>
                      <a:pt x="745540" y="596277"/>
                    </a:lnTo>
                    <a:lnTo>
                      <a:pt x="746671" y="595706"/>
                    </a:lnTo>
                    <a:lnTo>
                      <a:pt x="747369" y="595566"/>
                    </a:lnTo>
                    <a:lnTo>
                      <a:pt x="747547" y="595274"/>
                    </a:lnTo>
                    <a:lnTo>
                      <a:pt x="748741" y="594664"/>
                    </a:lnTo>
                    <a:lnTo>
                      <a:pt x="750824" y="591413"/>
                    </a:lnTo>
                    <a:lnTo>
                      <a:pt x="750150" y="590969"/>
                    </a:lnTo>
                    <a:lnTo>
                      <a:pt x="750887" y="591413"/>
                    </a:lnTo>
                    <a:lnTo>
                      <a:pt x="750938" y="590969"/>
                    </a:lnTo>
                    <a:lnTo>
                      <a:pt x="751598" y="588708"/>
                    </a:lnTo>
                    <a:lnTo>
                      <a:pt x="752944" y="586600"/>
                    </a:lnTo>
                    <a:close/>
                  </a:path>
                  <a:path w="3617595" h="1268729">
                    <a:moveTo>
                      <a:pt x="836993" y="621258"/>
                    </a:moveTo>
                    <a:lnTo>
                      <a:pt x="833501" y="617207"/>
                    </a:lnTo>
                    <a:lnTo>
                      <a:pt x="833081" y="616712"/>
                    </a:lnTo>
                    <a:lnTo>
                      <a:pt x="828484" y="616369"/>
                    </a:lnTo>
                    <a:lnTo>
                      <a:pt x="828306" y="616369"/>
                    </a:lnTo>
                    <a:lnTo>
                      <a:pt x="827824" y="616318"/>
                    </a:lnTo>
                    <a:lnTo>
                      <a:pt x="827747" y="617105"/>
                    </a:lnTo>
                    <a:lnTo>
                      <a:pt x="827811" y="616369"/>
                    </a:lnTo>
                    <a:lnTo>
                      <a:pt x="806208" y="613968"/>
                    </a:lnTo>
                    <a:lnTo>
                      <a:pt x="805815" y="613714"/>
                    </a:lnTo>
                    <a:lnTo>
                      <a:pt x="799884" y="609968"/>
                    </a:lnTo>
                    <a:lnTo>
                      <a:pt x="799884" y="633526"/>
                    </a:lnTo>
                    <a:lnTo>
                      <a:pt x="798499" y="633120"/>
                    </a:lnTo>
                    <a:lnTo>
                      <a:pt x="799871" y="633514"/>
                    </a:lnTo>
                    <a:lnTo>
                      <a:pt x="799884" y="609968"/>
                    </a:lnTo>
                    <a:lnTo>
                      <a:pt x="796467" y="607809"/>
                    </a:lnTo>
                    <a:lnTo>
                      <a:pt x="796810" y="607809"/>
                    </a:lnTo>
                    <a:lnTo>
                      <a:pt x="796175" y="607631"/>
                    </a:lnTo>
                    <a:lnTo>
                      <a:pt x="796175" y="607809"/>
                    </a:lnTo>
                    <a:lnTo>
                      <a:pt x="795832" y="608330"/>
                    </a:lnTo>
                    <a:lnTo>
                      <a:pt x="796137" y="607809"/>
                    </a:lnTo>
                    <a:lnTo>
                      <a:pt x="796175" y="607631"/>
                    </a:lnTo>
                    <a:lnTo>
                      <a:pt x="793381" y="606844"/>
                    </a:lnTo>
                    <a:lnTo>
                      <a:pt x="791235" y="605536"/>
                    </a:lnTo>
                    <a:lnTo>
                      <a:pt x="788885" y="606082"/>
                    </a:lnTo>
                    <a:lnTo>
                      <a:pt x="787196" y="606082"/>
                    </a:lnTo>
                    <a:lnTo>
                      <a:pt x="785736" y="606831"/>
                    </a:lnTo>
                    <a:lnTo>
                      <a:pt x="785253" y="606933"/>
                    </a:lnTo>
                    <a:lnTo>
                      <a:pt x="785126" y="607136"/>
                    </a:lnTo>
                    <a:lnTo>
                      <a:pt x="783780" y="607809"/>
                    </a:lnTo>
                    <a:lnTo>
                      <a:pt x="781786" y="610895"/>
                    </a:lnTo>
                    <a:lnTo>
                      <a:pt x="780948" y="613816"/>
                    </a:lnTo>
                    <a:lnTo>
                      <a:pt x="779678" y="615899"/>
                    </a:lnTo>
                    <a:lnTo>
                      <a:pt x="780224" y="618185"/>
                    </a:lnTo>
                    <a:lnTo>
                      <a:pt x="780224" y="619836"/>
                    </a:lnTo>
                    <a:lnTo>
                      <a:pt x="780948" y="621220"/>
                    </a:lnTo>
                    <a:lnTo>
                      <a:pt x="781062" y="621690"/>
                    </a:lnTo>
                    <a:lnTo>
                      <a:pt x="781253" y="621817"/>
                    </a:lnTo>
                    <a:lnTo>
                      <a:pt x="781786" y="622808"/>
                    </a:lnTo>
                    <a:lnTo>
                      <a:pt x="781875" y="622973"/>
                    </a:lnTo>
                    <a:lnTo>
                      <a:pt x="781989" y="623201"/>
                    </a:lnTo>
                    <a:lnTo>
                      <a:pt x="785215" y="625157"/>
                    </a:lnTo>
                    <a:lnTo>
                      <a:pt x="793216" y="630224"/>
                    </a:lnTo>
                    <a:lnTo>
                      <a:pt x="796290" y="633666"/>
                    </a:lnTo>
                    <a:lnTo>
                      <a:pt x="800963" y="634212"/>
                    </a:lnTo>
                    <a:lnTo>
                      <a:pt x="802005" y="634860"/>
                    </a:lnTo>
                    <a:lnTo>
                      <a:pt x="803592" y="634504"/>
                    </a:lnTo>
                    <a:lnTo>
                      <a:pt x="825995" y="636917"/>
                    </a:lnTo>
                    <a:lnTo>
                      <a:pt x="831964" y="636917"/>
                    </a:lnTo>
                    <a:lnTo>
                      <a:pt x="833716" y="635330"/>
                    </a:lnTo>
                    <a:lnTo>
                      <a:pt x="836726" y="629297"/>
                    </a:lnTo>
                    <a:lnTo>
                      <a:pt x="836828" y="628497"/>
                    </a:lnTo>
                    <a:lnTo>
                      <a:pt x="836955" y="624484"/>
                    </a:lnTo>
                    <a:lnTo>
                      <a:pt x="836993" y="621258"/>
                    </a:lnTo>
                    <a:close/>
                  </a:path>
                  <a:path w="3617595" h="1268729">
                    <a:moveTo>
                      <a:pt x="850493" y="319125"/>
                    </a:moveTo>
                    <a:lnTo>
                      <a:pt x="754735" y="319125"/>
                    </a:lnTo>
                    <a:lnTo>
                      <a:pt x="754735" y="328688"/>
                    </a:lnTo>
                    <a:lnTo>
                      <a:pt x="850493" y="328688"/>
                    </a:lnTo>
                    <a:lnTo>
                      <a:pt x="850493" y="319125"/>
                    </a:lnTo>
                    <a:close/>
                  </a:path>
                  <a:path w="3617595" h="1268729">
                    <a:moveTo>
                      <a:pt x="932103" y="631621"/>
                    </a:moveTo>
                    <a:lnTo>
                      <a:pt x="928344" y="627240"/>
                    </a:lnTo>
                    <a:lnTo>
                      <a:pt x="928230" y="627100"/>
                    </a:lnTo>
                    <a:lnTo>
                      <a:pt x="884872" y="622300"/>
                    </a:lnTo>
                    <a:lnTo>
                      <a:pt x="884796" y="623087"/>
                    </a:lnTo>
                    <a:lnTo>
                      <a:pt x="884847" y="622300"/>
                    </a:lnTo>
                    <a:lnTo>
                      <a:pt x="878725" y="622300"/>
                    </a:lnTo>
                    <a:lnTo>
                      <a:pt x="874052" y="626224"/>
                    </a:lnTo>
                    <a:lnTo>
                      <a:pt x="873429" y="631621"/>
                    </a:lnTo>
                    <a:lnTo>
                      <a:pt x="873366" y="637933"/>
                    </a:lnTo>
                    <a:lnTo>
                      <a:pt x="877277" y="642442"/>
                    </a:lnTo>
                    <a:lnTo>
                      <a:pt x="920775" y="647039"/>
                    </a:lnTo>
                    <a:lnTo>
                      <a:pt x="920902" y="646239"/>
                    </a:lnTo>
                    <a:lnTo>
                      <a:pt x="920813" y="647039"/>
                    </a:lnTo>
                    <a:lnTo>
                      <a:pt x="921385" y="647090"/>
                    </a:lnTo>
                    <a:lnTo>
                      <a:pt x="927138" y="647090"/>
                    </a:lnTo>
                    <a:lnTo>
                      <a:pt x="928116" y="646239"/>
                    </a:lnTo>
                    <a:lnTo>
                      <a:pt x="928966" y="645502"/>
                    </a:lnTo>
                    <a:lnTo>
                      <a:pt x="931646" y="643178"/>
                    </a:lnTo>
                    <a:lnTo>
                      <a:pt x="932053" y="637933"/>
                    </a:lnTo>
                    <a:lnTo>
                      <a:pt x="932103" y="631621"/>
                    </a:lnTo>
                    <a:close/>
                  </a:path>
                  <a:path w="3617595" h="1268729">
                    <a:moveTo>
                      <a:pt x="1027595" y="641946"/>
                    </a:moveTo>
                    <a:lnTo>
                      <a:pt x="1023607" y="637527"/>
                    </a:lnTo>
                    <a:lnTo>
                      <a:pt x="1023378" y="637273"/>
                    </a:lnTo>
                    <a:lnTo>
                      <a:pt x="980020" y="632675"/>
                    </a:lnTo>
                    <a:lnTo>
                      <a:pt x="973582" y="632675"/>
                    </a:lnTo>
                    <a:lnTo>
                      <a:pt x="969175" y="636511"/>
                    </a:lnTo>
                    <a:lnTo>
                      <a:pt x="968565" y="641946"/>
                    </a:lnTo>
                    <a:lnTo>
                      <a:pt x="968578" y="648119"/>
                    </a:lnTo>
                    <a:lnTo>
                      <a:pt x="972502" y="652614"/>
                    </a:lnTo>
                    <a:lnTo>
                      <a:pt x="1016673" y="657466"/>
                    </a:lnTo>
                    <a:lnTo>
                      <a:pt x="1022273" y="657466"/>
                    </a:lnTo>
                    <a:lnTo>
                      <a:pt x="1024115" y="655866"/>
                    </a:lnTo>
                    <a:lnTo>
                      <a:pt x="1026795" y="653542"/>
                    </a:lnTo>
                    <a:lnTo>
                      <a:pt x="1027391" y="648119"/>
                    </a:lnTo>
                    <a:lnTo>
                      <a:pt x="1027442" y="641946"/>
                    </a:lnTo>
                    <a:lnTo>
                      <a:pt x="1027595" y="641946"/>
                    </a:lnTo>
                    <a:close/>
                  </a:path>
                  <a:path w="3617595" h="1268729">
                    <a:moveTo>
                      <a:pt x="1102601" y="386143"/>
                    </a:moveTo>
                    <a:lnTo>
                      <a:pt x="1006856" y="386143"/>
                    </a:lnTo>
                    <a:lnTo>
                      <a:pt x="1006856" y="395706"/>
                    </a:lnTo>
                    <a:lnTo>
                      <a:pt x="1102601" y="395706"/>
                    </a:lnTo>
                    <a:lnTo>
                      <a:pt x="1102601" y="386143"/>
                    </a:lnTo>
                    <a:close/>
                  </a:path>
                  <a:path w="3617595" h="1268729">
                    <a:moveTo>
                      <a:pt x="1119936" y="668756"/>
                    </a:moveTo>
                    <a:lnTo>
                      <a:pt x="1119530" y="667880"/>
                    </a:lnTo>
                    <a:lnTo>
                      <a:pt x="1119530" y="666216"/>
                    </a:lnTo>
                    <a:lnTo>
                      <a:pt x="1116876" y="662178"/>
                    </a:lnTo>
                    <a:lnTo>
                      <a:pt x="1076528" y="647877"/>
                    </a:lnTo>
                    <a:lnTo>
                      <a:pt x="1073035" y="647242"/>
                    </a:lnTo>
                    <a:lnTo>
                      <a:pt x="1072426" y="647242"/>
                    </a:lnTo>
                    <a:lnTo>
                      <a:pt x="1071283" y="646836"/>
                    </a:lnTo>
                    <a:lnTo>
                      <a:pt x="1070419" y="647242"/>
                    </a:lnTo>
                    <a:lnTo>
                      <a:pt x="1068806" y="647242"/>
                    </a:lnTo>
                    <a:lnTo>
                      <a:pt x="1064856" y="649897"/>
                    </a:lnTo>
                    <a:lnTo>
                      <a:pt x="1063358" y="654138"/>
                    </a:lnTo>
                    <a:lnTo>
                      <a:pt x="1062736" y="657669"/>
                    </a:lnTo>
                    <a:lnTo>
                      <a:pt x="1062736" y="658164"/>
                    </a:lnTo>
                    <a:lnTo>
                      <a:pt x="1062291" y="659384"/>
                    </a:lnTo>
                    <a:lnTo>
                      <a:pt x="1062736" y="660349"/>
                    </a:lnTo>
                    <a:lnTo>
                      <a:pt x="1062736" y="661924"/>
                    </a:lnTo>
                    <a:lnTo>
                      <a:pt x="1065263" y="665835"/>
                    </a:lnTo>
                    <a:lnTo>
                      <a:pt x="1065352" y="665975"/>
                    </a:lnTo>
                    <a:lnTo>
                      <a:pt x="1069606" y="667334"/>
                    </a:lnTo>
                    <a:lnTo>
                      <a:pt x="1069784" y="666877"/>
                    </a:lnTo>
                    <a:lnTo>
                      <a:pt x="1069886" y="666572"/>
                    </a:lnTo>
                    <a:lnTo>
                      <a:pt x="1069797" y="666877"/>
                    </a:lnTo>
                    <a:lnTo>
                      <a:pt x="1069606" y="667334"/>
                    </a:lnTo>
                    <a:lnTo>
                      <a:pt x="1070114" y="667486"/>
                    </a:lnTo>
                    <a:lnTo>
                      <a:pt x="1105725" y="680300"/>
                    </a:lnTo>
                    <a:lnTo>
                      <a:pt x="1109218" y="680897"/>
                    </a:lnTo>
                    <a:lnTo>
                      <a:pt x="1109726" y="680897"/>
                    </a:lnTo>
                    <a:lnTo>
                      <a:pt x="1110970" y="681342"/>
                    </a:lnTo>
                    <a:lnTo>
                      <a:pt x="1111885" y="680897"/>
                    </a:lnTo>
                    <a:lnTo>
                      <a:pt x="1113459" y="680897"/>
                    </a:lnTo>
                    <a:lnTo>
                      <a:pt x="1115796" y="679310"/>
                    </a:lnTo>
                    <a:lnTo>
                      <a:pt x="1117371" y="678243"/>
                    </a:lnTo>
                    <a:lnTo>
                      <a:pt x="1118895" y="674027"/>
                    </a:lnTo>
                    <a:lnTo>
                      <a:pt x="1119530" y="670509"/>
                    </a:lnTo>
                    <a:lnTo>
                      <a:pt x="1119530" y="669912"/>
                    </a:lnTo>
                    <a:lnTo>
                      <a:pt x="1119936" y="668756"/>
                    </a:lnTo>
                    <a:close/>
                  </a:path>
                  <a:path w="3617595" h="1268729">
                    <a:moveTo>
                      <a:pt x="1210106" y="700874"/>
                    </a:moveTo>
                    <a:lnTo>
                      <a:pt x="1209675" y="699985"/>
                    </a:lnTo>
                    <a:lnTo>
                      <a:pt x="1209675" y="698385"/>
                    </a:lnTo>
                    <a:lnTo>
                      <a:pt x="1207020" y="694474"/>
                    </a:lnTo>
                    <a:lnTo>
                      <a:pt x="1166672" y="679996"/>
                    </a:lnTo>
                    <a:lnTo>
                      <a:pt x="1163180" y="679361"/>
                    </a:lnTo>
                    <a:lnTo>
                      <a:pt x="1162621" y="679361"/>
                    </a:lnTo>
                    <a:lnTo>
                      <a:pt x="1161427" y="678929"/>
                    </a:lnTo>
                    <a:lnTo>
                      <a:pt x="1160526" y="679361"/>
                    </a:lnTo>
                    <a:lnTo>
                      <a:pt x="1158938" y="679361"/>
                    </a:lnTo>
                    <a:lnTo>
                      <a:pt x="1155039" y="682015"/>
                    </a:lnTo>
                    <a:lnTo>
                      <a:pt x="1153502" y="686257"/>
                    </a:lnTo>
                    <a:lnTo>
                      <a:pt x="1152867" y="689775"/>
                    </a:lnTo>
                    <a:lnTo>
                      <a:pt x="1152867" y="690372"/>
                    </a:lnTo>
                    <a:lnTo>
                      <a:pt x="1152461" y="691502"/>
                    </a:lnTo>
                    <a:lnTo>
                      <a:pt x="1152867" y="692391"/>
                    </a:lnTo>
                    <a:lnTo>
                      <a:pt x="1152867" y="694067"/>
                    </a:lnTo>
                    <a:lnTo>
                      <a:pt x="1154696" y="696861"/>
                    </a:lnTo>
                    <a:lnTo>
                      <a:pt x="1155598" y="698144"/>
                    </a:lnTo>
                    <a:lnTo>
                      <a:pt x="1195870" y="712406"/>
                    </a:lnTo>
                    <a:lnTo>
                      <a:pt x="1199362" y="713003"/>
                    </a:lnTo>
                    <a:lnTo>
                      <a:pt x="1199857" y="713003"/>
                    </a:lnTo>
                    <a:lnTo>
                      <a:pt x="1201115" y="713447"/>
                    </a:lnTo>
                    <a:lnTo>
                      <a:pt x="1202029" y="713003"/>
                    </a:lnTo>
                    <a:lnTo>
                      <a:pt x="1203604" y="713003"/>
                    </a:lnTo>
                    <a:lnTo>
                      <a:pt x="1205953" y="711428"/>
                    </a:lnTo>
                    <a:lnTo>
                      <a:pt x="1207541" y="710361"/>
                    </a:lnTo>
                    <a:lnTo>
                      <a:pt x="1209040" y="706120"/>
                    </a:lnTo>
                    <a:lnTo>
                      <a:pt x="1209675" y="702627"/>
                    </a:lnTo>
                    <a:lnTo>
                      <a:pt x="1209675" y="702081"/>
                    </a:lnTo>
                    <a:lnTo>
                      <a:pt x="1210106" y="700874"/>
                    </a:lnTo>
                    <a:close/>
                  </a:path>
                  <a:path w="3617595" h="1268729">
                    <a:moveTo>
                      <a:pt x="1300251" y="732993"/>
                    </a:moveTo>
                    <a:lnTo>
                      <a:pt x="1299819" y="732116"/>
                    </a:lnTo>
                    <a:lnTo>
                      <a:pt x="1299832" y="730504"/>
                    </a:lnTo>
                    <a:lnTo>
                      <a:pt x="1297165" y="726605"/>
                    </a:lnTo>
                    <a:lnTo>
                      <a:pt x="1257046" y="712304"/>
                    </a:lnTo>
                    <a:lnTo>
                      <a:pt x="1253515" y="711682"/>
                    </a:lnTo>
                    <a:lnTo>
                      <a:pt x="1252956" y="711682"/>
                    </a:lnTo>
                    <a:lnTo>
                      <a:pt x="1251788" y="711263"/>
                    </a:lnTo>
                    <a:lnTo>
                      <a:pt x="1250886" y="711682"/>
                    </a:lnTo>
                    <a:lnTo>
                      <a:pt x="1249248" y="711682"/>
                    </a:lnTo>
                    <a:lnTo>
                      <a:pt x="1245171" y="714324"/>
                    </a:lnTo>
                    <a:lnTo>
                      <a:pt x="1243647" y="718566"/>
                    </a:lnTo>
                    <a:lnTo>
                      <a:pt x="1243050" y="722058"/>
                    </a:lnTo>
                    <a:lnTo>
                      <a:pt x="1243050" y="722591"/>
                    </a:lnTo>
                    <a:lnTo>
                      <a:pt x="1242606" y="723811"/>
                    </a:lnTo>
                    <a:lnTo>
                      <a:pt x="1243050" y="724738"/>
                    </a:lnTo>
                    <a:lnTo>
                      <a:pt x="1243050" y="726300"/>
                    </a:lnTo>
                    <a:lnTo>
                      <a:pt x="1245692" y="730237"/>
                    </a:lnTo>
                    <a:lnTo>
                      <a:pt x="1286040" y="744524"/>
                    </a:lnTo>
                    <a:lnTo>
                      <a:pt x="1289532" y="745134"/>
                    </a:lnTo>
                    <a:lnTo>
                      <a:pt x="1290066" y="745134"/>
                    </a:lnTo>
                    <a:lnTo>
                      <a:pt x="1291285" y="745566"/>
                    </a:lnTo>
                    <a:lnTo>
                      <a:pt x="1292212" y="745134"/>
                    </a:lnTo>
                    <a:lnTo>
                      <a:pt x="1293825" y="745134"/>
                    </a:lnTo>
                    <a:lnTo>
                      <a:pt x="1296263" y="743546"/>
                    </a:lnTo>
                    <a:lnTo>
                      <a:pt x="1297838" y="742505"/>
                    </a:lnTo>
                    <a:lnTo>
                      <a:pt x="1299210" y="738238"/>
                    </a:lnTo>
                    <a:lnTo>
                      <a:pt x="1298448" y="737997"/>
                    </a:lnTo>
                    <a:lnTo>
                      <a:pt x="1299286" y="738238"/>
                    </a:lnTo>
                    <a:lnTo>
                      <a:pt x="1299260" y="737997"/>
                    </a:lnTo>
                    <a:lnTo>
                      <a:pt x="1299819" y="734745"/>
                    </a:lnTo>
                    <a:lnTo>
                      <a:pt x="1299819" y="734187"/>
                    </a:lnTo>
                    <a:lnTo>
                      <a:pt x="1300251" y="732993"/>
                    </a:lnTo>
                    <a:close/>
                  </a:path>
                  <a:path w="3617595" h="1268729">
                    <a:moveTo>
                      <a:pt x="1353121" y="1002068"/>
                    </a:moveTo>
                    <a:lnTo>
                      <a:pt x="1257376" y="1002068"/>
                    </a:lnTo>
                    <a:lnTo>
                      <a:pt x="1257376" y="1011631"/>
                    </a:lnTo>
                    <a:lnTo>
                      <a:pt x="1353121" y="1011631"/>
                    </a:lnTo>
                    <a:lnTo>
                      <a:pt x="1353121" y="1002068"/>
                    </a:lnTo>
                    <a:close/>
                  </a:path>
                  <a:path w="3617595" h="1268729">
                    <a:moveTo>
                      <a:pt x="1353121" y="469125"/>
                    </a:moveTo>
                    <a:lnTo>
                      <a:pt x="1257376" y="469125"/>
                    </a:lnTo>
                    <a:lnTo>
                      <a:pt x="1257376" y="478688"/>
                    </a:lnTo>
                    <a:lnTo>
                      <a:pt x="1353121" y="478688"/>
                    </a:lnTo>
                    <a:lnTo>
                      <a:pt x="1353121" y="469125"/>
                    </a:lnTo>
                    <a:close/>
                  </a:path>
                  <a:path w="3617595" h="1268729">
                    <a:moveTo>
                      <a:pt x="1392199" y="758139"/>
                    </a:moveTo>
                    <a:lnTo>
                      <a:pt x="1391945" y="757707"/>
                    </a:lnTo>
                    <a:lnTo>
                      <a:pt x="1391958" y="756145"/>
                    </a:lnTo>
                    <a:lnTo>
                      <a:pt x="1388910" y="752017"/>
                    </a:lnTo>
                    <a:lnTo>
                      <a:pt x="1347317" y="740803"/>
                    </a:lnTo>
                    <a:lnTo>
                      <a:pt x="1347495" y="740803"/>
                    </a:lnTo>
                    <a:lnTo>
                      <a:pt x="1344828" y="740511"/>
                    </a:lnTo>
                    <a:lnTo>
                      <a:pt x="1342529" y="740511"/>
                    </a:lnTo>
                    <a:lnTo>
                      <a:pt x="1341932" y="740371"/>
                    </a:lnTo>
                    <a:lnTo>
                      <a:pt x="1341678" y="740511"/>
                    </a:lnTo>
                    <a:lnTo>
                      <a:pt x="1340129" y="740511"/>
                    </a:lnTo>
                    <a:lnTo>
                      <a:pt x="1335874" y="743572"/>
                    </a:lnTo>
                    <a:lnTo>
                      <a:pt x="1335570" y="744689"/>
                    </a:lnTo>
                    <a:lnTo>
                      <a:pt x="1334681" y="748360"/>
                    </a:lnTo>
                    <a:lnTo>
                      <a:pt x="1335379" y="748550"/>
                    </a:lnTo>
                    <a:lnTo>
                      <a:pt x="1334579" y="748360"/>
                    </a:lnTo>
                    <a:lnTo>
                      <a:pt x="1334249" y="750785"/>
                    </a:lnTo>
                    <a:lnTo>
                      <a:pt x="1334249" y="752525"/>
                    </a:lnTo>
                    <a:lnTo>
                      <a:pt x="1333957" y="753541"/>
                    </a:lnTo>
                    <a:lnTo>
                      <a:pt x="1334249" y="754024"/>
                    </a:lnTo>
                    <a:lnTo>
                      <a:pt x="1334249" y="755484"/>
                    </a:lnTo>
                    <a:lnTo>
                      <a:pt x="1337398" y="759612"/>
                    </a:lnTo>
                    <a:lnTo>
                      <a:pt x="1341932" y="760895"/>
                    </a:lnTo>
                    <a:lnTo>
                      <a:pt x="1379029" y="770877"/>
                    </a:lnTo>
                    <a:lnTo>
                      <a:pt x="1381480" y="771144"/>
                    </a:lnTo>
                    <a:lnTo>
                      <a:pt x="1383639" y="771144"/>
                    </a:lnTo>
                    <a:lnTo>
                      <a:pt x="1384223" y="771283"/>
                    </a:lnTo>
                    <a:lnTo>
                      <a:pt x="1384465" y="771144"/>
                    </a:lnTo>
                    <a:lnTo>
                      <a:pt x="1386078" y="771144"/>
                    </a:lnTo>
                    <a:lnTo>
                      <a:pt x="1387627" y="770077"/>
                    </a:lnTo>
                    <a:lnTo>
                      <a:pt x="1388376" y="769569"/>
                    </a:lnTo>
                    <a:lnTo>
                      <a:pt x="1387322" y="769569"/>
                    </a:lnTo>
                    <a:lnTo>
                      <a:pt x="1387779" y="769315"/>
                    </a:lnTo>
                    <a:lnTo>
                      <a:pt x="1388732" y="769315"/>
                    </a:lnTo>
                    <a:lnTo>
                      <a:pt x="1390446" y="768134"/>
                    </a:lnTo>
                    <a:lnTo>
                      <a:pt x="1391564" y="763524"/>
                    </a:lnTo>
                    <a:lnTo>
                      <a:pt x="1390802" y="763295"/>
                    </a:lnTo>
                    <a:lnTo>
                      <a:pt x="1391691" y="763524"/>
                    </a:lnTo>
                    <a:lnTo>
                      <a:pt x="1391602" y="763295"/>
                    </a:lnTo>
                    <a:lnTo>
                      <a:pt x="1391932" y="760895"/>
                    </a:lnTo>
                    <a:lnTo>
                      <a:pt x="1391932" y="759091"/>
                    </a:lnTo>
                    <a:lnTo>
                      <a:pt x="1392199" y="758139"/>
                    </a:lnTo>
                    <a:close/>
                  </a:path>
                  <a:path w="3617595" h="1268729">
                    <a:moveTo>
                      <a:pt x="1484757" y="782662"/>
                    </a:moveTo>
                    <a:lnTo>
                      <a:pt x="1484477" y="782205"/>
                    </a:lnTo>
                    <a:lnTo>
                      <a:pt x="1484503" y="780694"/>
                    </a:lnTo>
                    <a:lnTo>
                      <a:pt x="1481442" y="776566"/>
                    </a:lnTo>
                    <a:lnTo>
                      <a:pt x="1439887" y="765543"/>
                    </a:lnTo>
                    <a:lnTo>
                      <a:pt x="1437106" y="765162"/>
                    </a:lnTo>
                    <a:lnTo>
                      <a:pt x="1435430" y="765162"/>
                    </a:lnTo>
                    <a:lnTo>
                      <a:pt x="1434477" y="764908"/>
                    </a:lnTo>
                    <a:lnTo>
                      <a:pt x="1434033" y="765162"/>
                    </a:lnTo>
                    <a:lnTo>
                      <a:pt x="1432509" y="765162"/>
                    </a:lnTo>
                    <a:lnTo>
                      <a:pt x="1428381" y="768197"/>
                    </a:lnTo>
                    <a:lnTo>
                      <a:pt x="1427137" y="772871"/>
                    </a:lnTo>
                    <a:lnTo>
                      <a:pt x="1426806" y="775296"/>
                    </a:lnTo>
                    <a:lnTo>
                      <a:pt x="1426781" y="777049"/>
                    </a:lnTo>
                    <a:lnTo>
                      <a:pt x="1426502" y="778065"/>
                    </a:lnTo>
                    <a:lnTo>
                      <a:pt x="1426768" y="778573"/>
                    </a:lnTo>
                    <a:lnTo>
                      <a:pt x="1426768" y="780110"/>
                    </a:lnTo>
                    <a:lnTo>
                      <a:pt x="1429804" y="784352"/>
                    </a:lnTo>
                    <a:lnTo>
                      <a:pt x="1434477" y="785634"/>
                    </a:lnTo>
                    <a:lnTo>
                      <a:pt x="1471574" y="795388"/>
                    </a:lnTo>
                    <a:lnTo>
                      <a:pt x="1474190" y="795743"/>
                    </a:lnTo>
                    <a:lnTo>
                      <a:pt x="1475765" y="795743"/>
                    </a:lnTo>
                    <a:lnTo>
                      <a:pt x="1476768" y="796023"/>
                    </a:lnTo>
                    <a:lnTo>
                      <a:pt x="1477238" y="795743"/>
                    </a:lnTo>
                    <a:lnTo>
                      <a:pt x="1478762" y="795743"/>
                    </a:lnTo>
                    <a:lnTo>
                      <a:pt x="1480273" y="794626"/>
                    </a:lnTo>
                    <a:lnTo>
                      <a:pt x="1480908" y="794169"/>
                    </a:lnTo>
                    <a:lnTo>
                      <a:pt x="1483029" y="792607"/>
                    </a:lnTo>
                    <a:lnTo>
                      <a:pt x="1484147" y="788035"/>
                    </a:lnTo>
                    <a:lnTo>
                      <a:pt x="1484147" y="787844"/>
                    </a:lnTo>
                    <a:lnTo>
                      <a:pt x="1484452" y="785634"/>
                    </a:lnTo>
                    <a:lnTo>
                      <a:pt x="1484464" y="783717"/>
                    </a:lnTo>
                    <a:lnTo>
                      <a:pt x="1484757" y="782662"/>
                    </a:lnTo>
                    <a:close/>
                  </a:path>
                  <a:path w="3617595" h="1268729">
                    <a:moveTo>
                      <a:pt x="1578394" y="817346"/>
                    </a:moveTo>
                    <a:lnTo>
                      <a:pt x="1573060" y="817346"/>
                    </a:lnTo>
                    <a:lnTo>
                      <a:pt x="1573580" y="816762"/>
                    </a:lnTo>
                    <a:lnTo>
                      <a:pt x="1573682" y="816635"/>
                    </a:lnTo>
                    <a:lnTo>
                      <a:pt x="1576882" y="816571"/>
                    </a:lnTo>
                    <a:lnTo>
                      <a:pt x="1573745" y="816571"/>
                    </a:lnTo>
                    <a:lnTo>
                      <a:pt x="1574114" y="816165"/>
                    </a:lnTo>
                    <a:lnTo>
                      <a:pt x="1574406" y="815835"/>
                    </a:lnTo>
                    <a:lnTo>
                      <a:pt x="1573326" y="815860"/>
                    </a:lnTo>
                    <a:lnTo>
                      <a:pt x="1574457" y="815784"/>
                    </a:lnTo>
                    <a:lnTo>
                      <a:pt x="1577289" y="812609"/>
                    </a:lnTo>
                    <a:lnTo>
                      <a:pt x="1577187" y="803592"/>
                    </a:lnTo>
                    <a:lnTo>
                      <a:pt x="1577098" y="801077"/>
                    </a:lnTo>
                    <a:lnTo>
                      <a:pt x="1574380" y="798537"/>
                    </a:lnTo>
                    <a:lnTo>
                      <a:pt x="1572539" y="796810"/>
                    </a:lnTo>
                    <a:lnTo>
                      <a:pt x="1566697" y="796810"/>
                    </a:lnTo>
                    <a:lnTo>
                      <a:pt x="1559026" y="797153"/>
                    </a:lnTo>
                    <a:lnTo>
                      <a:pt x="1532420" y="790067"/>
                    </a:lnTo>
                    <a:lnTo>
                      <a:pt x="1529740" y="789711"/>
                    </a:lnTo>
                    <a:lnTo>
                      <a:pt x="1528076" y="789711"/>
                    </a:lnTo>
                    <a:lnTo>
                      <a:pt x="1527035" y="789432"/>
                    </a:lnTo>
                    <a:lnTo>
                      <a:pt x="1526578" y="789711"/>
                    </a:lnTo>
                    <a:lnTo>
                      <a:pt x="1525117" y="789711"/>
                    </a:lnTo>
                    <a:lnTo>
                      <a:pt x="1520964" y="792886"/>
                    </a:lnTo>
                    <a:lnTo>
                      <a:pt x="1519669" y="797445"/>
                    </a:lnTo>
                    <a:lnTo>
                      <a:pt x="1519326" y="800176"/>
                    </a:lnTo>
                    <a:lnTo>
                      <a:pt x="1519313" y="801865"/>
                    </a:lnTo>
                    <a:lnTo>
                      <a:pt x="1519110" y="802614"/>
                    </a:lnTo>
                    <a:lnTo>
                      <a:pt x="1519047" y="802805"/>
                    </a:lnTo>
                    <a:lnTo>
                      <a:pt x="1519301" y="803262"/>
                    </a:lnTo>
                    <a:lnTo>
                      <a:pt x="1519301" y="804760"/>
                    </a:lnTo>
                    <a:lnTo>
                      <a:pt x="1522361" y="808901"/>
                    </a:lnTo>
                    <a:lnTo>
                      <a:pt x="1550466" y="816394"/>
                    </a:lnTo>
                    <a:lnTo>
                      <a:pt x="1552016" y="817867"/>
                    </a:lnTo>
                    <a:lnTo>
                      <a:pt x="1556600" y="817778"/>
                    </a:lnTo>
                    <a:lnTo>
                      <a:pt x="1557769" y="817753"/>
                    </a:lnTo>
                    <a:lnTo>
                      <a:pt x="1558556" y="817740"/>
                    </a:lnTo>
                    <a:lnTo>
                      <a:pt x="1559102" y="817880"/>
                    </a:lnTo>
                    <a:lnTo>
                      <a:pt x="1560156" y="818159"/>
                    </a:lnTo>
                    <a:lnTo>
                      <a:pt x="1560601" y="817880"/>
                    </a:lnTo>
                    <a:lnTo>
                      <a:pt x="1560906" y="817689"/>
                    </a:lnTo>
                    <a:lnTo>
                      <a:pt x="1562354" y="817664"/>
                    </a:lnTo>
                    <a:lnTo>
                      <a:pt x="1578394" y="817346"/>
                    </a:lnTo>
                    <a:close/>
                  </a:path>
                  <a:path w="3617595" h="1268729">
                    <a:moveTo>
                      <a:pt x="1605229" y="1073873"/>
                    </a:moveTo>
                    <a:lnTo>
                      <a:pt x="1509483" y="1073873"/>
                    </a:lnTo>
                    <a:lnTo>
                      <a:pt x="1509483" y="1083437"/>
                    </a:lnTo>
                    <a:lnTo>
                      <a:pt x="1605229" y="1083437"/>
                    </a:lnTo>
                    <a:lnTo>
                      <a:pt x="1605229" y="1073873"/>
                    </a:lnTo>
                    <a:close/>
                  </a:path>
                  <a:path w="3617595" h="1268729">
                    <a:moveTo>
                      <a:pt x="1673047" y="809002"/>
                    </a:moveTo>
                    <a:lnTo>
                      <a:pt x="1672932" y="800265"/>
                    </a:lnTo>
                    <a:lnTo>
                      <a:pt x="1672818" y="797471"/>
                    </a:lnTo>
                    <a:lnTo>
                      <a:pt x="1669923" y="794626"/>
                    </a:lnTo>
                    <a:lnTo>
                      <a:pt x="1668310" y="793038"/>
                    </a:lnTo>
                    <a:lnTo>
                      <a:pt x="1662239" y="793038"/>
                    </a:lnTo>
                    <a:lnTo>
                      <a:pt x="1623949" y="794626"/>
                    </a:lnTo>
                    <a:lnTo>
                      <a:pt x="1618462" y="794854"/>
                    </a:lnTo>
                    <a:lnTo>
                      <a:pt x="1614004" y="799350"/>
                    </a:lnTo>
                    <a:lnTo>
                      <a:pt x="1614119" y="808164"/>
                    </a:lnTo>
                    <a:lnTo>
                      <a:pt x="1614220" y="810920"/>
                    </a:lnTo>
                    <a:lnTo>
                      <a:pt x="1618945" y="815378"/>
                    </a:lnTo>
                    <a:lnTo>
                      <a:pt x="1624799" y="815378"/>
                    </a:lnTo>
                    <a:lnTo>
                      <a:pt x="1662391" y="813790"/>
                    </a:lnTo>
                    <a:lnTo>
                      <a:pt x="1668589" y="813574"/>
                    </a:lnTo>
                    <a:lnTo>
                      <a:pt x="1673047" y="809002"/>
                    </a:lnTo>
                    <a:close/>
                  </a:path>
                  <a:path w="3617595" h="1268729">
                    <a:moveTo>
                      <a:pt x="1768792" y="805421"/>
                    </a:moveTo>
                    <a:lnTo>
                      <a:pt x="1768665" y="796658"/>
                    </a:lnTo>
                    <a:lnTo>
                      <a:pt x="1768538" y="793864"/>
                    </a:lnTo>
                    <a:lnTo>
                      <a:pt x="1765554" y="791044"/>
                    </a:lnTo>
                    <a:lnTo>
                      <a:pt x="1763839" y="789432"/>
                    </a:lnTo>
                    <a:lnTo>
                      <a:pt x="1757972" y="789432"/>
                    </a:lnTo>
                    <a:lnTo>
                      <a:pt x="1719668" y="790829"/>
                    </a:lnTo>
                    <a:lnTo>
                      <a:pt x="1714169" y="791044"/>
                    </a:lnTo>
                    <a:lnTo>
                      <a:pt x="1709750" y="795782"/>
                    </a:lnTo>
                    <a:lnTo>
                      <a:pt x="1709851" y="804570"/>
                    </a:lnTo>
                    <a:lnTo>
                      <a:pt x="1709940" y="807313"/>
                    </a:lnTo>
                    <a:lnTo>
                      <a:pt x="1714512" y="811606"/>
                    </a:lnTo>
                    <a:lnTo>
                      <a:pt x="1719745" y="811606"/>
                    </a:lnTo>
                    <a:lnTo>
                      <a:pt x="1763737" y="809980"/>
                    </a:lnTo>
                    <a:lnTo>
                      <a:pt x="1764309" y="809980"/>
                    </a:lnTo>
                    <a:lnTo>
                      <a:pt x="1768792" y="805421"/>
                    </a:lnTo>
                    <a:close/>
                  </a:path>
                  <a:path w="3617595" h="1268729">
                    <a:moveTo>
                      <a:pt x="1855749" y="531355"/>
                    </a:moveTo>
                    <a:lnTo>
                      <a:pt x="1760004" y="531355"/>
                    </a:lnTo>
                    <a:lnTo>
                      <a:pt x="1760004" y="540918"/>
                    </a:lnTo>
                    <a:lnTo>
                      <a:pt x="1855749" y="540918"/>
                    </a:lnTo>
                    <a:lnTo>
                      <a:pt x="1855749" y="531355"/>
                    </a:lnTo>
                    <a:close/>
                  </a:path>
                  <a:path w="3617595" h="1268729">
                    <a:moveTo>
                      <a:pt x="1864512" y="792200"/>
                    </a:moveTo>
                    <a:lnTo>
                      <a:pt x="1859775" y="787463"/>
                    </a:lnTo>
                    <a:lnTo>
                      <a:pt x="1815858" y="787463"/>
                    </a:lnTo>
                    <a:lnTo>
                      <a:pt x="1809978" y="787463"/>
                    </a:lnTo>
                    <a:lnTo>
                      <a:pt x="1805495" y="792200"/>
                    </a:lnTo>
                    <a:lnTo>
                      <a:pt x="1805520" y="803643"/>
                    </a:lnTo>
                    <a:lnTo>
                      <a:pt x="1810029" y="808177"/>
                    </a:lnTo>
                    <a:lnTo>
                      <a:pt x="1859775" y="808177"/>
                    </a:lnTo>
                    <a:lnTo>
                      <a:pt x="1861426" y="806602"/>
                    </a:lnTo>
                    <a:lnTo>
                      <a:pt x="1864512" y="803643"/>
                    </a:lnTo>
                    <a:lnTo>
                      <a:pt x="1864512" y="792200"/>
                    </a:lnTo>
                    <a:close/>
                  </a:path>
                  <a:path w="3617595" h="1268729">
                    <a:moveTo>
                      <a:pt x="1960257" y="792200"/>
                    </a:moveTo>
                    <a:lnTo>
                      <a:pt x="1955533" y="787463"/>
                    </a:lnTo>
                    <a:lnTo>
                      <a:pt x="1911604" y="787463"/>
                    </a:lnTo>
                    <a:lnTo>
                      <a:pt x="1905723" y="787463"/>
                    </a:lnTo>
                    <a:lnTo>
                      <a:pt x="1901240" y="792200"/>
                    </a:lnTo>
                    <a:lnTo>
                      <a:pt x="1901266" y="803643"/>
                    </a:lnTo>
                    <a:lnTo>
                      <a:pt x="1905774" y="808177"/>
                    </a:lnTo>
                    <a:lnTo>
                      <a:pt x="1955495" y="808177"/>
                    </a:lnTo>
                    <a:lnTo>
                      <a:pt x="1957158" y="806602"/>
                    </a:lnTo>
                    <a:lnTo>
                      <a:pt x="1960257" y="803643"/>
                    </a:lnTo>
                    <a:lnTo>
                      <a:pt x="1960257" y="792200"/>
                    </a:lnTo>
                    <a:close/>
                  </a:path>
                  <a:path w="3617595" h="1268729">
                    <a:moveTo>
                      <a:pt x="2056003" y="803643"/>
                    </a:moveTo>
                    <a:lnTo>
                      <a:pt x="2055977" y="792200"/>
                    </a:lnTo>
                    <a:lnTo>
                      <a:pt x="2051265" y="787463"/>
                    </a:lnTo>
                    <a:lnTo>
                      <a:pt x="2007323" y="787463"/>
                    </a:lnTo>
                    <a:lnTo>
                      <a:pt x="2001481" y="787463"/>
                    </a:lnTo>
                    <a:lnTo>
                      <a:pt x="1996960" y="792200"/>
                    </a:lnTo>
                    <a:lnTo>
                      <a:pt x="1996986" y="803643"/>
                    </a:lnTo>
                    <a:lnTo>
                      <a:pt x="2001532" y="808177"/>
                    </a:lnTo>
                    <a:lnTo>
                      <a:pt x="2051240" y="808177"/>
                    </a:lnTo>
                    <a:lnTo>
                      <a:pt x="2052904" y="806602"/>
                    </a:lnTo>
                    <a:lnTo>
                      <a:pt x="2056003" y="803643"/>
                    </a:lnTo>
                    <a:close/>
                  </a:path>
                  <a:path w="3617595" h="1268729">
                    <a:moveTo>
                      <a:pt x="2107844" y="532942"/>
                    </a:moveTo>
                    <a:lnTo>
                      <a:pt x="2012137" y="532942"/>
                    </a:lnTo>
                    <a:lnTo>
                      <a:pt x="2012137" y="542505"/>
                    </a:lnTo>
                    <a:lnTo>
                      <a:pt x="2055202" y="542505"/>
                    </a:lnTo>
                    <a:lnTo>
                      <a:pt x="2055202" y="749935"/>
                    </a:lnTo>
                    <a:lnTo>
                      <a:pt x="2064766" y="749935"/>
                    </a:lnTo>
                    <a:lnTo>
                      <a:pt x="2064766" y="542505"/>
                    </a:lnTo>
                    <a:lnTo>
                      <a:pt x="2107844" y="542505"/>
                    </a:lnTo>
                    <a:lnTo>
                      <a:pt x="2107844" y="532942"/>
                    </a:lnTo>
                    <a:close/>
                  </a:path>
                  <a:path w="3617595" h="1268729">
                    <a:moveTo>
                      <a:pt x="2148738" y="778065"/>
                    </a:moveTo>
                    <a:lnTo>
                      <a:pt x="2148497" y="777240"/>
                    </a:lnTo>
                    <a:lnTo>
                      <a:pt x="2148497" y="775690"/>
                    </a:lnTo>
                    <a:lnTo>
                      <a:pt x="2148167" y="773277"/>
                    </a:lnTo>
                    <a:lnTo>
                      <a:pt x="2148116" y="772871"/>
                    </a:lnTo>
                    <a:lnTo>
                      <a:pt x="2146858" y="768223"/>
                    </a:lnTo>
                    <a:lnTo>
                      <a:pt x="2144966" y="766940"/>
                    </a:lnTo>
                    <a:lnTo>
                      <a:pt x="2142642" y="765352"/>
                    </a:lnTo>
                    <a:lnTo>
                      <a:pt x="2141016" y="765352"/>
                    </a:lnTo>
                    <a:lnTo>
                      <a:pt x="2140559" y="765111"/>
                    </a:lnTo>
                    <a:lnTo>
                      <a:pt x="2139696" y="765352"/>
                    </a:lnTo>
                    <a:lnTo>
                      <a:pt x="2138184" y="765352"/>
                    </a:lnTo>
                    <a:lnTo>
                      <a:pt x="2135378" y="765733"/>
                    </a:lnTo>
                    <a:lnTo>
                      <a:pt x="2098484" y="776109"/>
                    </a:lnTo>
                    <a:lnTo>
                      <a:pt x="2098649" y="776732"/>
                    </a:lnTo>
                    <a:lnTo>
                      <a:pt x="2098446" y="776109"/>
                    </a:lnTo>
                    <a:lnTo>
                      <a:pt x="2093315" y="777760"/>
                    </a:lnTo>
                    <a:lnTo>
                      <a:pt x="2093823" y="777760"/>
                    </a:lnTo>
                    <a:lnTo>
                      <a:pt x="2090953" y="781672"/>
                    </a:lnTo>
                    <a:lnTo>
                      <a:pt x="2090953" y="783259"/>
                    </a:lnTo>
                    <a:lnTo>
                      <a:pt x="2090839" y="783450"/>
                    </a:lnTo>
                    <a:lnTo>
                      <a:pt x="2090712" y="783666"/>
                    </a:lnTo>
                    <a:lnTo>
                      <a:pt x="2090953" y="784567"/>
                    </a:lnTo>
                    <a:lnTo>
                      <a:pt x="2090953" y="786269"/>
                    </a:lnTo>
                    <a:lnTo>
                      <a:pt x="2091283" y="788644"/>
                    </a:lnTo>
                    <a:lnTo>
                      <a:pt x="2091334" y="789051"/>
                    </a:lnTo>
                    <a:lnTo>
                      <a:pt x="2092604" y="793584"/>
                    </a:lnTo>
                    <a:lnTo>
                      <a:pt x="2096858" y="796569"/>
                    </a:lnTo>
                    <a:lnTo>
                      <a:pt x="2098446" y="796569"/>
                    </a:lnTo>
                    <a:lnTo>
                      <a:pt x="2098890" y="796810"/>
                    </a:lnTo>
                    <a:lnTo>
                      <a:pt x="2099792" y="796569"/>
                    </a:lnTo>
                    <a:lnTo>
                      <a:pt x="2101481" y="796569"/>
                    </a:lnTo>
                    <a:lnTo>
                      <a:pt x="2104263" y="796188"/>
                    </a:lnTo>
                    <a:lnTo>
                      <a:pt x="2106930" y="795426"/>
                    </a:lnTo>
                    <a:lnTo>
                      <a:pt x="2139264" y="786104"/>
                    </a:lnTo>
                    <a:lnTo>
                      <a:pt x="2140978" y="785634"/>
                    </a:lnTo>
                    <a:lnTo>
                      <a:pt x="2143912" y="784847"/>
                    </a:lnTo>
                    <a:lnTo>
                      <a:pt x="2145627" y="784377"/>
                    </a:lnTo>
                    <a:lnTo>
                      <a:pt x="2148522" y="780135"/>
                    </a:lnTo>
                    <a:lnTo>
                      <a:pt x="2148509" y="778510"/>
                    </a:lnTo>
                    <a:lnTo>
                      <a:pt x="2148738" y="778065"/>
                    </a:lnTo>
                    <a:close/>
                  </a:path>
                  <a:path w="3617595" h="1268729">
                    <a:moveTo>
                      <a:pt x="2240902" y="751928"/>
                    </a:moveTo>
                    <a:lnTo>
                      <a:pt x="2240635" y="750938"/>
                    </a:lnTo>
                    <a:lnTo>
                      <a:pt x="2240635" y="749338"/>
                    </a:lnTo>
                    <a:lnTo>
                      <a:pt x="2240330" y="746988"/>
                    </a:lnTo>
                    <a:lnTo>
                      <a:pt x="2234755" y="739038"/>
                    </a:lnTo>
                    <a:lnTo>
                      <a:pt x="2233168" y="739038"/>
                    </a:lnTo>
                    <a:lnTo>
                      <a:pt x="2232710" y="738784"/>
                    </a:lnTo>
                    <a:lnTo>
                      <a:pt x="2231821" y="739038"/>
                    </a:lnTo>
                    <a:lnTo>
                      <a:pt x="2230247" y="739038"/>
                    </a:lnTo>
                    <a:lnTo>
                      <a:pt x="2227516" y="739419"/>
                    </a:lnTo>
                    <a:lnTo>
                      <a:pt x="2190610" y="749973"/>
                    </a:lnTo>
                    <a:lnTo>
                      <a:pt x="2185974" y="751230"/>
                    </a:lnTo>
                    <a:lnTo>
                      <a:pt x="2183092" y="755459"/>
                    </a:lnTo>
                    <a:lnTo>
                      <a:pt x="2183092" y="757085"/>
                    </a:lnTo>
                    <a:lnTo>
                      <a:pt x="2182850" y="757542"/>
                    </a:lnTo>
                    <a:lnTo>
                      <a:pt x="2183092" y="758405"/>
                    </a:lnTo>
                    <a:lnTo>
                      <a:pt x="2183092" y="759917"/>
                    </a:lnTo>
                    <a:lnTo>
                      <a:pt x="2183422" y="762317"/>
                    </a:lnTo>
                    <a:lnTo>
                      <a:pt x="2183485" y="762723"/>
                    </a:lnTo>
                    <a:lnTo>
                      <a:pt x="2184743" y="767384"/>
                    </a:lnTo>
                    <a:lnTo>
                      <a:pt x="2188946" y="770255"/>
                    </a:lnTo>
                    <a:lnTo>
                      <a:pt x="2190559" y="770255"/>
                    </a:lnTo>
                    <a:lnTo>
                      <a:pt x="2191029" y="770496"/>
                    </a:lnTo>
                    <a:lnTo>
                      <a:pt x="2191880" y="770255"/>
                    </a:lnTo>
                    <a:lnTo>
                      <a:pt x="2193404" y="770255"/>
                    </a:lnTo>
                    <a:lnTo>
                      <a:pt x="2196249" y="769861"/>
                    </a:lnTo>
                    <a:lnTo>
                      <a:pt x="2200516" y="768654"/>
                    </a:lnTo>
                    <a:lnTo>
                      <a:pt x="2233142" y="759485"/>
                    </a:lnTo>
                    <a:lnTo>
                      <a:pt x="2235568" y="758710"/>
                    </a:lnTo>
                    <a:lnTo>
                      <a:pt x="2237651" y="758063"/>
                    </a:lnTo>
                    <a:lnTo>
                      <a:pt x="2240635" y="753922"/>
                    </a:lnTo>
                    <a:lnTo>
                      <a:pt x="2240635" y="752398"/>
                    </a:lnTo>
                    <a:lnTo>
                      <a:pt x="2240902" y="751928"/>
                    </a:lnTo>
                    <a:close/>
                  </a:path>
                  <a:path w="3617595" h="1268729">
                    <a:moveTo>
                      <a:pt x="2333040" y="725614"/>
                    </a:moveTo>
                    <a:lnTo>
                      <a:pt x="2332786" y="725208"/>
                    </a:lnTo>
                    <a:lnTo>
                      <a:pt x="2332799" y="723722"/>
                    </a:lnTo>
                    <a:lnTo>
                      <a:pt x="2329650" y="719582"/>
                    </a:lnTo>
                    <a:lnTo>
                      <a:pt x="2318740" y="717042"/>
                    </a:lnTo>
                    <a:lnTo>
                      <a:pt x="2318524" y="717042"/>
                    </a:lnTo>
                    <a:lnTo>
                      <a:pt x="2316823" y="715797"/>
                    </a:lnTo>
                    <a:lnTo>
                      <a:pt x="2315311" y="715797"/>
                    </a:lnTo>
                    <a:lnTo>
                      <a:pt x="2314702" y="715441"/>
                    </a:lnTo>
                    <a:lnTo>
                      <a:pt x="2313381" y="715797"/>
                    </a:lnTo>
                    <a:lnTo>
                      <a:pt x="2312860" y="715797"/>
                    </a:lnTo>
                    <a:lnTo>
                      <a:pt x="2311273" y="715797"/>
                    </a:lnTo>
                    <a:lnTo>
                      <a:pt x="2309990" y="715797"/>
                    </a:lnTo>
                    <a:lnTo>
                      <a:pt x="2309317" y="715632"/>
                    </a:lnTo>
                    <a:lnTo>
                      <a:pt x="2309037" y="715797"/>
                    </a:lnTo>
                    <a:lnTo>
                      <a:pt x="2307539" y="715797"/>
                    </a:lnTo>
                    <a:lnTo>
                      <a:pt x="2305875" y="717042"/>
                    </a:lnTo>
                    <a:lnTo>
                      <a:pt x="2282774" y="723595"/>
                    </a:lnTo>
                    <a:lnTo>
                      <a:pt x="2282774" y="724408"/>
                    </a:lnTo>
                    <a:lnTo>
                      <a:pt x="2282634" y="724001"/>
                    </a:lnTo>
                    <a:lnTo>
                      <a:pt x="2282558" y="723722"/>
                    </a:lnTo>
                    <a:lnTo>
                      <a:pt x="2282761" y="724408"/>
                    </a:lnTo>
                    <a:lnTo>
                      <a:pt x="2282774" y="723595"/>
                    </a:lnTo>
                    <a:lnTo>
                      <a:pt x="2282317" y="723722"/>
                    </a:lnTo>
                    <a:lnTo>
                      <a:pt x="2277745" y="725182"/>
                    </a:lnTo>
                    <a:lnTo>
                      <a:pt x="2277973" y="725182"/>
                    </a:lnTo>
                    <a:lnTo>
                      <a:pt x="2275040" y="729221"/>
                    </a:lnTo>
                    <a:lnTo>
                      <a:pt x="2275065" y="730719"/>
                    </a:lnTo>
                    <a:lnTo>
                      <a:pt x="2274798" y="731189"/>
                    </a:lnTo>
                    <a:lnTo>
                      <a:pt x="2275103" y="732358"/>
                    </a:lnTo>
                    <a:lnTo>
                      <a:pt x="2275167" y="734707"/>
                    </a:lnTo>
                    <a:lnTo>
                      <a:pt x="2275217" y="735050"/>
                    </a:lnTo>
                    <a:lnTo>
                      <a:pt x="2275294" y="735634"/>
                    </a:lnTo>
                    <a:lnTo>
                      <a:pt x="2275395" y="736384"/>
                    </a:lnTo>
                    <a:lnTo>
                      <a:pt x="2275509" y="736854"/>
                    </a:lnTo>
                    <a:lnTo>
                      <a:pt x="2276881" y="741108"/>
                    </a:lnTo>
                    <a:lnTo>
                      <a:pt x="2280996" y="744118"/>
                    </a:lnTo>
                    <a:lnTo>
                      <a:pt x="2282545" y="744118"/>
                    </a:lnTo>
                    <a:lnTo>
                      <a:pt x="2282964" y="744359"/>
                    </a:lnTo>
                    <a:lnTo>
                      <a:pt x="2283866" y="744118"/>
                    </a:lnTo>
                    <a:lnTo>
                      <a:pt x="2285593" y="744118"/>
                    </a:lnTo>
                    <a:lnTo>
                      <a:pt x="2288375" y="743737"/>
                    </a:lnTo>
                    <a:lnTo>
                      <a:pt x="2292718" y="742505"/>
                    </a:lnTo>
                    <a:lnTo>
                      <a:pt x="2312682" y="736854"/>
                    </a:lnTo>
                    <a:lnTo>
                      <a:pt x="2313013" y="736854"/>
                    </a:lnTo>
                    <a:lnTo>
                      <a:pt x="2320086" y="738568"/>
                    </a:lnTo>
                    <a:lnTo>
                      <a:pt x="2322499" y="738847"/>
                    </a:lnTo>
                    <a:lnTo>
                      <a:pt x="2324862" y="738847"/>
                    </a:lnTo>
                    <a:lnTo>
                      <a:pt x="2325471" y="738987"/>
                    </a:lnTo>
                    <a:lnTo>
                      <a:pt x="2325687" y="738847"/>
                    </a:lnTo>
                    <a:lnTo>
                      <a:pt x="2327224" y="738847"/>
                    </a:lnTo>
                    <a:lnTo>
                      <a:pt x="2329383" y="737235"/>
                    </a:lnTo>
                    <a:lnTo>
                      <a:pt x="2331516" y="735634"/>
                    </a:lnTo>
                    <a:lnTo>
                      <a:pt x="2332634" y="730999"/>
                    </a:lnTo>
                    <a:lnTo>
                      <a:pt x="2332748" y="730034"/>
                    </a:lnTo>
                    <a:lnTo>
                      <a:pt x="2332774" y="726770"/>
                    </a:lnTo>
                    <a:lnTo>
                      <a:pt x="2332952" y="726020"/>
                    </a:lnTo>
                    <a:lnTo>
                      <a:pt x="2333040" y="725614"/>
                    </a:lnTo>
                    <a:close/>
                  </a:path>
                  <a:path w="3617595" h="1268729">
                    <a:moveTo>
                      <a:pt x="2359964" y="438797"/>
                    </a:moveTo>
                    <a:lnTo>
                      <a:pt x="2264219" y="438797"/>
                    </a:lnTo>
                    <a:lnTo>
                      <a:pt x="2264219" y="448360"/>
                    </a:lnTo>
                    <a:lnTo>
                      <a:pt x="2307323" y="448360"/>
                    </a:lnTo>
                    <a:lnTo>
                      <a:pt x="2307323" y="678141"/>
                    </a:lnTo>
                    <a:lnTo>
                      <a:pt x="2316886" y="678141"/>
                    </a:lnTo>
                    <a:lnTo>
                      <a:pt x="2316886" y="448360"/>
                    </a:lnTo>
                    <a:lnTo>
                      <a:pt x="2359964" y="448360"/>
                    </a:lnTo>
                    <a:lnTo>
                      <a:pt x="2359964" y="438797"/>
                    </a:lnTo>
                    <a:close/>
                  </a:path>
                  <a:path w="3617595" h="1268729">
                    <a:moveTo>
                      <a:pt x="2426195" y="747560"/>
                    </a:moveTo>
                    <a:lnTo>
                      <a:pt x="2425992" y="747242"/>
                    </a:lnTo>
                    <a:lnTo>
                      <a:pt x="2426030" y="745807"/>
                    </a:lnTo>
                    <a:lnTo>
                      <a:pt x="2422804" y="741514"/>
                    </a:lnTo>
                    <a:lnTo>
                      <a:pt x="2380691" y="731634"/>
                    </a:lnTo>
                    <a:lnTo>
                      <a:pt x="2378329" y="731354"/>
                    </a:lnTo>
                    <a:lnTo>
                      <a:pt x="2376030" y="731354"/>
                    </a:lnTo>
                    <a:lnTo>
                      <a:pt x="2375331" y="731189"/>
                    </a:lnTo>
                    <a:lnTo>
                      <a:pt x="2375065" y="731354"/>
                    </a:lnTo>
                    <a:lnTo>
                      <a:pt x="2373630" y="731354"/>
                    </a:lnTo>
                    <a:lnTo>
                      <a:pt x="2369477" y="734606"/>
                    </a:lnTo>
                    <a:lnTo>
                      <a:pt x="2368359" y="739394"/>
                    </a:lnTo>
                    <a:lnTo>
                      <a:pt x="2368321" y="739800"/>
                    </a:lnTo>
                    <a:lnTo>
                      <a:pt x="2368092" y="741514"/>
                    </a:lnTo>
                    <a:lnTo>
                      <a:pt x="2368067" y="743432"/>
                    </a:lnTo>
                    <a:lnTo>
                      <a:pt x="2367762" y="744562"/>
                    </a:lnTo>
                    <a:lnTo>
                      <a:pt x="2368054" y="745058"/>
                    </a:lnTo>
                    <a:lnTo>
                      <a:pt x="2368054" y="746518"/>
                    </a:lnTo>
                    <a:lnTo>
                      <a:pt x="2371229" y="750620"/>
                    </a:lnTo>
                    <a:lnTo>
                      <a:pt x="2413241" y="760488"/>
                    </a:lnTo>
                    <a:lnTo>
                      <a:pt x="2415730" y="760793"/>
                    </a:lnTo>
                    <a:lnTo>
                      <a:pt x="2418067" y="760793"/>
                    </a:lnTo>
                    <a:lnTo>
                      <a:pt x="2418613" y="760920"/>
                    </a:lnTo>
                    <a:lnTo>
                      <a:pt x="2418829" y="760793"/>
                    </a:lnTo>
                    <a:lnTo>
                      <a:pt x="2420404" y="760793"/>
                    </a:lnTo>
                    <a:lnTo>
                      <a:pt x="2422639" y="759180"/>
                    </a:lnTo>
                    <a:lnTo>
                      <a:pt x="2425966" y="748525"/>
                    </a:lnTo>
                    <a:lnTo>
                      <a:pt x="2426195" y="747560"/>
                    </a:lnTo>
                    <a:close/>
                  </a:path>
                  <a:path w="3617595" h="1268729">
                    <a:moveTo>
                      <a:pt x="2519337" y="769480"/>
                    </a:moveTo>
                    <a:lnTo>
                      <a:pt x="2519172" y="769239"/>
                    </a:lnTo>
                    <a:lnTo>
                      <a:pt x="2519184" y="767727"/>
                    </a:lnTo>
                    <a:lnTo>
                      <a:pt x="2515959" y="763435"/>
                    </a:lnTo>
                    <a:lnTo>
                      <a:pt x="2474087" y="753605"/>
                    </a:lnTo>
                    <a:lnTo>
                      <a:pt x="2471534" y="753300"/>
                    </a:lnTo>
                    <a:lnTo>
                      <a:pt x="2469362" y="753300"/>
                    </a:lnTo>
                    <a:lnTo>
                      <a:pt x="2468664" y="753135"/>
                    </a:lnTo>
                    <a:lnTo>
                      <a:pt x="2468397" y="753300"/>
                    </a:lnTo>
                    <a:lnTo>
                      <a:pt x="2466911" y="753300"/>
                    </a:lnTo>
                    <a:lnTo>
                      <a:pt x="2462631" y="756526"/>
                    </a:lnTo>
                    <a:lnTo>
                      <a:pt x="2461501" y="761339"/>
                    </a:lnTo>
                    <a:lnTo>
                      <a:pt x="2461387" y="762355"/>
                    </a:lnTo>
                    <a:lnTo>
                      <a:pt x="2461323" y="765721"/>
                    </a:lnTo>
                    <a:lnTo>
                      <a:pt x="2461095" y="766699"/>
                    </a:lnTo>
                    <a:lnTo>
                      <a:pt x="2461298" y="767029"/>
                    </a:lnTo>
                    <a:lnTo>
                      <a:pt x="2461272" y="768464"/>
                    </a:lnTo>
                    <a:lnTo>
                      <a:pt x="2464460" y="772541"/>
                    </a:lnTo>
                    <a:lnTo>
                      <a:pt x="2506383" y="782624"/>
                    </a:lnTo>
                    <a:lnTo>
                      <a:pt x="2508758" y="782904"/>
                    </a:lnTo>
                    <a:lnTo>
                      <a:pt x="2511044" y="782904"/>
                    </a:lnTo>
                    <a:lnTo>
                      <a:pt x="2511742" y="783069"/>
                    </a:lnTo>
                    <a:lnTo>
                      <a:pt x="2512009" y="782904"/>
                    </a:lnTo>
                    <a:lnTo>
                      <a:pt x="2513520" y="782904"/>
                    </a:lnTo>
                    <a:lnTo>
                      <a:pt x="2515628" y="781316"/>
                    </a:lnTo>
                    <a:lnTo>
                      <a:pt x="2517813" y="779678"/>
                    </a:lnTo>
                    <a:lnTo>
                      <a:pt x="2518905" y="774865"/>
                    </a:lnTo>
                    <a:lnTo>
                      <a:pt x="2519172" y="772541"/>
                    </a:lnTo>
                    <a:lnTo>
                      <a:pt x="2519172" y="770178"/>
                    </a:lnTo>
                    <a:lnTo>
                      <a:pt x="2519337" y="769480"/>
                    </a:lnTo>
                    <a:close/>
                  </a:path>
                  <a:path w="3617595" h="1268729">
                    <a:moveTo>
                      <a:pt x="2610497" y="1059522"/>
                    </a:moveTo>
                    <a:lnTo>
                      <a:pt x="2514752" y="1059522"/>
                    </a:lnTo>
                    <a:lnTo>
                      <a:pt x="2514752" y="1069086"/>
                    </a:lnTo>
                    <a:lnTo>
                      <a:pt x="2610497" y="1069086"/>
                    </a:lnTo>
                    <a:lnTo>
                      <a:pt x="2610497" y="1059522"/>
                    </a:lnTo>
                    <a:close/>
                  </a:path>
                  <a:path w="3617595" h="1268729">
                    <a:moveTo>
                      <a:pt x="2610497" y="501027"/>
                    </a:moveTo>
                    <a:lnTo>
                      <a:pt x="2514752" y="501027"/>
                    </a:lnTo>
                    <a:lnTo>
                      <a:pt x="2514752" y="510590"/>
                    </a:lnTo>
                    <a:lnTo>
                      <a:pt x="2610497" y="510590"/>
                    </a:lnTo>
                    <a:lnTo>
                      <a:pt x="2610497" y="501027"/>
                    </a:lnTo>
                    <a:close/>
                  </a:path>
                  <a:path w="3617595" h="1268729">
                    <a:moveTo>
                      <a:pt x="2611678" y="796620"/>
                    </a:moveTo>
                    <a:lnTo>
                      <a:pt x="2611234" y="795743"/>
                    </a:lnTo>
                    <a:lnTo>
                      <a:pt x="2611234" y="794194"/>
                    </a:lnTo>
                    <a:lnTo>
                      <a:pt x="2610396" y="792899"/>
                    </a:lnTo>
                    <a:lnTo>
                      <a:pt x="2608542" y="790206"/>
                    </a:lnTo>
                    <a:lnTo>
                      <a:pt x="2608884" y="790206"/>
                    </a:lnTo>
                    <a:lnTo>
                      <a:pt x="2606522" y="789432"/>
                    </a:lnTo>
                    <a:lnTo>
                      <a:pt x="2604211" y="788695"/>
                    </a:lnTo>
                    <a:lnTo>
                      <a:pt x="2603919" y="789432"/>
                    </a:lnTo>
                    <a:lnTo>
                      <a:pt x="2604147" y="788695"/>
                    </a:lnTo>
                    <a:lnTo>
                      <a:pt x="2568079" y="776122"/>
                    </a:lnTo>
                    <a:lnTo>
                      <a:pt x="2567813" y="776846"/>
                    </a:lnTo>
                    <a:lnTo>
                      <a:pt x="2568079" y="776122"/>
                    </a:lnTo>
                    <a:lnTo>
                      <a:pt x="2564574" y="775487"/>
                    </a:lnTo>
                    <a:lnTo>
                      <a:pt x="2563952" y="775487"/>
                    </a:lnTo>
                    <a:lnTo>
                      <a:pt x="2562834" y="775093"/>
                    </a:lnTo>
                    <a:lnTo>
                      <a:pt x="2562009" y="775487"/>
                    </a:lnTo>
                    <a:lnTo>
                      <a:pt x="2560345" y="775487"/>
                    </a:lnTo>
                    <a:lnTo>
                      <a:pt x="2556408" y="778141"/>
                    </a:lnTo>
                    <a:lnTo>
                      <a:pt x="2554871" y="782383"/>
                    </a:lnTo>
                    <a:lnTo>
                      <a:pt x="2554300" y="785799"/>
                    </a:lnTo>
                    <a:lnTo>
                      <a:pt x="2554300" y="786320"/>
                    </a:lnTo>
                    <a:lnTo>
                      <a:pt x="2553830" y="787628"/>
                    </a:lnTo>
                    <a:lnTo>
                      <a:pt x="2554338" y="788657"/>
                    </a:lnTo>
                    <a:lnTo>
                      <a:pt x="2554363" y="790206"/>
                    </a:lnTo>
                    <a:lnTo>
                      <a:pt x="2557056" y="794194"/>
                    </a:lnTo>
                    <a:lnTo>
                      <a:pt x="2561374" y="795591"/>
                    </a:lnTo>
                    <a:lnTo>
                      <a:pt x="2597454" y="808164"/>
                    </a:lnTo>
                    <a:lnTo>
                      <a:pt x="2600960" y="808761"/>
                    </a:lnTo>
                    <a:lnTo>
                      <a:pt x="2601506" y="808761"/>
                    </a:lnTo>
                    <a:lnTo>
                      <a:pt x="2602700" y="809193"/>
                    </a:lnTo>
                    <a:lnTo>
                      <a:pt x="2603589" y="808761"/>
                    </a:lnTo>
                    <a:lnTo>
                      <a:pt x="2605189" y="808761"/>
                    </a:lnTo>
                    <a:lnTo>
                      <a:pt x="2607551" y="807173"/>
                    </a:lnTo>
                    <a:lnTo>
                      <a:pt x="2609138" y="806107"/>
                    </a:lnTo>
                    <a:lnTo>
                      <a:pt x="2610637" y="801878"/>
                    </a:lnTo>
                    <a:lnTo>
                      <a:pt x="2611234" y="798487"/>
                    </a:lnTo>
                    <a:lnTo>
                      <a:pt x="2611234" y="797864"/>
                    </a:lnTo>
                    <a:lnTo>
                      <a:pt x="2611678" y="796620"/>
                    </a:lnTo>
                    <a:close/>
                  </a:path>
                  <a:path w="3617595" h="1268729">
                    <a:moveTo>
                      <a:pt x="2702026" y="828128"/>
                    </a:moveTo>
                    <a:lnTo>
                      <a:pt x="2701594" y="827201"/>
                    </a:lnTo>
                    <a:lnTo>
                      <a:pt x="2701594" y="825588"/>
                    </a:lnTo>
                    <a:lnTo>
                      <a:pt x="2698978" y="821524"/>
                    </a:lnTo>
                    <a:lnTo>
                      <a:pt x="2694736" y="819988"/>
                    </a:lnTo>
                    <a:lnTo>
                      <a:pt x="2658402" y="807440"/>
                    </a:lnTo>
                    <a:lnTo>
                      <a:pt x="2658160" y="808177"/>
                    </a:lnTo>
                    <a:lnTo>
                      <a:pt x="2658402" y="807440"/>
                    </a:lnTo>
                    <a:lnTo>
                      <a:pt x="2658580" y="807440"/>
                    </a:lnTo>
                    <a:lnTo>
                      <a:pt x="2655151" y="806932"/>
                    </a:lnTo>
                    <a:lnTo>
                      <a:pt x="2654198" y="806932"/>
                    </a:lnTo>
                    <a:lnTo>
                      <a:pt x="2653157" y="806602"/>
                    </a:lnTo>
                    <a:lnTo>
                      <a:pt x="2652458" y="806932"/>
                    </a:lnTo>
                    <a:lnTo>
                      <a:pt x="2650845" y="806932"/>
                    </a:lnTo>
                    <a:lnTo>
                      <a:pt x="2646794" y="809586"/>
                    </a:lnTo>
                    <a:lnTo>
                      <a:pt x="2645232" y="813892"/>
                    </a:lnTo>
                    <a:lnTo>
                      <a:pt x="2644711" y="817181"/>
                    </a:lnTo>
                    <a:lnTo>
                      <a:pt x="2644711" y="818184"/>
                    </a:lnTo>
                    <a:lnTo>
                      <a:pt x="2644394" y="819175"/>
                    </a:lnTo>
                    <a:lnTo>
                      <a:pt x="2644711" y="819861"/>
                    </a:lnTo>
                    <a:lnTo>
                      <a:pt x="2644724" y="821524"/>
                    </a:lnTo>
                    <a:lnTo>
                      <a:pt x="2646540" y="824255"/>
                    </a:lnTo>
                    <a:lnTo>
                      <a:pt x="2647543" y="825588"/>
                    </a:lnTo>
                    <a:lnTo>
                      <a:pt x="2651722" y="827100"/>
                    </a:lnTo>
                    <a:lnTo>
                      <a:pt x="2687828" y="839673"/>
                    </a:lnTo>
                    <a:lnTo>
                      <a:pt x="2691320" y="840270"/>
                    </a:lnTo>
                    <a:lnTo>
                      <a:pt x="2691828" y="840270"/>
                    </a:lnTo>
                    <a:lnTo>
                      <a:pt x="2693073" y="840714"/>
                    </a:lnTo>
                    <a:lnTo>
                      <a:pt x="2694013" y="840270"/>
                    </a:lnTo>
                    <a:lnTo>
                      <a:pt x="2695613" y="840270"/>
                    </a:lnTo>
                    <a:lnTo>
                      <a:pt x="2698026" y="838682"/>
                    </a:lnTo>
                    <a:lnTo>
                      <a:pt x="2699626" y="837628"/>
                    </a:lnTo>
                    <a:lnTo>
                      <a:pt x="2700985" y="833386"/>
                    </a:lnTo>
                    <a:lnTo>
                      <a:pt x="2700223" y="833107"/>
                    </a:lnTo>
                    <a:lnTo>
                      <a:pt x="2701061" y="833386"/>
                    </a:lnTo>
                    <a:lnTo>
                      <a:pt x="2701036" y="833107"/>
                    </a:lnTo>
                    <a:lnTo>
                      <a:pt x="2701594" y="829856"/>
                    </a:lnTo>
                    <a:lnTo>
                      <a:pt x="2701594" y="829322"/>
                    </a:lnTo>
                    <a:lnTo>
                      <a:pt x="2702026" y="828128"/>
                    </a:lnTo>
                    <a:close/>
                  </a:path>
                  <a:path w="3617595" h="1268729">
                    <a:moveTo>
                      <a:pt x="2792399" y="859459"/>
                    </a:moveTo>
                    <a:lnTo>
                      <a:pt x="2792069" y="858786"/>
                    </a:lnTo>
                    <a:lnTo>
                      <a:pt x="2792069" y="857135"/>
                    </a:lnTo>
                    <a:lnTo>
                      <a:pt x="2789453" y="853147"/>
                    </a:lnTo>
                    <a:lnTo>
                      <a:pt x="2789644" y="853147"/>
                    </a:lnTo>
                    <a:lnTo>
                      <a:pt x="2749118" y="838987"/>
                    </a:lnTo>
                    <a:lnTo>
                      <a:pt x="2749245" y="838987"/>
                    </a:lnTo>
                    <a:lnTo>
                      <a:pt x="2748978" y="838949"/>
                    </a:lnTo>
                    <a:lnTo>
                      <a:pt x="2748711" y="839698"/>
                    </a:lnTo>
                    <a:lnTo>
                      <a:pt x="2748953" y="838987"/>
                    </a:lnTo>
                    <a:lnTo>
                      <a:pt x="2745575" y="838365"/>
                    </a:lnTo>
                    <a:lnTo>
                      <a:pt x="2745016" y="838365"/>
                    </a:lnTo>
                    <a:lnTo>
                      <a:pt x="2743720" y="837895"/>
                    </a:lnTo>
                    <a:lnTo>
                      <a:pt x="2742781" y="838365"/>
                    </a:lnTo>
                    <a:lnTo>
                      <a:pt x="2741257" y="838365"/>
                    </a:lnTo>
                    <a:lnTo>
                      <a:pt x="2737154" y="841146"/>
                    </a:lnTo>
                    <a:lnTo>
                      <a:pt x="2736786" y="842327"/>
                    </a:lnTo>
                    <a:lnTo>
                      <a:pt x="2735846" y="845439"/>
                    </a:lnTo>
                    <a:lnTo>
                      <a:pt x="2736558" y="845680"/>
                    </a:lnTo>
                    <a:lnTo>
                      <a:pt x="2735783" y="845439"/>
                    </a:lnTo>
                    <a:lnTo>
                      <a:pt x="2735186" y="848906"/>
                    </a:lnTo>
                    <a:lnTo>
                      <a:pt x="2735186" y="849490"/>
                    </a:lnTo>
                    <a:lnTo>
                      <a:pt x="2734754" y="850684"/>
                    </a:lnTo>
                    <a:lnTo>
                      <a:pt x="2735186" y="851585"/>
                    </a:lnTo>
                    <a:lnTo>
                      <a:pt x="2735186" y="853147"/>
                    </a:lnTo>
                    <a:lnTo>
                      <a:pt x="2736977" y="855802"/>
                    </a:lnTo>
                    <a:lnTo>
                      <a:pt x="2738005" y="857135"/>
                    </a:lnTo>
                    <a:lnTo>
                      <a:pt x="2742057" y="858608"/>
                    </a:lnTo>
                    <a:lnTo>
                      <a:pt x="2778366" y="871194"/>
                    </a:lnTo>
                    <a:lnTo>
                      <a:pt x="2781731" y="871766"/>
                    </a:lnTo>
                    <a:lnTo>
                      <a:pt x="2782354" y="871766"/>
                    </a:lnTo>
                    <a:lnTo>
                      <a:pt x="2783624" y="872223"/>
                    </a:lnTo>
                    <a:lnTo>
                      <a:pt x="2784487" y="871766"/>
                    </a:lnTo>
                    <a:lnTo>
                      <a:pt x="2786024" y="871766"/>
                    </a:lnTo>
                    <a:lnTo>
                      <a:pt x="2788297" y="870178"/>
                    </a:lnTo>
                    <a:lnTo>
                      <a:pt x="2790025" y="868972"/>
                    </a:lnTo>
                    <a:lnTo>
                      <a:pt x="2791549" y="864704"/>
                    </a:lnTo>
                    <a:lnTo>
                      <a:pt x="2791587" y="864438"/>
                    </a:lnTo>
                    <a:lnTo>
                      <a:pt x="2790812" y="864438"/>
                    </a:lnTo>
                    <a:lnTo>
                      <a:pt x="2790888" y="864184"/>
                    </a:lnTo>
                    <a:lnTo>
                      <a:pt x="2791637" y="864184"/>
                    </a:lnTo>
                    <a:lnTo>
                      <a:pt x="2792069" y="861453"/>
                    </a:lnTo>
                    <a:lnTo>
                      <a:pt x="2792069" y="860501"/>
                    </a:lnTo>
                    <a:lnTo>
                      <a:pt x="2792399" y="859459"/>
                    </a:lnTo>
                    <a:close/>
                  </a:path>
                  <a:path w="3617595" h="1268729">
                    <a:moveTo>
                      <a:pt x="2862618" y="1126528"/>
                    </a:moveTo>
                    <a:lnTo>
                      <a:pt x="2819514" y="1126528"/>
                    </a:lnTo>
                    <a:lnTo>
                      <a:pt x="2819514" y="920673"/>
                    </a:lnTo>
                    <a:lnTo>
                      <a:pt x="2809951" y="920673"/>
                    </a:lnTo>
                    <a:lnTo>
                      <a:pt x="2809951" y="1126528"/>
                    </a:lnTo>
                    <a:lnTo>
                      <a:pt x="2766872" y="1126528"/>
                    </a:lnTo>
                    <a:lnTo>
                      <a:pt x="2766872" y="1136091"/>
                    </a:lnTo>
                    <a:lnTo>
                      <a:pt x="2862618" y="1136091"/>
                    </a:lnTo>
                    <a:lnTo>
                      <a:pt x="2862618" y="1126528"/>
                    </a:lnTo>
                    <a:close/>
                  </a:path>
                  <a:path w="3617595" h="1268729">
                    <a:moveTo>
                      <a:pt x="2870568" y="829932"/>
                    </a:moveTo>
                    <a:lnTo>
                      <a:pt x="2870073" y="829386"/>
                    </a:lnTo>
                    <a:lnTo>
                      <a:pt x="2869387" y="827430"/>
                    </a:lnTo>
                    <a:lnTo>
                      <a:pt x="2866021" y="823658"/>
                    </a:lnTo>
                    <a:lnTo>
                      <a:pt x="2865628" y="823214"/>
                    </a:lnTo>
                    <a:lnTo>
                      <a:pt x="2863939" y="822540"/>
                    </a:lnTo>
                    <a:lnTo>
                      <a:pt x="2863596" y="822147"/>
                    </a:lnTo>
                    <a:lnTo>
                      <a:pt x="2862846" y="822109"/>
                    </a:lnTo>
                    <a:lnTo>
                      <a:pt x="2862427" y="822071"/>
                    </a:lnTo>
                    <a:lnTo>
                      <a:pt x="2857423" y="821740"/>
                    </a:lnTo>
                    <a:lnTo>
                      <a:pt x="2856827" y="822312"/>
                    </a:lnTo>
                    <a:lnTo>
                      <a:pt x="2854985" y="822947"/>
                    </a:lnTo>
                    <a:lnTo>
                      <a:pt x="2853105" y="824763"/>
                    </a:lnTo>
                    <a:lnTo>
                      <a:pt x="2853626" y="825347"/>
                    </a:lnTo>
                    <a:lnTo>
                      <a:pt x="2853093" y="824763"/>
                    </a:lnTo>
                    <a:lnTo>
                      <a:pt x="2824569" y="850277"/>
                    </a:lnTo>
                    <a:lnTo>
                      <a:pt x="2822244" y="852385"/>
                    </a:lnTo>
                    <a:lnTo>
                      <a:pt x="2821508" y="854113"/>
                    </a:lnTo>
                    <a:lnTo>
                      <a:pt x="2821127" y="854456"/>
                    </a:lnTo>
                    <a:lnTo>
                      <a:pt x="2821076" y="855141"/>
                    </a:lnTo>
                    <a:lnTo>
                      <a:pt x="2821038" y="855738"/>
                    </a:lnTo>
                    <a:lnTo>
                      <a:pt x="2820708" y="860450"/>
                    </a:lnTo>
                    <a:lnTo>
                      <a:pt x="2822905" y="862901"/>
                    </a:lnTo>
                    <a:lnTo>
                      <a:pt x="2823718" y="864984"/>
                    </a:lnTo>
                    <a:lnTo>
                      <a:pt x="2825800" y="867168"/>
                    </a:lnTo>
                    <a:lnTo>
                      <a:pt x="2827578" y="867905"/>
                    </a:lnTo>
                    <a:lnTo>
                      <a:pt x="2827909" y="868235"/>
                    </a:lnTo>
                    <a:lnTo>
                      <a:pt x="2828506" y="868286"/>
                    </a:lnTo>
                    <a:lnTo>
                      <a:pt x="2829102" y="868311"/>
                    </a:lnTo>
                    <a:lnTo>
                      <a:pt x="2833878" y="868616"/>
                    </a:lnTo>
                    <a:lnTo>
                      <a:pt x="2834424" y="868121"/>
                    </a:lnTo>
                    <a:lnTo>
                      <a:pt x="2836405" y="867435"/>
                    </a:lnTo>
                    <a:lnTo>
                      <a:pt x="2837218" y="866711"/>
                    </a:lnTo>
                    <a:lnTo>
                      <a:pt x="2866936" y="840117"/>
                    </a:lnTo>
                    <a:lnTo>
                      <a:pt x="2867558" y="839508"/>
                    </a:lnTo>
                    <a:lnTo>
                      <a:pt x="2869120" y="838009"/>
                    </a:lnTo>
                    <a:lnTo>
                      <a:pt x="2869831" y="836256"/>
                    </a:lnTo>
                    <a:lnTo>
                      <a:pt x="2870187" y="835926"/>
                    </a:lnTo>
                    <a:lnTo>
                      <a:pt x="2870225" y="835317"/>
                    </a:lnTo>
                    <a:lnTo>
                      <a:pt x="2870263" y="834732"/>
                    </a:lnTo>
                    <a:lnTo>
                      <a:pt x="2870568" y="829932"/>
                    </a:lnTo>
                    <a:close/>
                  </a:path>
                  <a:path w="3617595" h="1268729">
                    <a:moveTo>
                      <a:pt x="2941790" y="765898"/>
                    </a:moveTo>
                    <a:lnTo>
                      <a:pt x="2941383" y="765454"/>
                    </a:lnTo>
                    <a:lnTo>
                      <a:pt x="2940697" y="763498"/>
                    </a:lnTo>
                    <a:lnTo>
                      <a:pt x="2937243" y="759637"/>
                    </a:lnTo>
                    <a:lnTo>
                      <a:pt x="2936900" y="759256"/>
                    </a:lnTo>
                    <a:lnTo>
                      <a:pt x="2935173" y="758558"/>
                    </a:lnTo>
                    <a:lnTo>
                      <a:pt x="2934805" y="758139"/>
                    </a:lnTo>
                    <a:lnTo>
                      <a:pt x="2934043" y="758101"/>
                    </a:lnTo>
                    <a:lnTo>
                      <a:pt x="2933636" y="758063"/>
                    </a:lnTo>
                    <a:lnTo>
                      <a:pt x="2928620" y="757732"/>
                    </a:lnTo>
                    <a:lnTo>
                      <a:pt x="2928035" y="758278"/>
                    </a:lnTo>
                    <a:lnTo>
                      <a:pt x="2926194" y="758926"/>
                    </a:lnTo>
                    <a:lnTo>
                      <a:pt x="2924314" y="760742"/>
                    </a:lnTo>
                    <a:lnTo>
                      <a:pt x="2924822" y="761301"/>
                    </a:lnTo>
                    <a:lnTo>
                      <a:pt x="2924289" y="760742"/>
                    </a:lnTo>
                    <a:lnTo>
                      <a:pt x="2895765" y="786269"/>
                    </a:lnTo>
                    <a:lnTo>
                      <a:pt x="2893479" y="788314"/>
                    </a:lnTo>
                    <a:lnTo>
                      <a:pt x="2892768" y="790041"/>
                    </a:lnTo>
                    <a:lnTo>
                      <a:pt x="2892323" y="790448"/>
                    </a:lnTo>
                    <a:lnTo>
                      <a:pt x="2892133" y="796429"/>
                    </a:lnTo>
                    <a:lnTo>
                      <a:pt x="2892450" y="796823"/>
                    </a:lnTo>
                    <a:lnTo>
                      <a:pt x="2893199" y="798918"/>
                    </a:lnTo>
                    <a:lnTo>
                      <a:pt x="2894888" y="800912"/>
                    </a:lnTo>
                    <a:lnTo>
                      <a:pt x="2896997" y="803236"/>
                    </a:lnTo>
                    <a:lnTo>
                      <a:pt x="2898686" y="803935"/>
                    </a:lnTo>
                    <a:lnTo>
                      <a:pt x="2899105" y="804379"/>
                    </a:lnTo>
                    <a:lnTo>
                      <a:pt x="2905087" y="804608"/>
                    </a:lnTo>
                    <a:lnTo>
                      <a:pt x="2905531" y="804240"/>
                    </a:lnTo>
                    <a:lnTo>
                      <a:pt x="2907576" y="803503"/>
                    </a:lnTo>
                    <a:lnTo>
                      <a:pt x="2908427" y="802805"/>
                    </a:lnTo>
                    <a:lnTo>
                      <a:pt x="2909595" y="801814"/>
                    </a:lnTo>
                    <a:lnTo>
                      <a:pt x="2910255" y="801217"/>
                    </a:lnTo>
                    <a:lnTo>
                      <a:pt x="2938107" y="776097"/>
                    </a:lnTo>
                    <a:lnTo>
                      <a:pt x="2937586" y="775474"/>
                    </a:lnTo>
                    <a:lnTo>
                      <a:pt x="2938157" y="776097"/>
                    </a:lnTo>
                    <a:lnTo>
                      <a:pt x="2938830" y="775474"/>
                    </a:lnTo>
                    <a:lnTo>
                      <a:pt x="2940431" y="774103"/>
                    </a:lnTo>
                    <a:lnTo>
                      <a:pt x="2941078" y="772490"/>
                    </a:lnTo>
                    <a:lnTo>
                      <a:pt x="2941574" y="772071"/>
                    </a:lnTo>
                    <a:lnTo>
                      <a:pt x="2941790" y="765898"/>
                    </a:lnTo>
                    <a:close/>
                  </a:path>
                  <a:path w="3617595" h="1268729">
                    <a:moveTo>
                      <a:pt x="3012998" y="702081"/>
                    </a:moveTo>
                    <a:lnTo>
                      <a:pt x="3012643" y="701675"/>
                    </a:lnTo>
                    <a:lnTo>
                      <a:pt x="3011906" y="699566"/>
                    </a:lnTo>
                    <a:lnTo>
                      <a:pt x="3010649" y="698080"/>
                    </a:lnTo>
                    <a:lnTo>
                      <a:pt x="3010217" y="697572"/>
                    </a:lnTo>
                    <a:lnTo>
                      <a:pt x="3008452" y="695629"/>
                    </a:lnTo>
                    <a:lnTo>
                      <a:pt x="3008109" y="695248"/>
                    </a:lnTo>
                    <a:lnTo>
                      <a:pt x="3006356" y="694499"/>
                    </a:lnTo>
                    <a:lnTo>
                      <a:pt x="3006001" y="694093"/>
                    </a:lnTo>
                    <a:lnTo>
                      <a:pt x="3005340" y="694055"/>
                    </a:lnTo>
                    <a:lnTo>
                      <a:pt x="3005175" y="694042"/>
                    </a:lnTo>
                    <a:lnTo>
                      <a:pt x="3000019" y="693724"/>
                    </a:lnTo>
                    <a:lnTo>
                      <a:pt x="2997593" y="695896"/>
                    </a:lnTo>
                    <a:lnTo>
                      <a:pt x="2995511" y="696696"/>
                    </a:lnTo>
                    <a:lnTo>
                      <a:pt x="2966974" y="722223"/>
                    </a:lnTo>
                    <a:lnTo>
                      <a:pt x="2964675" y="724306"/>
                    </a:lnTo>
                    <a:lnTo>
                      <a:pt x="2963976" y="726020"/>
                    </a:lnTo>
                    <a:lnTo>
                      <a:pt x="2963532" y="726414"/>
                    </a:lnTo>
                    <a:lnTo>
                      <a:pt x="2963329" y="732396"/>
                    </a:lnTo>
                    <a:lnTo>
                      <a:pt x="2963659" y="732802"/>
                    </a:lnTo>
                    <a:lnTo>
                      <a:pt x="2964408" y="734872"/>
                    </a:lnTo>
                    <a:lnTo>
                      <a:pt x="2966123" y="736904"/>
                    </a:lnTo>
                    <a:lnTo>
                      <a:pt x="2968206" y="739228"/>
                    </a:lnTo>
                    <a:lnTo>
                      <a:pt x="2969933" y="739978"/>
                    </a:lnTo>
                    <a:lnTo>
                      <a:pt x="2970301" y="740371"/>
                    </a:lnTo>
                    <a:lnTo>
                      <a:pt x="2970974" y="740422"/>
                    </a:lnTo>
                    <a:lnTo>
                      <a:pt x="2971609" y="740460"/>
                    </a:lnTo>
                    <a:lnTo>
                      <a:pt x="2976295" y="740778"/>
                    </a:lnTo>
                    <a:lnTo>
                      <a:pt x="2978721" y="738606"/>
                    </a:lnTo>
                    <a:lnTo>
                      <a:pt x="2980829" y="737781"/>
                    </a:lnTo>
                    <a:lnTo>
                      <a:pt x="3011627" y="710171"/>
                    </a:lnTo>
                    <a:lnTo>
                      <a:pt x="3012313" y="708482"/>
                    </a:lnTo>
                    <a:lnTo>
                      <a:pt x="3012783" y="708063"/>
                    </a:lnTo>
                    <a:lnTo>
                      <a:pt x="3012998" y="702081"/>
                    </a:lnTo>
                    <a:close/>
                  </a:path>
                  <a:path w="3617595" h="1268729">
                    <a:moveTo>
                      <a:pt x="3086201" y="652411"/>
                    </a:moveTo>
                    <a:lnTo>
                      <a:pt x="3085642" y="650621"/>
                    </a:lnTo>
                    <a:lnTo>
                      <a:pt x="3085642" y="648995"/>
                    </a:lnTo>
                    <a:lnTo>
                      <a:pt x="3084525" y="647039"/>
                    </a:lnTo>
                    <a:lnTo>
                      <a:pt x="3084398" y="646620"/>
                    </a:lnTo>
                    <a:lnTo>
                      <a:pt x="3084245" y="646557"/>
                    </a:lnTo>
                    <a:lnTo>
                      <a:pt x="3083610" y="645426"/>
                    </a:lnTo>
                    <a:lnTo>
                      <a:pt x="3083052" y="645147"/>
                    </a:lnTo>
                    <a:lnTo>
                      <a:pt x="3081528" y="644436"/>
                    </a:lnTo>
                    <a:lnTo>
                      <a:pt x="3079978" y="643724"/>
                    </a:lnTo>
                    <a:lnTo>
                      <a:pt x="3079610" y="644436"/>
                    </a:lnTo>
                    <a:lnTo>
                      <a:pt x="3079800" y="643991"/>
                    </a:lnTo>
                    <a:lnTo>
                      <a:pt x="3079927" y="643724"/>
                    </a:lnTo>
                    <a:lnTo>
                      <a:pt x="3079153" y="643318"/>
                    </a:lnTo>
                    <a:lnTo>
                      <a:pt x="3071838" y="639648"/>
                    </a:lnTo>
                    <a:lnTo>
                      <a:pt x="3073019" y="640905"/>
                    </a:lnTo>
                    <a:lnTo>
                      <a:pt x="3073387" y="641337"/>
                    </a:lnTo>
                    <a:lnTo>
                      <a:pt x="3071825" y="639648"/>
                    </a:lnTo>
                    <a:lnTo>
                      <a:pt x="3070949" y="638721"/>
                    </a:lnTo>
                    <a:lnTo>
                      <a:pt x="3069145" y="637997"/>
                    </a:lnTo>
                    <a:lnTo>
                      <a:pt x="3068840" y="637654"/>
                    </a:lnTo>
                    <a:lnTo>
                      <a:pt x="3068218" y="637616"/>
                    </a:lnTo>
                    <a:lnTo>
                      <a:pt x="3067926" y="637590"/>
                    </a:lnTo>
                    <a:lnTo>
                      <a:pt x="3067735" y="637578"/>
                    </a:lnTo>
                    <a:lnTo>
                      <a:pt x="3067735" y="659752"/>
                    </a:lnTo>
                    <a:lnTo>
                      <a:pt x="3067088" y="660323"/>
                    </a:lnTo>
                    <a:lnTo>
                      <a:pt x="3067723" y="659739"/>
                    </a:lnTo>
                    <a:lnTo>
                      <a:pt x="3067735" y="637578"/>
                    </a:lnTo>
                    <a:lnTo>
                      <a:pt x="3065589" y="637425"/>
                    </a:lnTo>
                    <a:lnTo>
                      <a:pt x="3065907" y="637590"/>
                    </a:lnTo>
                    <a:lnTo>
                      <a:pt x="3065576" y="637425"/>
                    </a:lnTo>
                    <a:lnTo>
                      <a:pt x="3064853" y="637057"/>
                    </a:lnTo>
                    <a:lnTo>
                      <a:pt x="3064014" y="637324"/>
                    </a:lnTo>
                    <a:lnTo>
                      <a:pt x="3063659" y="637311"/>
                    </a:lnTo>
                    <a:lnTo>
                      <a:pt x="3063138" y="637590"/>
                    </a:lnTo>
                    <a:lnTo>
                      <a:pt x="3063646" y="637425"/>
                    </a:lnTo>
                    <a:lnTo>
                      <a:pt x="3062846" y="637247"/>
                    </a:lnTo>
                    <a:lnTo>
                      <a:pt x="3062643" y="637425"/>
                    </a:lnTo>
                    <a:lnTo>
                      <a:pt x="3062452" y="637590"/>
                    </a:lnTo>
                    <a:lnTo>
                      <a:pt x="3061436" y="637590"/>
                    </a:lnTo>
                    <a:lnTo>
                      <a:pt x="3059392" y="638759"/>
                    </a:lnTo>
                    <a:lnTo>
                      <a:pt x="3059049" y="638860"/>
                    </a:lnTo>
                    <a:lnTo>
                      <a:pt x="3058985" y="638987"/>
                    </a:lnTo>
                    <a:lnTo>
                      <a:pt x="3057829" y="639648"/>
                    </a:lnTo>
                    <a:lnTo>
                      <a:pt x="3057004" y="641464"/>
                    </a:lnTo>
                    <a:lnTo>
                      <a:pt x="3056915" y="641642"/>
                    </a:lnTo>
                    <a:lnTo>
                      <a:pt x="3056394" y="641997"/>
                    </a:lnTo>
                    <a:lnTo>
                      <a:pt x="3038221" y="658393"/>
                    </a:lnTo>
                    <a:lnTo>
                      <a:pt x="3038627" y="658901"/>
                    </a:lnTo>
                    <a:lnTo>
                      <a:pt x="3038195" y="658393"/>
                    </a:lnTo>
                    <a:lnTo>
                      <a:pt x="3035871" y="660374"/>
                    </a:lnTo>
                    <a:lnTo>
                      <a:pt x="3035249" y="661949"/>
                    </a:lnTo>
                    <a:lnTo>
                      <a:pt x="3034728" y="662393"/>
                    </a:lnTo>
                    <a:lnTo>
                      <a:pt x="3034538" y="668566"/>
                    </a:lnTo>
                    <a:lnTo>
                      <a:pt x="3034919" y="669010"/>
                    </a:lnTo>
                    <a:lnTo>
                      <a:pt x="3035604" y="670979"/>
                    </a:lnTo>
                    <a:lnTo>
                      <a:pt x="3039427" y="675208"/>
                    </a:lnTo>
                    <a:lnTo>
                      <a:pt x="3041091" y="675906"/>
                    </a:lnTo>
                    <a:lnTo>
                      <a:pt x="3041510" y="676363"/>
                    </a:lnTo>
                    <a:lnTo>
                      <a:pt x="3042310" y="676414"/>
                    </a:lnTo>
                    <a:lnTo>
                      <a:pt x="3047708" y="676744"/>
                    </a:lnTo>
                    <a:lnTo>
                      <a:pt x="3048266" y="676211"/>
                    </a:lnTo>
                    <a:lnTo>
                      <a:pt x="3050146" y="675538"/>
                    </a:lnTo>
                    <a:lnTo>
                      <a:pt x="3050895" y="674827"/>
                    </a:lnTo>
                    <a:lnTo>
                      <a:pt x="3052038" y="673747"/>
                    </a:lnTo>
                    <a:lnTo>
                      <a:pt x="3052699" y="673163"/>
                    </a:lnTo>
                    <a:lnTo>
                      <a:pt x="3067024" y="660374"/>
                    </a:lnTo>
                    <a:lnTo>
                      <a:pt x="3067215" y="660374"/>
                    </a:lnTo>
                    <a:lnTo>
                      <a:pt x="3070669" y="662089"/>
                    </a:lnTo>
                    <a:lnTo>
                      <a:pt x="3074035" y="662914"/>
                    </a:lnTo>
                    <a:lnTo>
                      <a:pt x="3075813" y="663790"/>
                    </a:lnTo>
                    <a:lnTo>
                      <a:pt x="3077553" y="663244"/>
                    </a:lnTo>
                    <a:lnTo>
                      <a:pt x="3079229" y="663244"/>
                    </a:lnTo>
                    <a:lnTo>
                      <a:pt x="3081312" y="662076"/>
                    </a:lnTo>
                    <a:lnTo>
                      <a:pt x="3081604" y="661974"/>
                    </a:lnTo>
                    <a:lnTo>
                      <a:pt x="3082036" y="661657"/>
                    </a:lnTo>
                    <a:lnTo>
                      <a:pt x="3082861" y="661187"/>
                    </a:lnTo>
                    <a:lnTo>
                      <a:pt x="3084423" y="657745"/>
                    </a:lnTo>
                    <a:lnTo>
                      <a:pt x="3084512" y="657555"/>
                    </a:lnTo>
                    <a:lnTo>
                      <a:pt x="3083788" y="657199"/>
                    </a:lnTo>
                    <a:lnTo>
                      <a:pt x="3084588" y="657555"/>
                    </a:lnTo>
                    <a:lnTo>
                      <a:pt x="3084576" y="657199"/>
                    </a:lnTo>
                    <a:lnTo>
                      <a:pt x="3085287" y="654215"/>
                    </a:lnTo>
                    <a:lnTo>
                      <a:pt x="3086201" y="652411"/>
                    </a:lnTo>
                    <a:close/>
                  </a:path>
                  <a:path w="3617595" h="1268729">
                    <a:moveTo>
                      <a:pt x="3171964" y="695299"/>
                    </a:moveTo>
                    <a:lnTo>
                      <a:pt x="3171367" y="693572"/>
                    </a:lnTo>
                    <a:lnTo>
                      <a:pt x="3171367" y="691934"/>
                    </a:lnTo>
                    <a:lnTo>
                      <a:pt x="3169970" y="689546"/>
                    </a:lnTo>
                    <a:lnTo>
                      <a:pt x="3169234" y="688251"/>
                    </a:lnTo>
                    <a:lnTo>
                      <a:pt x="3131426" y="669251"/>
                    </a:lnTo>
                    <a:lnTo>
                      <a:pt x="3128086" y="668477"/>
                    </a:lnTo>
                    <a:lnTo>
                      <a:pt x="3126295" y="667562"/>
                    </a:lnTo>
                    <a:lnTo>
                      <a:pt x="3124581" y="668159"/>
                    </a:lnTo>
                    <a:lnTo>
                      <a:pt x="3122930" y="668159"/>
                    </a:lnTo>
                    <a:lnTo>
                      <a:pt x="3120504" y="669582"/>
                    </a:lnTo>
                    <a:lnTo>
                      <a:pt x="3119234" y="670318"/>
                    </a:lnTo>
                    <a:lnTo>
                      <a:pt x="3117380" y="674014"/>
                    </a:lnTo>
                    <a:lnTo>
                      <a:pt x="3116554" y="677443"/>
                    </a:lnTo>
                    <a:lnTo>
                      <a:pt x="3115716" y="679145"/>
                    </a:lnTo>
                    <a:lnTo>
                      <a:pt x="3116288" y="680745"/>
                    </a:lnTo>
                    <a:lnTo>
                      <a:pt x="3116288" y="682396"/>
                    </a:lnTo>
                    <a:lnTo>
                      <a:pt x="3118472" y="686003"/>
                    </a:lnTo>
                    <a:lnTo>
                      <a:pt x="3156254" y="704977"/>
                    </a:lnTo>
                    <a:lnTo>
                      <a:pt x="3159620" y="705789"/>
                    </a:lnTo>
                    <a:lnTo>
                      <a:pt x="3161385" y="706666"/>
                    </a:lnTo>
                    <a:lnTo>
                      <a:pt x="3163036" y="706094"/>
                    </a:lnTo>
                    <a:lnTo>
                      <a:pt x="3164751" y="706094"/>
                    </a:lnTo>
                    <a:lnTo>
                      <a:pt x="3167570" y="704481"/>
                    </a:lnTo>
                    <a:lnTo>
                      <a:pt x="3168434" y="703986"/>
                    </a:lnTo>
                    <a:lnTo>
                      <a:pt x="3170263" y="700443"/>
                    </a:lnTo>
                    <a:lnTo>
                      <a:pt x="3170351" y="700074"/>
                    </a:lnTo>
                    <a:lnTo>
                      <a:pt x="3169564" y="700074"/>
                    </a:lnTo>
                    <a:lnTo>
                      <a:pt x="3169729" y="699731"/>
                    </a:lnTo>
                    <a:lnTo>
                      <a:pt x="3170440" y="699731"/>
                    </a:lnTo>
                    <a:lnTo>
                      <a:pt x="3171063" y="697090"/>
                    </a:lnTo>
                    <a:lnTo>
                      <a:pt x="3171964" y="695299"/>
                    </a:lnTo>
                    <a:close/>
                  </a:path>
                  <a:path w="3617595" h="1268729">
                    <a:moveTo>
                      <a:pt x="3257524" y="738187"/>
                    </a:moveTo>
                    <a:lnTo>
                      <a:pt x="3256940" y="736511"/>
                    </a:lnTo>
                    <a:lnTo>
                      <a:pt x="3256940" y="734822"/>
                    </a:lnTo>
                    <a:lnTo>
                      <a:pt x="3254845" y="731139"/>
                    </a:lnTo>
                    <a:lnTo>
                      <a:pt x="3252686" y="730021"/>
                    </a:lnTo>
                    <a:lnTo>
                      <a:pt x="3251314" y="729297"/>
                    </a:lnTo>
                    <a:lnTo>
                      <a:pt x="3216986" y="712139"/>
                    </a:lnTo>
                    <a:lnTo>
                      <a:pt x="3213595" y="711352"/>
                    </a:lnTo>
                    <a:lnTo>
                      <a:pt x="3211842" y="710463"/>
                    </a:lnTo>
                    <a:lnTo>
                      <a:pt x="3210141" y="711047"/>
                    </a:lnTo>
                    <a:lnTo>
                      <a:pt x="3208477" y="711047"/>
                    </a:lnTo>
                    <a:lnTo>
                      <a:pt x="3204819" y="713143"/>
                    </a:lnTo>
                    <a:lnTo>
                      <a:pt x="3202952" y="716673"/>
                    </a:lnTo>
                    <a:lnTo>
                      <a:pt x="3202140" y="720369"/>
                    </a:lnTo>
                    <a:lnTo>
                      <a:pt x="3201479" y="721817"/>
                    </a:lnTo>
                    <a:lnTo>
                      <a:pt x="3201949" y="723353"/>
                    </a:lnTo>
                    <a:lnTo>
                      <a:pt x="3201949" y="725119"/>
                    </a:lnTo>
                    <a:lnTo>
                      <a:pt x="3203181" y="727405"/>
                    </a:lnTo>
                    <a:lnTo>
                      <a:pt x="3203257" y="727608"/>
                    </a:lnTo>
                    <a:lnTo>
                      <a:pt x="3203994" y="728865"/>
                    </a:lnTo>
                    <a:lnTo>
                      <a:pt x="3241992" y="747864"/>
                    </a:lnTo>
                    <a:lnTo>
                      <a:pt x="3245218" y="748652"/>
                    </a:lnTo>
                    <a:lnTo>
                      <a:pt x="3246971" y="749554"/>
                    </a:lnTo>
                    <a:lnTo>
                      <a:pt x="3248685" y="748957"/>
                    </a:lnTo>
                    <a:lnTo>
                      <a:pt x="3250298" y="748957"/>
                    </a:lnTo>
                    <a:lnTo>
                      <a:pt x="3252609" y="747610"/>
                    </a:lnTo>
                    <a:lnTo>
                      <a:pt x="3252736" y="747560"/>
                    </a:lnTo>
                    <a:lnTo>
                      <a:pt x="3253016" y="747369"/>
                    </a:lnTo>
                    <a:lnTo>
                      <a:pt x="3253994" y="746798"/>
                    </a:lnTo>
                    <a:lnTo>
                      <a:pt x="3255848" y="743140"/>
                    </a:lnTo>
                    <a:lnTo>
                      <a:pt x="3255937" y="742772"/>
                    </a:lnTo>
                    <a:lnTo>
                      <a:pt x="3256610" y="739927"/>
                    </a:lnTo>
                    <a:lnTo>
                      <a:pt x="3257524" y="738187"/>
                    </a:lnTo>
                    <a:close/>
                  </a:path>
                  <a:path w="3617595" h="1268729">
                    <a:moveTo>
                      <a:pt x="3341509" y="785444"/>
                    </a:moveTo>
                    <a:lnTo>
                      <a:pt x="3341420" y="784847"/>
                    </a:lnTo>
                    <a:lnTo>
                      <a:pt x="3341027" y="781989"/>
                    </a:lnTo>
                    <a:lnTo>
                      <a:pt x="3341039" y="780796"/>
                    </a:lnTo>
                    <a:lnTo>
                      <a:pt x="3340798" y="780300"/>
                    </a:lnTo>
                    <a:lnTo>
                      <a:pt x="3340697" y="779462"/>
                    </a:lnTo>
                    <a:lnTo>
                      <a:pt x="3340277" y="779170"/>
                    </a:lnTo>
                    <a:lnTo>
                      <a:pt x="3339706" y="777925"/>
                    </a:lnTo>
                    <a:lnTo>
                      <a:pt x="3339592" y="777684"/>
                    </a:lnTo>
                    <a:lnTo>
                      <a:pt x="3337687" y="776287"/>
                    </a:lnTo>
                    <a:lnTo>
                      <a:pt x="3336785" y="775627"/>
                    </a:lnTo>
                    <a:lnTo>
                      <a:pt x="3334677" y="774026"/>
                    </a:lnTo>
                    <a:lnTo>
                      <a:pt x="3326587" y="767905"/>
                    </a:lnTo>
                    <a:lnTo>
                      <a:pt x="3326536" y="767702"/>
                    </a:lnTo>
                    <a:lnTo>
                      <a:pt x="3326409" y="767651"/>
                    </a:lnTo>
                    <a:lnTo>
                      <a:pt x="3325965" y="766838"/>
                    </a:lnTo>
                    <a:lnTo>
                      <a:pt x="3325838" y="766622"/>
                    </a:lnTo>
                    <a:lnTo>
                      <a:pt x="3325736" y="766445"/>
                    </a:lnTo>
                    <a:lnTo>
                      <a:pt x="3323628" y="765492"/>
                    </a:lnTo>
                    <a:lnTo>
                      <a:pt x="3323628" y="765657"/>
                    </a:lnTo>
                    <a:lnTo>
                      <a:pt x="3323221" y="766191"/>
                    </a:lnTo>
                    <a:lnTo>
                      <a:pt x="3323628" y="765657"/>
                    </a:lnTo>
                    <a:lnTo>
                      <a:pt x="3323628" y="765492"/>
                    </a:lnTo>
                    <a:lnTo>
                      <a:pt x="3322917" y="765162"/>
                    </a:lnTo>
                    <a:lnTo>
                      <a:pt x="3322091" y="764794"/>
                    </a:lnTo>
                    <a:lnTo>
                      <a:pt x="3321939" y="765098"/>
                    </a:lnTo>
                    <a:lnTo>
                      <a:pt x="3322066" y="764794"/>
                    </a:lnTo>
                    <a:lnTo>
                      <a:pt x="3321012" y="764235"/>
                    </a:lnTo>
                    <a:lnTo>
                      <a:pt x="3319703" y="763574"/>
                    </a:lnTo>
                    <a:lnTo>
                      <a:pt x="3319259" y="763358"/>
                    </a:lnTo>
                    <a:lnTo>
                      <a:pt x="3318954" y="763117"/>
                    </a:lnTo>
                    <a:lnTo>
                      <a:pt x="3318814" y="763143"/>
                    </a:lnTo>
                    <a:lnTo>
                      <a:pt x="3302558" y="755015"/>
                    </a:lnTo>
                    <a:lnTo>
                      <a:pt x="3299168" y="754202"/>
                    </a:lnTo>
                    <a:lnTo>
                      <a:pt x="3297428" y="753325"/>
                    </a:lnTo>
                    <a:lnTo>
                      <a:pt x="3295726" y="753872"/>
                    </a:lnTo>
                    <a:lnTo>
                      <a:pt x="3294088" y="753872"/>
                    </a:lnTo>
                    <a:lnTo>
                      <a:pt x="3292056" y="755065"/>
                    </a:lnTo>
                    <a:lnTo>
                      <a:pt x="3291840" y="755129"/>
                    </a:lnTo>
                    <a:lnTo>
                      <a:pt x="3290532" y="755954"/>
                    </a:lnTo>
                    <a:lnTo>
                      <a:pt x="3288728" y="759561"/>
                    </a:lnTo>
                    <a:lnTo>
                      <a:pt x="3287915" y="762965"/>
                    </a:lnTo>
                    <a:lnTo>
                      <a:pt x="3287039" y="764705"/>
                    </a:lnTo>
                    <a:lnTo>
                      <a:pt x="3287611" y="766368"/>
                    </a:lnTo>
                    <a:lnTo>
                      <a:pt x="3287611" y="768057"/>
                    </a:lnTo>
                    <a:lnTo>
                      <a:pt x="3289719" y="771753"/>
                    </a:lnTo>
                    <a:lnTo>
                      <a:pt x="3293262" y="773582"/>
                    </a:lnTo>
                    <a:lnTo>
                      <a:pt x="3311233" y="782408"/>
                    </a:lnTo>
                    <a:lnTo>
                      <a:pt x="3311702" y="781761"/>
                    </a:lnTo>
                    <a:lnTo>
                      <a:pt x="3311321" y="782320"/>
                    </a:lnTo>
                    <a:lnTo>
                      <a:pt x="3311461" y="782408"/>
                    </a:lnTo>
                    <a:lnTo>
                      <a:pt x="3311893" y="782713"/>
                    </a:lnTo>
                    <a:lnTo>
                      <a:pt x="3312452" y="783170"/>
                    </a:lnTo>
                    <a:lnTo>
                      <a:pt x="3324453" y="792276"/>
                    </a:lnTo>
                    <a:lnTo>
                      <a:pt x="3326828" y="793076"/>
                    </a:lnTo>
                    <a:lnTo>
                      <a:pt x="3329127" y="794816"/>
                    </a:lnTo>
                    <a:lnTo>
                      <a:pt x="3332149" y="794321"/>
                    </a:lnTo>
                    <a:lnTo>
                      <a:pt x="3333724" y="794321"/>
                    </a:lnTo>
                    <a:lnTo>
                      <a:pt x="3334550" y="793940"/>
                    </a:lnTo>
                    <a:lnTo>
                      <a:pt x="3335109" y="793838"/>
                    </a:lnTo>
                    <a:lnTo>
                      <a:pt x="3335299" y="793584"/>
                    </a:lnTo>
                    <a:lnTo>
                      <a:pt x="3336861" y="792848"/>
                    </a:lnTo>
                    <a:lnTo>
                      <a:pt x="3336963" y="792708"/>
                    </a:lnTo>
                    <a:lnTo>
                      <a:pt x="3338944" y="790117"/>
                    </a:lnTo>
                    <a:lnTo>
                      <a:pt x="3339744" y="787768"/>
                    </a:lnTo>
                    <a:lnTo>
                      <a:pt x="3341509" y="785444"/>
                    </a:lnTo>
                    <a:close/>
                  </a:path>
                  <a:path w="3617595" h="1268729">
                    <a:moveTo>
                      <a:pt x="3365233" y="1048346"/>
                    </a:moveTo>
                    <a:lnTo>
                      <a:pt x="3322155" y="1048346"/>
                    </a:lnTo>
                    <a:lnTo>
                      <a:pt x="3322155" y="821753"/>
                    </a:lnTo>
                    <a:lnTo>
                      <a:pt x="3312566" y="821753"/>
                    </a:lnTo>
                    <a:lnTo>
                      <a:pt x="3312566" y="1048346"/>
                    </a:lnTo>
                    <a:lnTo>
                      <a:pt x="3269488" y="1048346"/>
                    </a:lnTo>
                    <a:lnTo>
                      <a:pt x="3269488" y="1057910"/>
                    </a:lnTo>
                    <a:lnTo>
                      <a:pt x="3365233" y="1057910"/>
                    </a:lnTo>
                    <a:lnTo>
                      <a:pt x="3365233" y="1048346"/>
                    </a:lnTo>
                    <a:close/>
                  </a:path>
                  <a:path w="3617595" h="1268729">
                    <a:moveTo>
                      <a:pt x="3417874" y="843089"/>
                    </a:moveTo>
                    <a:lnTo>
                      <a:pt x="3417443" y="839812"/>
                    </a:lnTo>
                    <a:lnTo>
                      <a:pt x="3417443" y="838390"/>
                    </a:lnTo>
                    <a:lnTo>
                      <a:pt x="3417176" y="837831"/>
                    </a:lnTo>
                    <a:lnTo>
                      <a:pt x="3417087" y="837095"/>
                    </a:lnTo>
                    <a:lnTo>
                      <a:pt x="3416719" y="836828"/>
                    </a:lnTo>
                    <a:lnTo>
                      <a:pt x="3416046" y="835329"/>
                    </a:lnTo>
                    <a:lnTo>
                      <a:pt x="3413391" y="833272"/>
                    </a:lnTo>
                    <a:lnTo>
                      <a:pt x="3382670" y="810158"/>
                    </a:lnTo>
                    <a:lnTo>
                      <a:pt x="3381133" y="809637"/>
                    </a:lnTo>
                    <a:lnTo>
                      <a:pt x="3380321" y="809371"/>
                    </a:lnTo>
                    <a:lnTo>
                      <a:pt x="3377996" y="807580"/>
                    </a:lnTo>
                    <a:lnTo>
                      <a:pt x="3374479" y="808050"/>
                    </a:lnTo>
                    <a:lnTo>
                      <a:pt x="3373323" y="808050"/>
                    </a:lnTo>
                    <a:lnTo>
                      <a:pt x="3372853" y="808278"/>
                    </a:lnTo>
                    <a:lnTo>
                      <a:pt x="3372015" y="808380"/>
                    </a:lnTo>
                    <a:lnTo>
                      <a:pt x="3371697" y="808812"/>
                    </a:lnTo>
                    <a:lnTo>
                      <a:pt x="3370211" y="809498"/>
                    </a:lnTo>
                    <a:lnTo>
                      <a:pt x="3368840" y="811403"/>
                    </a:lnTo>
                    <a:lnTo>
                      <a:pt x="3368230" y="812317"/>
                    </a:lnTo>
                    <a:lnTo>
                      <a:pt x="3369145" y="812317"/>
                    </a:lnTo>
                    <a:lnTo>
                      <a:pt x="3368814" y="812774"/>
                    </a:lnTo>
                    <a:lnTo>
                      <a:pt x="3368027" y="812774"/>
                    </a:lnTo>
                    <a:lnTo>
                      <a:pt x="3367392" y="814641"/>
                    </a:lnTo>
                    <a:lnTo>
                      <a:pt x="3365639" y="816952"/>
                    </a:lnTo>
                    <a:lnTo>
                      <a:pt x="3366135" y="819950"/>
                    </a:lnTo>
                    <a:lnTo>
                      <a:pt x="3366135" y="821550"/>
                    </a:lnTo>
                    <a:lnTo>
                      <a:pt x="3366541" y="822413"/>
                    </a:lnTo>
                    <a:lnTo>
                      <a:pt x="3366630" y="822947"/>
                    </a:lnTo>
                    <a:lnTo>
                      <a:pt x="3366884" y="823150"/>
                    </a:lnTo>
                    <a:lnTo>
                      <a:pt x="3367621" y="824699"/>
                    </a:lnTo>
                    <a:lnTo>
                      <a:pt x="3400844" y="849731"/>
                    </a:lnTo>
                    <a:lnTo>
                      <a:pt x="3403257" y="850544"/>
                    </a:lnTo>
                    <a:lnTo>
                      <a:pt x="3405530" y="852271"/>
                    </a:lnTo>
                    <a:lnTo>
                      <a:pt x="3408896" y="851827"/>
                    </a:lnTo>
                    <a:lnTo>
                      <a:pt x="3410216" y="851827"/>
                    </a:lnTo>
                    <a:lnTo>
                      <a:pt x="3410762" y="851585"/>
                    </a:lnTo>
                    <a:lnTo>
                      <a:pt x="3411512" y="851484"/>
                    </a:lnTo>
                    <a:lnTo>
                      <a:pt x="3411778" y="851128"/>
                    </a:lnTo>
                    <a:lnTo>
                      <a:pt x="3413315" y="850442"/>
                    </a:lnTo>
                    <a:lnTo>
                      <a:pt x="3413480" y="850226"/>
                    </a:lnTo>
                    <a:lnTo>
                      <a:pt x="3415334" y="847763"/>
                    </a:lnTo>
                    <a:lnTo>
                      <a:pt x="3416122" y="845400"/>
                    </a:lnTo>
                    <a:lnTo>
                      <a:pt x="3417874" y="843089"/>
                    </a:lnTo>
                    <a:close/>
                  </a:path>
                  <a:path w="3617595" h="1268729">
                    <a:moveTo>
                      <a:pt x="3494494" y="900544"/>
                    </a:moveTo>
                    <a:lnTo>
                      <a:pt x="3493973" y="897483"/>
                    </a:lnTo>
                    <a:lnTo>
                      <a:pt x="3493973" y="895946"/>
                    </a:lnTo>
                    <a:lnTo>
                      <a:pt x="3493554" y="895083"/>
                    </a:lnTo>
                    <a:lnTo>
                      <a:pt x="3493478" y="894562"/>
                    </a:lnTo>
                    <a:lnTo>
                      <a:pt x="3493224" y="894384"/>
                    </a:lnTo>
                    <a:lnTo>
                      <a:pt x="3492500" y="892810"/>
                    </a:lnTo>
                    <a:lnTo>
                      <a:pt x="3489782" y="890727"/>
                    </a:lnTo>
                    <a:lnTo>
                      <a:pt x="3459264" y="867791"/>
                    </a:lnTo>
                    <a:lnTo>
                      <a:pt x="3457740" y="867283"/>
                    </a:lnTo>
                    <a:lnTo>
                      <a:pt x="3456902" y="867003"/>
                    </a:lnTo>
                    <a:lnTo>
                      <a:pt x="3454590" y="865225"/>
                    </a:lnTo>
                    <a:lnTo>
                      <a:pt x="3451250" y="865670"/>
                    </a:lnTo>
                    <a:lnTo>
                      <a:pt x="3449878" y="865670"/>
                    </a:lnTo>
                    <a:lnTo>
                      <a:pt x="3449320" y="865936"/>
                    </a:lnTo>
                    <a:lnTo>
                      <a:pt x="3448596" y="866025"/>
                    </a:lnTo>
                    <a:lnTo>
                      <a:pt x="3448304" y="866406"/>
                    </a:lnTo>
                    <a:lnTo>
                      <a:pt x="3446818" y="867092"/>
                    </a:lnTo>
                    <a:lnTo>
                      <a:pt x="3444773" y="869734"/>
                    </a:lnTo>
                    <a:lnTo>
                      <a:pt x="3443948" y="872223"/>
                    </a:lnTo>
                    <a:lnTo>
                      <a:pt x="3442233" y="874610"/>
                    </a:lnTo>
                    <a:lnTo>
                      <a:pt x="3442665" y="877900"/>
                    </a:lnTo>
                    <a:lnTo>
                      <a:pt x="3442665" y="879297"/>
                    </a:lnTo>
                    <a:lnTo>
                      <a:pt x="3442919" y="879881"/>
                    </a:lnTo>
                    <a:lnTo>
                      <a:pt x="3443020" y="880592"/>
                    </a:lnTo>
                    <a:lnTo>
                      <a:pt x="3443363" y="880859"/>
                    </a:lnTo>
                    <a:lnTo>
                      <a:pt x="3444062" y="882396"/>
                    </a:lnTo>
                    <a:lnTo>
                      <a:pt x="3446716" y="884415"/>
                    </a:lnTo>
                    <a:lnTo>
                      <a:pt x="3477234" y="907351"/>
                    </a:lnTo>
                    <a:lnTo>
                      <a:pt x="3479723" y="908189"/>
                    </a:lnTo>
                    <a:lnTo>
                      <a:pt x="3482111" y="909916"/>
                    </a:lnTo>
                    <a:lnTo>
                      <a:pt x="3485388" y="909485"/>
                    </a:lnTo>
                    <a:lnTo>
                      <a:pt x="3486810" y="909485"/>
                    </a:lnTo>
                    <a:lnTo>
                      <a:pt x="3487382" y="909231"/>
                    </a:lnTo>
                    <a:lnTo>
                      <a:pt x="3488093" y="909129"/>
                    </a:lnTo>
                    <a:lnTo>
                      <a:pt x="3488347" y="908799"/>
                    </a:lnTo>
                    <a:lnTo>
                      <a:pt x="3489896" y="908088"/>
                    </a:lnTo>
                    <a:lnTo>
                      <a:pt x="3490061" y="907872"/>
                    </a:lnTo>
                    <a:lnTo>
                      <a:pt x="3491915" y="905408"/>
                    </a:lnTo>
                    <a:lnTo>
                      <a:pt x="3492081" y="904913"/>
                    </a:lnTo>
                    <a:lnTo>
                      <a:pt x="3491293" y="904913"/>
                    </a:lnTo>
                    <a:lnTo>
                      <a:pt x="3491623" y="904455"/>
                    </a:lnTo>
                    <a:lnTo>
                      <a:pt x="3492233" y="904455"/>
                    </a:lnTo>
                    <a:lnTo>
                      <a:pt x="3492716" y="902957"/>
                    </a:lnTo>
                    <a:lnTo>
                      <a:pt x="3494494" y="900544"/>
                    </a:lnTo>
                    <a:close/>
                  </a:path>
                  <a:path w="3617595" h="1268729">
                    <a:moveTo>
                      <a:pt x="3570884" y="958176"/>
                    </a:moveTo>
                    <a:lnTo>
                      <a:pt x="3570452" y="955052"/>
                    </a:lnTo>
                    <a:lnTo>
                      <a:pt x="3570452" y="953490"/>
                    </a:lnTo>
                    <a:lnTo>
                      <a:pt x="3570135" y="952830"/>
                    </a:lnTo>
                    <a:lnTo>
                      <a:pt x="3570059" y="952195"/>
                    </a:lnTo>
                    <a:lnTo>
                      <a:pt x="3569741" y="951966"/>
                    </a:lnTo>
                    <a:lnTo>
                      <a:pt x="3569030" y="950404"/>
                    </a:lnTo>
                    <a:lnTo>
                      <a:pt x="3566376" y="948372"/>
                    </a:lnTo>
                    <a:lnTo>
                      <a:pt x="3535654" y="925436"/>
                    </a:lnTo>
                    <a:lnTo>
                      <a:pt x="3534143" y="924928"/>
                    </a:lnTo>
                    <a:lnTo>
                      <a:pt x="3533279" y="924636"/>
                    </a:lnTo>
                    <a:lnTo>
                      <a:pt x="3530981" y="922870"/>
                    </a:lnTo>
                    <a:lnTo>
                      <a:pt x="3527742" y="923302"/>
                    </a:lnTo>
                    <a:lnTo>
                      <a:pt x="3526282" y="923302"/>
                    </a:lnTo>
                    <a:lnTo>
                      <a:pt x="3525659" y="923594"/>
                    </a:lnTo>
                    <a:lnTo>
                      <a:pt x="3524999" y="923671"/>
                    </a:lnTo>
                    <a:lnTo>
                      <a:pt x="3524745" y="924001"/>
                    </a:lnTo>
                    <a:lnTo>
                      <a:pt x="3523183" y="924699"/>
                    </a:lnTo>
                    <a:lnTo>
                      <a:pt x="3521164" y="927379"/>
                    </a:lnTo>
                    <a:lnTo>
                      <a:pt x="3520338" y="929792"/>
                    </a:lnTo>
                    <a:lnTo>
                      <a:pt x="3518624" y="932053"/>
                    </a:lnTo>
                    <a:lnTo>
                      <a:pt x="3519055" y="935291"/>
                    </a:lnTo>
                    <a:lnTo>
                      <a:pt x="3519055" y="936726"/>
                    </a:lnTo>
                    <a:lnTo>
                      <a:pt x="3519322" y="937298"/>
                    </a:lnTo>
                    <a:lnTo>
                      <a:pt x="3519424" y="938034"/>
                    </a:lnTo>
                    <a:lnTo>
                      <a:pt x="3519805" y="938326"/>
                    </a:lnTo>
                    <a:lnTo>
                      <a:pt x="3520541" y="939850"/>
                    </a:lnTo>
                    <a:lnTo>
                      <a:pt x="3523323" y="941870"/>
                    </a:lnTo>
                    <a:lnTo>
                      <a:pt x="3553828" y="964996"/>
                    </a:lnTo>
                    <a:lnTo>
                      <a:pt x="3556152" y="965784"/>
                    </a:lnTo>
                    <a:lnTo>
                      <a:pt x="3558502" y="967562"/>
                    </a:lnTo>
                    <a:lnTo>
                      <a:pt x="3562019" y="967092"/>
                    </a:lnTo>
                    <a:lnTo>
                      <a:pt x="3563175" y="967092"/>
                    </a:lnTo>
                    <a:lnTo>
                      <a:pt x="3563632" y="966876"/>
                    </a:lnTo>
                    <a:lnTo>
                      <a:pt x="3564496" y="966762"/>
                    </a:lnTo>
                    <a:lnTo>
                      <a:pt x="3564801" y="966343"/>
                    </a:lnTo>
                    <a:lnTo>
                      <a:pt x="3566299" y="965644"/>
                    </a:lnTo>
                    <a:lnTo>
                      <a:pt x="3566388" y="965517"/>
                    </a:lnTo>
                    <a:lnTo>
                      <a:pt x="3568293" y="962863"/>
                    </a:lnTo>
                    <a:lnTo>
                      <a:pt x="3567684" y="962367"/>
                    </a:lnTo>
                    <a:lnTo>
                      <a:pt x="3568344" y="962863"/>
                    </a:lnTo>
                    <a:lnTo>
                      <a:pt x="3568484" y="962367"/>
                    </a:lnTo>
                    <a:lnTo>
                      <a:pt x="3569119" y="960475"/>
                    </a:lnTo>
                    <a:lnTo>
                      <a:pt x="3570884" y="958176"/>
                    </a:lnTo>
                    <a:close/>
                  </a:path>
                  <a:path w="3617595" h="1268729">
                    <a:moveTo>
                      <a:pt x="3617353" y="1258976"/>
                    </a:moveTo>
                    <a:lnTo>
                      <a:pt x="3574275" y="1258976"/>
                    </a:lnTo>
                    <a:lnTo>
                      <a:pt x="3574275" y="1011643"/>
                    </a:lnTo>
                    <a:lnTo>
                      <a:pt x="3564686" y="1011643"/>
                    </a:lnTo>
                    <a:lnTo>
                      <a:pt x="3564686" y="1258976"/>
                    </a:lnTo>
                    <a:lnTo>
                      <a:pt x="3521608" y="1258976"/>
                    </a:lnTo>
                    <a:lnTo>
                      <a:pt x="3521608" y="1268539"/>
                    </a:lnTo>
                    <a:lnTo>
                      <a:pt x="3617353" y="1268539"/>
                    </a:lnTo>
                    <a:lnTo>
                      <a:pt x="3617353" y="1258976"/>
                    </a:lnTo>
                    <a:close/>
                  </a:path>
                  <a:path w="3617595" h="1268729">
                    <a:moveTo>
                      <a:pt x="3617353" y="659003"/>
                    </a:moveTo>
                    <a:lnTo>
                      <a:pt x="3521608" y="659003"/>
                    </a:lnTo>
                    <a:lnTo>
                      <a:pt x="3521608" y="668566"/>
                    </a:lnTo>
                    <a:lnTo>
                      <a:pt x="3564686" y="668566"/>
                    </a:lnTo>
                    <a:lnTo>
                      <a:pt x="3564686" y="915898"/>
                    </a:lnTo>
                    <a:lnTo>
                      <a:pt x="3574275" y="915898"/>
                    </a:lnTo>
                    <a:lnTo>
                      <a:pt x="3574275" y="668566"/>
                    </a:lnTo>
                    <a:lnTo>
                      <a:pt x="3617353" y="668566"/>
                    </a:lnTo>
                    <a:lnTo>
                      <a:pt x="3617353" y="659003"/>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2" name="object 32">
                <a:extLst>
                  <a:ext uri="{FF2B5EF4-FFF2-40B4-BE49-F238E27FC236}">
                    <a16:creationId xmlns:a16="http://schemas.microsoft.com/office/drawing/2014/main" id="{E251C75D-739D-FCA6-2E5E-1AD081406FB5}"/>
                  </a:ext>
                </a:extLst>
              </p:cNvPr>
              <p:cNvSpPr/>
              <p:nvPr/>
            </p:nvSpPr>
            <p:spPr>
              <a:xfrm>
                <a:off x="6044222" y="4344421"/>
                <a:ext cx="2108200" cy="563880"/>
              </a:xfrm>
              <a:custGeom>
                <a:avLst/>
                <a:gdLst/>
                <a:ahLst/>
                <a:cxnLst/>
                <a:rect l="l" t="t" r="r" b="b"/>
                <a:pathLst>
                  <a:path w="2108200" h="563879">
                    <a:moveTo>
                      <a:pt x="95719" y="47879"/>
                    </a:moveTo>
                    <a:lnTo>
                      <a:pt x="47853" y="0"/>
                    </a:lnTo>
                    <a:lnTo>
                      <a:pt x="0" y="47879"/>
                    </a:lnTo>
                    <a:lnTo>
                      <a:pt x="47853" y="95745"/>
                    </a:lnTo>
                    <a:lnTo>
                      <a:pt x="95719" y="47879"/>
                    </a:lnTo>
                    <a:close/>
                  </a:path>
                  <a:path w="2108200" h="563879">
                    <a:moveTo>
                      <a:pt x="2107844" y="515378"/>
                    </a:moveTo>
                    <a:lnTo>
                      <a:pt x="2059990" y="467525"/>
                    </a:lnTo>
                    <a:lnTo>
                      <a:pt x="2012099" y="515378"/>
                    </a:lnTo>
                    <a:lnTo>
                      <a:pt x="2059990" y="563270"/>
                    </a:lnTo>
                    <a:lnTo>
                      <a:pt x="2107844" y="51537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3" name="object 33">
                <a:extLst>
                  <a:ext uri="{FF2B5EF4-FFF2-40B4-BE49-F238E27FC236}">
                    <a16:creationId xmlns:a16="http://schemas.microsoft.com/office/drawing/2014/main" id="{6E3DC817-B28D-C606-E779-48A2D1F88077}"/>
                  </a:ext>
                </a:extLst>
              </p:cNvPr>
              <p:cNvSpPr/>
              <p:nvPr/>
            </p:nvSpPr>
            <p:spPr>
              <a:xfrm>
                <a:off x="8039735" y="5307792"/>
                <a:ext cx="1436370" cy="690245"/>
              </a:xfrm>
              <a:custGeom>
                <a:avLst/>
                <a:gdLst/>
                <a:ahLst/>
                <a:cxnLst/>
                <a:rect l="l" t="t" r="r" b="b"/>
                <a:pathLst>
                  <a:path w="1436370" h="690245">
                    <a:moveTo>
                      <a:pt x="56946" y="168084"/>
                    </a:moveTo>
                    <a:lnTo>
                      <a:pt x="53340" y="158127"/>
                    </a:lnTo>
                    <a:lnTo>
                      <a:pt x="33616" y="164909"/>
                    </a:lnTo>
                    <a:lnTo>
                      <a:pt x="33616" y="144805"/>
                    </a:lnTo>
                    <a:lnTo>
                      <a:pt x="23139" y="144805"/>
                    </a:lnTo>
                    <a:lnTo>
                      <a:pt x="23139" y="165100"/>
                    </a:lnTo>
                    <a:lnTo>
                      <a:pt x="3632" y="158051"/>
                    </a:lnTo>
                    <a:lnTo>
                      <a:pt x="0" y="168084"/>
                    </a:lnTo>
                    <a:lnTo>
                      <a:pt x="19888" y="174498"/>
                    </a:lnTo>
                    <a:lnTo>
                      <a:pt x="7493" y="191528"/>
                    </a:lnTo>
                    <a:lnTo>
                      <a:pt x="16713" y="197954"/>
                    </a:lnTo>
                    <a:lnTo>
                      <a:pt x="28702" y="180238"/>
                    </a:lnTo>
                    <a:lnTo>
                      <a:pt x="40487" y="197954"/>
                    </a:lnTo>
                    <a:lnTo>
                      <a:pt x="49428" y="191528"/>
                    </a:lnTo>
                    <a:lnTo>
                      <a:pt x="37223" y="174498"/>
                    </a:lnTo>
                    <a:lnTo>
                      <a:pt x="56946" y="168084"/>
                    </a:lnTo>
                    <a:close/>
                  </a:path>
                  <a:path w="1436370" h="690245">
                    <a:moveTo>
                      <a:pt x="128968" y="168084"/>
                    </a:moveTo>
                    <a:lnTo>
                      <a:pt x="125361" y="158127"/>
                    </a:lnTo>
                    <a:lnTo>
                      <a:pt x="105638" y="164909"/>
                    </a:lnTo>
                    <a:lnTo>
                      <a:pt x="105638" y="144805"/>
                    </a:lnTo>
                    <a:lnTo>
                      <a:pt x="95161" y="144805"/>
                    </a:lnTo>
                    <a:lnTo>
                      <a:pt x="95161" y="165100"/>
                    </a:lnTo>
                    <a:lnTo>
                      <a:pt x="75653" y="158051"/>
                    </a:lnTo>
                    <a:lnTo>
                      <a:pt x="72021" y="168084"/>
                    </a:lnTo>
                    <a:lnTo>
                      <a:pt x="91909" y="174498"/>
                    </a:lnTo>
                    <a:lnTo>
                      <a:pt x="79514" y="191528"/>
                    </a:lnTo>
                    <a:lnTo>
                      <a:pt x="88747" y="197954"/>
                    </a:lnTo>
                    <a:lnTo>
                      <a:pt x="100736" y="180238"/>
                    </a:lnTo>
                    <a:lnTo>
                      <a:pt x="112509" y="197954"/>
                    </a:lnTo>
                    <a:lnTo>
                      <a:pt x="121462" y="191528"/>
                    </a:lnTo>
                    <a:lnTo>
                      <a:pt x="109258" y="174498"/>
                    </a:lnTo>
                    <a:lnTo>
                      <a:pt x="128968" y="168084"/>
                    </a:lnTo>
                    <a:close/>
                  </a:path>
                  <a:path w="1436370" h="690245">
                    <a:moveTo>
                      <a:pt x="355028" y="23266"/>
                    </a:moveTo>
                    <a:lnTo>
                      <a:pt x="351421" y="13322"/>
                    </a:lnTo>
                    <a:lnTo>
                      <a:pt x="331698" y="20116"/>
                    </a:lnTo>
                    <a:lnTo>
                      <a:pt x="331698" y="0"/>
                    </a:lnTo>
                    <a:lnTo>
                      <a:pt x="321221" y="0"/>
                    </a:lnTo>
                    <a:lnTo>
                      <a:pt x="321221" y="20294"/>
                    </a:lnTo>
                    <a:lnTo>
                      <a:pt x="301713" y="13246"/>
                    </a:lnTo>
                    <a:lnTo>
                      <a:pt x="298081" y="23266"/>
                    </a:lnTo>
                    <a:lnTo>
                      <a:pt x="317969" y="29692"/>
                    </a:lnTo>
                    <a:lnTo>
                      <a:pt x="305574" y="46723"/>
                    </a:lnTo>
                    <a:lnTo>
                      <a:pt x="314794" y="53136"/>
                    </a:lnTo>
                    <a:lnTo>
                      <a:pt x="326783" y="35433"/>
                    </a:lnTo>
                    <a:lnTo>
                      <a:pt x="338569" y="53136"/>
                    </a:lnTo>
                    <a:lnTo>
                      <a:pt x="347510" y="46723"/>
                    </a:lnTo>
                    <a:lnTo>
                      <a:pt x="335305" y="29692"/>
                    </a:lnTo>
                    <a:lnTo>
                      <a:pt x="355028" y="23266"/>
                    </a:lnTo>
                    <a:close/>
                  </a:path>
                  <a:path w="1436370" h="690245">
                    <a:moveTo>
                      <a:pt x="575297" y="281863"/>
                    </a:moveTo>
                    <a:lnTo>
                      <a:pt x="571690" y="271919"/>
                    </a:lnTo>
                    <a:lnTo>
                      <a:pt x="551954" y="278701"/>
                    </a:lnTo>
                    <a:lnTo>
                      <a:pt x="551954" y="258584"/>
                    </a:lnTo>
                    <a:lnTo>
                      <a:pt x="541489" y="258584"/>
                    </a:lnTo>
                    <a:lnTo>
                      <a:pt x="541489" y="278892"/>
                    </a:lnTo>
                    <a:lnTo>
                      <a:pt x="521970" y="271843"/>
                    </a:lnTo>
                    <a:lnTo>
                      <a:pt x="518350" y="281863"/>
                    </a:lnTo>
                    <a:lnTo>
                      <a:pt x="538226" y="288277"/>
                    </a:lnTo>
                    <a:lnTo>
                      <a:pt x="525843" y="305320"/>
                    </a:lnTo>
                    <a:lnTo>
                      <a:pt x="535063" y="311734"/>
                    </a:lnTo>
                    <a:lnTo>
                      <a:pt x="547052" y="294030"/>
                    </a:lnTo>
                    <a:lnTo>
                      <a:pt x="558825" y="311734"/>
                    </a:lnTo>
                    <a:lnTo>
                      <a:pt x="567778" y="305320"/>
                    </a:lnTo>
                    <a:lnTo>
                      <a:pt x="555574" y="288277"/>
                    </a:lnTo>
                    <a:lnTo>
                      <a:pt x="575297" y="281863"/>
                    </a:lnTo>
                    <a:close/>
                  </a:path>
                  <a:path w="1436370" h="690245">
                    <a:moveTo>
                      <a:pt x="647319" y="281863"/>
                    </a:moveTo>
                    <a:lnTo>
                      <a:pt x="643712" y="271919"/>
                    </a:lnTo>
                    <a:lnTo>
                      <a:pt x="623989" y="278701"/>
                    </a:lnTo>
                    <a:lnTo>
                      <a:pt x="623989" y="258584"/>
                    </a:lnTo>
                    <a:lnTo>
                      <a:pt x="613511" y="258584"/>
                    </a:lnTo>
                    <a:lnTo>
                      <a:pt x="613511" y="278892"/>
                    </a:lnTo>
                    <a:lnTo>
                      <a:pt x="594004" y="271843"/>
                    </a:lnTo>
                    <a:lnTo>
                      <a:pt x="590372" y="281863"/>
                    </a:lnTo>
                    <a:lnTo>
                      <a:pt x="610260" y="288277"/>
                    </a:lnTo>
                    <a:lnTo>
                      <a:pt x="597865" y="305320"/>
                    </a:lnTo>
                    <a:lnTo>
                      <a:pt x="607085" y="311734"/>
                    </a:lnTo>
                    <a:lnTo>
                      <a:pt x="619074" y="294030"/>
                    </a:lnTo>
                    <a:lnTo>
                      <a:pt x="630859" y="311734"/>
                    </a:lnTo>
                    <a:lnTo>
                      <a:pt x="639800" y="305320"/>
                    </a:lnTo>
                    <a:lnTo>
                      <a:pt x="627595" y="288277"/>
                    </a:lnTo>
                    <a:lnTo>
                      <a:pt x="647319" y="281863"/>
                    </a:lnTo>
                    <a:close/>
                  </a:path>
                  <a:path w="1436370" h="690245">
                    <a:moveTo>
                      <a:pt x="785825" y="444525"/>
                    </a:moveTo>
                    <a:lnTo>
                      <a:pt x="782218" y="434568"/>
                    </a:lnTo>
                    <a:lnTo>
                      <a:pt x="762495" y="441363"/>
                    </a:lnTo>
                    <a:lnTo>
                      <a:pt x="762495" y="421259"/>
                    </a:lnTo>
                    <a:lnTo>
                      <a:pt x="752017" y="421259"/>
                    </a:lnTo>
                    <a:lnTo>
                      <a:pt x="752017" y="441553"/>
                    </a:lnTo>
                    <a:lnTo>
                      <a:pt x="732510" y="434505"/>
                    </a:lnTo>
                    <a:lnTo>
                      <a:pt x="728878" y="444525"/>
                    </a:lnTo>
                    <a:lnTo>
                      <a:pt x="748766" y="450951"/>
                    </a:lnTo>
                    <a:lnTo>
                      <a:pt x="736371" y="467969"/>
                    </a:lnTo>
                    <a:lnTo>
                      <a:pt x="745591" y="474395"/>
                    </a:lnTo>
                    <a:lnTo>
                      <a:pt x="757580" y="456692"/>
                    </a:lnTo>
                    <a:lnTo>
                      <a:pt x="769366" y="474395"/>
                    </a:lnTo>
                    <a:lnTo>
                      <a:pt x="778306" y="467969"/>
                    </a:lnTo>
                    <a:lnTo>
                      <a:pt x="766102" y="450951"/>
                    </a:lnTo>
                    <a:lnTo>
                      <a:pt x="785825" y="444525"/>
                    </a:lnTo>
                    <a:close/>
                  </a:path>
                  <a:path w="1436370" h="690245">
                    <a:moveTo>
                      <a:pt x="857859" y="444525"/>
                    </a:moveTo>
                    <a:lnTo>
                      <a:pt x="854240" y="434568"/>
                    </a:lnTo>
                    <a:lnTo>
                      <a:pt x="834517" y="441363"/>
                    </a:lnTo>
                    <a:lnTo>
                      <a:pt x="834517" y="421259"/>
                    </a:lnTo>
                    <a:lnTo>
                      <a:pt x="824052" y="421259"/>
                    </a:lnTo>
                    <a:lnTo>
                      <a:pt x="824052" y="441553"/>
                    </a:lnTo>
                    <a:lnTo>
                      <a:pt x="804532" y="434505"/>
                    </a:lnTo>
                    <a:lnTo>
                      <a:pt x="800900" y="444525"/>
                    </a:lnTo>
                    <a:lnTo>
                      <a:pt x="820788" y="450951"/>
                    </a:lnTo>
                    <a:lnTo>
                      <a:pt x="808405" y="467969"/>
                    </a:lnTo>
                    <a:lnTo>
                      <a:pt x="817626" y="474395"/>
                    </a:lnTo>
                    <a:lnTo>
                      <a:pt x="829614" y="456692"/>
                    </a:lnTo>
                    <a:lnTo>
                      <a:pt x="841387" y="474395"/>
                    </a:lnTo>
                    <a:lnTo>
                      <a:pt x="850341" y="467969"/>
                    </a:lnTo>
                    <a:lnTo>
                      <a:pt x="838136" y="450951"/>
                    </a:lnTo>
                    <a:lnTo>
                      <a:pt x="857859" y="444525"/>
                    </a:lnTo>
                    <a:close/>
                  </a:path>
                  <a:path w="1436370" h="690245">
                    <a:moveTo>
                      <a:pt x="929894" y="444525"/>
                    </a:moveTo>
                    <a:lnTo>
                      <a:pt x="926287" y="434568"/>
                    </a:lnTo>
                    <a:lnTo>
                      <a:pt x="906564" y="441363"/>
                    </a:lnTo>
                    <a:lnTo>
                      <a:pt x="906564" y="421259"/>
                    </a:lnTo>
                    <a:lnTo>
                      <a:pt x="896086" y="421259"/>
                    </a:lnTo>
                    <a:lnTo>
                      <a:pt x="896086" y="441553"/>
                    </a:lnTo>
                    <a:lnTo>
                      <a:pt x="876579" y="434505"/>
                    </a:lnTo>
                    <a:lnTo>
                      <a:pt x="872947" y="444525"/>
                    </a:lnTo>
                    <a:lnTo>
                      <a:pt x="892835" y="450951"/>
                    </a:lnTo>
                    <a:lnTo>
                      <a:pt x="880440" y="467969"/>
                    </a:lnTo>
                    <a:lnTo>
                      <a:pt x="889660" y="474395"/>
                    </a:lnTo>
                    <a:lnTo>
                      <a:pt x="901649" y="456692"/>
                    </a:lnTo>
                    <a:lnTo>
                      <a:pt x="913434" y="474395"/>
                    </a:lnTo>
                    <a:lnTo>
                      <a:pt x="922375" y="467969"/>
                    </a:lnTo>
                    <a:lnTo>
                      <a:pt x="910183" y="450951"/>
                    </a:lnTo>
                    <a:lnTo>
                      <a:pt x="929894" y="444525"/>
                    </a:lnTo>
                    <a:close/>
                  </a:path>
                  <a:path w="1436370" h="690245">
                    <a:moveTo>
                      <a:pt x="1042733" y="640930"/>
                    </a:moveTo>
                    <a:lnTo>
                      <a:pt x="1039126" y="630974"/>
                    </a:lnTo>
                    <a:lnTo>
                      <a:pt x="1019403" y="637755"/>
                    </a:lnTo>
                    <a:lnTo>
                      <a:pt x="1019403" y="617651"/>
                    </a:lnTo>
                    <a:lnTo>
                      <a:pt x="1008926" y="617651"/>
                    </a:lnTo>
                    <a:lnTo>
                      <a:pt x="1008926" y="637946"/>
                    </a:lnTo>
                    <a:lnTo>
                      <a:pt x="989418" y="630910"/>
                    </a:lnTo>
                    <a:lnTo>
                      <a:pt x="985786" y="640930"/>
                    </a:lnTo>
                    <a:lnTo>
                      <a:pt x="1005674" y="647344"/>
                    </a:lnTo>
                    <a:lnTo>
                      <a:pt x="993279" y="664375"/>
                    </a:lnTo>
                    <a:lnTo>
                      <a:pt x="1002499" y="670801"/>
                    </a:lnTo>
                    <a:lnTo>
                      <a:pt x="1014488" y="653084"/>
                    </a:lnTo>
                    <a:lnTo>
                      <a:pt x="1026274" y="670801"/>
                    </a:lnTo>
                    <a:lnTo>
                      <a:pt x="1035215" y="664375"/>
                    </a:lnTo>
                    <a:lnTo>
                      <a:pt x="1023023" y="647344"/>
                    </a:lnTo>
                    <a:lnTo>
                      <a:pt x="1042733" y="640930"/>
                    </a:lnTo>
                    <a:close/>
                  </a:path>
                  <a:path w="1436370" h="690245">
                    <a:moveTo>
                      <a:pt x="1114767" y="640930"/>
                    </a:moveTo>
                    <a:lnTo>
                      <a:pt x="1111161" y="630974"/>
                    </a:lnTo>
                    <a:lnTo>
                      <a:pt x="1091438" y="637755"/>
                    </a:lnTo>
                    <a:lnTo>
                      <a:pt x="1091438" y="617651"/>
                    </a:lnTo>
                    <a:lnTo>
                      <a:pt x="1080960" y="617651"/>
                    </a:lnTo>
                    <a:lnTo>
                      <a:pt x="1080960" y="637946"/>
                    </a:lnTo>
                    <a:lnTo>
                      <a:pt x="1061440" y="630910"/>
                    </a:lnTo>
                    <a:lnTo>
                      <a:pt x="1057821" y="640930"/>
                    </a:lnTo>
                    <a:lnTo>
                      <a:pt x="1077696" y="647344"/>
                    </a:lnTo>
                    <a:lnTo>
                      <a:pt x="1065314" y="664375"/>
                    </a:lnTo>
                    <a:lnTo>
                      <a:pt x="1074534" y="670801"/>
                    </a:lnTo>
                    <a:lnTo>
                      <a:pt x="1086523" y="653084"/>
                    </a:lnTo>
                    <a:lnTo>
                      <a:pt x="1098296" y="670801"/>
                    </a:lnTo>
                    <a:lnTo>
                      <a:pt x="1107249" y="664375"/>
                    </a:lnTo>
                    <a:lnTo>
                      <a:pt x="1095044" y="647344"/>
                    </a:lnTo>
                    <a:lnTo>
                      <a:pt x="1114767" y="640930"/>
                    </a:lnTo>
                    <a:close/>
                  </a:path>
                  <a:path w="1436370" h="690245">
                    <a:moveTo>
                      <a:pt x="1186802" y="640930"/>
                    </a:moveTo>
                    <a:lnTo>
                      <a:pt x="1183195" y="630974"/>
                    </a:lnTo>
                    <a:lnTo>
                      <a:pt x="1163472" y="637755"/>
                    </a:lnTo>
                    <a:lnTo>
                      <a:pt x="1163472" y="617651"/>
                    </a:lnTo>
                    <a:lnTo>
                      <a:pt x="1152994" y="617651"/>
                    </a:lnTo>
                    <a:lnTo>
                      <a:pt x="1152994" y="637946"/>
                    </a:lnTo>
                    <a:lnTo>
                      <a:pt x="1133487" y="630910"/>
                    </a:lnTo>
                    <a:lnTo>
                      <a:pt x="1129855" y="640930"/>
                    </a:lnTo>
                    <a:lnTo>
                      <a:pt x="1149743" y="647344"/>
                    </a:lnTo>
                    <a:lnTo>
                      <a:pt x="1137348" y="664375"/>
                    </a:lnTo>
                    <a:lnTo>
                      <a:pt x="1146581" y="670801"/>
                    </a:lnTo>
                    <a:lnTo>
                      <a:pt x="1158557" y="653084"/>
                    </a:lnTo>
                    <a:lnTo>
                      <a:pt x="1170355" y="670801"/>
                    </a:lnTo>
                    <a:lnTo>
                      <a:pt x="1179283" y="664375"/>
                    </a:lnTo>
                    <a:lnTo>
                      <a:pt x="1167091" y="647344"/>
                    </a:lnTo>
                    <a:lnTo>
                      <a:pt x="1186802" y="640930"/>
                    </a:lnTo>
                    <a:close/>
                  </a:path>
                  <a:path w="1436370" h="690245">
                    <a:moveTo>
                      <a:pt x="1291691" y="659993"/>
                    </a:moveTo>
                    <a:lnTo>
                      <a:pt x="1288084" y="650024"/>
                    </a:lnTo>
                    <a:lnTo>
                      <a:pt x="1268361" y="656818"/>
                    </a:lnTo>
                    <a:lnTo>
                      <a:pt x="1268361" y="636714"/>
                    </a:lnTo>
                    <a:lnTo>
                      <a:pt x="1257884" y="636714"/>
                    </a:lnTo>
                    <a:lnTo>
                      <a:pt x="1257884" y="657009"/>
                    </a:lnTo>
                    <a:lnTo>
                      <a:pt x="1238377" y="649960"/>
                    </a:lnTo>
                    <a:lnTo>
                      <a:pt x="1234744" y="659993"/>
                    </a:lnTo>
                    <a:lnTo>
                      <a:pt x="1254633" y="666407"/>
                    </a:lnTo>
                    <a:lnTo>
                      <a:pt x="1242237" y="683437"/>
                    </a:lnTo>
                    <a:lnTo>
                      <a:pt x="1251458" y="689864"/>
                    </a:lnTo>
                    <a:lnTo>
                      <a:pt x="1263446" y="672147"/>
                    </a:lnTo>
                    <a:lnTo>
                      <a:pt x="1275232" y="689864"/>
                    </a:lnTo>
                    <a:lnTo>
                      <a:pt x="1284173" y="683437"/>
                    </a:lnTo>
                    <a:lnTo>
                      <a:pt x="1271981" y="666407"/>
                    </a:lnTo>
                    <a:lnTo>
                      <a:pt x="1291691" y="659993"/>
                    </a:lnTo>
                    <a:close/>
                  </a:path>
                  <a:path w="1436370" h="690245">
                    <a:moveTo>
                      <a:pt x="1363726" y="659993"/>
                    </a:moveTo>
                    <a:lnTo>
                      <a:pt x="1360119" y="650024"/>
                    </a:lnTo>
                    <a:lnTo>
                      <a:pt x="1340396" y="656818"/>
                    </a:lnTo>
                    <a:lnTo>
                      <a:pt x="1340396" y="636714"/>
                    </a:lnTo>
                    <a:lnTo>
                      <a:pt x="1329918" y="636714"/>
                    </a:lnTo>
                    <a:lnTo>
                      <a:pt x="1329918" y="657009"/>
                    </a:lnTo>
                    <a:lnTo>
                      <a:pt x="1310398" y="649960"/>
                    </a:lnTo>
                    <a:lnTo>
                      <a:pt x="1306779" y="659993"/>
                    </a:lnTo>
                    <a:lnTo>
                      <a:pt x="1326654" y="666407"/>
                    </a:lnTo>
                    <a:lnTo>
                      <a:pt x="1314272" y="683437"/>
                    </a:lnTo>
                    <a:lnTo>
                      <a:pt x="1323492" y="689864"/>
                    </a:lnTo>
                    <a:lnTo>
                      <a:pt x="1335481" y="672147"/>
                    </a:lnTo>
                    <a:lnTo>
                      <a:pt x="1347254" y="689864"/>
                    </a:lnTo>
                    <a:lnTo>
                      <a:pt x="1356207" y="683437"/>
                    </a:lnTo>
                    <a:lnTo>
                      <a:pt x="1344002" y="666407"/>
                    </a:lnTo>
                    <a:lnTo>
                      <a:pt x="1363726" y="659993"/>
                    </a:lnTo>
                    <a:close/>
                  </a:path>
                  <a:path w="1436370" h="690245">
                    <a:moveTo>
                      <a:pt x="1435760" y="659993"/>
                    </a:moveTo>
                    <a:lnTo>
                      <a:pt x="1432153" y="650024"/>
                    </a:lnTo>
                    <a:lnTo>
                      <a:pt x="1412430" y="656818"/>
                    </a:lnTo>
                    <a:lnTo>
                      <a:pt x="1412430" y="636714"/>
                    </a:lnTo>
                    <a:lnTo>
                      <a:pt x="1401953" y="636714"/>
                    </a:lnTo>
                    <a:lnTo>
                      <a:pt x="1401953" y="657009"/>
                    </a:lnTo>
                    <a:lnTo>
                      <a:pt x="1382445" y="649960"/>
                    </a:lnTo>
                    <a:lnTo>
                      <a:pt x="1378813" y="659993"/>
                    </a:lnTo>
                    <a:lnTo>
                      <a:pt x="1398701" y="666407"/>
                    </a:lnTo>
                    <a:lnTo>
                      <a:pt x="1386306" y="683437"/>
                    </a:lnTo>
                    <a:lnTo>
                      <a:pt x="1395539" y="689864"/>
                    </a:lnTo>
                    <a:lnTo>
                      <a:pt x="1407515" y="672147"/>
                    </a:lnTo>
                    <a:lnTo>
                      <a:pt x="1419301" y="689864"/>
                    </a:lnTo>
                    <a:lnTo>
                      <a:pt x="1428242" y="683437"/>
                    </a:lnTo>
                    <a:lnTo>
                      <a:pt x="1416050" y="666407"/>
                    </a:lnTo>
                    <a:lnTo>
                      <a:pt x="1435760" y="659993"/>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4" name="object 34">
                <a:extLst>
                  <a:ext uri="{FF2B5EF4-FFF2-40B4-BE49-F238E27FC236}">
                    <a16:creationId xmlns:a16="http://schemas.microsoft.com/office/drawing/2014/main" id="{69F8B0C8-CF30-BA04-9EB7-84568DAEFF1C}"/>
                  </a:ext>
                </a:extLst>
              </p:cNvPr>
              <p:cNvSpPr/>
              <p:nvPr/>
            </p:nvSpPr>
            <p:spPr>
              <a:xfrm>
                <a:off x="9313713" y="5049693"/>
                <a:ext cx="95885" cy="95885"/>
              </a:xfrm>
              <a:custGeom>
                <a:avLst/>
                <a:gdLst/>
                <a:ahLst/>
                <a:cxnLst/>
                <a:rect l="l" t="t" r="r" b="b"/>
                <a:pathLst>
                  <a:path w="95884" h="95885">
                    <a:moveTo>
                      <a:pt x="47855" y="0"/>
                    </a:moveTo>
                    <a:lnTo>
                      <a:pt x="0" y="47855"/>
                    </a:lnTo>
                    <a:lnTo>
                      <a:pt x="47855" y="95747"/>
                    </a:lnTo>
                    <a:lnTo>
                      <a:pt x="95739" y="47855"/>
                    </a:lnTo>
                    <a:lnTo>
                      <a:pt x="478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5" name="object 35">
                <a:extLst>
                  <a:ext uri="{FF2B5EF4-FFF2-40B4-BE49-F238E27FC236}">
                    <a16:creationId xmlns:a16="http://schemas.microsoft.com/office/drawing/2014/main" id="{A467517F-27FB-CC82-075A-74E44942389E}"/>
                  </a:ext>
                </a:extLst>
              </p:cNvPr>
              <p:cNvSpPr/>
              <p:nvPr/>
            </p:nvSpPr>
            <p:spPr>
              <a:xfrm>
                <a:off x="5511165" y="4075892"/>
                <a:ext cx="3853815" cy="2907665"/>
              </a:xfrm>
              <a:custGeom>
                <a:avLst/>
                <a:gdLst/>
                <a:ahLst/>
                <a:cxnLst/>
                <a:rect l="l" t="t" r="r" b="b"/>
                <a:pathLst>
                  <a:path w="3853815" h="2907665">
                    <a:moveTo>
                      <a:pt x="3853497" y="2830969"/>
                    </a:moveTo>
                    <a:lnTo>
                      <a:pt x="3843921" y="2830969"/>
                    </a:lnTo>
                    <a:lnTo>
                      <a:pt x="3843921" y="2907563"/>
                    </a:lnTo>
                    <a:lnTo>
                      <a:pt x="3853497" y="2907563"/>
                    </a:lnTo>
                    <a:lnTo>
                      <a:pt x="3853497" y="2830969"/>
                    </a:lnTo>
                    <a:close/>
                  </a:path>
                  <a:path w="3853815" h="2907665">
                    <a:moveTo>
                      <a:pt x="3853497" y="2825750"/>
                    </a:moveTo>
                    <a:lnTo>
                      <a:pt x="81368" y="2825750"/>
                    </a:lnTo>
                    <a:lnTo>
                      <a:pt x="81368" y="2365032"/>
                    </a:lnTo>
                    <a:lnTo>
                      <a:pt x="81368" y="2364740"/>
                    </a:lnTo>
                    <a:lnTo>
                      <a:pt x="81368" y="2355850"/>
                    </a:lnTo>
                    <a:lnTo>
                      <a:pt x="81368" y="2355469"/>
                    </a:lnTo>
                    <a:lnTo>
                      <a:pt x="81368" y="1894840"/>
                    </a:lnTo>
                    <a:lnTo>
                      <a:pt x="76581" y="1894840"/>
                    </a:lnTo>
                    <a:lnTo>
                      <a:pt x="76581" y="1894306"/>
                    </a:lnTo>
                    <a:lnTo>
                      <a:pt x="81368" y="1894306"/>
                    </a:lnTo>
                    <a:lnTo>
                      <a:pt x="81368" y="1884743"/>
                    </a:lnTo>
                    <a:lnTo>
                      <a:pt x="76581" y="1884743"/>
                    </a:lnTo>
                    <a:lnTo>
                      <a:pt x="81368" y="1884680"/>
                    </a:lnTo>
                    <a:lnTo>
                      <a:pt x="81368" y="1423670"/>
                    </a:lnTo>
                    <a:lnTo>
                      <a:pt x="76581" y="1423670"/>
                    </a:lnTo>
                    <a:lnTo>
                      <a:pt x="81368" y="1423593"/>
                    </a:lnTo>
                    <a:lnTo>
                      <a:pt x="81368" y="1414018"/>
                    </a:lnTo>
                    <a:lnTo>
                      <a:pt x="76581" y="1414018"/>
                    </a:lnTo>
                    <a:lnTo>
                      <a:pt x="76581" y="1413510"/>
                    </a:lnTo>
                    <a:lnTo>
                      <a:pt x="81368" y="1413510"/>
                    </a:lnTo>
                    <a:lnTo>
                      <a:pt x="81368" y="952868"/>
                    </a:lnTo>
                    <a:lnTo>
                      <a:pt x="81368" y="952500"/>
                    </a:lnTo>
                    <a:lnTo>
                      <a:pt x="81368" y="943610"/>
                    </a:lnTo>
                    <a:lnTo>
                      <a:pt x="81368" y="943305"/>
                    </a:lnTo>
                    <a:lnTo>
                      <a:pt x="81368" y="482600"/>
                    </a:lnTo>
                    <a:lnTo>
                      <a:pt x="76581" y="482600"/>
                    </a:lnTo>
                    <a:lnTo>
                      <a:pt x="76581" y="482142"/>
                    </a:lnTo>
                    <a:lnTo>
                      <a:pt x="81368" y="482142"/>
                    </a:lnTo>
                    <a:lnTo>
                      <a:pt x="81368" y="472579"/>
                    </a:lnTo>
                    <a:lnTo>
                      <a:pt x="76581" y="472579"/>
                    </a:lnTo>
                    <a:lnTo>
                      <a:pt x="76581" y="472440"/>
                    </a:lnTo>
                    <a:lnTo>
                      <a:pt x="81368" y="472440"/>
                    </a:lnTo>
                    <a:lnTo>
                      <a:pt x="81368" y="10160"/>
                    </a:lnTo>
                    <a:lnTo>
                      <a:pt x="76581" y="10160"/>
                    </a:lnTo>
                    <a:lnTo>
                      <a:pt x="76581" y="9842"/>
                    </a:lnTo>
                    <a:lnTo>
                      <a:pt x="81368" y="9842"/>
                    </a:lnTo>
                    <a:lnTo>
                      <a:pt x="81368" y="266"/>
                    </a:lnTo>
                    <a:lnTo>
                      <a:pt x="76581" y="266"/>
                    </a:lnTo>
                    <a:lnTo>
                      <a:pt x="76581" y="0"/>
                    </a:lnTo>
                    <a:lnTo>
                      <a:pt x="71805" y="0"/>
                    </a:lnTo>
                    <a:lnTo>
                      <a:pt x="71805" y="266"/>
                    </a:lnTo>
                    <a:lnTo>
                      <a:pt x="0" y="266"/>
                    </a:lnTo>
                    <a:lnTo>
                      <a:pt x="0" y="9842"/>
                    </a:lnTo>
                    <a:lnTo>
                      <a:pt x="71805" y="9842"/>
                    </a:lnTo>
                    <a:lnTo>
                      <a:pt x="71805" y="10160"/>
                    </a:lnTo>
                    <a:lnTo>
                      <a:pt x="71805" y="472440"/>
                    </a:lnTo>
                    <a:lnTo>
                      <a:pt x="71805" y="472579"/>
                    </a:lnTo>
                    <a:lnTo>
                      <a:pt x="0" y="472579"/>
                    </a:lnTo>
                    <a:lnTo>
                      <a:pt x="0" y="482142"/>
                    </a:lnTo>
                    <a:lnTo>
                      <a:pt x="71805" y="482142"/>
                    </a:lnTo>
                    <a:lnTo>
                      <a:pt x="71805" y="482600"/>
                    </a:lnTo>
                    <a:lnTo>
                      <a:pt x="71805" y="943305"/>
                    </a:lnTo>
                    <a:lnTo>
                      <a:pt x="0" y="943305"/>
                    </a:lnTo>
                    <a:lnTo>
                      <a:pt x="0" y="952868"/>
                    </a:lnTo>
                    <a:lnTo>
                      <a:pt x="71805" y="952868"/>
                    </a:lnTo>
                    <a:lnTo>
                      <a:pt x="71805" y="1413510"/>
                    </a:lnTo>
                    <a:lnTo>
                      <a:pt x="71805" y="1414018"/>
                    </a:lnTo>
                    <a:lnTo>
                      <a:pt x="0" y="1414018"/>
                    </a:lnTo>
                    <a:lnTo>
                      <a:pt x="0" y="1423593"/>
                    </a:lnTo>
                    <a:lnTo>
                      <a:pt x="71805" y="1423593"/>
                    </a:lnTo>
                    <a:lnTo>
                      <a:pt x="71805" y="1884680"/>
                    </a:lnTo>
                    <a:lnTo>
                      <a:pt x="0" y="1884743"/>
                    </a:lnTo>
                    <a:lnTo>
                      <a:pt x="0" y="1894306"/>
                    </a:lnTo>
                    <a:lnTo>
                      <a:pt x="71805" y="1894306"/>
                    </a:lnTo>
                    <a:lnTo>
                      <a:pt x="71805" y="1894840"/>
                    </a:lnTo>
                    <a:lnTo>
                      <a:pt x="71805" y="2355469"/>
                    </a:lnTo>
                    <a:lnTo>
                      <a:pt x="0" y="2355469"/>
                    </a:lnTo>
                    <a:lnTo>
                      <a:pt x="0" y="2365032"/>
                    </a:lnTo>
                    <a:lnTo>
                      <a:pt x="71805" y="2365032"/>
                    </a:lnTo>
                    <a:lnTo>
                      <a:pt x="71805" y="2825750"/>
                    </a:lnTo>
                    <a:lnTo>
                      <a:pt x="71805" y="2826194"/>
                    </a:lnTo>
                    <a:lnTo>
                      <a:pt x="0" y="2826194"/>
                    </a:lnTo>
                    <a:lnTo>
                      <a:pt x="0" y="2835757"/>
                    </a:lnTo>
                    <a:lnTo>
                      <a:pt x="71805" y="2835757"/>
                    </a:lnTo>
                    <a:lnTo>
                      <a:pt x="71805" y="2835910"/>
                    </a:lnTo>
                    <a:lnTo>
                      <a:pt x="76581" y="2835910"/>
                    </a:lnTo>
                    <a:lnTo>
                      <a:pt x="323913" y="2835910"/>
                    </a:lnTo>
                    <a:lnTo>
                      <a:pt x="323913" y="2870860"/>
                    </a:lnTo>
                    <a:lnTo>
                      <a:pt x="333476" y="2870860"/>
                    </a:lnTo>
                    <a:lnTo>
                      <a:pt x="333476" y="2835757"/>
                    </a:lnTo>
                    <a:lnTo>
                      <a:pt x="574421" y="2835757"/>
                    </a:lnTo>
                    <a:lnTo>
                      <a:pt x="574421" y="2870860"/>
                    </a:lnTo>
                    <a:lnTo>
                      <a:pt x="583984" y="2870860"/>
                    </a:lnTo>
                    <a:lnTo>
                      <a:pt x="583984" y="2835757"/>
                    </a:lnTo>
                    <a:lnTo>
                      <a:pt x="824953" y="2835757"/>
                    </a:lnTo>
                    <a:lnTo>
                      <a:pt x="824953" y="2907563"/>
                    </a:lnTo>
                    <a:lnTo>
                      <a:pt x="834517" y="2907563"/>
                    </a:lnTo>
                    <a:lnTo>
                      <a:pt x="834517" y="2835757"/>
                    </a:lnTo>
                    <a:lnTo>
                      <a:pt x="1077074" y="2835757"/>
                    </a:lnTo>
                    <a:lnTo>
                      <a:pt x="1077074" y="2870860"/>
                    </a:lnTo>
                    <a:lnTo>
                      <a:pt x="1086637" y="2870860"/>
                    </a:lnTo>
                    <a:lnTo>
                      <a:pt x="1086637" y="2835757"/>
                    </a:lnTo>
                    <a:lnTo>
                      <a:pt x="1327569" y="2835757"/>
                    </a:lnTo>
                    <a:lnTo>
                      <a:pt x="1327569" y="2870860"/>
                    </a:lnTo>
                    <a:lnTo>
                      <a:pt x="1337132" y="2870860"/>
                    </a:lnTo>
                    <a:lnTo>
                      <a:pt x="1337132" y="2835757"/>
                    </a:lnTo>
                    <a:lnTo>
                      <a:pt x="1579689" y="2835757"/>
                    </a:lnTo>
                    <a:lnTo>
                      <a:pt x="1579689" y="2907563"/>
                    </a:lnTo>
                    <a:lnTo>
                      <a:pt x="1589252" y="2907563"/>
                    </a:lnTo>
                    <a:lnTo>
                      <a:pt x="1589252" y="2835757"/>
                    </a:lnTo>
                    <a:lnTo>
                      <a:pt x="1831809" y="2835757"/>
                    </a:lnTo>
                    <a:lnTo>
                      <a:pt x="1831809" y="2870860"/>
                    </a:lnTo>
                    <a:lnTo>
                      <a:pt x="1841373" y="2870860"/>
                    </a:lnTo>
                    <a:lnTo>
                      <a:pt x="1841373" y="2835757"/>
                    </a:lnTo>
                    <a:lnTo>
                      <a:pt x="2082342" y="2835757"/>
                    </a:lnTo>
                    <a:lnTo>
                      <a:pt x="2082342" y="2870860"/>
                    </a:lnTo>
                    <a:lnTo>
                      <a:pt x="2091905" y="2870860"/>
                    </a:lnTo>
                    <a:lnTo>
                      <a:pt x="2091905" y="2835757"/>
                    </a:lnTo>
                    <a:lnTo>
                      <a:pt x="2334450" y="2835757"/>
                    </a:lnTo>
                    <a:lnTo>
                      <a:pt x="2334450" y="2907563"/>
                    </a:lnTo>
                    <a:lnTo>
                      <a:pt x="2344013" y="2907563"/>
                    </a:lnTo>
                    <a:lnTo>
                      <a:pt x="2344013" y="2835757"/>
                    </a:lnTo>
                    <a:lnTo>
                      <a:pt x="2586545" y="2835757"/>
                    </a:lnTo>
                    <a:lnTo>
                      <a:pt x="2586545" y="2870860"/>
                    </a:lnTo>
                    <a:lnTo>
                      <a:pt x="2596134" y="2870860"/>
                    </a:lnTo>
                    <a:lnTo>
                      <a:pt x="2596134" y="2835757"/>
                    </a:lnTo>
                    <a:lnTo>
                      <a:pt x="2837078" y="2835757"/>
                    </a:lnTo>
                    <a:lnTo>
                      <a:pt x="2837078" y="2870860"/>
                    </a:lnTo>
                    <a:lnTo>
                      <a:pt x="2846641" y="2870860"/>
                    </a:lnTo>
                    <a:lnTo>
                      <a:pt x="2846641" y="2835757"/>
                    </a:lnTo>
                    <a:lnTo>
                      <a:pt x="3089186" y="2835757"/>
                    </a:lnTo>
                    <a:lnTo>
                      <a:pt x="3089186" y="2907563"/>
                    </a:lnTo>
                    <a:lnTo>
                      <a:pt x="3098749" y="2907563"/>
                    </a:lnTo>
                    <a:lnTo>
                      <a:pt x="3098749" y="2835757"/>
                    </a:lnTo>
                    <a:lnTo>
                      <a:pt x="3341306" y="2835757"/>
                    </a:lnTo>
                    <a:lnTo>
                      <a:pt x="3341306" y="2870860"/>
                    </a:lnTo>
                    <a:lnTo>
                      <a:pt x="3350869" y="2870860"/>
                    </a:lnTo>
                    <a:lnTo>
                      <a:pt x="3350869" y="2835757"/>
                    </a:lnTo>
                    <a:lnTo>
                      <a:pt x="3591814" y="2835757"/>
                    </a:lnTo>
                    <a:lnTo>
                      <a:pt x="3591814" y="2870860"/>
                    </a:lnTo>
                    <a:lnTo>
                      <a:pt x="3601402" y="2870860"/>
                    </a:lnTo>
                    <a:lnTo>
                      <a:pt x="3601402" y="2830969"/>
                    </a:lnTo>
                    <a:lnTo>
                      <a:pt x="3591814" y="2830969"/>
                    </a:lnTo>
                    <a:lnTo>
                      <a:pt x="3350869" y="2830969"/>
                    </a:lnTo>
                    <a:lnTo>
                      <a:pt x="323913" y="2830969"/>
                    </a:lnTo>
                    <a:lnTo>
                      <a:pt x="323913" y="2830830"/>
                    </a:lnTo>
                    <a:lnTo>
                      <a:pt x="3853497" y="2830830"/>
                    </a:lnTo>
                    <a:lnTo>
                      <a:pt x="3853497" y="2825750"/>
                    </a:lnTo>
                    <a:close/>
                  </a:path>
                </a:pathLst>
              </a:custGeom>
              <a:solidFill>
                <a:srgbClr val="02020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86" name="object 36">
                <a:extLst>
                  <a:ext uri="{FF2B5EF4-FFF2-40B4-BE49-F238E27FC236}">
                    <a16:creationId xmlns:a16="http://schemas.microsoft.com/office/drawing/2014/main" id="{E3DDB857-5ED7-7AC9-35F6-906441C60808}"/>
                  </a:ext>
                </a:extLst>
              </p:cNvPr>
              <p:cNvPicPr/>
              <p:nvPr/>
            </p:nvPicPr>
            <p:blipFill>
              <a:blip r:embed="rId3" cstate="print"/>
              <a:stretch>
                <a:fillRect/>
              </a:stretch>
            </p:blipFill>
            <p:spPr>
              <a:xfrm>
                <a:off x="5785339" y="4315298"/>
                <a:ext cx="3688482" cy="2629992"/>
              </a:xfrm>
              <a:prstGeom prst="rect">
                <a:avLst/>
              </a:prstGeom>
            </p:spPr>
          </p:pic>
          <p:pic>
            <p:nvPicPr>
              <p:cNvPr id="187" name="object 37">
                <a:extLst>
                  <a:ext uri="{FF2B5EF4-FFF2-40B4-BE49-F238E27FC236}">
                    <a16:creationId xmlns:a16="http://schemas.microsoft.com/office/drawing/2014/main" id="{15114F51-670F-A50F-E513-FEEB4FE52E80}"/>
                  </a:ext>
                </a:extLst>
              </p:cNvPr>
              <p:cNvPicPr/>
              <p:nvPr/>
            </p:nvPicPr>
            <p:blipFill>
              <a:blip r:embed="rId4" cstate="print"/>
              <a:stretch>
                <a:fillRect/>
              </a:stretch>
            </p:blipFill>
            <p:spPr>
              <a:xfrm>
                <a:off x="6439383" y="4456059"/>
                <a:ext cx="2893875" cy="653848"/>
              </a:xfrm>
              <a:prstGeom prst="rect">
                <a:avLst/>
              </a:prstGeom>
            </p:spPr>
          </p:pic>
          <p:pic>
            <p:nvPicPr>
              <p:cNvPr id="188" name="object 38">
                <a:extLst>
                  <a:ext uri="{FF2B5EF4-FFF2-40B4-BE49-F238E27FC236}">
                    <a16:creationId xmlns:a16="http://schemas.microsoft.com/office/drawing/2014/main" id="{99E5CF62-3C39-200A-8ECF-A7DB103A9454}"/>
                  </a:ext>
                </a:extLst>
              </p:cNvPr>
              <p:cNvPicPr/>
              <p:nvPr/>
            </p:nvPicPr>
            <p:blipFill>
              <a:blip r:embed="rId5" cstate="print"/>
              <a:stretch>
                <a:fillRect/>
              </a:stretch>
            </p:blipFill>
            <p:spPr>
              <a:xfrm>
                <a:off x="5587016" y="4240806"/>
                <a:ext cx="815716" cy="834409"/>
              </a:xfrm>
              <a:prstGeom prst="rect">
                <a:avLst/>
              </a:prstGeom>
            </p:spPr>
          </p:pic>
          <p:pic>
            <p:nvPicPr>
              <p:cNvPr id="189" name="object 39">
                <a:extLst>
                  <a:ext uri="{FF2B5EF4-FFF2-40B4-BE49-F238E27FC236}">
                    <a16:creationId xmlns:a16="http://schemas.microsoft.com/office/drawing/2014/main" id="{70027795-6E8C-5596-28D5-F9148177069A}"/>
                  </a:ext>
                </a:extLst>
              </p:cNvPr>
              <p:cNvPicPr/>
              <p:nvPr/>
            </p:nvPicPr>
            <p:blipFill>
              <a:blip r:embed="rId6" cstate="print"/>
              <a:stretch>
                <a:fillRect/>
              </a:stretch>
            </p:blipFill>
            <p:spPr>
              <a:xfrm>
                <a:off x="9059960" y="4575601"/>
                <a:ext cx="97403" cy="380065"/>
              </a:xfrm>
              <a:prstGeom prst="rect">
                <a:avLst/>
              </a:prstGeom>
            </p:spPr>
          </p:pic>
          <p:pic>
            <p:nvPicPr>
              <p:cNvPr id="190" name="object 40">
                <a:extLst>
                  <a:ext uri="{FF2B5EF4-FFF2-40B4-BE49-F238E27FC236}">
                    <a16:creationId xmlns:a16="http://schemas.microsoft.com/office/drawing/2014/main" id="{25B58D9D-469D-16D9-B4B8-0B56BA3B4FB4}"/>
                  </a:ext>
                </a:extLst>
              </p:cNvPr>
              <p:cNvPicPr/>
              <p:nvPr/>
            </p:nvPicPr>
            <p:blipFill>
              <a:blip r:embed="rId7" cstate="print"/>
              <a:stretch>
                <a:fillRect/>
              </a:stretch>
            </p:blipFill>
            <p:spPr>
              <a:xfrm>
                <a:off x="7042807" y="4607583"/>
                <a:ext cx="109227" cy="533077"/>
              </a:xfrm>
              <a:prstGeom prst="rect">
                <a:avLst/>
              </a:prstGeom>
            </p:spPr>
          </p:pic>
          <p:pic>
            <p:nvPicPr>
              <p:cNvPr id="191" name="object 41">
                <a:extLst>
                  <a:ext uri="{FF2B5EF4-FFF2-40B4-BE49-F238E27FC236}">
                    <a16:creationId xmlns:a16="http://schemas.microsoft.com/office/drawing/2014/main" id="{9F5F1C42-92F1-46D7-3358-76E294F00E98}"/>
                  </a:ext>
                </a:extLst>
              </p:cNvPr>
              <p:cNvPicPr/>
              <p:nvPr/>
            </p:nvPicPr>
            <p:blipFill>
              <a:blip r:embed="rId8" cstate="print"/>
              <a:stretch>
                <a:fillRect/>
              </a:stretch>
            </p:blipFill>
            <p:spPr>
              <a:xfrm>
                <a:off x="8305248" y="4639565"/>
                <a:ext cx="97411" cy="625312"/>
              </a:xfrm>
              <a:prstGeom prst="rect">
                <a:avLst/>
              </a:prstGeom>
            </p:spPr>
          </p:pic>
          <p:pic>
            <p:nvPicPr>
              <p:cNvPr id="192" name="object 42">
                <a:extLst>
                  <a:ext uri="{FF2B5EF4-FFF2-40B4-BE49-F238E27FC236}">
                    <a16:creationId xmlns:a16="http://schemas.microsoft.com/office/drawing/2014/main" id="{DD5998D3-3833-BBC4-9682-786BBF0F483F}"/>
                  </a:ext>
                </a:extLst>
              </p:cNvPr>
              <p:cNvPicPr/>
              <p:nvPr/>
            </p:nvPicPr>
            <p:blipFill>
              <a:blip r:embed="rId9" cstate="print"/>
              <a:stretch>
                <a:fillRect/>
              </a:stretch>
            </p:blipFill>
            <p:spPr>
              <a:xfrm>
                <a:off x="5790452" y="4768708"/>
                <a:ext cx="95688" cy="271331"/>
              </a:xfrm>
              <a:prstGeom prst="rect">
                <a:avLst/>
              </a:prstGeom>
            </p:spPr>
          </p:pic>
          <p:pic>
            <p:nvPicPr>
              <p:cNvPr id="193" name="object 43">
                <a:extLst>
                  <a:ext uri="{FF2B5EF4-FFF2-40B4-BE49-F238E27FC236}">
                    <a16:creationId xmlns:a16="http://schemas.microsoft.com/office/drawing/2014/main" id="{5CCDFE4C-11F0-7F82-D926-4D84277BDDE0}"/>
                  </a:ext>
                </a:extLst>
              </p:cNvPr>
              <p:cNvPicPr/>
              <p:nvPr/>
            </p:nvPicPr>
            <p:blipFill>
              <a:blip r:embed="rId10" cstate="print"/>
              <a:stretch>
                <a:fillRect/>
              </a:stretch>
            </p:blipFill>
            <p:spPr>
              <a:xfrm>
                <a:off x="7299877" y="4623567"/>
                <a:ext cx="97403" cy="692721"/>
              </a:xfrm>
              <a:prstGeom prst="rect">
                <a:avLst/>
              </a:prstGeom>
            </p:spPr>
          </p:pic>
          <p:pic>
            <p:nvPicPr>
              <p:cNvPr id="194" name="object 44">
                <a:extLst>
                  <a:ext uri="{FF2B5EF4-FFF2-40B4-BE49-F238E27FC236}">
                    <a16:creationId xmlns:a16="http://schemas.microsoft.com/office/drawing/2014/main" id="{A1CE9331-294E-3278-7348-80249376D19B}"/>
                  </a:ext>
                </a:extLst>
              </p:cNvPr>
              <p:cNvPicPr/>
              <p:nvPr/>
            </p:nvPicPr>
            <p:blipFill>
              <a:blip r:embed="rId11" cstate="print"/>
              <a:stretch>
                <a:fillRect/>
              </a:stretch>
            </p:blipFill>
            <p:spPr>
              <a:xfrm>
                <a:off x="8054582" y="4907694"/>
                <a:ext cx="95688" cy="202213"/>
              </a:xfrm>
              <a:prstGeom prst="rect">
                <a:avLst/>
              </a:prstGeom>
            </p:spPr>
          </p:pic>
          <p:pic>
            <p:nvPicPr>
              <p:cNvPr id="195" name="object 45">
                <a:extLst>
                  <a:ext uri="{FF2B5EF4-FFF2-40B4-BE49-F238E27FC236}">
                    <a16:creationId xmlns:a16="http://schemas.microsoft.com/office/drawing/2014/main" id="{D5582CED-ED7D-4C7B-0B07-A777D13B1DB6}"/>
                  </a:ext>
                </a:extLst>
              </p:cNvPr>
              <p:cNvPicPr/>
              <p:nvPr/>
            </p:nvPicPr>
            <p:blipFill>
              <a:blip r:embed="rId12" cstate="print"/>
              <a:stretch>
                <a:fillRect/>
              </a:stretch>
            </p:blipFill>
            <p:spPr>
              <a:xfrm>
                <a:off x="7550292" y="4669817"/>
                <a:ext cx="97661" cy="556930"/>
              </a:xfrm>
              <a:prstGeom prst="rect">
                <a:avLst/>
              </a:prstGeom>
            </p:spPr>
          </p:pic>
          <p:pic>
            <p:nvPicPr>
              <p:cNvPr id="196" name="object 46">
                <a:extLst>
                  <a:ext uri="{FF2B5EF4-FFF2-40B4-BE49-F238E27FC236}">
                    <a16:creationId xmlns:a16="http://schemas.microsoft.com/office/drawing/2014/main" id="{533C0D36-A0EF-0F11-DC9F-C7E908C20793}"/>
                  </a:ext>
                </a:extLst>
              </p:cNvPr>
              <p:cNvPicPr/>
              <p:nvPr/>
            </p:nvPicPr>
            <p:blipFill>
              <a:blip r:embed="rId13" cstate="print"/>
              <a:stretch>
                <a:fillRect/>
              </a:stretch>
            </p:blipFill>
            <p:spPr>
              <a:xfrm>
                <a:off x="8348295" y="5825003"/>
                <a:ext cx="9600" cy="202699"/>
              </a:xfrm>
              <a:prstGeom prst="rect">
                <a:avLst/>
              </a:prstGeom>
            </p:spPr>
          </p:pic>
          <p:pic>
            <p:nvPicPr>
              <p:cNvPr id="197" name="object 47">
                <a:extLst>
                  <a:ext uri="{FF2B5EF4-FFF2-40B4-BE49-F238E27FC236}">
                    <a16:creationId xmlns:a16="http://schemas.microsoft.com/office/drawing/2014/main" id="{13993AC5-7464-24C9-5340-76100A42D574}"/>
                  </a:ext>
                </a:extLst>
              </p:cNvPr>
              <p:cNvPicPr/>
              <p:nvPr/>
            </p:nvPicPr>
            <p:blipFill>
              <a:blip r:embed="rId14" cstate="print"/>
              <a:stretch>
                <a:fillRect/>
              </a:stretch>
            </p:blipFill>
            <p:spPr>
              <a:xfrm>
                <a:off x="7550292" y="5826483"/>
                <a:ext cx="95938" cy="180318"/>
              </a:xfrm>
              <a:prstGeom prst="rect">
                <a:avLst/>
              </a:prstGeom>
            </p:spPr>
          </p:pic>
          <p:pic>
            <p:nvPicPr>
              <p:cNvPr id="198" name="object 48">
                <a:extLst>
                  <a:ext uri="{FF2B5EF4-FFF2-40B4-BE49-F238E27FC236}">
                    <a16:creationId xmlns:a16="http://schemas.microsoft.com/office/drawing/2014/main" id="{A06454C1-EBC3-5199-D72B-760F8C221686}"/>
                  </a:ext>
                </a:extLst>
              </p:cNvPr>
              <p:cNvPicPr/>
              <p:nvPr/>
            </p:nvPicPr>
            <p:blipFill>
              <a:blip r:embed="rId15" cstate="print"/>
              <a:stretch>
                <a:fillRect/>
              </a:stretch>
            </p:blipFill>
            <p:spPr>
              <a:xfrm>
                <a:off x="7802437" y="5785159"/>
                <a:ext cx="95938" cy="215245"/>
              </a:xfrm>
              <a:prstGeom prst="rect">
                <a:avLst/>
              </a:prstGeom>
            </p:spPr>
          </p:pic>
          <p:pic>
            <p:nvPicPr>
              <p:cNvPr id="199" name="object 49">
                <a:extLst>
                  <a:ext uri="{FF2B5EF4-FFF2-40B4-BE49-F238E27FC236}">
                    <a16:creationId xmlns:a16="http://schemas.microsoft.com/office/drawing/2014/main" id="{0274CF21-A1D7-B51C-03A9-EBED8BE5F8DB}"/>
                  </a:ext>
                </a:extLst>
              </p:cNvPr>
              <p:cNvPicPr/>
              <p:nvPr/>
            </p:nvPicPr>
            <p:blipFill>
              <a:blip r:embed="rId16" cstate="print"/>
              <a:stretch>
                <a:fillRect/>
              </a:stretch>
            </p:blipFill>
            <p:spPr>
              <a:xfrm>
                <a:off x="8054582" y="5530061"/>
                <a:ext cx="97411" cy="446724"/>
              </a:xfrm>
              <a:prstGeom prst="rect">
                <a:avLst/>
              </a:prstGeom>
            </p:spPr>
          </p:pic>
          <p:pic>
            <p:nvPicPr>
              <p:cNvPr id="200" name="object 50">
                <a:extLst>
                  <a:ext uri="{FF2B5EF4-FFF2-40B4-BE49-F238E27FC236}">
                    <a16:creationId xmlns:a16="http://schemas.microsoft.com/office/drawing/2014/main" id="{CCFA1845-116C-1666-191C-C5EDDC36A375}"/>
                  </a:ext>
                </a:extLst>
              </p:cNvPr>
              <p:cNvPicPr/>
              <p:nvPr/>
            </p:nvPicPr>
            <p:blipFill>
              <a:blip r:embed="rId17" cstate="print"/>
              <a:stretch>
                <a:fillRect/>
              </a:stretch>
            </p:blipFill>
            <p:spPr>
              <a:xfrm>
                <a:off x="7299877" y="5754899"/>
                <a:ext cx="95680" cy="199261"/>
              </a:xfrm>
              <a:prstGeom prst="rect">
                <a:avLst/>
              </a:prstGeom>
            </p:spPr>
          </p:pic>
          <p:pic>
            <p:nvPicPr>
              <p:cNvPr id="201" name="object 51">
                <a:extLst>
                  <a:ext uri="{FF2B5EF4-FFF2-40B4-BE49-F238E27FC236}">
                    <a16:creationId xmlns:a16="http://schemas.microsoft.com/office/drawing/2014/main" id="{7ED6CCD0-6AE3-F31E-9E76-ADEAED576637}"/>
                  </a:ext>
                </a:extLst>
              </p:cNvPr>
              <p:cNvPicPr/>
              <p:nvPr/>
            </p:nvPicPr>
            <p:blipFill>
              <a:blip r:embed="rId18" cstate="print"/>
              <a:stretch>
                <a:fillRect/>
              </a:stretch>
            </p:blipFill>
            <p:spPr>
              <a:xfrm>
                <a:off x="7047732" y="5588857"/>
                <a:ext cx="95680" cy="351028"/>
              </a:xfrm>
              <a:prstGeom prst="rect">
                <a:avLst/>
              </a:prstGeom>
            </p:spPr>
          </p:pic>
          <p:pic>
            <p:nvPicPr>
              <p:cNvPr id="202" name="object 52">
                <a:extLst>
                  <a:ext uri="{FF2B5EF4-FFF2-40B4-BE49-F238E27FC236}">
                    <a16:creationId xmlns:a16="http://schemas.microsoft.com/office/drawing/2014/main" id="{B438E379-063E-06CA-6F06-BFCFD524E6F1}"/>
                  </a:ext>
                </a:extLst>
              </p:cNvPr>
              <p:cNvPicPr/>
              <p:nvPr/>
            </p:nvPicPr>
            <p:blipFill>
              <a:blip r:embed="rId19" cstate="print"/>
              <a:stretch>
                <a:fillRect/>
              </a:stretch>
            </p:blipFill>
            <p:spPr>
              <a:xfrm>
                <a:off x="7802437" y="4883840"/>
                <a:ext cx="97418" cy="796030"/>
              </a:xfrm>
              <a:prstGeom prst="rect">
                <a:avLst/>
              </a:prstGeom>
            </p:spPr>
          </p:pic>
          <p:pic>
            <p:nvPicPr>
              <p:cNvPr id="203" name="object 53">
                <a:extLst>
                  <a:ext uri="{FF2B5EF4-FFF2-40B4-BE49-F238E27FC236}">
                    <a16:creationId xmlns:a16="http://schemas.microsoft.com/office/drawing/2014/main" id="{76A503EA-9484-E954-A01C-48BA7BA5C74A}"/>
                  </a:ext>
                </a:extLst>
              </p:cNvPr>
              <p:cNvPicPr/>
              <p:nvPr/>
            </p:nvPicPr>
            <p:blipFill>
              <a:blip r:embed="rId20" cstate="print"/>
              <a:stretch>
                <a:fillRect/>
              </a:stretch>
            </p:blipFill>
            <p:spPr>
              <a:xfrm>
                <a:off x="6545157" y="5601652"/>
                <a:ext cx="95695" cy="338232"/>
              </a:xfrm>
              <a:prstGeom prst="rect">
                <a:avLst/>
              </a:prstGeom>
            </p:spPr>
          </p:pic>
          <p:pic>
            <p:nvPicPr>
              <p:cNvPr id="204" name="object 54">
                <a:extLst>
                  <a:ext uri="{FF2B5EF4-FFF2-40B4-BE49-F238E27FC236}">
                    <a16:creationId xmlns:a16="http://schemas.microsoft.com/office/drawing/2014/main" id="{64945C34-4DA2-9F5B-4DF1-EF720BE33E9C}"/>
                  </a:ext>
                </a:extLst>
              </p:cNvPr>
              <p:cNvPicPr/>
              <p:nvPr/>
            </p:nvPicPr>
            <p:blipFill>
              <a:blip r:embed="rId21" cstate="print"/>
              <a:stretch>
                <a:fillRect/>
              </a:stretch>
            </p:blipFill>
            <p:spPr>
              <a:xfrm>
                <a:off x="6797302" y="5356141"/>
                <a:ext cx="97418" cy="403433"/>
              </a:xfrm>
              <a:prstGeom prst="rect">
                <a:avLst/>
              </a:prstGeom>
            </p:spPr>
          </p:pic>
          <p:pic>
            <p:nvPicPr>
              <p:cNvPr id="205" name="object 55">
                <a:extLst>
                  <a:ext uri="{FF2B5EF4-FFF2-40B4-BE49-F238E27FC236}">
                    <a16:creationId xmlns:a16="http://schemas.microsoft.com/office/drawing/2014/main" id="{0D5208E0-6858-5A7D-9DE0-270513399415}"/>
                  </a:ext>
                </a:extLst>
              </p:cNvPr>
              <p:cNvPicPr/>
              <p:nvPr/>
            </p:nvPicPr>
            <p:blipFill>
              <a:blip r:embed="rId22" cstate="print"/>
              <a:stretch>
                <a:fillRect/>
              </a:stretch>
            </p:blipFill>
            <p:spPr>
              <a:xfrm>
                <a:off x="8048921" y="5109908"/>
                <a:ext cx="129150" cy="418187"/>
              </a:xfrm>
              <a:prstGeom prst="rect">
                <a:avLst/>
              </a:prstGeom>
            </p:spPr>
          </p:pic>
          <p:pic>
            <p:nvPicPr>
              <p:cNvPr id="206" name="object 56">
                <a:extLst>
                  <a:ext uri="{FF2B5EF4-FFF2-40B4-BE49-F238E27FC236}">
                    <a16:creationId xmlns:a16="http://schemas.microsoft.com/office/drawing/2014/main" id="{353093AC-BBB1-09FA-FA58-912223DAB396}"/>
                  </a:ext>
                </a:extLst>
              </p:cNvPr>
              <p:cNvPicPr/>
              <p:nvPr/>
            </p:nvPicPr>
            <p:blipFill>
              <a:blip r:embed="rId23" cstate="print"/>
              <a:stretch>
                <a:fillRect/>
              </a:stretch>
            </p:blipFill>
            <p:spPr>
              <a:xfrm>
                <a:off x="6545157" y="5109908"/>
                <a:ext cx="95695" cy="163090"/>
              </a:xfrm>
              <a:prstGeom prst="rect">
                <a:avLst/>
              </a:prstGeom>
            </p:spPr>
          </p:pic>
          <p:pic>
            <p:nvPicPr>
              <p:cNvPr id="207" name="object 57">
                <a:extLst>
                  <a:ext uri="{FF2B5EF4-FFF2-40B4-BE49-F238E27FC236}">
                    <a16:creationId xmlns:a16="http://schemas.microsoft.com/office/drawing/2014/main" id="{C15FF1F6-197A-1C90-9045-DFFFF0CABC69}"/>
                  </a:ext>
                </a:extLst>
              </p:cNvPr>
              <p:cNvPicPr/>
              <p:nvPr/>
            </p:nvPicPr>
            <p:blipFill>
              <a:blip r:embed="rId24" cstate="print"/>
              <a:stretch>
                <a:fillRect/>
              </a:stretch>
            </p:blipFill>
            <p:spPr>
              <a:xfrm>
                <a:off x="6797302" y="5109908"/>
                <a:ext cx="95695" cy="150302"/>
              </a:xfrm>
              <a:prstGeom prst="rect">
                <a:avLst/>
              </a:prstGeom>
            </p:spPr>
          </p:pic>
        </p:grpSp>
      </p:grpSp>
      <p:grpSp>
        <p:nvGrpSpPr>
          <p:cNvPr id="208" name="Grupo 207">
            <a:extLst>
              <a:ext uri="{FF2B5EF4-FFF2-40B4-BE49-F238E27FC236}">
                <a16:creationId xmlns:a16="http://schemas.microsoft.com/office/drawing/2014/main" id="{2CBAC259-8783-D71E-E7DE-A65E72156A26}"/>
              </a:ext>
            </a:extLst>
          </p:cNvPr>
          <p:cNvGrpSpPr/>
          <p:nvPr/>
        </p:nvGrpSpPr>
        <p:grpSpPr>
          <a:xfrm>
            <a:off x="1496469" y="4956218"/>
            <a:ext cx="4989826" cy="354782"/>
            <a:chOff x="1014484" y="4728511"/>
            <a:chExt cx="4989826" cy="354782"/>
          </a:xfrm>
        </p:grpSpPr>
        <p:sp>
          <p:nvSpPr>
            <p:cNvPr id="209" name="object 4">
              <a:extLst>
                <a:ext uri="{FF2B5EF4-FFF2-40B4-BE49-F238E27FC236}">
                  <a16:creationId xmlns:a16="http://schemas.microsoft.com/office/drawing/2014/main" id="{7E0C3982-1128-F81F-790B-FDDE43C86EB2}"/>
                </a:ext>
              </a:extLst>
            </p:cNvPr>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lang="es-ES" sz="700"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1</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(intención</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de</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6" normalizeH="0" baseline="0" noProof="0" dirty="0">
                  <a:ln>
                    <a:noFill/>
                  </a:ln>
                  <a:solidFill>
                    <a:srgbClr val="22346A"/>
                  </a:solidFill>
                  <a:effectLst/>
                  <a:uLnTx/>
                  <a:uFillTx/>
                  <a:latin typeface="Arial"/>
                  <a:ea typeface="+mn-ea"/>
                  <a:cs typeface="Arial"/>
                </a:rPr>
                <a:t>tratar)</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dirty="0">
                  <a:ln>
                    <a:noFill/>
                  </a:ln>
                  <a:solidFill>
                    <a:srgbClr val="A69E95"/>
                  </a:solidFill>
                  <a:effectLst/>
                  <a:uLnTx/>
                  <a:uFillTx/>
                  <a:latin typeface="Arial"/>
                  <a:ea typeface="+mn-ea"/>
                  <a:cs typeface="Arial"/>
                </a:rPr>
                <a:t>—</a:t>
              </a:r>
              <a:r>
                <a:rPr kumimoji="0" lang="es-ES" sz="700" b="0" i="0" u="none" strike="noStrike" kern="1200" cap="none" spc="0" normalizeH="0" baseline="0" noProof="0" dirty="0">
                  <a:ln>
                    <a:noFill/>
                  </a:ln>
                  <a:solidFill>
                    <a:srgbClr val="22346A"/>
                  </a:solidFill>
                  <a:effectLst/>
                  <a:uLnTx/>
                  <a:uFillTx/>
                  <a:latin typeface="Arial"/>
                  <a:ea typeface="+mn-ea"/>
                  <a:cs typeface="Arial"/>
                </a:rPr>
                <a:t>Placebo</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dirty="0">
                  <a:ln>
                    <a:noFill/>
                  </a:ln>
                  <a:solidFill>
                    <a:srgbClr val="AB539B"/>
                  </a:solidFill>
                  <a:effectLst/>
                  <a:uLnTx/>
                  <a:uFillTx/>
                  <a:latin typeface="Arial"/>
                  <a:ea typeface="+mn-ea"/>
                  <a:cs typeface="Arial"/>
                </a:rPr>
                <a:t>—</a:t>
              </a:r>
              <a:r>
                <a:rPr kumimoji="0" lang="es-ES" sz="700" b="0" i="0" u="none" strike="noStrike" kern="1200" cap="none" spc="0" normalizeH="0" baseline="0" noProof="0" dirty="0" err="1">
                  <a:ln>
                    <a:noFill/>
                  </a:ln>
                  <a:solidFill>
                    <a:srgbClr val="22346A"/>
                  </a:solidFill>
                  <a:effectLst/>
                  <a:uLnTx/>
                  <a:uFillTx/>
                  <a:latin typeface="Arial"/>
                  <a:ea typeface="+mn-ea"/>
                  <a:cs typeface="Arial"/>
                </a:rPr>
                <a:t>Lebrikizumab</a:t>
              </a:r>
              <a:r>
                <a:rPr kumimoji="0" lang="es-ES" sz="700" b="0" i="0" u="none" strike="noStrike" kern="1200" cap="none" spc="0" normalizeH="0" baseline="0" noProof="0" dirty="0">
                  <a:ln>
                    <a:noFill/>
                  </a:ln>
                  <a:solidFill>
                    <a:srgbClr val="22346A"/>
                  </a:solidFill>
                  <a:effectLst/>
                  <a:uLnTx/>
                  <a:uFillTx/>
                  <a:latin typeface="Arial"/>
                  <a:ea typeface="+mn-ea"/>
                  <a:cs typeface="Arial"/>
                </a:rPr>
                <a:t> 250 mg cada 2 semanas</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0" name="object 5">
              <a:extLst>
                <a:ext uri="{FF2B5EF4-FFF2-40B4-BE49-F238E27FC236}">
                  <a16:creationId xmlns:a16="http://schemas.microsoft.com/office/drawing/2014/main" id="{96849584-07BA-C60F-3B33-D33EB6227470}"/>
                </a:ext>
              </a:extLst>
            </p:cNvPr>
            <p:cNvSpPr txBox="1"/>
            <p:nvPr/>
          </p:nvSpPr>
          <p:spPr>
            <a:xfrm>
              <a:off x="3481716" y="4732935"/>
              <a:ext cx="2522594" cy="115887"/>
            </a:xfrm>
            <a:prstGeom prst="rect">
              <a:avLst/>
            </a:prstGeom>
          </p:spPr>
          <p:txBody>
            <a:bodyPr vert="horz" wrap="square" lIns="0" tIns="8086" rIns="0" bIns="0" rtlCol="0">
              <a:spAutoFit/>
            </a:bodyPr>
            <a:lstStyle/>
            <a:p>
              <a:pPr marL="7701" lvl="0">
                <a:spcBef>
                  <a:spcPts val="64"/>
                </a:spcBef>
                <a:defRPr/>
              </a:pPr>
              <a:r>
                <a:rPr kumimoji="0" lang="es-ES" sz="700"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700" b="1" i="0" u="none" strike="noStrike" kern="1200" cap="none" spc="6" normalizeH="0" baseline="0" noProof="0" dirty="0">
                  <a:ln>
                    <a:noFill/>
                  </a:ln>
                  <a:solidFill>
                    <a:srgbClr val="22346A"/>
                  </a:solidFill>
                  <a:effectLst/>
                  <a:uLnTx/>
                  <a:uFillTx/>
                  <a:latin typeface="Arial"/>
                  <a:ea typeface="+mn-ea"/>
                  <a:cs typeface="Arial"/>
                </a:rPr>
                <a:t> 2 </a:t>
              </a:r>
              <a:r>
                <a:rPr kumimoji="0" lang="es-ES" sz="700" b="1" i="0" u="none" strike="noStrike" kern="1200" cap="none" spc="0" normalizeH="0" baseline="0" noProof="0" dirty="0">
                  <a:ln>
                    <a:noFill/>
                  </a:ln>
                  <a:solidFill>
                    <a:srgbClr val="22346A"/>
                  </a:solidFill>
                  <a:effectLst/>
                  <a:uLnTx/>
                  <a:uFillTx/>
                  <a:latin typeface="Arial"/>
                  <a:ea typeface="+mn-ea"/>
                  <a:cs typeface="Arial"/>
                </a:rPr>
                <a:t>(intención</a:t>
              </a:r>
              <a:r>
                <a:rPr kumimoji="0" lang="es-ES" sz="700" b="1" i="0" u="none" strike="noStrike" kern="1200" cap="none" spc="6"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de</a:t>
              </a:r>
              <a:r>
                <a:rPr kumimoji="0" lang="es-ES" sz="700" b="1" i="0" u="none" strike="noStrike" kern="1200" cap="none" spc="6" normalizeH="0" baseline="0" noProof="0" dirty="0">
                  <a:ln>
                    <a:noFill/>
                  </a:ln>
                  <a:solidFill>
                    <a:srgbClr val="22346A"/>
                  </a:solidFill>
                  <a:effectLst/>
                  <a:uLnTx/>
                  <a:uFillTx/>
                  <a:latin typeface="Arial"/>
                  <a:ea typeface="+mn-ea"/>
                  <a:cs typeface="Arial"/>
                </a:rPr>
                <a:t> </a:t>
              </a:r>
              <a:r>
                <a:rPr kumimoji="0" lang="es-ES" sz="700" b="1" i="0" u="none" strike="noStrike" kern="1200" cap="none" spc="-6" normalizeH="0" baseline="0" noProof="0" dirty="0">
                  <a:ln>
                    <a:noFill/>
                  </a:ln>
                  <a:solidFill>
                    <a:srgbClr val="22346A"/>
                  </a:solidFill>
                  <a:effectLst/>
                  <a:uLnTx/>
                  <a:uFillTx/>
                  <a:latin typeface="Arial"/>
                  <a:ea typeface="+mn-ea"/>
                  <a:cs typeface="Arial"/>
                </a:rPr>
                <a:t>tratar </a:t>
              </a:r>
              <a:r>
                <a:rPr lang="es-ES" sz="700" b="1" noProof="0" dirty="0">
                  <a:solidFill>
                    <a:srgbClr val="22346A"/>
                  </a:solidFill>
                  <a:cs typeface="Arial"/>
                </a:rPr>
                <a:t>modificada</a:t>
              </a:r>
              <a:r>
                <a:rPr kumimoji="0" lang="es-ES" sz="700" b="1" i="0" u="none" strike="noStrike" kern="1200" cap="none" spc="-6" normalizeH="0" baseline="0" noProof="0" dirty="0">
                  <a:ln>
                    <a:noFill/>
                  </a:ln>
                  <a:solidFill>
                    <a:srgbClr val="22346A"/>
                  </a:solidFill>
                  <a:effectLst/>
                  <a:uLnTx/>
                  <a:uFillTx/>
                  <a:latin typeface="Arial"/>
                  <a:ea typeface="+mn-ea"/>
                  <a:cs typeface="Arial"/>
                </a:rPr>
                <a:t>)</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1" name="object 6">
              <a:extLst>
                <a:ext uri="{FF2B5EF4-FFF2-40B4-BE49-F238E27FC236}">
                  <a16:creationId xmlns:a16="http://schemas.microsoft.com/office/drawing/2014/main" id="{81C37E2E-E024-3914-3DC2-BAF90FD34AF8}"/>
                </a:ext>
              </a:extLst>
            </p:cNvPr>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es-ES" sz="700" b="0" i="0" u="none" strike="noStrike" kern="1200" cap="none" spc="-6" normalizeH="0" baseline="0" noProof="0" dirty="0">
                  <a:ln>
                    <a:noFill/>
                  </a:ln>
                  <a:solidFill>
                    <a:srgbClr val="22346A"/>
                  </a:solidFill>
                  <a:effectLst/>
                  <a:uLnTx/>
                  <a:uFillTx/>
                  <a:latin typeface="Arial"/>
                  <a:ea typeface="+mn-ea"/>
                  <a:cs typeface="Arial"/>
                </a:rPr>
                <a:t>Placebo</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lang="es-ES" sz="700" b="0" i="0" u="none" strike="noStrike" kern="1200" cap="none" spc="0" normalizeH="0" baseline="0" noProof="0" dirty="0" err="1">
                  <a:ln>
                    <a:noFill/>
                  </a:ln>
                  <a:solidFill>
                    <a:srgbClr val="22346A"/>
                  </a:solidFill>
                  <a:effectLst/>
                  <a:uLnTx/>
                  <a:uFillTx/>
                  <a:latin typeface="Arial"/>
                  <a:ea typeface="+mn-ea"/>
                  <a:cs typeface="Arial"/>
                </a:rPr>
                <a:t>Lebrikizumab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cada</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semanas</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2" name="object 58">
              <a:extLst>
                <a:ext uri="{FF2B5EF4-FFF2-40B4-BE49-F238E27FC236}">
                  <a16:creationId xmlns:a16="http://schemas.microsoft.com/office/drawing/2014/main" id="{7CEB8C04-DF70-F743-A9D4-33B1840A1270}"/>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3" name="object 59">
              <a:extLst>
                <a:ext uri="{FF2B5EF4-FFF2-40B4-BE49-F238E27FC236}">
                  <a16:creationId xmlns:a16="http://schemas.microsoft.com/office/drawing/2014/main" id="{956A1F15-6308-AAE1-2531-79F8461ABEC9}"/>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14" name="object 60">
              <a:extLst>
                <a:ext uri="{FF2B5EF4-FFF2-40B4-BE49-F238E27FC236}">
                  <a16:creationId xmlns:a16="http://schemas.microsoft.com/office/drawing/2014/main" id="{058FBC5D-DED5-3965-824E-FF6B11A2E994}"/>
                </a:ext>
              </a:extLst>
            </p:cNvPr>
            <p:cNvGrpSpPr/>
            <p:nvPr/>
          </p:nvGrpSpPr>
          <p:grpSpPr>
            <a:xfrm>
              <a:off x="3489467" y="4910949"/>
              <a:ext cx="187526" cy="159032"/>
              <a:chOff x="6612964" y="7876062"/>
              <a:chExt cx="309245" cy="262255"/>
            </a:xfrm>
          </p:grpSpPr>
          <p:sp>
            <p:nvSpPr>
              <p:cNvPr id="215" name="object 61">
                <a:extLst>
                  <a:ext uri="{FF2B5EF4-FFF2-40B4-BE49-F238E27FC236}">
                    <a16:creationId xmlns:a16="http://schemas.microsoft.com/office/drawing/2014/main" id="{A4737E9E-F7ED-51A7-E66C-DAF78E15DAB1}"/>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16" name="object 62">
                <a:extLst>
                  <a:ext uri="{FF2B5EF4-FFF2-40B4-BE49-F238E27FC236}">
                    <a16:creationId xmlns:a16="http://schemas.microsoft.com/office/drawing/2014/main" id="{5B03A679-1CC8-7E0A-041C-9161C43C5459}"/>
                  </a:ext>
                </a:extLst>
              </p:cNvPr>
              <p:cNvPicPr/>
              <p:nvPr/>
            </p:nvPicPr>
            <p:blipFill>
              <a:blip r:embed="rId25" cstate="print"/>
              <a:stretch>
                <a:fillRect/>
              </a:stretch>
            </p:blipFill>
            <p:spPr>
              <a:xfrm>
                <a:off x="6715239" y="7876062"/>
                <a:ext cx="116972" cy="118342"/>
              </a:xfrm>
              <a:prstGeom prst="rect">
                <a:avLst/>
              </a:prstGeom>
            </p:spPr>
          </p:pic>
          <p:sp>
            <p:nvSpPr>
              <p:cNvPr id="217" name="object 63">
                <a:extLst>
                  <a:ext uri="{FF2B5EF4-FFF2-40B4-BE49-F238E27FC236}">
                    <a16:creationId xmlns:a16="http://schemas.microsoft.com/office/drawing/2014/main" id="{7D90D82F-5DA4-6B9D-F251-1DB7286CF206}"/>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18" name="object 64">
                <a:extLst>
                  <a:ext uri="{FF2B5EF4-FFF2-40B4-BE49-F238E27FC236}">
                    <a16:creationId xmlns:a16="http://schemas.microsoft.com/office/drawing/2014/main" id="{A5D84704-06B1-F41A-56DA-5AFCB03ED55E}"/>
                  </a:ext>
                </a:extLst>
              </p:cNvPr>
              <p:cNvPicPr/>
              <p:nvPr/>
            </p:nvPicPr>
            <p:blipFill>
              <a:blip r:embed="rId26" cstate="print"/>
              <a:stretch>
                <a:fillRect/>
              </a:stretch>
            </p:blipFill>
            <p:spPr>
              <a:xfrm>
                <a:off x="6718188" y="8025951"/>
                <a:ext cx="112725" cy="112135"/>
              </a:xfrm>
              <a:prstGeom prst="rect">
                <a:avLst/>
              </a:prstGeom>
            </p:spPr>
          </p:pic>
        </p:grpSp>
      </p:grpSp>
      <p:sp>
        <p:nvSpPr>
          <p:cNvPr id="219" name="object 65">
            <a:extLst>
              <a:ext uri="{FF2B5EF4-FFF2-40B4-BE49-F238E27FC236}">
                <a16:creationId xmlns:a16="http://schemas.microsoft.com/office/drawing/2014/main" id="{29713574-8596-67F5-867C-487EC9129C18}"/>
              </a:ext>
            </a:extLst>
          </p:cNvPr>
          <p:cNvSpPr txBox="1"/>
          <p:nvPr/>
        </p:nvSpPr>
        <p:spPr>
          <a:xfrm>
            <a:off x="648676" y="5500682"/>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lang="es-ES" sz="800" b="0" i="0" u="none" strike="noStrike" kern="1200" cap="none" spc="-6" normalizeH="0" baseline="0" noProof="0" dirty="0" err="1">
                <a:ln>
                  <a:noFill/>
                </a:ln>
                <a:solidFill>
                  <a:srgbClr val="22346A"/>
                </a:solidFill>
                <a:effectLst/>
                <a:uLnTx/>
                <a:uFillTx/>
                <a:latin typeface="Arial"/>
                <a:ea typeface="+mn-ea"/>
                <a:cs typeface="Arial"/>
              </a:rPr>
              <a:t>Yosipovitch</a:t>
            </a:r>
            <a:r>
              <a:rPr kumimoji="0" lang="es-ES" sz="800" b="0" i="0" u="none" strike="noStrike" kern="1200" cap="none" spc="-6" normalizeH="0" baseline="0" noProof="0" dirty="0">
                <a:ln>
                  <a:noFill/>
                </a:ln>
                <a:solidFill>
                  <a:srgbClr val="22346A"/>
                </a:solidFill>
                <a:effectLst/>
                <a:uLnTx/>
                <a:uFillTx/>
                <a:latin typeface="Arial"/>
                <a:ea typeface="+mn-ea"/>
                <a:cs typeface="Arial"/>
              </a:rPr>
              <a:t> </a:t>
            </a:r>
            <a:r>
              <a:rPr kumimoji="0" lang="es-ES" sz="800" b="0" i="0" u="none" strike="noStrike" kern="1200" cap="none" spc="0" normalizeH="0" baseline="0" noProof="0" dirty="0">
                <a:ln>
                  <a:noFill/>
                </a:ln>
                <a:solidFill>
                  <a:srgbClr val="22346A"/>
                </a:solidFill>
                <a:effectLst/>
                <a:uLnTx/>
                <a:uFillTx/>
                <a:latin typeface="Arial"/>
                <a:ea typeface="+mn-ea"/>
                <a:cs typeface="Arial"/>
              </a:rPr>
              <a:t>G.</a:t>
            </a:r>
            <a:r>
              <a:rPr kumimoji="0" lang="es-ES" sz="800" b="0" i="0" u="none" strike="noStrike" kern="1200" cap="none" spc="-3" normalizeH="0" baseline="0" noProof="0" dirty="0">
                <a:ln>
                  <a:noFill/>
                </a:ln>
                <a:solidFill>
                  <a:srgbClr val="22346A"/>
                </a:solidFill>
                <a:effectLst/>
                <a:uLnTx/>
                <a:uFillTx/>
                <a:latin typeface="Arial"/>
                <a:ea typeface="+mn-ea"/>
                <a:cs typeface="Arial"/>
              </a:rPr>
              <a:t> </a:t>
            </a:r>
            <a:r>
              <a:rPr kumimoji="0" lang="es-ES" sz="800" b="0" i="1" u="none" strike="noStrike" kern="1200" cap="none" spc="0" normalizeH="0" baseline="0" noProof="0" dirty="0">
                <a:ln>
                  <a:noFill/>
                </a:ln>
                <a:solidFill>
                  <a:srgbClr val="22346A"/>
                </a:solidFill>
                <a:effectLst/>
                <a:uLnTx/>
                <a:uFillTx/>
                <a:latin typeface="Arial"/>
                <a:ea typeface="+mn-ea"/>
                <a:cs typeface="Arial"/>
              </a:rPr>
              <a:t>et</a:t>
            </a:r>
            <a:r>
              <a:rPr kumimoji="0" lang="es-ES" sz="800" b="0" i="1" u="none" strike="noStrike" kern="1200" cap="none" spc="-3" normalizeH="0" baseline="0" noProof="0" dirty="0">
                <a:ln>
                  <a:noFill/>
                </a:ln>
                <a:solidFill>
                  <a:srgbClr val="22346A"/>
                </a:solidFill>
                <a:effectLst/>
                <a:uLnTx/>
                <a:uFillTx/>
                <a:latin typeface="Arial"/>
                <a:ea typeface="+mn-ea"/>
                <a:cs typeface="Arial"/>
              </a:rPr>
              <a:t> </a:t>
            </a:r>
            <a:r>
              <a:rPr kumimoji="0" lang="es-ES" sz="800" b="0" i="1" u="none" strike="noStrike" kern="1200" cap="none" spc="0" normalizeH="0" baseline="0" noProof="0" dirty="0">
                <a:ln>
                  <a:noFill/>
                </a:ln>
                <a:solidFill>
                  <a:srgbClr val="22346A"/>
                </a:solidFill>
                <a:effectLst/>
                <a:uLnTx/>
                <a:uFillTx/>
                <a:latin typeface="Arial"/>
                <a:ea typeface="+mn-ea"/>
                <a:cs typeface="Arial"/>
              </a:rPr>
              <a:t>al.</a:t>
            </a:r>
            <a:r>
              <a:rPr kumimoji="0" lang="es-ES" sz="800" b="0" i="1" u="none" strike="noStrike" kern="1200" cap="none" spc="-3" normalizeH="0" baseline="0" noProof="0" dirty="0">
                <a:ln>
                  <a:noFill/>
                </a:ln>
                <a:solidFill>
                  <a:srgbClr val="22346A"/>
                </a:solidFill>
                <a:effectLst/>
                <a:uLnTx/>
                <a:uFillTx/>
                <a:latin typeface="Arial"/>
                <a:ea typeface="+mn-ea"/>
                <a:cs typeface="Arial"/>
              </a:rPr>
              <a:t> </a:t>
            </a:r>
            <a:r>
              <a:rPr kumimoji="0" lang="es-ES" sz="800" b="0" i="0" u="none" strike="noStrike" kern="1200" cap="none" spc="-12" normalizeH="0" baseline="0" noProof="0" dirty="0">
                <a:ln>
                  <a:noFill/>
                </a:ln>
                <a:solidFill>
                  <a:srgbClr val="22346A"/>
                </a:solidFill>
                <a:effectLst/>
                <a:uLnTx/>
                <a:uFillTx/>
                <a:latin typeface="Arial"/>
                <a:ea typeface="+mn-ea"/>
                <a:cs typeface="Arial"/>
              </a:rPr>
              <a:t>2024</a:t>
            </a:r>
            <a:r>
              <a:rPr kumimoji="0" lang="es-ES" sz="800" b="0" i="0" u="none" strike="noStrike" kern="1200" cap="none" spc="-18" normalizeH="0" baseline="32407" noProof="0" dirty="0">
                <a:ln>
                  <a:noFill/>
                </a:ln>
                <a:solidFill>
                  <a:srgbClr val="22346A"/>
                </a:solidFill>
                <a:effectLst/>
                <a:uLnTx/>
                <a:uFillTx/>
                <a:latin typeface="Arial"/>
                <a:ea typeface="+mn-ea"/>
                <a:cs typeface="Arial"/>
              </a:rPr>
              <a:t>1</a:t>
            </a:r>
            <a:endParaRPr kumimoji="0" lang="es-ES" sz="800" b="0" i="0" u="none" strike="noStrike" kern="1200" cap="none" spc="0" normalizeH="0" baseline="32407" noProof="0" dirty="0">
              <a:ln>
                <a:noFill/>
              </a:ln>
              <a:solidFill>
                <a:srgbClr val="000000"/>
              </a:solidFill>
              <a:effectLst/>
              <a:uLnTx/>
              <a:uFillTx/>
              <a:latin typeface="Arial"/>
              <a:ea typeface="+mn-ea"/>
              <a:cs typeface="Arial"/>
            </a:endParaRPr>
          </a:p>
        </p:txBody>
      </p:sp>
      <p:sp>
        <p:nvSpPr>
          <p:cNvPr id="220" name="Rectángulo redondeado 219">
            <a:extLst>
              <a:ext uri="{FF2B5EF4-FFF2-40B4-BE49-F238E27FC236}">
                <a16:creationId xmlns:a16="http://schemas.microsoft.com/office/drawing/2014/main" id="{A91A0B23-E557-8BE0-197D-6DC7F12767BD}"/>
              </a:ext>
            </a:extLst>
          </p:cNvPr>
          <p:cNvSpPr/>
          <p:nvPr/>
        </p:nvSpPr>
        <p:spPr>
          <a:xfrm>
            <a:off x="551880" y="1278934"/>
            <a:ext cx="6469951" cy="4446747"/>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21" name="Grupo 220">
            <a:extLst>
              <a:ext uri="{FF2B5EF4-FFF2-40B4-BE49-F238E27FC236}">
                <a16:creationId xmlns:a16="http://schemas.microsoft.com/office/drawing/2014/main" id="{FC0E1938-EA85-5497-5FC2-41407E1F1293}"/>
              </a:ext>
            </a:extLst>
          </p:cNvPr>
          <p:cNvGrpSpPr/>
          <p:nvPr/>
        </p:nvGrpSpPr>
        <p:grpSpPr>
          <a:xfrm>
            <a:off x="7491960" y="1797920"/>
            <a:ext cx="3868045" cy="998207"/>
            <a:chOff x="6693214" y="2079625"/>
            <a:chExt cx="3868045" cy="998207"/>
          </a:xfrm>
        </p:grpSpPr>
        <p:sp>
          <p:nvSpPr>
            <p:cNvPr id="222" name="object 7">
              <a:extLst>
                <a:ext uri="{FF2B5EF4-FFF2-40B4-BE49-F238E27FC236}">
                  <a16:creationId xmlns:a16="http://schemas.microsoft.com/office/drawing/2014/main" id="{446416F4-1356-0F74-3695-1946644245C6}"/>
                </a:ext>
              </a:extLst>
            </p:cNvPr>
            <p:cNvSpPr txBox="1"/>
            <p:nvPr/>
          </p:nvSpPr>
          <p:spPr>
            <a:xfrm>
              <a:off x="7973457" y="2475214"/>
              <a:ext cx="2587802"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43" b="1" i="0" u="none" strike="noStrike" kern="1200" cap="none" spc="0" normalizeH="0" baseline="0" noProof="0" dirty="0">
                  <a:ln>
                    <a:noFill/>
                  </a:ln>
                  <a:solidFill>
                    <a:srgbClr val="22346A"/>
                  </a:solidFill>
                  <a:effectLst/>
                  <a:uLnTx/>
                  <a:uFillTx/>
                  <a:latin typeface="Arial"/>
                  <a:ea typeface="+mn-ea"/>
                  <a:cs typeface="Arial"/>
                </a:rPr>
                <a:t>se</a:t>
              </a:r>
              <a:r>
                <a:rPr kumimoji="0" lang="es-ES" sz="1243" b="1" i="0" u="none" strike="noStrike" kern="1200" cap="none" spc="3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lograron</a:t>
              </a:r>
              <a:r>
                <a:rPr kumimoji="0" lang="es-ES" sz="1243" b="1" i="0" u="none" strike="noStrike" kern="1200" cap="none" spc="42"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mejoras</a:t>
              </a:r>
              <a:r>
                <a:rPr kumimoji="0" lang="es-ES" sz="1243" b="1" i="0" u="none" strike="noStrike" kern="1200" cap="none" spc="39" normalizeH="0" baseline="0" noProof="0" dirty="0">
                  <a:ln>
                    <a:noFill/>
                  </a:ln>
                  <a:solidFill>
                    <a:srgbClr val="22346A"/>
                  </a:solidFill>
                  <a:effectLst/>
                  <a:uLnTx/>
                  <a:uFillTx/>
                  <a:latin typeface="Arial"/>
                  <a:ea typeface="+mn-ea"/>
                  <a:cs typeface="Arial"/>
                </a:rPr>
                <a:t> </a:t>
              </a:r>
              <a:r>
                <a:rPr kumimoji="0" lang="es-ES" sz="1243" b="1" i="0" u="none" strike="noStrike" kern="1200" cap="none" spc="-6" normalizeH="0" baseline="0" noProof="0" dirty="0">
                  <a:ln>
                    <a:noFill/>
                  </a:ln>
                  <a:solidFill>
                    <a:srgbClr val="22346A"/>
                  </a:solidFill>
                  <a:effectLst/>
                  <a:uLnTx/>
                  <a:uFillTx/>
                  <a:latin typeface="Arial"/>
                  <a:ea typeface="+mn-ea"/>
                  <a:cs typeface="Arial"/>
                </a:rPr>
                <a:t>significativas </a:t>
              </a:r>
              <a:r>
                <a:rPr kumimoji="0" lang="es-ES" sz="1243" b="1" i="0" u="none" strike="noStrike" kern="1200" cap="none" spc="0" normalizeH="0" baseline="0" noProof="0" dirty="0">
                  <a:ln>
                    <a:noFill/>
                  </a:ln>
                  <a:solidFill>
                    <a:srgbClr val="22346A"/>
                  </a:solidFill>
                  <a:effectLst/>
                  <a:uLnTx/>
                  <a:uFillTx/>
                  <a:latin typeface="Arial"/>
                  <a:ea typeface="+mn-ea"/>
                  <a:cs typeface="Arial"/>
                </a:rPr>
                <a:t>del</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prurito</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en</a:t>
              </a:r>
              <a:r>
                <a:rPr kumimoji="0" lang="es-ES" sz="1243" b="1" i="0" u="none" strike="noStrike" kern="1200" cap="none" spc="-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1243" b="1" i="0" u="none" strike="noStrike" kern="1200" cap="none" spc="4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1</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15" normalizeH="0" baseline="0" noProof="0" dirty="0">
                  <a:ln>
                    <a:noFill/>
                  </a:ln>
                  <a:solidFill>
                    <a:srgbClr val="22346A"/>
                  </a:solidFill>
                  <a:effectLst/>
                  <a:uLnTx/>
                  <a:uFillTx/>
                  <a:latin typeface="Arial"/>
                  <a:ea typeface="+mn-ea"/>
                  <a:cs typeface="Arial"/>
                </a:rPr>
                <a:t>con </a:t>
              </a:r>
              <a:r>
                <a:rPr kumimoji="0" lang="es-ES" sz="1243" b="1" i="0" u="none" strike="noStrike" kern="1200" cap="none" spc="0" normalizeH="0" baseline="0" noProof="0" dirty="0">
                  <a:ln>
                    <a:noFill/>
                  </a:ln>
                  <a:solidFill>
                    <a:srgbClr val="22346A"/>
                  </a:solidFill>
                  <a:effectLst/>
                  <a:uLnTx/>
                  <a:uFillTx/>
                  <a:latin typeface="Arial"/>
                  <a:ea typeface="+mn-ea"/>
                  <a:cs typeface="Arial"/>
                </a:rPr>
                <a:t>lebrikizumab</a:t>
              </a:r>
              <a:r>
                <a:rPr kumimoji="0" lang="es-ES" sz="1092" b="1" i="0" u="none" strike="noStrike" kern="1200" cap="none" spc="-9" normalizeH="0" baseline="32407" noProof="0" dirty="0">
                  <a:ln>
                    <a:noFill/>
                  </a:ln>
                  <a:solidFill>
                    <a:srgbClr val="22346A"/>
                  </a:solidFill>
                  <a:effectLst/>
                  <a:uLnTx/>
                  <a:uFillTx/>
                  <a:latin typeface="Arial"/>
                  <a:ea typeface="+mn-ea"/>
                  <a:cs typeface="Arial"/>
                </a:rPr>
                <a:t>1</a:t>
              </a:r>
              <a:endParaRPr kumimoji="0" lang="es-ES" sz="1092" b="0" i="0" u="none" strike="noStrike" kern="1200" cap="none" spc="0" normalizeH="0" baseline="32407" noProof="0" dirty="0">
                <a:ln>
                  <a:noFill/>
                </a:ln>
                <a:solidFill>
                  <a:srgbClr val="000000"/>
                </a:solidFill>
                <a:effectLst/>
                <a:uLnTx/>
                <a:uFillTx/>
                <a:latin typeface="Arial"/>
                <a:ea typeface="+mn-ea"/>
                <a:cs typeface="Arial"/>
              </a:endParaRPr>
            </a:p>
          </p:txBody>
        </p:sp>
        <p:sp>
          <p:nvSpPr>
            <p:cNvPr id="223" name="object 9">
              <a:extLst>
                <a:ext uri="{FF2B5EF4-FFF2-40B4-BE49-F238E27FC236}">
                  <a16:creationId xmlns:a16="http://schemas.microsoft.com/office/drawing/2014/main" id="{BE7C5762-18FB-D927-6A93-5C7EFD955B50}"/>
                </a:ext>
              </a:extLst>
            </p:cNvPr>
            <p:cNvSpPr txBox="1"/>
            <p:nvPr/>
          </p:nvSpPr>
          <p:spPr>
            <a:xfrm>
              <a:off x="7973457" y="2174891"/>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s-ES" sz="1800" b="1" i="0" u="none" strike="noStrike" kern="1200" cap="none" spc="0" normalizeH="0" baseline="0" noProof="0" dirty="0">
                  <a:ln>
                    <a:noFill/>
                  </a:ln>
                  <a:solidFill>
                    <a:srgbClr val="22346A"/>
                  </a:solidFill>
                  <a:effectLst/>
                  <a:uLnTx/>
                  <a:uFillTx/>
                  <a:latin typeface="Arial"/>
                  <a:ea typeface="+mn-ea"/>
                  <a:cs typeface="Arial"/>
                </a:rPr>
                <a:t>Día</a:t>
              </a:r>
              <a:r>
                <a:rPr kumimoji="0" lang="es-ES" sz="1800" b="1" i="0" u="none" strike="noStrike" kern="1200" cap="none" spc="-6" normalizeH="0" baseline="0" noProof="0" dirty="0">
                  <a:ln>
                    <a:noFill/>
                  </a:ln>
                  <a:solidFill>
                    <a:srgbClr val="22346A"/>
                  </a:solidFill>
                  <a:effectLst/>
                  <a:uLnTx/>
                  <a:uFillTx/>
                  <a:latin typeface="Arial"/>
                  <a:ea typeface="+mn-ea"/>
                  <a:cs typeface="Arial"/>
                </a:rPr>
                <a:t> </a:t>
              </a:r>
              <a:r>
                <a:rPr kumimoji="0" lang="es-ES" sz="1800" b="1" i="0" u="none" strike="noStrike" kern="1200" cap="none" spc="-30" normalizeH="0" baseline="0" noProof="0" dirty="0">
                  <a:ln>
                    <a:noFill/>
                  </a:ln>
                  <a:solidFill>
                    <a:srgbClr val="22346A"/>
                  </a:solidFill>
                  <a:effectLst/>
                  <a:uLnTx/>
                  <a:uFillTx/>
                  <a:latin typeface="Arial"/>
                  <a:ea typeface="+mn-ea"/>
                  <a:cs typeface="Arial"/>
                </a:rPr>
                <a:t>2</a:t>
              </a:r>
              <a:endParaRPr kumimoji="0" lang="es-E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4" name="Elipse 223">
              <a:extLst>
                <a:ext uri="{FF2B5EF4-FFF2-40B4-BE49-F238E27FC236}">
                  <a16:creationId xmlns:a16="http://schemas.microsoft.com/office/drawing/2014/main" id="{381EFFEF-75F5-9C9A-3385-7D76433703FD}"/>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25" name="object 66">
              <a:extLst>
                <a:ext uri="{FF2B5EF4-FFF2-40B4-BE49-F238E27FC236}">
                  <a16:creationId xmlns:a16="http://schemas.microsoft.com/office/drawing/2014/main" id="{7EF0655C-C06A-1EE3-9490-41F2DD2B9E19}"/>
                </a:ext>
              </a:extLst>
            </p:cNvPr>
            <p:cNvGrpSpPr/>
            <p:nvPr/>
          </p:nvGrpSpPr>
          <p:grpSpPr>
            <a:xfrm>
              <a:off x="6966254" y="2310104"/>
              <a:ext cx="467221" cy="498260"/>
              <a:chOff x="12359767" y="3321490"/>
              <a:chExt cx="522605" cy="557323"/>
            </a:xfrm>
          </p:grpSpPr>
          <p:sp>
            <p:nvSpPr>
              <p:cNvPr id="226" name="object 68">
                <a:extLst>
                  <a:ext uri="{FF2B5EF4-FFF2-40B4-BE49-F238E27FC236}">
                    <a16:creationId xmlns:a16="http://schemas.microsoft.com/office/drawing/2014/main" id="{61A0603C-3A7A-E8BE-31A9-894A7DFC7824}"/>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27" name="object 69">
                <a:extLst>
                  <a:ext uri="{FF2B5EF4-FFF2-40B4-BE49-F238E27FC236}">
                    <a16:creationId xmlns:a16="http://schemas.microsoft.com/office/drawing/2014/main" id="{CCCB2634-46AE-6944-FEE1-2EABA2DD6C78}"/>
                  </a:ext>
                </a:extLst>
              </p:cNvPr>
              <p:cNvPicPr/>
              <p:nvPr/>
            </p:nvPicPr>
            <p:blipFill>
              <a:blip r:embed="rId27" cstate="print"/>
              <a:stretch>
                <a:fillRect/>
              </a:stretch>
            </p:blipFill>
            <p:spPr>
              <a:xfrm>
                <a:off x="12450636" y="3321490"/>
                <a:ext cx="70288" cy="150625"/>
              </a:xfrm>
              <a:prstGeom prst="rect">
                <a:avLst/>
              </a:prstGeom>
            </p:spPr>
          </p:pic>
          <p:pic>
            <p:nvPicPr>
              <p:cNvPr id="228" name="object 70">
                <a:extLst>
                  <a:ext uri="{FF2B5EF4-FFF2-40B4-BE49-F238E27FC236}">
                    <a16:creationId xmlns:a16="http://schemas.microsoft.com/office/drawing/2014/main" id="{43000046-5B8E-9FBB-FE5E-F25A4865EC3A}"/>
                  </a:ext>
                </a:extLst>
              </p:cNvPr>
              <p:cNvPicPr/>
              <p:nvPr/>
            </p:nvPicPr>
            <p:blipFill>
              <a:blip r:embed="rId28" cstate="print"/>
              <a:stretch>
                <a:fillRect/>
              </a:stretch>
            </p:blipFill>
            <p:spPr>
              <a:xfrm>
                <a:off x="12721749" y="3321490"/>
                <a:ext cx="70288" cy="150625"/>
              </a:xfrm>
              <a:prstGeom prst="rect">
                <a:avLst/>
              </a:prstGeom>
            </p:spPr>
          </p:pic>
          <p:pic>
            <p:nvPicPr>
              <p:cNvPr id="229" name="object 71">
                <a:extLst>
                  <a:ext uri="{FF2B5EF4-FFF2-40B4-BE49-F238E27FC236}">
                    <a16:creationId xmlns:a16="http://schemas.microsoft.com/office/drawing/2014/main" id="{98C42937-7F22-8808-8244-ABF336FAC146}"/>
                  </a:ext>
                </a:extLst>
              </p:cNvPr>
              <p:cNvPicPr/>
              <p:nvPr/>
            </p:nvPicPr>
            <p:blipFill>
              <a:blip r:embed="rId29" cstate="print"/>
              <a:stretch>
                <a:fillRect/>
              </a:stretch>
            </p:blipFill>
            <p:spPr>
              <a:xfrm>
                <a:off x="12420027" y="3557382"/>
                <a:ext cx="110449" cy="70295"/>
              </a:xfrm>
              <a:prstGeom prst="rect">
                <a:avLst/>
              </a:prstGeom>
            </p:spPr>
          </p:pic>
          <p:pic>
            <p:nvPicPr>
              <p:cNvPr id="230" name="object 72">
                <a:extLst>
                  <a:ext uri="{FF2B5EF4-FFF2-40B4-BE49-F238E27FC236}">
                    <a16:creationId xmlns:a16="http://schemas.microsoft.com/office/drawing/2014/main" id="{8CAE745F-A6E0-A0DA-97A3-783D60E4504B}"/>
                  </a:ext>
                </a:extLst>
              </p:cNvPr>
              <p:cNvPicPr/>
              <p:nvPr/>
            </p:nvPicPr>
            <p:blipFill>
              <a:blip r:embed="rId30" cstate="print"/>
              <a:stretch>
                <a:fillRect/>
              </a:stretch>
            </p:blipFill>
            <p:spPr>
              <a:xfrm>
                <a:off x="12570644" y="3557382"/>
                <a:ext cx="110457" cy="70295"/>
              </a:xfrm>
              <a:prstGeom prst="rect">
                <a:avLst/>
              </a:prstGeom>
            </p:spPr>
          </p:pic>
          <p:pic>
            <p:nvPicPr>
              <p:cNvPr id="231" name="object 73">
                <a:extLst>
                  <a:ext uri="{FF2B5EF4-FFF2-40B4-BE49-F238E27FC236}">
                    <a16:creationId xmlns:a16="http://schemas.microsoft.com/office/drawing/2014/main" id="{72039A62-E140-9691-FB9D-8E67BEDB20B0}"/>
                  </a:ext>
                </a:extLst>
              </p:cNvPr>
              <p:cNvPicPr/>
              <p:nvPr/>
            </p:nvPicPr>
            <p:blipFill>
              <a:blip r:embed="rId31" cstate="print"/>
              <a:stretch>
                <a:fillRect/>
              </a:stretch>
            </p:blipFill>
            <p:spPr>
              <a:xfrm>
                <a:off x="12721265" y="3557382"/>
                <a:ext cx="110464" cy="70295"/>
              </a:xfrm>
              <a:prstGeom prst="rect">
                <a:avLst/>
              </a:prstGeom>
            </p:spPr>
          </p:pic>
          <p:pic>
            <p:nvPicPr>
              <p:cNvPr id="232" name="object 74">
                <a:extLst>
                  <a:ext uri="{FF2B5EF4-FFF2-40B4-BE49-F238E27FC236}">
                    <a16:creationId xmlns:a16="http://schemas.microsoft.com/office/drawing/2014/main" id="{BA300D86-1A0F-3406-1880-BA928D7E75D2}"/>
                  </a:ext>
                </a:extLst>
              </p:cNvPr>
              <p:cNvPicPr/>
              <p:nvPr/>
            </p:nvPicPr>
            <p:blipFill>
              <a:blip r:embed="rId32" cstate="print"/>
              <a:stretch>
                <a:fillRect/>
              </a:stretch>
            </p:blipFill>
            <p:spPr>
              <a:xfrm>
                <a:off x="12420027" y="3647754"/>
                <a:ext cx="110449" cy="70288"/>
              </a:xfrm>
              <a:prstGeom prst="rect">
                <a:avLst/>
              </a:prstGeom>
            </p:spPr>
          </p:pic>
          <p:pic>
            <p:nvPicPr>
              <p:cNvPr id="233" name="object 75">
                <a:extLst>
                  <a:ext uri="{FF2B5EF4-FFF2-40B4-BE49-F238E27FC236}">
                    <a16:creationId xmlns:a16="http://schemas.microsoft.com/office/drawing/2014/main" id="{BF52A999-379A-4BE1-E30D-A8713549C893}"/>
                  </a:ext>
                </a:extLst>
              </p:cNvPr>
              <p:cNvPicPr/>
              <p:nvPr/>
            </p:nvPicPr>
            <p:blipFill>
              <a:blip r:embed="rId30" cstate="print"/>
              <a:stretch>
                <a:fillRect/>
              </a:stretch>
            </p:blipFill>
            <p:spPr>
              <a:xfrm>
                <a:off x="12570644" y="3647754"/>
                <a:ext cx="110457" cy="70288"/>
              </a:xfrm>
              <a:prstGeom prst="rect">
                <a:avLst/>
              </a:prstGeom>
            </p:spPr>
          </p:pic>
          <p:pic>
            <p:nvPicPr>
              <p:cNvPr id="234" name="object 76">
                <a:extLst>
                  <a:ext uri="{FF2B5EF4-FFF2-40B4-BE49-F238E27FC236}">
                    <a16:creationId xmlns:a16="http://schemas.microsoft.com/office/drawing/2014/main" id="{70E1132B-37E0-2C89-C44A-B9BC59D56B1D}"/>
                  </a:ext>
                </a:extLst>
              </p:cNvPr>
              <p:cNvPicPr/>
              <p:nvPr/>
            </p:nvPicPr>
            <p:blipFill>
              <a:blip r:embed="rId31" cstate="print"/>
              <a:stretch>
                <a:fillRect/>
              </a:stretch>
            </p:blipFill>
            <p:spPr>
              <a:xfrm>
                <a:off x="12721265" y="3647754"/>
                <a:ext cx="110464" cy="70288"/>
              </a:xfrm>
              <a:prstGeom prst="rect">
                <a:avLst/>
              </a:prstGeom>
            </p:spPr>
          </p:pic>
          <p:pic>
            <p:nvPicPr>
              <p:cNvPr id="235" name="object 77">
                <a:extLst>
                  <a:ext uri="{FF2B5EF4-FFF2-40B4-BE49-F238E27FC236}">
                    <a16:creationId xmlns:a16="http://schemas.microsoft.com/office/drawing/2014/main" id="{7ABEA69E-5A22-932D-6CD3-C226BAEBA54B}"/>
                  </a:ext>
                </a:extLst>
              </p:cNvPr>
              <p:cNvPicPr/>
              <p:nvPr/>
            </p:nvPicPr>
            <p:blipFill>
              <a:blip r:embed="rId30" cstate="print"/>
              <a:stretch>
                <a:fillRect/>
              </a:stretch>
            </p:blipFill>
            <p:spPr>
              <a:xfrm>
                <a:off x="12420027" y="3738118"/>
                <a:ext cx="110449" cy="70302"/>
              </a:xfrm>
              <a:prstGeom prst="rect">
                <a:avLst/>
              </a:prstGeom>
            </p:spPr>
          </p:pic>
          <p:pic>
            <p:nvPicPr>
              <p:cNvPr id="236" name="object 78">
                <a:extLst>
                  <a:ext uri="{FF2B5EF4-FFF2-40B4-BE49-F238E27FC236}">
                    <a16:creationId xmlns:a16="http://schemas.microsoft.com/office/drawing/2014/main" id="{DC8B8756-09E5-511E-1E7E-EE6C1824ED12}"/>
                  </a:ext>
                </a:extLst>
              </p:cNvPr>
              <p:cNvPicPr/>
              <p:nvPr/>
            </p:nvPicPr>
            <p:blipFill>
              <a:blip r:embed="rId30" cstate="print"/>
              <a:stretch>
                <a:fillRect/>
              </a:stretch>
            </p:blipFill>
            <p:spPr>
              <a:xfrm>
                <a:off x="12570644" y="3738118"/>
                <a:ext cx="110457" cy="70302"/>
              </a:xfrm>
              <a:prstGeom prst="rect">
                <a:avLst/>
              </a:prstGeom>
            </p:spPr>
          </p:pic>
          <p:pic>
            <p:nvPicPr>
              <p:cNvPr id="237" name="object 79">
                <a:extLst>
                  <a:ext uri="{FF2B5EF4-FFF2-40B4-BE49-F238E27FC236}">
                    <a16:creationId xmlns:a16="http://schemas.microsoft.com/office/drawing/2014/main" id="{510AAD6A-9D4E-30A2-6186-7D54CCEB1FE5}"/>
                  </a:ext>
                </a:extLst>
              </p:cNvPr>
              <p:cNvPicPr/>
              <p:nvPr/>
            </p:nvPicPr>
            <p:blipFill>
              <a:blip r:embed="rId31" cstate="print"/>
              <a:stretch>
                <a:fillRect/>
              </a:stretch>
            </p:blipFill>
            <p:spPr>
              <a:xfrm>
                <a:off x="12721265" y="3738118"/>
                <a:ext cx="110464" cy="70302"/>
              </a:xfrm>
              <a:prstGeom prst="rect">
                <a:avLst/>
              </a:prstGeom>
            </p:spPr>
          </p:pic>
        </p:grpSp>
      </p:grpSp>
      <p:grpSp>
        <p:nvGrpSpPr>
          <p:cNvPr id="238" name="Grupo 237">
            <a:extLst>
              <a:ext uri="{FF2B5EF4-FFF2-40B4-BE49-F238E27FC236}">
                <a16:creationId xmlns:a16="http://schemas.microsoft.com/office/drawing/2014/main" id="{7EA7FBEA-60B4-C489-EFDC-34366203EE5E}"/>
              </a:ext>
            </a:extLst>
          </p:cNvPr>
          <p:cNvGrpSpPr/>
          <p:nvPr/>
        </p:nvGrpSpPr>
        <p:grpSpPr>
          <a:xfrm>
            <a:off x="7491960" y="3655099"/>
            <a:ext cx="3855154" cy="998207"/>
            <a:chOff x="6693214" y="3826364"/>
            <a:chExt cx="3855154" cy="998207"/>
          </a:xfrm>
        </p:grpSpPr>
        <p:sp>
          <p:nvSpPr>
            <p:cNvPr id="239" name="object 8">
              <a:extLst>
                <a:ext uri="{FF2B5EF4-FFF2-40B4-BE49-F238E27FC236}">
                  <a16:creationId xmlns:a16="http://schemas.microsoft.com/office/drawing/2014/main" id="{794C6432-6E3E-D820-62A5-51A68F9E1559}"/>
                </a:ext>
              </a:extLst>
            </p:cNvPr>
            <p:cNvSpPr txBox="1"/>
            <p:nvPr/>
          </p:nvSpPr>
          <p:spPr>
            <a:xfrm>
              <a:off x="7973457" y="4232759"/>
              <a:ext cx="2574911"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43" b="1" i="0" u="none" strike="noStrike" kern="1200" cap="none" spc="0" normalizeH="0" baseline="0" noProof="0" dirty="0">
                  <a:ln>
                    <a:noFill/>
                  </a:ln>
                  <a:solidFill>
                    <a:srgbClr val="22346A"/>
                  </a:solidFill>
                  <a:effectLst/>
                  <a:uLnTx/>
                  <a:uFillTx/>
                  <a:latin typeface="Arial"/>
                  <a:ea typeface="+mn-ea"/>
                  <a:cs typeface="Arial"/>
                </a:rPr>
                <a:t>se</a:t>
              </a:r>
              <a:r>
                <a:rPr kumimoji="0" lang="es-ES" sz="1243" b="1" i="0" u="none" strike="noStrike" kern="1200" cap="none" spc="3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lograron</a:t>
              </a:r>
              <a:r>
                <a:rPr kumimoji="0" lang="es-ES" sz="1243" b="1" i="0" u="none" strike="noStrike" kern="1200" cap="none" spc="42"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mejoras</a:t>
              </a:r>
              <a:r>
                <a:rPr kumimoji="0" lang="es-ES" sz="1243" b="1" i="0" u="none" strike="noStrike" kern="1200" cap="none" spc="39" normalizeH="0" baseline="0" noProof="0" dirty="0">
                  <a:ln>
                    <a:noFill/>
                  </a:ln>
                  <a:solidFill>
                    <a:srgbClr val="22346A"/>
                  </a:solidFill>
                  <a:effectLst/>
                  <a:uLnTx/>
                  <a:uFillTx/>
                  <a:latin typeface="Arial"/>
                  <a:ea typeface="+mn-ea"/>
                  <a:cs typeface="Arial"/>
                </a:rPr>
                <a:t> </a:t>
              </a:r>
              <a:r>
                <a:rPr kumimoji="0" lang="es-ES" sz="1243" b="1" i="0" u="none" strike="noStrike" kern="1200" cap="none" spc="-6" normalizeH="0" baseline="0" noProof="0" dirty="0">
                  <a:ln>
                    <a:noFill/>
                  </a:ln>
                  <a:solidFill>
                    <a:srgbClr val="22346A"/>
                  </a:solidFill>
                  <a:effectLst/>
                  <a:uLnTx/>
                  <a:uFillTx/>
                  <a:latin typeface="Arial"/>
                  <a:ea typeface="+mn-ea"/>
                  <a:cs typeface="Arial"/>
                </a:rPr>
                <a:t>significativas </a:t>
              </a:r>
              <a:r>
                <a:rPr kumimoji="0" lang="es-ES" sz="1243" b="1" i="0" u="none" strike="noStrike" kern="1200" cap="none" spc="0" normalizeH="0" baseline="0" noProof="0" dirty="0">
                  <a:ln>
                    <a:noFill/>
                  </a:ln>
                  <a:solidFill>
                    <a:srgbClr val="22346A"/>
                  </a:solidFill>
                  <a:effectLst/>
                  <a:uLnTx/>
                  <a:uFillTx/>
                  <a:latin typeface="Arial"/>
                  <a:ea typeface="+mn-ea"/>
                  <a:cs typeface="Arial"/>
                </a:rPr>
                <a:t>del</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prurito</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en</a:t>
              </a:r>
              <a:r>
                <a:rPr kumimoji="0" lang="es-ES" sz="1243" b="1" i="0" u="none" strike="noStrike" kern="1200" cap="none" spc="-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1243" b="1" i="0" u="none" strike="noStrike" kern="1200" cap="none" spc="49" normalizeH="0" baseline="0" noProof="0" dirty="0">
                  <a:ln>
                    <a:noFill/>
                  </a:ln>
                  <a:solidFill>
                    <a:srgbClr val="22346A"/>
                  </a:solidFill>
                  <a:effectLst/>
                  <a:uLnTx/>
                  <a:uFillTx/>
                  <a:latin typeface="Arial"/>
                  <a:ea typeface="+mn-ea"/>
                  <a:cs typeface="Arial"/>
                </a:rPr>
                <a:t> </a:t>
              </a:r>
              <a:r>
                <a:rPr kumimoji="0" lang="es-ES" sz="1243" b="1" i="0" u="none" strike="noStrike" kern="1200" cap="none" spc="0" normalizeH="0" baseline="0" noProof="0" dirty="0">
                  <a:ln>
                    <a:noFill/>
                  </a:ln>
                  <a:solidFill>
                    <a:srgbClr val="22346A"/>
                  </a:solidFill>
                  <a:effectLst/>
                  <a:uLnTx/>
                  <a:uFillTx/>
                  <a:latin typeface="Arial"/>
                  <a:ea typeface="+mn-ea"/>
                  <a:cs typeface="Arial"/>
                </a:rPr>
                <a:t>2</a:t>
              </a:r>
              <a:r>
                <a:rPr kumimoji="0" lang="es-ES" sz="1243" b="1" i="0" u="none" strike="noStrike" kern="1200" cap="none" spc="45" normalizeH="0" baseline="0" noProof="0" dirty="0">
                  <a:ln>
                    <a:noFill/>
                  </a:ln>
                  <a:solidFill>
                    <a:srgbClr val="22346A"/>
                  </a:solidFill>
                  <a:effectLst/>
                  <a:uLnTx/>
                  <a:uFillTx/>
                  <a:latin typeface="Arial"/>
                  <a:ea typeface="+mn-ea"/>
                  <a:cs typeface="Arial"/>
                </a:rPr>
                <a:t> </a:t>
              </a:r>
              <a:r>
                <a:rPr kumimoji="0" lang="es-ES" sz="1243" b="1" i="0" u="none" strike="noStrike" kern="1200" cap="none" spc="-15" normalizeH="0" baseline="0" noProof="0" dirty="0">
                  <a:ln>
                    <a:noFill/>
                  </a:ln>
                  <a:solidFill>
                    <a:srgbClr val="22346A"/>
                  </a:solidFill>
                  <a:effectLst/>
                  <a:uLnTx/>
                  <a:uFillTx/>
                  <a:latin typeface="Arial"/>
                  <a:ea typeface="+mn-ea"/>
                  <a:cs typeface="Arial"/>
                </a:rPr>
                <a:t>con </a:t>
              </a:r>
              <a:r>
                <a:rPr kumimoji="0" lang="es-ES" sz="1243" b="1" i="0" u="none" strike="noStrike" kern="1200" cap="none" spc="0" normalizeH="0" baseline="0" noProof="0" dirty="0">
                  <a:ln>
                    <a:noFill/>
                  </a:ln>
                  <a:solidFill>
                    <a:srgbClr val="22346A"/>
                  </a:solidFill>
                  <a:effectLst/>
                  <a:uLnTx/>
                  <a:uFillTx/>
                  <a:latin typeface="Arial"/>
                  <a:ea typeface="+mn-ea"/>
                  <a:cs typeface="Arial"/>
                </a:rPr>
                <a:t>lebrikizumab</a:t>
              </a:r>
              <a:r>
                <a:rPr kumimoji="0" lang="es-ES" sz="1092" b="1" i="0" u="none" strike="noStrike" kern="1200" cap="none" spc="-9" normalizeH="0" baseline="32407" noProof="0" dirty="0">
                  <a:ln>
                    <a:noFill/>
                  </a:ln>
                  <a:solidFill>
                    <a:srgbClr val="22346A"/>
                  </a:solidFill>
                  <a:effectLst/>
                  <a:uLnTx/>
                  <a:uFillTx/>
                  <a:latin typeface="Arial"/>
                  <a:ea typeface="+mn-ea"/>
                  <a:cs typeface="Arial"/>
                </a:rPr>
                <a:t>1</a:t>
              </a:r>
              <a:endParaRPr kumimoji="0" lang="es-ES" sz="1092" b="0" i="0" u="none" strike="noStrike" kern="1200" cap="none" spc="0" normalizeH="0" baseline="32407" noProof="0" dirty="0">
                <a:ln>
                  <a:noFill/>
                </a:ln>
                <a:solidFill>
                  <a:srgbClr val="000000"/>
                </a:solidFill>
                <a:effectLst/>
                <a:uLnTx/>
                <a:uFillTx/>
                <a:latin typeface="Arial"/>
                <a:ea typeface="+mn-ea"/>
                <a:cs typeface="Arial"/>
              </a:endParaRPr>
            </a:p>
          </p:txBody>
        </p:sp>
        <p:sp>
          <p:nvSpPr>
            <p:cNvPr id="240" name="object 10">
              <a:extLst>
                <a:ext uri="{FF2B5EF4-FFF2-40B4-BE49-F238E27FC236}">
                  <a16:creationId xmlns:a16="http://schemas.microsoft.com/office/drawing/2014/main" id="{C43BC148-521D-8E27-625C-9A87F01D3F21}"/>
                </a:ext>
              </a:extLst>
            </p:cNvPr>
            <p:cNvSpPr txBox="1"/>
            <p:nvPr/>
          </p:nvSpPr>
          <p:spPr>
            <a:xfrm>
              <a:off x="7973457" y="3942841"/>
              <a:ext cx="1747189"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lang="es-ES" sz="1800" b="1" i="0" u="none" strike="noStrike" kern="1200" cap="none" spc="0" normalizeH="0" baseline="0" noProof="0" dirty="0">
                  <a:ln>
                    <a:noFill/>
                  </a:ln>
                  <a:solidFill>
                    <a:srgbClr val="22346A"/>
                  </a:solidFill>
                  <a:effectLst/>
                  <a:uLnTx/>
                  <a:uFillTx/>
                  <a:latin typeface="Arial"/>
                  <a:ea typeface="+mn-ea"/>
                  <a:cs typeface="Arial"/>
                </a:rPr>
                <a:t>Día</a:t>
              </a:r>
              <a:r>
                <a:rPr kumimoji="0" lang="es-ES" sz="1800" b="1" i="0" u="none" strike="noStrike" kern="1200" cap="none" spc="-6" normalizeH="0" baseline="0" noProof="0" dirty="0">
                  <a:ln>
                    <a:noFill/>
                  </a:ln>
                  <a:solidFill>
                    <a:srgbClr val="22346A"/>
                  </a:solidFill>
                  <a:effectLst/>
                  <a:uLnTx/>
                  <a:uFillTx/>
                  <a:latin typeface="Arial"/>
                  <a:ea typeface="+mn-ea"/>
                  <a:cs typeface="Arial"/>
                </a:rPr>
                <a:t> </a:t>
              </a:r>
              <a:r>
                <a:rPr kumimoji="0" lang="es-ES" sz="1800" b="1" i="0" u="none" strike="noStrike" kern="1200" cap="none" spc="-15" normalizeH="0" baseline="0" noProof="0" dirty="0">
                  <a:ln>
                    <a:noFill/>
                  </a:ln>
                  <a:solidFill>
                    <a:srgbClr val="22346A"/>
                  </a:solidFill>
                  <a:effectLst/>
                  <a:uLnTx/>
                  <a:uFillTx/>
                  <a:latin typeface="Arial"/>
                  <a:ea typeface="+mn-ea"/>
                  <a:cs typeface="Arial"/>
                </a:rPr>
                <a:t>10</a:t>
              </a:r>
              <a:endParaRPr kumimoji="0" lang="es-E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41" name="Elipse 240">
              <a:extLst>
                <a:ext uri="{FF2B5EF4-FFF2-40B4-BE49-F238E27FC236}">
                  <a16:creationId xmlns:a16="http://schemas.microsoft.com/office/drawing/2014/main" id="{B522F74F-966A-C3AB-3561-52772ED412F5}"/>
                </a:ext>
              </a:extLst>
            </p:cNvPr>
            <p:cNvSpPr/>
            <p:nvPr/>
          </p:nvSpPr>
          <p:spPr>
            <a:xfrm>
              <a:off x="6693214" y="382636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42" name="object 66">
              <a:extLst>
                <a:ext uri="{FF2B5EF4-FFF2-40B4-BE49-F238E27FC236}">
                  <a16:creationId xmlns:a16="http://schemas.microsoft.com/office/drawing/2014/main" id="{BEC2D9CF-1769-5D67-3275-5AC3314ED57C}"/>
                </a:ext>
              </a:extLst>
            </p:cNvPr>
            <p:cNvGrpSpPr/>
            <p:nvPr/>
          </p:nvGrpSpPr>
          <p:grpSpPr>
            <a:xfrm>
              <a:off x="6966254" y="4062704"/>
              <a:ext cx="467221" cy="498260"/>
              <a:chOff x="12359767" y="3321490"/>
              <a:chExt cx="522605" cy="557323"/>
            </a:xfrm>
          </p:grpSpPr>
          <p:sp>
            <p:nvSpPr>
              <p:cNvPr id="243" name="object 68">
                <a:extLst>
                  <a:ext uri="{FF2B5EF4-FFF2-40B4-BE49-F238E27FC236}">
                    <a16:creationId xmlns:a16="http://schemas.microsoft.com/office/drawing/2014/main" id="{79CFEA15-904E-76BE-544D-1D332CD3362E}"/>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44" name="object 69">
                <a:extLst>
                  <a:ext uri="{FF2B5EF4-FFF2-40B4-BE49-F238E27FC236}">
                    <a16:creationId xmlns:a16="http://schemas.microsoft.com/office/drawing/2014/main" id="{F67B2D58-B5DB-ACB6-D304-8FEAD6E69C31}"/>
                  </a:ext>
                </a:extLst>
              </p:cNvPr>
              <p:cNvPicPr/>
              <p:nvPr/>
            </p:nvPicPr>
            <p:blipFill>
              <a:blip r:embed="rId27" cstate="print"/>
              <a:stretch>
                <a:fillRect/>
              </a:stretch>
            </p:blipFill>
            <p:spPr>
              <a:xfrm>
                <a:off x="12450636" y="3321490"/>
                <a:ext cx="70288" cy="150625"/>
              </a:xfrm>
              <a:prstGeom prst="rect">
                <a:avLst/>
              </a:prstGeom>
            </p:spPr>
          </p:pic>
          <p:pic>
            <p:nvPicPr>
              <p:cNvPr id="245" name="object 70">
                <a:extLst>
                  <a:ext uri="{FF2B5EF4-FFF2-40B4-BE49-F238E27FC236}">
                    <a16:creationId xmlns:a16="http://schemas.microsoft.com/office/drawing/2014/main" id="{77B131AB-2FE1-F048-54F9-BF553654BB61}"/>
                  </a:ext>
                </a:extLst>
              </p:cNvPr>
              <p:cNvPicPr/>
              <p:nvPr/>
            </p:nvPicPr>
            <p:blipFill>
              <a:blip r:embed="rId28" cstate="print"/>
              <a:stretch>
                <a:fillRect/>
              </a:stretch>
            </p:blipFill>
            <p:spPr>
              <a:xfrm>
                <a:off x="12721749" y="3321490"/>
                <a:ext cx="70288" cy="150625"/>
              </a:xfrm>
              <a:prstGeom prst="rect">
                <a:avLst/>
              </a:prstGeom>
            </p:spPr>
          </p:pic>
          <p:pic>
            <p:nvPicPr>
              <p:cNvPr id="246" name="object 71">
                <a:extLst>
                  <a:ext uri="{FF2B5EF4-FFF2-40B4-BE49-F238E27FC236}">
                    <a16:creationId xmlns:a16="http://schemas.microsoft.com/office/drawing/2014/main" id="{299FAF97-F9EE-186B-1972-F16A50D412EA}"/>
                  </a:ext>
                </a:extLst>
              </p:cNvPr>
              <p:cNvPicPr/>
              <p:nvPr/>
            </p:nvPicPr>
            <p:blipFill>
              <a:blip r:embed="rId29" cstate="print"/>
              <a:stretch>
                <a:fillRect/>
              </a:stretch>
            </p:blipFill>
            <p:spPr>
              <a:xfrm>
                <a:off x="12420027" y="3557382"/>
                <a:ext cx="110449" cy="70295"/>
              </a:xfrm>
              <a:prstGeom prst="rect">
                <a:avLst/>
              </a:prstGeom>
            </p:spPr>
          </p:pic>
          <p:pic>
            <p:nvPicPr>
              <p:cNvPr id="247" name="object 72">
                <a:extLst>
                  <a:ext uri="{FF2B5EF4-FFF2-40B4-BE49-F238E27FC236}">
                    <a16:creationId xmlns:a16="http://schemas.microsoft.com/office/drawing/2014/main" id="{F0CE6ADB-A0DA-5E94-3065-1C5815E8F813}"/>
                  </a:ext>
                </a:extLst>
              </p:cNvPr>
              <p:cNvPicPr/>
              <p:nvPr/>
            </p:nvPicPr>
            <p:blipFill>
              <a:blip r:embed="rId30" cstate="print"/>
              <a:stretch>
                <a:fillRect/>
              </a:stretch>
            </p:blipFill>
            <p:spPr>
              <a:xfrm>
                <a:off x="12570644" y="3557382"/>
                <a:ext cx="110457" cy="70295"/>
              </a:xfrm>
              <a:prstGeom prst="rect">
                <a:avLst/>
              </a:prstGeom>
            </p:spPr>
          </p:pic>
          <p:pic>
            <p:nvPicPr>
              <p:cNvPr id="248" name="object 73">
                <a:extLst>
                  <a:ext uri="{FF2B5EF4-FFF2-40B4-BE49-F238E27FC236}">
                    <a16:creationId xmlns:a16="http://schemas.microsoft.com/office/drawing/2014/main" id="{D1F8F325-D61D-37C2-BE80-C562A98B79AA}"/>
                  </a:ext>
                </a:extLst>
              </p:cNvPr>
              <p:cNvPicPr/>
              <p:nvPr/>
            </p:nvPicPr>
            <p:blipFill>
              <a:blip r:embed="rId31" cstate="print"/>
              <a:stretch>
                <a:fillRect/>
              </a:stretch>
            </p:blipFill>
            <p:spPr>
              <a:xfrm>
                <a:off x="12721265" y="3557382"/>
                <a:ext cx="110464" cy="70295"/>
              </a:xfrm>
              <a:prstGeom prst="rect">
                <a:avLst/>
              </a:prstGeom>
            </p:spPr>
          </p:pic>
          <p:pic>
            <p:nvPicPr>
              <p:cNvPr id="249" name="object 74">
                <a:extLst>
                  <a:ext uri="{FF2B5EF4-FFF2-40B4-BE49-F238E27FC236}">
                    <a16:creationId xmlns:a16="http://schemas.microsoft.com/office/drawing/2014/main" id="{CF931E2C-0101-0725-44F4-8030B4E8458E}"/>
                  </a:ext>
                </a:extLst>
              </p:cNvPr>
              <p:cNvPicPr/>
              <p:nvPr/>
            </p:nvPicPr>
            <p:blipFill>
              <a:blip r:embed="rId32" cstate="print"/>
              <a:stretch>
                <a:fillRect/>
              </a:stretch>
            </p:blipFill>
            <p:spPr>
              <a:xfrm>
                <a:off x="12420027" y="3647754"/>
                <a:ext cx="110449" cy="70288"/>
              </a:xfrm>
              <a:prstGeom prst="rect">
                <a:avLst/>
              </a:prstGeom>
            </p:spPr>
          </p:pic>
          <p:pic>
            <p:nvPicPr>
              <p:cNvPr id="250" name="object 75">
                <a:extLst>
                  <a:ext uri="{FF2B5EF4-FFF2-40B4-BE49-F238E27FC236}">
                    <a16:creationId xmlns:a16="http://schemas.microsoft.com/office/drawing/2014/main" id="{2CF8056C-EAC7-A253-7E38-43F6FDE431CF}"/>
                  </a:ext>
                </a:extLst>
              </p:cNvPr>
              <p:cNvPicPr/>
              <p:nvPr/>
            </p:nvPicPr>
            <p:blipFill>
              <a:blip r:embed="rId30" cstate="print"/>
              <a:stretch>
                <a:fillRect/>
              </a:stretch>
            </p:blipFill>
            <p:spPr>
              <a:xfrm>
                <a:off x="12570644" y="3647754"/>
                <a:ext cx="110457" cy="70288"/>
              </a:xfrm>
              <a:prstGeom prst="rect">
                <a:avLst/>
              </a:prstGeom>
            </p:spPr>
          </p:pic>
          <p:pic>
            <p:nvPicPr>
              <p:cNvPr id="251" name="object 76">
                <a:extLst>
                  <a:ext uri="{FF2B5EF4-FFF2-40B4-BE49-F238E27FC236}">
                    <a16:creationId xmlns:a16="http://schemas.microsoft.com/office/drawing/2014/main" id="{7B2B2081-6468-7034-3354-DCC2BDB5DE71}"/>
                  </a:ext>
                </a:extLst>
              </p:cNvPr>
              <p:cNvPicPr/>
              <p:nvPr/>
            </p:nvPicPr>
            <p:blipFill>
              <a:blip r:embed="rId31" cstate="print"/>
              <a:stretch>
                <a:fillRect/>
              </a:stretch>
            </p:blipFill>
            <p:spPr>
              <a:xfrm>
                <a:off x="12721265" y="3647754"/>
                <a:ext cx="110464" cy="70288"/>
              </a:xfrm>
              <a:prstGeom prst="rect">
                <a:avLst/>
              </a:prstGeom>
            </p:spPr>
          </p:pic>
          <p:pic>
            <p:nvPicPr>
              <p:cNvPr id="252" name="object 77">
                <a:extLst>
                  <a:ext uri="{FF2B5EF4-FFF2-40B4-BE49-F238E27FC236}">
                    <a16:creationId xmlns:a16="http://schemas.microsoft.com/office/drawing/2014/main" id="{07EDACFF-9D32-9ED5-67C6-8C81780FD4B5}"/>
                  </a:ext>
                </a:extLst>
              </p:cNvPr>
              <p:cNvPicPr/>
              <p:nvPr/>
            </p:nvPicPr>
            <p:blipFill>
              <a:blip r:embed="rId30" cstate="print"/>
              <a:stretch>
                <a:fillRect/>
              </a:stretch>
            </p:blipFill>
            <p:spPr>
              <a:xfrm>
                <a:off x="12420027" y="3738118"/>
                <a:ext cx="110449" cy="70302"/>
              </a:xfrm>
              <a:prstGeom prst="rect">
                <a:avLst/>
              </a:prstGeom>
            </p:spPr>
          </p:pic>
          <p:pic>
            <p:nvPicPr>
              <p:cNvPr id="253" name="object 78">
                <a:extLst>
                  <a:ext uri="{FF2B5EF4-FFF2-40B4-BE49-F238E27FC236}">
                    <a16:creationId xmlns:a16="http://schemas.microsoft.com/office/drawing/2014/main" id="{881D747D-AF5F-1A8E-8A04-3799CC8E40EA}"/>
                  </a:ext>
                </a:extLst>
              </p:cNvPr>
              <p:cNvPicPr/>
              <p:nvPr/>
            </p:nvPicPr>
            <p:blipFill>
              <a:blip r:embed="rId30" cstate="print"/>
              <a:stretch>
                <a:fillRect/>
              </a:stretch>
            </p:blipFill>
            <p:spPr>
              <a:xfrm>
                <a:off x="12570644" y="3738118"/>
                <a:ext cx="110457" cy="70302"/>
              </a:xfrm>
              <a:prstGeom prst="rect">
                <a:avLst/>
              </a:prstGeom>
            </p:spPr>
          </p:pic>
          <p:pic>
            <p:nvPicPr>
              <p:cNvPr id="254" name="object 79">
                <a:extLst>
                  <a:ext uri="{FF2B5EF4-FFF2-40B4-BE49-F238E27FC236}">
                    <a16:creationId xmlns:a16="http://schemas.microsoft.com/office/drawing/2014/main" id="{0622DAEF-65DD-27D9-D58F-0336EF3F389B}"/>
                  </a:ext>
                </a:extLst>
              </p:cNvPr>
              <p:cNvPicPr/>
              <p:nvPr/>
            </p:nvPicPr>
            <p:blipFill>
              <a:blip r:embed="rId31" cstate="print"/>
              <a:stretch>
                <a:fillRect/>
              </a:stretch>
            </p:blipFill>
            <p:spPr>
              <a:xfrm>
                <a:off x="12721265" y="3738118"/>
                <a:ext cx="110464" cy="70302"/>
              </a:xfrm>
              <a:prstGeom prst="rect">
                <a:avLst/>
              </a:prstGeom>
            </p:spPr>
          </p:pic>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ángulo redondeado 81">
            <a:extLst>
              <a:ext uri="{FF2B5EF4-FFF2-40B4-BE49-F238E27FC236}">
                <a16:creationId xmlns:a16="http://schemas.microsoft.com/office/drawing/2014/main" id="{8C0B867C-7125-DE30-9471-02EC1609AC5D}"/>
              </a:ext>
            </a:extLst>
          </p:cNvPr>
          <p:cNvSpPr/>
          <p:nvPr/>
        </p:nvSpPr>
        <p:spPr>
          <a:xfrm>
            <a:off x="8142909" y="1647766"/>
            <a:ext cx="2899900" cy="3562001"/>
          </a:xfrm>
          <a:prstGeom prst="roundRect">
            <a:avLst>
              <a:gd name="adj" fmla="val 7436"/>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bject 21"/>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la pérdida de sueño debido al picor desde el tercer día de tratamiento</a:t>
            </a:r>
            <a:r>
              <a:rPr lang="es-ES" baseline="30000"/>
              <a:t>1</a:t>
            </a:r>
          </a:p>
        </p:txBody>
      </p:sp>
      <p:sp>
        <p:nvSpPr>
          <p:cNvPr id="73" name="CuadroTexto 72">
            <a:extLst>
              <a:ext uri="{FF2B5EF4-FFF2-40B4-BE49-F238E27FC236}">
                <a16:creationId xmlns:a16="http://schemas.microsoft.com/office/drawing/2014/main" id="{6C9C8931-1B92-ACF7-4993-3D4642C9D2CD}"/>
              </a:ext>
            </a:extLst>
          </p:cNvPr>
          <p:cNvSpPr txBox="1"/>
          <p:nvPr/>
        </p:nvSpPr>
        <p:spPr>
          <a:xfrm>
            <a:off x="1433906" y="5997535"/>
            <a:ext cx="9075832"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error estándar,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&amp;</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Puntuaciones de la escala de pérdida de sueño: 0 [nada] - 4 [incapaz de dormir]. Notificadas diariamente por los participantes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tras medicación de rescate o interrupción del tratamiento por falta de eficacia se imputaron como no respuesta; los datos restantes se imputaron con imputación múltiple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0,01; ***</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object 3">
            <a:extLst>
              <a:ext uri="{FF2B5EF4-FFF2-40B4-BE49-F238E27FC236}">
                <a16:creationId xmlns:a16="http://schemas.microsoft.com/office/drawing/2014/main" id="{3DCA2794-F012-0655-97F6-960B5B45DAB2}"/>
              </a:ext>
            </a:extLst>
          </p:cNvPr>
          <p:cNvSpPr txBox="1"/>
          <p:nvPr/>
        </p:nvSpPr>
        <p:spPr>
          <a:xfrm>
            <a:off x="1197347" y="1464330"/>
            <a:ext cx="5996850" cy="222831"/>
          </a:xfrm>
          <a:prstGeom prst="rect">
            <a:avLst/>
          </a:prstGeom>
        </p:spPr>
        <p:txBody>
          <a:bodyPr vert="horz" wrap="square" lIns="0" tIns="7316" rIns="0" bIns="0" rtlCol="0">
            <a:spAutoFit/>
          </a:bodyPr>
          <a:lstStyle/>
          <a:p>
            <a:pPr marL="38506" lvl="0" algn="ctr">
              <a:spcBef>
                <a:spcPts val="69"/>
              </a:spcBef>
              <a:defRPr/>
            </a:pPr>
            <a:r>
              <a:rPr lang="es-ES" sz="1400" b="1" noProof="0" dirty="0">
                <a:solidFill>
                  <a:srgbClr val="7A45B8"/>
                </a:solidFill>
                <a:cs typeface="Arial"/>
              </a:rPr>
              <a:t>CFB Escala pérdida de sueño</a:t>
            </a:r>
            <a:r>
              <a:rPr lang="es-ES" sz="1400" b="1" baseline="30864" noProof="0" dirty="0">
                <a:solidFill>
                  <a:srgbClr val="7A45B8"/>
                </a:solidFill>
                <a:cs typeface="Arial"/>
              </a:rPr>
              <a:t>&amp;</a:t>
            </a:r>
            <a:r>
              <a:rPr lang="es-ES" sz="1400" b="1" spc="168" baseline="30864" noProof="0" dirty="0">
                <a:solidFill>
                  <a:srgbClr val="7A45B8"/>
                </a:solidFill>
                <a:cs typeface="Arial"/>
              </a:rPr>
              <a:t> </a:t>
            </a:r>
            <a:r>
              <a:rPr lang="es-ES" sz="1400" b="1" noProof="0" dirty="0">
                <a:solidFill>
                  <a:srgbClr val="7A45B8"/>
                </a:solidFill>
                <a:cs typeface="Arial"/>
              </a:rPr>
              <a:t>en</a:t>
            </a:r>
            <a:r>
              <a:rPr lang="es-ES" sz="1400" b="1" spc="-3" noProof="0" dirty="0">
                <a:solidFill>
                  <a:srgbClr val="7A45B8"/>
                </a:solidFill>
                <a:cs typeface="Arial"/>
              </a:rPr>
              <a:t> </a:t>
            </a:r>
            <a:r>
              <a:rPr lang="es-ES" sz="1400" b="1" noProof="0" dirty="0">
                <a:solidFill>
                  <a:srgbClr val="7A45B8"/>
                </a:solidFill>
                <a:cs typeface="Arial"/>
              </a:rPr>
              <a:t>los primeros</a:t>
            </a:r>
            <a:r>
              <a:rPr lang="es-ES" sz="1400" b="1" spc="-3" noProof="0" dirty="0">
                <a:solidFill>
                  <a:srgbClr val="7A45B8"/>
                </a:solidFill>
                <a:cs typeface="Arial"/>
              </a:rPr>
              <a:t> </a:t>
            </a:r>
            <a:r>
              <a:rPr lang="es-ES" sz="1400" b="1" noProof="0" dirty="0">
                <a:solidFill>
                  <a:srgbClr val="7A45B8"/>
                </a:solidFill>
                <a:cs typeface="Arial"/>
              </a:rPr>
              <a:t>15 </a:t>
            </a:r>
            <a:r>
              <a:rPr lang="es-ES" sz="1400" b="1" spc="-12" noProof="0" dirty="0">
                <a:solidFill>
                  <a:srgbClr val="7A45B8"/>
                </a:solidFill>
                <a:cs typeface="Arial"/>
              </a:rPr>
              <a:t>días</a:t>
            </a:r>
            <a:r>
              <a:rPr lang="es-ES" sz="1400" b="1" spc="-12" baseline="30000" noProof="0" dirty="0">
                <a:solidFill>
                  <a:srgbClr val="7A45B8"/>
                </a:solidFill>
                <a:cs typeface="Arial"/>
              </a:rPr>
              <a:t> 1</a:t>
            </a:r>
            <a:endParaRPr lang="es-ES" sz="1400" noProof="0" dirty="0">
              <a:solidFill>
                <a:srgbClr val="000000"/>
              </a:solidFill>
              <a:cs typeface="Arial"/>
            </a:endParaRPr>
          </a:p>
        </p:txBody>
      </p:sp>
      <p:sp>
        <p:nvSpPr>
          <p:cNvPr id="3" name="object 65">
            <a:extLst>
              <a:ext uri="{FF2B5EF4-FFF2-40B4-BE49-F238E27FC236}">
                <a16:creationId xmlns:a16="http://schemas.microsoft.com/office/drawing/2014/main" id="{24A60FA8-F210-2D52-4378-9ECF82625925}"/>
              </a:ext>
            </a:extLst>
          </p:cNvPr>
          <p:cNvSpPr txBox="1"/>
          <p:nvPr/>
        </p:nvSpPr>
        <p:spPr>
          <a:xfrm>
            <a:off x="1066059" y="5500682"/>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lang="es-ES" sz="800" b="0" i="0" u="none" strike="noStrike" kern="1200" cap="none" spc="-6" normalizeH="0" baseline="0" noProof="0" dirty="0" err="1">
                <a:ln>
                  <a:noFill/>
                </a:ln>
                <a:solidFill>
                  <a:srgbClr val="22346A"/>
                </a:solidFill>
                <a:effectLst/>
                <a:uLnTx/>
                <a:uFillTx/>
                <a:latin typeface="Arial"/>
                <a:ea typeface="+mn-ea"/>
                <a:cs typeface="Arial"/>
              </a:rPr>
              <a:t>Yosipovitch</a:t>
            </a:r>
            <a:r>
              <a:rPr kumimoji="0" lang="es-ES" sz="800" b="0" i="0" u="none" strike="noStrike" kern="1200" cap="none" spc="-6" normalizeH="0" baseline="0" noProof="0" dirty="0">
                <a:ln>
                  <a:noFill/>
                </a:ln>
                <a:solidFill>
                  <a:srgbClr val="22346A"/>
                </a:solidFill>
                <a:effectLst/>
                <a:uLnTx/>
                <a:uFillTx/>
                <a:latin typeface="Arial"/>
                <a:ea typeface="+mn-ea"/>
                <a:cs typeface="Arial"/>
              </a:rPr>
              <a:t> </a:t>
            </a:r>
            <a:r>
              <a:rPr kumimoji="0" lang="es-ES" sz="800" b="0" i="0" u="none" strike="noStrike" kern="1200" cap="none" spc="0" normalizeH="0" baseline="0" noProof="0" dirty="0">
                <a:ln>
                  <a:noFill/>
                </a:ln>
                <a:solidFill>
                  <a:srgbClr val="22346A"/>
                </a:solidFill>
                <a:effectLst/>
                <a:uLnTx/>
                <a:uFillTx/>
                <a:latin typeface="Arial"/>
                <a:ea typeface="+mn-ea"/>
                <a:cs typeface="Arial"/>
              </a:rPr>
              <a:t>G.</a:t>
            </a:r>
            <a:r>
              <a:rPr kumimoji="0" lang="es-ES" sz="800" b="0" i="0" u="none" strike="noStrike" kern="1200" cap="none" spc="-3" normalizeH="0" baseline="0" noProof="0" dirty="0">
                <a:ln>
                  <a:noFill/>
                </a:ln>
                <a:solidFill>
                  <a:srgbClr val="22346A"/>
                </a:solidFill>
                <a:effectLst/>
                <a:uLnTx/>
                <a:uFillTx/>
                <a:latin typeface="Arial"/>
                <a:ea typeface="+mn-ea"/>
                <a:cs typeface="Arial"/>
              </a:rPr>
              <a:t> </a:t>
            </a:r>
            <a:r>
              <a:rPr kumimoji="0" lang="es-ES" sz="800" b="0" i="1" u="none" strike="noStrike" kern="1200" cap="none" spc="0" normalizeH="0" baseline="0" noProof="0" dirty="0">
                <a:ln>
                  <a:noFill/>
                </a:ln>
                <a:solidFill>
                  <a:srgbClr val="22346A"/>
                </a:solidFill>
                <a:effectLst/>
                <a:uLnTx/>
                <a:uFillTx/>
                <a:latin typeface="Arial"/>
                <a:ea typeface="+mn-ea"/>
                <a:cs typeface="Arial"/>
              </a:rPr>
              <a:t>et</a:t>
            </a:r>
            <a:r>
              <a:rPr kumimoji="0" lang="es-ES" sz="800" b="0" i="1" u="none" strike="noStrike" kern="1200" cap="none" spc="-3" normalizeH="0" baseline="0" noProof="0" dirty="0">
                <a:ln>
                  <a:noFill/>
                </a:ln>
                <a:solidFill>
                  <a:srgbClr val="22346A"/>
                </a:solidFill>
                <a:effectLst/>
                <a:uLnTx/>
                <a:uFillTx/>
                <a:latin typeface="Arial"/>
                <a:ea typeface="+mn-ea"/>
                <a:cs typeface="Arial"/>
              </a:rPr>
              <a:t> </a:t>
            </a:r>
            <a:r>
              <a:rPr kumimoji="0" lang="es-ES" sz="800" b="0" i="1" u="none" strike="noStrike" kern="1200" cap="none" spc="0" normalizeH="0" baseline="0" noProof="0" dirty="0">
                <a:ln>
                  <a:noFill/>
                </a:ln>
                <a:solidFill>
                  <a:srgbClr val="22346A"/>
                </a:solidFill>
                <a:effectLst/>
                <a:uLnTx/>
                <a:uFillTx/>
                <a:latin typeface="Arial"/>
                <a:ea typeface="+mn-ea"/>
                <a:cs typeface="Arial"/>
              </a:rPr>
              <a:t>al.</a:t>
            </a:r>
            <a:r>
              <a:rPr kumimoji="0" lang="es-ES" sz="800" b="0" i="1" u="none" strike="noStrike" kern="1200" cap="none" spc="-3" normalizeH="0" baseline="0" noProof="0" dirty="0">
                <a:ln>
                  <a:noFill/>
                </a:ln>
                <a:solidFill>
                  <a:srgbClr val="22346A"/>
                </a:solidFill>
                <a:effectLst/>
                <a:uLnTx/>
                <a:uFillTx/>
                <a:latin typeface="Arial"/>
                <a:ea typeface="+mn-ea"/>
                <a:cs typeface="Arial"/>
              </a:rPr>
              <a:t> </a:t>
            </a:r>
            <a:r>
              <a:rPr kumimoji="0" lang="es-ES" sz="800" b="0" i="0" u="none" strike="noStrike" kern="1200" cap="none" spc="-12" normalizeH="0" baseline="0" noProof="0" dirty="0">
                <a:ln>
                  <a:noFill/>
                </a:ln>
                <a:solidFill>
                  <a:srgbClr val="22346A"/>
                </a:solidFill>
                <a:effectLst/>
                <a:uLnTx/>
                <a:uFillTx/>
                <a:latin typeface="Arial"/>
                <a:ea typeface="+mn-ea"/>
                <a:cs typeface="Arial"/>
              </a:rPr>
              <a:t>2024</a:t>
            </a:r>
            <a:r>
              <a:rPr kumimoji="0" lang="es-ES" sz="800" b="0" i="0" u="none" strike="noStrike" kern="1200" cap="none" spc="-18" normalizeH="0" baseline="32407" noProof="0" dirty="0">
                <a:ln>
                  <a:noFill/>
                </a:ln>
                <a:solidFill>
                  <a:srgbClr val="22346A"/>
                </a:solidFill>
                <a:effectLst/>
                <a:uLnTx/>
                <a:uFillTx/>
                <a:latin typeface="Arial"/>
                <a:ea typeface="+mn-ea"/>
                <a:cs typeface="Arial"/>
              </a:rPr>
              <a:t>1</a:t>
            </a:r>
            <a:endParaRPr kumimoji="0" lang="es-ES" sz="800" b="0" i="0" u="none" strike="noStrike" kern="1200" cap="none" spc="0" normalizeH="0" baseline="32407" noProof="0" dirty="0">
              <a:ln>
                <a:noFill/>
              </a:ln>
              <a:solidFill>
                <a:srgbClr val="000000"/>
              </a:solidFill>
              <a:effectLst/>
              <a:uLnTx/>
              <a:uFillTx/>
              <a:latin typeface="Arial"/>
              <a:ea typeface="+mn-ea"/>
              <a:cs typeface="Arial"/>
            </a:endParaRPr>
          </a:p>
        </p:txBody>
      </p:sp>
      <p:grpSp>
        <p:nvGrpSpPr>
          <p:cNvPr id="4" name="Grupo 3">
            <a:extLst>
              <a:ext uri="{FF2B5EF4-FFF2-40B4-BE49-F238E27FC236}">
                <a16:creationId xmlns:a16="http://schemas.microsoft.com/office/drawing/2014/main" id="{5AD70899-79B8-8D94-B3A6-77A1A3FA4E40}"/>
              </a:ext>
            </a:extLst>
          </p:cNvPr>
          <p:cNvGrpSpPr/>
          <p:nvPr/>
        </p:nvGrpSpPr>
        <p:grpSpPr>
          <a:xfrm>
            <a:off x="1599116" y="1744277"/>
            <a:ext cx="5204459" cy="3284196"/>
            <a:chOff x="12442557" y="2427068"/>
            <a:chExt cx="3353463" cy="2116153"/>
          </a:xfrm>
        </p:grpSpPr>
        <p:sp>
          <p:nvSpPr>
            <p:cNvPr id="5" name="object 2">
              <a:extLst>
                <a:ext uri="{FF2B5EF4-FFF2-40B4-BE49-F238E27FC236}">
                  <a16:creationId xmlns:a16="http://schemas.microsoft.com/office/drawing/2014/main" id="{A77E0A6E-95E9-4678-6BEC-734A8D0C64B8}"/>
                </a:ext>
              </a:extLst>
            </p:cNvPr>
            <p:cNvSpPr txBox="1"/>
            <p:nvPr/>
          </p:nvSpPr>
          <p:spPr>
            <a:xfrm>
              <a:off x="12873338" y="4380390"/>
              <a:ext cx="2270725"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lang="es-ES" sz="1000" b="1" i="0" u="none" strike="noStrike" kern="1200" cap="none" spc="-12" normalizeH="0" baseline="0" noProof="0" dirty="0">
                  <a:ln>
                    <a:noFill/>
                  </a:ln>
                  <a:solidFill>
                    <a:srgbClr val="22346A"/>
                  </a:solidFill>
                  <a:effectLst/>
                  <a:uLnTx/>
                  <a:uFillTx/>
                  <a:latin typeface="Arial"/>
                  <a:ea typeface="+mn-ea"/>
                  <a:cs typeface="Arial"/>
                </a:rPr>
                <a:t>Días</a:t>
              </a:r>
              <a:endParaRPr kumimoji="0" lang="es-ES" sz="10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object 8">
              <a:extLst>
                <a:ext uri="{FF2B5EF4-FFF2-40B4-BE49-F238E27FC236}">
                  <a16:creationId xmlns:a16="http://schemas.microsoft.com/office/drawing/2014/main" id="{772265D2-00DA-3D8F-8A27-203D2C0F9136}"/>
                </a:ext>
              </a:extLst>
            </p:cNvPr>
            <p:cNvSpPr txBox="1"/>
            <p:nvPr/>
          </p:nvSpPr>
          <p:spPr>
            <a:xfrm>
              <a:off x="15265787" y="2938094"/>
              <a:ext cx="530233" cy="1100152"/>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lang="es-ES" sz="1759" b="1" i="0" u="none" strike="noStrike" kern="1200" cap="none" spc="0" normalizeH="0" baseline="0" noProof="0" dirty="0">
                  <a:ln>
                    <a:noFill/>
                  </a:ln>
                  <a:solidFill>
                    <a:srgbClr val="A3A3A3"/>
                  </a:solidFill>
                  <a:effectLst/>
                  <a:uLnTx/>
                  <a:uFillTx/>
                  <a:latin typeface="Arial"/>
                  <a:ea typeface="+mn-ea"/>
                  <a:cs typeface="Arial"/>
                </a:rPr>
                <a:t>-</a:t>
              </a:r>
              <a:r>
                <a:rPr kumimoji="0" lang="es-ES" sz="1759" b="1" i="0" u="none" strike="noStrike" kern="1200" cap="none" spc="-12" normalizeH="0" baseline="0" noProof="0" dirty="0">
                  <a:ln>
                    <a:noFill/>
                  </a:ln>
                  <a:solidFill>
                    <a:srgbClr val="A3A3A3"/>
                  </a:solidFill>
                  <a:effectLst/>
                  <a:uLnTx/>
                  <a:uFillTx/>
                  <a:latin typeface="Arial"/>
                  <a:ea typeface="+mn-ea"/>
                  <a:cs typeface="Arial"/>
                </a:rPr>
                <a:t>0,26</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lang="es-ES" sz="1759" b="1" i="0" u="none" strike="noStrike" kern="1200" cap="none" spc="0" normalizeH="0" baseline="0" noProof="0" dirty="0">
                  <a:ln>
                    <a:noFill/>
                  </a:ln>
                  <a:solidFill>
                    <a:srgbClr val="A3A3A3"/>
                  </a:solidFill>
                  <a:effectLst/>
                  <a:uLnTx/>
                  <a:uFillTx/>
                  <a:latin typeface="Arial"/>
                  <a:ea typeface="+mn-ea"/>
                  <a:cs typeface="Arial"/>
                </a:rPr>
                <a:t>-</a:t>
              </a:r>
              <a:r>
                <a:rPr kumimoji="0" lang="es-ES" sz="1759" b="1" i="0" u="none" strike="noStrike" kern="1200" cap="none" spc="-12" normalizeH="0" baseline="0" noProof="0" dirty="0">
                  <a:ln>
                    <a:noFill/>
                  </a:ln>
                  <a:solidFill>
                    <a:srgbClr val="A3A3A3"/>
                  </a:solidFill>
                  <a:effectLst/>
                  <a:uLnTx/>
                  <a:uFillTx/>
                  <a:latin typeface="Arial"/>
                  <a:ea typeface="+mn-ea"/>
                  <a:cs typeface="Arial"/>
                </a:rPr>
                <a:t>0,31</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491"/>
                </a:spcBef>
                <a:spcAft>
                  <a:spcPts val="0"/>
                </a:spcAft>
                <a:buClrTx/>
                <a:buSzTx/>
                <a:buFontTx/>
                <a:buNone/>
                <a:tabLst/>
                <a:defRPr/>
              </a:pPr>
              <a:r>
                <a:rPr kumimoji="0" lang="es-ES" sz="1759" b="1" i="0" u="none" strike="noStrike" kern="1200" cap="none" spc="0" normalizeH="0" baseline="0" noProof="0" dirty="0">
                  <a:ln>
                    <a:noFill/>
                  </a:ln>
                  <a:solidFill>
                    <a:srgbClr val="9F338A"/>
                  </a:solidFill>
                  <a:effectLst/>
                  <a:uLnTx/>
                  <a:uFillTx/>
                  <a:latin typeface="Arial"/>
                  <a:ea typeface="+mn-ea"/>
                  <a:cs typeface="Arial"/>
                </a:rPr>
                <a:t>-</a:t>
              </a:r>
              <a:r>
                <a:rPr kumimoji="0" lang="es-ES" sz="1759" b="1" i="0" u="none" strike="noStrike" kern="1200" cap="none" spc="-12" normalizeH="0" baseline="0" noProof="0" dirty="0">
                  <a:ln>
                    <a:noFill/>
                  </a:ln>
                  <a:solidFill>
                    <a:srgbClr val="9F338A"/>
                  </a:solidFill>
                  <a:effectLst/>
                  <a:uLnTx/>
                  <a:uFillTx/>
                  <a:latin typeface="Arial"/>
                  <a:ea typeface="+mn-ea"/>
                  <a:cs typeface="Arial"/>
                </a:rPr>
                <a:t>0,51</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lang="es-ES" sz="1759" b="1" i="0" u="none" strike="noStrike" kern="1200" cap="none" spc="0" normalizeH="0" baseline="0" noProof="0" dirty="0">
                  <a:ln>
                    <a:noFill/>
                  </a:ln>
                  <a:solidFill>
                    <a:srgbClr val="AB539B"/>
                  </a:solidFill>
                  <a:effectLst/>
                  <a:uLnTx/>
                  <a:uFillTx/>
                  <a:latin typeface="Arial"/>
                  <a:ea typeface="+mn-ea"/>
                  <a:cs typeface="Arial"/>
                </a:rPr>
                <a:t>-</a:t>
              </a:r>
              <a:r>
                <a:rPr kumimoji="0" lang="es-ES" sz="1759" b="1" i="0" u="none" strike="noStrike" kern="1200" cap="none" spc="-12" normalizeH="0" baseline="0" noProof="0" dirty="0">
                  <a:ln>
                    <a:noFill/>
                  </a:ln>
                  <a:solidFill>
                    <a:srgbClr val="AB539B"/>
                  </a:solidFill>
                  <a:effectLst/>
                  <a:uLnTx/>
                  <a:uFillTx/>
                  <a:latin typeface="Arial"/>
                  <a:ea typeface="+mn-ea"/>
                  <a:cs typeface="Arial"/>
                </a:rPr>
                <a:t>0,65</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p:txBody>
        </p:sp>
        <p:sp>
          <p:nvSpPr>
            <p:cNvPr id="7" name="object 10">
              <a:extLst>
                <a:ext uri="{FF2B5EF4-FFF2-40B4-BE49-F238E27FC236}">
                  <a16:creationId xmlns:a16="http://schemas.microsoft.com/office/drawing/2014/main" id="{094C761F-10C5-E443-D91C-4AED9A53F35A}"/>
                </a:ext>
              </a:extLst>
            </p:cNvPr>
            <p:cNvSpPr txBox="1"/>
            <p:nvPr/>
          </p:nvSpPr>
          <p:spPr>
            <a:xfrm>
              <a:off x="12613978" y="308429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6"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0,2</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object 11">
              <a:extLst>
                <a:ext uri="{FF2B5EF4-FFF2-40B4-BE49-F238E27FC236}">
                  <a16:creationId xmlns:a16="http://schemas.microsoft.com/office/drawing/2014/main" id="{898DF5A0-5B25-52CB-D687-D3D32E58D1ED}"/>
                </a:ext>
              </a:extLst>
            </p:cNvPr>
            <p:cNvSpPr txBox="1"/>
            <p:nvPr/>
          </p:nvSpPr>
          <p:spPr>
            <a:xfrm>
              <a:off x="12613978" y="3429499"/>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6"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0,4</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object 12">
              <a:extLst>
                <a:ext uri="{FF2B5EF4-FFF2-40B4-BE49-F238E27FC236}">
                  <a16:creationId xmlns:a16="http://schemas.microsoft.com/office/drawing/2014/main" id="{038730D0-568C-AA28-C52E-576EB7BC1714}"/>
                </a:ext>
              </a:extLst>
            </p:cNvPr>
            <p:cNvSpPr txBox="1"/>
            <p:nvPr/>
          </p:nvSpPr>
          <p:spPr>
            <a:xfrm>
              <a:off x="12613978" y="3774705"/>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6"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0,6</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object 13">
              <a:extLst>
                <a:ext uri="{FF2B5EF4-FFF2-40B4-BE49-F238E27FC236}">
                  <a16:creationId xmlns:a16="http://schemas.microsoft.com/office/drawing/2014/main" id="{BB144B45-675D-AC7B-CAAB-955F2E78C049}"/>
                </a:ext>
              </a:extLst>
            </p:cNvPr>
            <p:cNvSpPr txBox="1"/>
            <p:nvPr/>
          </p:nvSpPr>
          <p:spPr>
            <a:xfrm>
              <a:off x="12613978" y="4119911"/>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6" normalizeH="0" baseline="0" noProof="0" dirty="0">
                  <a:ln>
                    <a:noFill/>
                  </a:ln>
                  <a:solidFill>
                    <a:srgbClr val="22346A"/>
                  </a:solidFill>
                  <a:effectLst/>
                  <a:uLnTx/>
                  <a:uFillTx/>
                  <a:latin typeface="Arial"/>
                  <a:ea typeface="+mn-ea"/>
                  <a:cs typeface="Arial"/>
                </a:rPr>
                <a:t>-</a:t>
              </a:r>
              <a:r>
                <a:rPr kumimoji="0" lang="es-ES" sz="728" b="0" i="0" u="none" strike="noStrike" kern="1200" cap="none" spc="-15" normalizeH="0" baseline="0" noProof="0" dirty="0">
                  <a:ln>
                    <a:noFill/>
                  </a:ln>
                  <a:solidFill>
                    <a:srgbClr val="22346A"/>
                  </a:solidFill>
                  <a:effectLst/>
                  <a:uLnTx/>
                  <a:uFillTx/>
                  <a:latin typeface="Arial"/>
                  <a:ea typeface="+mn-ea"/>
                  <a:cs typeface="Arial"/>
                </a:rPr>
                <a:t>0,8</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object 14">
              <a:extLst>
                <a:ext uri="{FF2B5EF4-FFF2-40B4-BE49-F238E27FC236}">
                  <a16:creationId xmlns:a16="http://schemas.microsoft.com/office/drawing/2014/main" id="{D0F441C2-F287-A8DC-974D-C3419D56E72C}"/>
                </a:ext>
              </a:extLst>
            </p:cNvPr>
            <p:cNvSpPr txBox="1"/>
            <p:nvPr/>
          </p:nvSpPr>
          <p:spPr>
            <a:xfrm>
              <a:off x="12992234"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30" normalizeH="0" baseline="0" noProof="0" dirty="0">
                  <a:ln>
                    <a:noFill/>
                  </a:ln>
                  <a:solidFill>
                    <a:srgbClr val="22346A"/>
                  </a:solidFill>
                  <a:effectLst/>
                  <a:uLnTx/>
                  <a:uFillTx/>
                  <a:latin typeface="Arial"/>
                  <a:ea typeface="+mn-ea"/>
                  <a:cs typeface="Arial"/>
                </a:rPr>
                <a:t>1</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2" name="object 15">
              <a:extLst>
                <a:ext uri="{FF2B5EF4-FFF2-40B4-BE49-F238E27FC236}">
                  <a16:creationId xmlns:a16="http://schemas.microsoft.com/office/drawing/2014/main" id="{F9D145A6-6025-44C9-C900-2B7A8D15F169}"/>
                </a:ext>
              </a:extLst>
            </p:cNvPr>
            <p:cNvSpPr txBox="1"/>
            <p:nvPr/>
          </p:nvSpPr>
          <p:spPr>
            <a:xfrm>
              <a:off x="1374509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30" normalizeH="0" baseline="0" noProof="0" dirty="0">
                  <a:ln>
                    <a:noFill/>
                  </a:ln>
                  <a:solidFill>
                    <a:srgbClr val="22346A"/>
                  </a:solidFill>
                  <a:effectLst/>
                  <a:uLnTx/>
                  <a:uFillTx/>
                  <a:latin typeface="Arial"/>
                  <a:ea typeface="+mn-ea"/>
                  <a:cs typeface="Arial"/>
                </a:rPr>
                <a:t>6</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object 16">
              <a:extLst>
                <a:ext uri="{FF2B5EF4-FFF2-40B4-BE49-F238E27FC236}">
                  <a16:creationId xmlns:a16="http://schemas.microsoft.com/office/drawing/2014/main" id="{AC907883-1196-AF3F-2913-1E94AB1A4C02}"/>
                </a:ext>
              </a:extLst>
            </p:cNvPr>
            <p:cNvSpPr txBox="1"/>
            <p:nvPr/>
          </p:nvSpPr>
          <p:spPr>
            <a:xfrm>
              <a:off x="1329282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30" normalizeH="0" baseline="0" noProof="0" dirty="0">
                  <a:ln>
                    <a:noFill/>
                  </a:ln>
                  <a:solidFill>
                    <a:srgbClr val="22346A"/>
                  </a:solidFill>
                  <a:effectLst/>
                  <a:uLnTx/>
                  <a:uFillTx/>
                  <a:latin typeface="Arial"/>
                  <a:ea typeface="+mn-ea"/>
                  <a:cs typeface="Arial"/>
                </a:rPr>
                <a:t>3</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4" name="object 17">
              <a:extLst>
                <a:ext uri="{FF2B5EF4-FFF2-40B4-BE49-F238E27FC236}">
                  <a16:creationId xmlns:a16="http://schemas.microsoft.com/office/drawing/2014/main" id="{464FA9C8-FC65-FC21-C3E3-ABD172D7175B}"/>
                </a:ext>
              </a:extLst>
            </p:cNvPr>
            <p:cNvSpPr txBox="1"/>
            <p:nvPr/>
          </p:nvSpPr>
          <p:spPr>
            <a:xfrm>
              <a:off x="1419728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30" normalizeH="0" baseline="0" noProof="0" dirty="0">
                  <a:ln>
                    <a:noFill/>
                  </a:ln>
                  <a:solidFill>
                    <a:srgbClr val="22346A"/>
                  </a:solidFill>
                  <a:effectLst/>
                  <a:uLnTx/>
                  <a:uFillTx/>
                  <a:latin typeface="Arial"/>
                  <a:ea typeface="+mn-ea"/>
                  <a:cs typeface="Arial"/>
                </a:rPr>
                <a:t>9</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5" name="object 18">
              <a:extLst>
                <a:ext uri="{FF2B5EF4-FFF2-40B4-BE49-F238E27FC236}">
                  <a16:creationId xmlns:a16="http://schemas.microsoft.com/office/drawing/2014/main" id="{F4F4CD71-B7C7-5087-ECAE-B67A8C198951}"/>
                </a:ext>
              </a:extLst>
            </p:cNvPr>
            <p:cNvSpPr txBox="1"/>
            <p:nvPr/>
          </p:nvSpPr>
          <p:spPr>
            <a:xfrm>
              <a:off x="14626998"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15" normalizeH="0" baseline="0" noProof="0" dirty="0">
                  <a:ln>
                    <a:noFill/>
                  </a:ln>
                  <a:solidFill>
                    <a:srgbClr val="22346A"/>
                  </a:solidFill>
                  <a:effectLst/>
                  <a:uLnTx/>
                  <a:uFillTx/>
                  <a:latin typeface="Arial"/>
                  <a:ea typeface="+mn-ea"/>
                  <a:cs typeface="Arial"/>
                </a:rPr>
                <a:t>12</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6" name="object 19">
              <a:extLst>
                <a:ext uri="{FF2B5EF4-FFF2-40B4-BE49-F238E27FC236}">
                  <a16:creationId xmlns:a16="http://schemas.microsoft.com/office/drawing/2014/main" id="{F49FD0EC-6993-AE71-F336-40C7F496B69B}"/>
                </a:ext>
              </a:extLst>
            </p:cNvPr>
            <p:cNvSpPr txBox="1"/>
            <p:nvPr/>
          </p:nvSpPr>
          <p:spPr>
            <a:xfrm>
              <a:off x="15079269"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lang="es-ES" sz="637" b="1" i="0" u="none" strike="noStrike" kern="1200" cap="none" spc="-15" normalizeH="0" baseline="0" noProof="0" dirty="0">
                  <a:ln>
                    <a:noFill/>
                  </a:ln>
                  <a:solidFill>
                    <a:srgbClr val="22346A"/>
                  </a:solidFill>
                  <a:effectLst/>
                  <a:uLnTx/>
                  <a:uFillTx/>
                  <a:latin typeface="Arial"/>
                  <a:ea typeface="+mn-ea"/>
                  <a:cs typeface="Arial"/>
                </a:rPr>
                <a:t>15</a:t>
              </a:r>
              <a:endParaRPr kumimoji="0" lang="es-ES" sz="637" b="0" i="0" u="none" strike="noStrike" kern="1200" cap="none" spc="0" normalizeH="0" baseline="0" noProof="0" dirty="0">
                <a:ln>
                  <a:noFill/>
                </a:ln>
                <a:solidFill>
                  <a:srgbClr val="000000"/>
                </a:solidFill>
                <a:effectLst/>
                <a:uLnTx/>
                <a:uFillTx/>
                <a:latin typeface="Arial"/>
                <a:ea typeface="+mn-ea"/>
                <a:cs typeface="Arial"/>
              </a:endParaRPr>
            </a:p>
          </p:txBody>
        </p:sp>
        <p:sp>
          <p:nvSpPr>
            <p:cNvPr id="17" name="object 20">
              <a:extLst>
                <a:ext uri="{FF2B5EF4-FFF2-40B4-BE49-F238E27FC236}">
                  <a16:creationId xmlns:a16="http://schemas.microsoft.com/office/drawing/2014/main" id="{CB9795FC-17D7-D20B-8193-0A0C90BEB63F}"/>
                </a:ext>
              </a:extLst>
            </p:cNvPr>
            <p:cNvSpPr txBox="1"/>
            <p:nvPr/>
          </p:nvSpPr>
          <p:spPr>
            <a:xfrm>
              <a:off x="12442557" y="2471014"/>
              <a:ext cx="153888" cy="1704111"/>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LSM</a:t>
              </a:r>
              <a:r>
                <a:rPr kumimoji="0" lang="es-ES" sz="1000" b="1" i="0" u="none" strike="noStrike" kern="1200" cap="none" spc="18" normalizeH="0" baseline="0" noProof="0" dirty="0">
                  <a:ln>
                    <a:noFill/>
                  </a:ln>
                  <a:solidFill>
                    <a:srgbClr val="22346A"/>
                  </a:solidFill>
                  <a:effectLst/>
                  <a:uLnTx/>
                  <a:uFillTx/>
                  <a:latin typeface="Arial"/>
                  <a:ea typeface="+mn-ea"/>
                  <a:cs typeface="Arial"/>
                </a:rPr>
                <a:t> </a:t>
              </a:r>
              <a:r>
                <a:rPr kumimoji="0" lang="es-ES" sz="1000" b="1" i="0" u="none" strike="noStrike" kern="1200" cap="none" spc="-12" normalizeH="0" baseline="0" noProof="0" dirty="0">
                  <a:ln>
                    <a:noFill/>
                  </a:ln>
                  <a:solidFill>
                    <a:srgbClr val="22346A"/>
                  </a:solidFill>
                  <a:effectLst/>
                  <a:uLnTx/>
                  <a:uFillTx/>
                  <a:latin typeface="Arial"/>
                  <a:ea typeface="+mn-ea"/>
                  <a:cs typeface="Arial"/>
                </a:rPr>
                <a:t>(SE)</a:t>
              </a:r>
              <a:endParaRPr kumimoji="0" lang="es-ES" sz="10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8" name="object 44">
              <a:extLst>
                <a:ext uri="{FF2B5EF4-FFF2-40B4-BE49-F238E27FC236}">
                  <a16:creationId xmlns:a16="http://schemas.microsoft.com/office/drawing/2014/main" id="{9F7CBF02-246A-7C72-4C46-A9BDBA3DC0F0}"/>
                </a:ext>
              </a:extLst>
            </p:cNvPr>
            <p:cNvGrpSpPr/>
            <p:nvPr/>
          </p:nvGrpSpPr>
          <p:grpSpPr>
            <a:xfrm>
              <a:off x="12995728" y="2579043"/>
              <a:ext cx="2194097" cy="1227586"/>
              <a:chOff x="5790445" y="4253033"/>
              <a:chExt cx="3618229" cy="2024380"/>
            </a:xfrm>
          </p:grpSpPr>
          <p:pic>
            <p:nvPicPr>
              <p:cNvPr id="37" name="object 45">
                <a:extLst>
                  <a:ext uri="{FF2B5EF4-FFF2-40B4-BE49-F238E27FC236}">
                    <a16:creationId xmlns:a16="http://schemas.microsoft.com/office/drawing/2014/main" id="{F2D7D061-7FD7-634E-E40F-36A0D10D2E02}"/>
                  </a:ext>
                </a:extLst>
              </p:cNvPr>
              <p:cNvPicPr/>
              <p:nvPr/>
            </p:nvPicPr>
            <p:blipFill>
              <a:blip r:embed="rId2" cstate="print"/>
              <a:stretch>
                <a:fillRect/>
              </a:stretch>
            </p:blipFill>
            <p:spPr>
              <a:xfrm>
                <a:off x="7299708" y="5782576"/>
                <a:ext cx="95747" cy="325394"/>
              </a:xfrm>
              <a:prstGeom prst="rect">
                <a:avLst/>
              </a:prstGeom>
            </p:spPr>
          </p:pic>
          <p:pic>
            <p:nvPicPr>
              <p:cNvPr id="38" name="object 46">
                <a:extLst>
                  <a:ext uri="{FF2B5EF4-FFF2-40B4-BE49-F238E27FC236}">
                    <a16:creationId xmlns:a16="http://schemas.microsoft.com/office/drawing/2014/main" id="{393C4CAD-F8E1-1AFB-D638-63C37AB59AD7}"/>
                  </a:ext>
                </a:extLst>
              </p:cNvPr>
              <p:cNvPicPr/>
              <p:nvPr/>
            </p:nvPicPr>
            <p:blipFill>
              <a:blip r:embed="rId3" cstate="print"/>
              <a:stretch>
                <a:fillRect/>
              </a:stretch>
            </p:blipFill>
            <p:spPr>
              <a:xfrm>
                <a:off x="6545917" y="5556512"/>
                <a:ext cx="95747" cy="288980"/>
              </a:xfrm>
              <a:prstGeom prst="rect">
                <a:avLst/>
              </a:prstGeom>
            </p:spPr>
          </p:pic>
          <p:pic>
            <p:nvPicPr>
              <p:cNvPr id="39" name="object 47">
                <a:extLst>
                  <a:ext uri="{FF2B5EF4-FFF2-40B4-BE49-F238E27FC236}">
                    <a16:creationId xmlns:a16="http://schemas.microsoft.com/office/drawing/2014/main" id="{87A4E8E6-77CA-334A-8BBB-6D510DBCAFE6}"/>
                  </a:ext>
                </a:extLst>
              </p:cNvPr>
              <p:cNvPicPr/>
              <p:nvPr/>
            </p:nvPicPr>
            <p:blipFill>
              <a:blip r:embed="rId4" cstate="print"/>
              <a:stretch>
                <a:fillRect/>
              </a:stretch>
            </p:blipFill>
            <p:spPr>
              <a:xfrm>
                <a:off x="5828956" y="4670230"/>
                <a:ext cx="3578412" cy="1606993"/>
              </a:xfrm>
              <a:prstGeom prst="rect">
                <a:avLst/>
              </a:prstGeom>
            </p:spPr>
          </p:pic>
          <p:sp>
            <p:nvSpPr>
              <p:cNvPr id="40" name="object 48">
                <a:extLst>
                  <a:ext uri="{FF2B5EF4-FFF2-40B4-BE49-F238E27FC236}">
                    <a16:creationId xmlns:a16="http://schemas.microsoft.com/office/drawing/2014/main" id="{F44F64D2-C7AA-AC1E-F2ED-FA268BE54870}"/>
                  </a:ext>
                </a:extLst>
              </p:cNvPr>
              <p:cNvSpPr/>
              <p:nvPr/>
            </p:nvSpPr>
            <p:spPr>
              <a:xfrm>
                <a:off x="8098308" y="6058095"/>
                <a:ext cx="512445" cy="122555"/>
              </a:xfrm>
              <a:custGeom>
                <a:avLst/>
                <a:gdLst/>
                <a:ahLst/>
                <a:cxnLst/>
                <a:rect l="l" t="t" r="r" b="b"/>
                <a:pathLst>
                  <a:path w="512445" h="122554">
                    <a:moveTo>
                      <a:pt x="9575" y="0"/>
                    </a:moveTo>
                    <a:lnTo>
                      <a:pt x="0" y="0"/>
                    </a:lnTo>
                    <a:lnTo>
                      <a:pt x="0" y="8737"/>
                    </a:lnTo>
                    <a:lnTo>
                      <a:pt x="1739" y="9118"/>
                    </a:lnTo>
                    <a:lnTo>
                      <a:pt x="9575" y="12674"/>
                    </a:lnTo>
                    <a:lnTo>
                      <a:pt x="9575" y="0"/>
                    </a:lnTo>
                    <a:close/>
                  </a:path>
                  <a:path w="512445" h="122554">
                    <a:moveTo>
                      <a:pt x="260083" y="113284"/>
                    </a:moveTo>
                    <a:lnTo>
                      <a:pt x="250507" y="113322"/>
                    </a:lnTo>
                    <a:lnTo>
                      <a:pt x="250507" y="121627"/>
                    </a:lnTo>
                    <a:lnTo>
                      <a:pt x="251333" y="121996"/>
                    </a:lnTo>
                    <a:lnTo>
                      <a:pt x="258330" y="122351"/>
                    </a:lnTo>
                    <a:lnTo>
                      <a:pt x="260083" y="121780"/>
                    </a:lnTo>
                    <a:lnTo>
                      <a:pt x="260083" y="113284"/>
                    </a:lnTo>
                    <a:close/>
                  </a:path>
                  <a:path w="512445" h="122554">
                    <a:moveTo>
                      <a:pt x="512152" y="28727"/>
                    </a:moveTo>
                    <a:lnTo>
                      <a:pt x="502577" y="28727"/>
                    </a:lnTo>
                    <a:lnTo>
                      <a:pt x="502577" y="40424"/>
                    </a:lnTo>
                    <a:lnTo>
                      <a:pt x="510413" y="37807"/>
                    </a:lnTo>
                    <a:lnTo>
                      <a:pt x="512152" y="36931"/>
                    </a:lnTo>
                    <a:lnTo>
                      <a:pt x="512152" y="28727"/>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1" name="object 49">
                <a:extLst>
                  <a:ext uri="{FF2B5EF4-FFF2-40B4-BE49-F238E27FC236}">
                    <a16:creationId xmlns:a16="http://schemas.microsoft.com/office/drawing/2014/main" id="{C0608868-A246-A163-B18A-5887B66D61E6}"/>
                  </a:ext>
                </a:extLst>
              </p:cNvPr>
              <p:cNvPicPr/>
              <p:nvPr/>
            </p:nvPicPr>
            <p:blipFill>
              <a:blip r:embed="rId5" cstate="print"/>
              <a:stretch>
                <a:fillRect/>
              </a:stretch>
            </p:blipFill>
            <p:spPr>
              <a:xfrm>
                <a:off x="9196142" y="5234743"/>
                <a:ext cx="212020" cy="537685"/>
              </a:xfrm>
              <a:prstGeom prst="rect">
                <a:avLst/>
              </a:prstGeom>
            </p:spPr>
          </p:pic>
          <p:pic>
            <p:nvPicPr>
              <p:cNvPr id="42" name="object 50">
                <a:extLst>
                  <a:ext uri="{FF2B5EF4-FFF2-40B4-BE49-F238E27FC236}">
                    <a16:creationId xmlns:a16="http://schemas.microsoft.com/office/drawing/2014/main" id="{C56683DE-1B6F-293E-2926-85B3B85D4357}"/>
                  </a:ext>
                </a:extLst>
              </p:cNvPr>
              <p:cNvPicPr/>
              <p:nvPr/>
            </p:nvPicPr>
            <p:blipFill>
              <a:blip r:embed="rId6" cstate="print"/>
              <a:stretch>
                <a:fillRect/>
              </a:stretch>
            </p:blipFill>
            <p:spPr>
              <a:xfrm>
                <a:off x="8194062" y="5234743"/>
                <a:ext cx="207345" cy="185221"/>
              </a:xfrm>
              <a:prstGeom prst="rect">
                <a:avLst/>
              </a:prstGeom>
            </p:spPr>
          </p:pic>
          <p:pic>
            <p:nvPicPr>
              <p:cNvPr id="43" name="object 51">
                <a:extLst>
                  <a:ext uri="{FF2B5EF4-FFF2-40B4-BE49-F238E27FC236}">
                    <a16:creationId xmlns:a16="http://schemas.microsoft.com/office/drawing/2014/main" id="{A40ADA3E-7AE3-CC36-2847-7D46FE07799A}"/>
                  </a:ext>
                </a:extLst>
              </p:cNvPr>
              <p:cNvPicPr/>
              <p:nvPr/>
            </p:nvPicPr>
            <p:blipFill>
              <a:blip r:embed="rId7" cstate="print"/>
              <a:stretch>
                <a:fillRect/>
              </a:stretch>
            </p:blipFill>
            <p:spPr>
              <a:xfrm>
                <a:off x="7550116" y="5234743"/>
                <a:ext cx="624509" cy="553669"/>
              </a:xfrm>
              <a:prstGeom prst="rect">
                <a:avLst/>
              </a:prstGeom>
            </p:spPr>
          </p:pic>
          <p:pic>
            <p:nvPicPr>
              <p:cNvPr id="44" name="object 52">
                <a:extLst>
                  <a:ext uri="{FF2B5EF4-FFF2-40B4-BE49-F238E27FC236}">
                    <a16:creationId xmlns:a16="http://schemas.microsoft.com/office/drawing/2014/main" id="{24D12CCF-3021-2D08-86E3-3F9BA870AD42}"/>
                  </a:ext>
                </a:extLst>
              </p:cNvPr>
              <p:cNvPicPr/>
              <p:nvPr/>
            </p:nvPicPr>
            <p:blipFill>
              <a:blip r:embed="rId8" cstate="print"/>
              <a:stretch>
                <a:fillRect/>
              </a:stretch>
            </p:blipFill>
            <p:spPr>
              <a:xfrm>
                <a:off x="7047600" y="5234743"/>
                <a:ext cx="501772" cy="663868"/>
              </a:xfrm>
              <a:prstGeom prst="rect">
                <a:avLst/>
              </a:prstGeom>
            </p:spPr>
          </p:pic>
          <p:pic>
            <p:nvPicPr>
              <p:cNvPr id="45" name="object 53">
                <a:extLst>
                  <a:ext uri="{FF2B5EF4-FFF2-40B4-BE49-F238E27FC236}">
                    <a16:creationId xmlns:a16="http://schemas.microsoft.com/office/drawing/2014/main" id="{250D5963-25F8-7819-6351-CEB343A31A84}"/>
                  </a:ext>
                </a:extLst>
              </p:cNvPr>
              <p:cNvPicPr/>
              <p:nvPr/>
            </p:nvPicPr>
            <p:blipFill>
              <a:blip r:embed="rId9" cstate="print"/>
              <a:stretch>
                <a:fillRect/>
              </a:stretch>
            </p:blipFill>
            <p:spPr>
              <a:xfrm>
                <a:off x="5790445" y="4253033"/>
                <a:ext cx="1476891" cy="981710"/>
              </a:xfrm>
              <a:prstGeom prst="rect">
                <a:avLst/>
              </a:prstGeom>
            </p:spPr>
          </p:pic>
        </p:grpSp>
        <p:sp>
          <p:nvSpPr>
            <p:cNvPr id="19" name="object 55">
              <a:extLst>
                <a:ext uri="{FF2B5EF4-FFF2-40B4-BE49-F238E27FC236}">
                  <a16:creationId xmlns:a16="http://schemas.microsoft.com/office/drawing/2014/main" id="{70740623-6008-30D5-9E8A-8A3FC67D4B12}"/>
                </a:ext>
              </a:extLst>
            </p:cNvPr>
            <p:cNvSpPr/>
            <p:nvPr/>
          </p:nvSpPr>
          <p:spPr>
            <a:xfrm>
              <a:off x="13453842" y="3192381"/>
              <a:ext cx="1735486" cy="656535"/>
            </a:xfrm>
            <a:custGeom>
              <a:avLst/>
              <a:gdLst/>
              <a:ahLst/>
              <a:cxnLst/>
              <a:rect l="l" t="t" r="r" b="b"/>
              <a:pathLst>
                <a:path w="2861945" h="1082675">
                  <a:moveTo>
                    <a:pt x="52641" y="93281"/>
                  </a:moveTo>
                  <a:lnTo>
                    <a:pt x="43078" y="93281"/>
                  </a:lnTo>
                  <a:lnTo>
                    <a:pt x="43078" y="237959"/>
                  </a:lnTo>
                  <a:lnTo>
                    <a:pt x="44843" y="237363"/>
                  </a:lnTo>
                  <a:lnTo>
                    <a:pt x="51828" y="237731"/>
                  </a:lnTo>
                  <a:lnTo>
                    <a:pt x="52641" y="238112"/>
                  </a:lnTo>
                  <a:lnTo>
                    <a:pt x="52641" y="93281"/>
                  </a:lnTo>
                  <a:close/>
                </a:path>
                <a:path w="2861945" h="1082675">
                  <a:moveTo>
                    <a:pt x="52666" y="603288"/>
                  </a:moveTo>
                  <a:lnTo>
                    <a:pt x="50914" y="603885"/>
                  </a:lnTo>
                  <a:lnTo>
                    <a:pt x="43916" y="603529"/>
                  </a:lnTo>
                  <a:lnTo>
                    <a:pt x="43103" y="603148"/>
                  </a:lnTo>
                  <a:lnTo>
                    <a:pt x="43103" y="747966"/>
                  </a:lnTo>
                  <a:lnTo>
                    <a:pt x="52666" y="747966"/>
                  </a:lnTo>
                  <a:lnTo>
                    <a:pt x="52666" y="603288"/>
                  </a:lnTo>
                  <a:close/>
                </a:path>
                <a:path w="2861945" h="1082675">
                  <a:moveTo>
                    <a:pt x="95745" y="747979"/>
                  </a:moveTo>
                  <a:lnTo>
                    <a:pt x="0" y="747979"/>
                  </a:lnTo>
                  <a:lnTo>
                    <a:pt x="0" y="757542"/>
                  </a:lnTo>
                  <a:lnTo>
                    <a:pt x="95745" y="757542"/>
                  </a:lnTo>
                  <a:lnTo>
                    <a:pt x="95745" y="747979"/>
                  </a:lnTo>
                  <a:close/>
                </a:path>
                <a:path w="2861945" h="1082675">
                  <a:moveTo>
                    <a:pt x="95745" y="83705"/>
                  </a:moveTo>
                  <a:lnTo>
                    <a:pt x="0" y="83705"/>
                  </a:lnTo>
                  <a:lnTo>
                    <a:pt x="0" y="93268"/>
                  </a:lnTo>
                  <a:lnTo>
                    <a:pt x="95745" y="93268"/>
                  </a:lnTo>
                  <a:lnTo>
                    <a:pt x="95745" y="83705"/>
                  </a:lnTo>
                  <a:close/>
                </a:path>
                <a:path w="2861945" h="1082675">
                  <a:moveTo>
                    <a:pt x="347002" y="699300"/>
                  </a:moveTo>
                  <a:lnTo>
                    <a:pt x="303923" y="699300"/>
                  </a:lnTo>
                  <a:lnTo>
                    <a:pt x="303923" y="554609"/>
                  </a:lnTo>
                  <a:lnTo>
                    <a:pt x="302171" y="555205"/>
                  </a:lnTo>
                  <a:lnTo>
                    <a:pt x="295173" y="554837"/>
                  </a:lnTo>
                  <a:lnTo>
                    <a:pt x="294360" y="554469"/>
                  </a:lnTo>
                  <a:lnTo>
                    <a:pt x="294360" y="699300"/>
                  </a:lnTo>
                  <a:lnTo>
                    <a:pt x="251244" y="699300"/>
                  </a:lnTo>
                  <a:lnTo>
                    <a:pt x="251244" y="708863"/>
                  </a:lnTo>
                  <a:lnTo>
                    <a:pt x="347002" y="708863"/>
                  </a:lnTo>
                  <a:lnTo>
                    <a:pt x="347002" y="699300"/>
                  </a:lnTo>
                  <a:close/>
                </a:path>
                <a:path w="2861945" h="1082675">
                  <a:moveTo>
                    <a:pt x="347002" y="370166"/>
                  </a:moveTo>
                  <a:lnTo>
                    <a:pt x="303923" y="370166"/>
                  </a:lnTo>
                  <a:lnTo>
                    <a:pt x="303923" y="246722"/>
                  </a:lnTo>
                  <a:lnTo>
                    <a:pt x="302171" y="247319"/>
                  </a:lnTo>
                  <a:lnTo>
                    <a:pt x="295173" y="246951"/>
                  </a:lnTo>
                  <a:lnTo>
                    <a:pt x="294360" y="246583"/>
                  </a:lnTo>
                  <a:lnTo>
                    <a:pt x="294360" y="370166"/>
                  </a:lnTo>
                  <a:lnTo>
                    <a:pt x="251244" y="370166"/>
                  </a:lnTo>
                  <a:lnTo>
                    <a:pt x="251244" y="379730"/>
                  </a:lnTo>
                  <a:lnTo>
                    <a:pt x="294360" y="379730"/>
                  </a:lnTo>
                  <a:lnTo>
                    <a:pt x="294322" y="391414"/>
                  </a:lnTo>
                  <a:lnTo>
                    <a:pt x="251244" y="391414"/>
                  </a:lnTo>
                  <a:lnTo>
                    <a:pt x="251244" y="400989"/>
                  </a:lnTo>
                  <a:lnTo>
                    <a:pt x="294322" y="400989"/>
                  </a:lnTo>
                  <a:lnTo>
                    <a:pt x="294322" y="524421"/>
                  </a:lnTo>
                  <a:lnTo>
                    <a:pt x="296087" y="523824"/>
                  </a:lnTo>
                  <a:lnTo>
                    <a:pt x="303072" y="524192"/>
                  </a:lnTo>
                  <a:lnTo>
                    <a:pt x="303898" y="524560"/>
                  </a:lnTo>
                  <a:lnTo>
                    <a:pt x="303898" y="400989"/>
                  </a:lnTo>
                  <a:lnTo>
                    <a:pt x="347002" y="400989"/>
                  </a:lnTo>
                  <a:lnTo>
                    <a:pt x="347002" y="391414"/>
                  </a:lnTo>
                  <a:lnTo>
                    <a:pt x="303898" y="391414"/>
                  </a:lnTo>
                  <a:lnTo>
                    <a:pt x="303923" y="379730"/>
                  </a:lnTo>
                  <a:lnTo>
                    <a:pt x="347002" y="379730"/>
                  </a:lnTo>
                  <a:lnTo>
                    <a:pt x="347002" y="370166"/>
                  </a:lnTo>
                  <a:close/>
                </a:path>
                <a:path w="2861945" h="1082675">
                  <a:moveTo>
                    <a:pt x="347814" y="57480"/>
                  </a:moveTo>
                  <a:lnTo>
                    <a:pt x="252069" y="57480"/>
                  </a:lnTo>
                  <a:lnTo>
                    <a:pt x="252069" y="67043"/>
                  </a:lnTo>
                  <a:lnTo>
                    <a:pt x="295148" y="67043"/>
                  </a:lnTo>
                  <a:lnTo>
                    <a:pt x="295148" y="211734"/>
                  </a:lnTo>
                  <a:lnTo>
                    <a:pt x="296900" y="211137"/>
                  </a:lnTo>
                  <a:lnTo>
                    <a:pt x="303885" y="211505"/>
                  </a:lnTo>
                  <a:lnTo>
                    <a:pt x="304711" y="211874"/>
                  </a:lnTo>
                  <a:lnTo>
                    <a:pt x="304711" y="67043"/>
                  </a:lnTo>
                  <a:lnTo>
                    <a:pt x="347814" y="67043"/>
                  </a:lnTo>
                  <a:lnTo>
                    <a:pt x="347814" y="57480"/>
                  </a:lnTo>
                  <a:close/>
                </a:path>
                <a:path w="2861945" h="1082675">
                  <a:moveTo>
                    <a:pt x="554342" y="9575"/>
                  </a:moveTo>
                  <a:lnTo>
                    <a:pt x="544779" y="9575"/>
                  </a:lnTo>
                  <a:lnTo>
                    <a:pt x="544779" y="154254"/>
                  </a:lnTo>
                  <a:lnTo>
                    <a:pt x="546531" y="153657"/>
                  </a:lnTo>
                  <a:lnTo>
                    <a:pt x="553516" y="154025"/>
                  </a:lnTo>
                  <a:lnTo>
                    <a:pt x="554342" y="154406"/>
                  </a:lnTo>
                  <a:lnTo>
                    <a:pt x="554342" y="9575"/>
                  </a:lnTo>
                  <a:close/>
                </a:path>
                <a:path w="2861945" h="1082675">
                  <a:moveTo>
                    <a:pt x="554367" y="196240"/>
                  </a:moveTo>
                  <a:lnTo>
                    <a:pt x="552602" y="196837"/>
                  </a:lnTo>
                  <a:lnTo>
                    <a:pt x="545617" y="196469"/>
                  </a:lnTo>
                  <a:lnTo>
                    <a:pt x="544804" y="196088"/>
                  </a:lnTo>
                  <a:lnTo>
                    <a:pt x="544804" y="340918"/>
                  </a:lnTo>
                  <a:lnTo>
                    <a:pt x="554367" y="340918"/>
                  </a:lnTo>
                  <a:lnTo>
                    <a:pt x="554367" y="196240"/>
                  </a:lnTo>
                  <a:close/>
                </a:path>
                <a:path w="2861945" h="1082675">
                  <a:moveTo>
                    <a:pt x="555205" y="552716"/>
                  </a:moveTo>
                  <a:lnTo>
                    <a:pt x="545642" y="552716"/>
                  </a:lnTo>
                  <a:lnTo>
                    <a:pt x="545642" y="697395"/>
                  </a:lnTo>
                  <a:lnTo>
                    <a:pt x="547395" y="696798"/>
                  </a:lnTo>
                  <a:lnTo>
                    <a:pt x="554380" y="697166"/>
                  </a:lnTo>
                  <a:lnTo>
                    <a:pt x="555205" y="697534"/>
                  </a:lnTo>
                  <a:lnTo>
                    <a:pt x="555205" y="552716"/>
                  </a:lnTo>
                  <a:close/>
                </a:path>
                <a:path w="2861945" h="1082675">
                  <a:moveTo>
                    <a:pt x="555231" y="721537"/>
                  </a:moveTo>
                  <a:lnTo>
                    <a:pt x="553478" y="722134"/>
                  </a:lnTo>
                  <a:lnTo>
                    <a:pt x="546481" y="721766"/>
                  </a:lnTo>
                  <a:lnTo>
                    <a:pt x="545668" y="721385"/>
                  </a:lnTo>
                  <a:lnTo>
                    <a:pt x="545668" y="866203"/>
                  </a:lnTo>
                  <a:lnTo>
                    <a:pt x="555231" y="866203"/>
                  </a:lnTo>
                  <a:lnTo>
                    <a:pt x="555231" y="721537"/>
                  </a:lnTo>
                  <a:close/>
                </a:path>
                <a:path w="2861945" h="1082675">
                  <a:moveTo>
                    <a:pt x="597446" y="340931"/>
                  </a:moveTo>
                  <a:lnTo>
                    <a:pt x="501700" y="340931"/>
                  </a:lnTo>
                  <a:lnTo>
                    <a:pt x="501700" y="350494"/>
                  </a:lnTo>
                  <a:lnTo>
                    <a:pt x="597446" y="350494"/>
                  </a:lnTo>
                  <a:lnTo>
                    <a:pt x="597446" y="340931"/>
                  </a:lnTo>
                  <a:close/>
                </a:path>
                <a:path w="2861945" h="1082675">
                  <a:moveTo>
                    <a:pt x="597446" y="0"/>
                  </a:moveTo>
                  <a:lnTo>
                    <a:pt x="501700" y="0"/>
                  </a:lnTo>
                  <a:lnTo>
                    <a:pt x="501700" y="9563"/>
                  </a:lnTo>
                  <a:lnTo>
                    <a:pt x="597446" y="9563"/>
                  </a:lnTo>
                  <a:lnTo>
                    <a:pt x="597446" y="0"/>
                  </a:lnTo>
                  <a:close/>
                </a:path>
                <a:path w="2861945" h="1082675">
                  <a:moveTo>
                    <a:pt x="598309" y="866228"/>
                  </a:moveTo>
                  <a:lnTo>
                    <a:pt x="502564" y="866228"/>
                  </a:lnTo>
                  <a:lnTo>
                    <a:pt x="502564" y="875792"/>
                  </a:lnTo>
                  <a:lnTo>
                    <a:pt x="598309" y="875792"/>
                  </a:lnTo>
                  <a:lnTo>
                    <a:pt x="598309" y="866228"/>
                  </a:lnTo>
                  <a:close/>
                </a:path>
                <a:path w="2861945" h="1082675">
                  <a:moveTo>
                    <a:pt x="598309" y="543140"/>
                  </a:moveTo>
                  <a:lnTo>
                    <a:pt x="502564" y="543140"/>
                  </a:lnTo>
                  <a:lnTo>
                    <a:pt x="502564" y="552704"/>
                  </a:lnTo>
                  <a:lnTo>
                    <a:pt x="598309" y="552704"/>
                  </a:lnTo>
                  <a:lnTo>
                    <a:pt x="598309" y="543140"/>
                  </a:lnTo>
                  <a:close/>
                </a:path>
                <a:path w="2861945" h="1082675">
                  <a:moveTo>
                    <a:pt x="806437" y="9575"/>
                  </a:moveTo>
                  <a:lnTo>
                    <a:pt x="796874" y="9575"/>
                  </a:lnTo>
                  <a:lnTo>
                    <a:pt x="796874" y="154254"/>
                  </a:lnTo>
                  <a:lnTo>
                    <a:pt x="798626" y="153657"/>
                  </a:lnTo>
                  <a:lnTo>
                    <a:pt x="805611" y="154025"/>
                  </a:lnTo>
                  <a:lnTo>
                    <a:pt x="806437" y="154406"/>
                  </a:lnTo>
                  <a:lnTo>
                    <a:pt x="806437" y="9575"/>
                  </a:lnTo>
                  <a:close/>
                </a:path>
                <a:path w="2861945" h="1082675">
                  <a:moveTo>
                    <a:pt x="849541" y="0"/>
                  </a:moveTo>
                  <a:lnTo>
                    <a:pt x="753795" y="0"/>
                  </a:lnTo>
                  <a:lnTo>
                    <a:pt x="753795" y="9563"/>
                  </a:lnTo>
                  <a:lnTo>
                    <a:pt x="849541" y="9563"/>
                  </a:lnTo>
                  <a:lnTo>
                    <a:pt x="849541" y="0"/>
                  </a:lnTo>
                  <a:close/>
                </a:path>
                <a:path w="2861945" h="1082675">
                  <a:moveTo>
                    <a:pt x="1056919" y="9575"/>
                  </a:moveTo>
                  <a:lnTo>
                    <a:pt x="1047356" y="9575"/>
                  </a:lnTo>
                  <a:lnTo>
                    <a:pt x="1047356" y="154254"/>
                  </a:lnTo>
                  <a:lnTo>
                    <a:pt x="1049121" y="153657"/>
                  </a:lnTo>
                  <a:lnTo>
                    <a:pt x="1056106" y="154025"/>
                  </a:lnTo>
                  <a:lnTo>
                    <a:pt x="1056919" y="154406"/>
                  </a:lnTo>
                  <a:lnTo>
                    <a:pt x="1056919" y="9575"/>
                  </a:lnTo>
                  <a:close/>
                </a:path>
                <a:path w="2861945" h="1082675">
                  <a:moveTo>
                    <a:pt x="1057300" y="496493"/>
                  </a:moveTo>
                  <a:lnTo>
                    <a:pt x="1047737" y="496493"/>
                  </a:lnTo>
                  <a:lnTo>
                    <a:pt x="1047737" y="641172"/>
                  </a:lnTo>
                  <a:lnTo>
                    <a:pt x="1049489" y="640575"/>
                  </a:lnTo>
                  <a:lnTo>
                    <a:pt x="1056474" y="640943"/>
                  </a:lnTo>
                  <a:lnTo>
                    <a:pt x="1057300" y="641311"/>
                  </a:lnTo>
                  <a:lnTo>
                    <a:pt x="1057300" y="496493"/>
                  </a:lnTo>
                  <a:close/>
                </a:path>
                <a:path w="2861945" h="1082675">
                  <a:moveTo>
                    <a:pt x="1057325" y="666584"/>
                  </a:moveTo>
                  <a:lnTo>
                    <a:pt x="1055560" y="667181"/>
                  </a:lnTo>
                  <a:lnTo>
                    <a:pt x="1048575" y="666813"/>
                  </a:lnTo>
                  <a:lnTo>
                    <a:pt x="1047762" y="666445"/>
                  </a:lnTo>
                  <a:lnTo>
                    <a:pt x="1047762" y="811263"/>
                  </a:lnTo>
                  <a:lnTo>
                    <a:pt x="1057325" y="811263"/>
                  </a:lnTo>
                  <a:lnTo>
                    <a:pt x="1057325" y="666584"/>
                  </a:lnTo>
                  <a:close/>
                </a:path>
                <a:path w="2861945" h="1082675">
                  <a:moveTo>
                    <a:pt x="1100035" y="0"/>
                  </a:moveTo>
                  <a:lnTo>
                    <a:pt x="1004277" y="0"/>
                  </a:lnTo>
                  <a:lnTo>
                    <a:pt x="1004277" y="9563"/>
                  </a:lnTo>
                  <a:lnTo>
                    <a:pt x="1100035" y="9563"/>
                  </a:lnTo>
                  <a:lnTo>
                    <a:pt x="1100035" y="0"/>
                  </a:lnTo>
                  <a:close/>
                </a:path>
                <a:path w="2861945" h="1082675">
                  <a:moveTo>
                    <a:pt x="1100404" y="811276"/>
                  </a:moveTo>
                  <a:lnTo>
                    <a:pt x="1004658" y="811276"/>
                  </a:lnTo>
                  <a:lnTo>
                    <a:pt x="1004658" y="820839"/>
                  </a:lnTo>
                  <a:lnTo>
                    <a:pt x="1100404" y="820839"/>
                  </a:lnTo>
                  <a:lnTo>
                    <a:pt x="1100404" y="811276"/>
                  </a:lnTo>
                  <a:close/>
                </a:path>
                <a:path w="2861945" h="1082675">
                  <a:moveTo>
                    <a:pt x="1100404" y="486918"/>
                  </a:moveTo>
                  <a:lnTo>
                    <a:pt x="1004658" y="486918"/>
                  </a:lnTo>
                  <a:lnTo>
                    <a:pt x="1004658" y="496481"/>
                  </a:lnTo>
                  <a:lnTo>
                    <a:pt x="1100404" y="496481"/>
                  </a:lnTo>
                  <a:lnTo>
                    <a:pt x="1100404" y="486918"/>
                  </a:lnTo>
                  <a:close/>
                </a:path>
                <a:path w="2861945" h="1082675">
                  <a:moveTo>
                    <a:pt x="1309928" y="754481"/>
                  </a:moveTo>
                  <a:lnTo>
                    <a:pt x="1308176" y="755078"/>
                  </a:lnTo>
                  <a:lnTo>
                    <a:pt x="1301191" y="754710"/>
                  </a:lnTo>
                  <a:lnTo>
                    <a:pt x="1300365" y="754341"/>
                  </a:lnTo>
                  <a:lnTo>
                    <a:pt x="1300365" y="899160"/>
                  </a:lnTo>
                  <a:lnTo>
                    <a:pt x="1309928" y="899160"/>
                  </a:lnTo>
                  <a:lnTo>
                    <a:pt x="1309928" y="754481"/>
                  </a:lnTo>
                  <a:close/>
                </a:path>
                <a:path w="2861945" h="1082675">
                  <a:moveTo>
                    <a:pt x="1309928" y="310324"/>
                  </a:moveTo>
                  <a:lnTo>
                    <a:pt x="1308176" y="310921"/>
                  </a:lnTo>
                  <a:lnTo>
                    <a:pt x="1301191" y="310553"/>
                  </a:lnTo>
                  <a:lnTo>
                    <a:pt x="1300365" y="310184"/>
                  </a:lnTo>
                  <a:lnTo>
                    <a:pt x="1300365" y="455002"/>
                  </a:lnTo>
                  <a:lnTo>
                    <a:pt x="1309928" y="455002"/>
                  </a:lnTo>
                  <a:lnTo>
                    <a:pt x="1309928" y="310324"/>
                  </a:lnTo>
                  <a:close/>
                </a:path>
                <a:path w="2861945" h="1082675">
                  <a:moveTo>
                    <a:pt x="1353007" y="899172"/>
                  </a:moveTo>
                  <a:lnTo>
                    <a:pt x="1257261" y="899172"/>
                  </a:lnTo>
                  <a:lnTo>
                    <a:pt x="1257261" y="908735"/>
                  </a:lnTo>
                  <a:lnTo>
                    <a:pt x="1353007" y="908735"/>
                  </a:lnTo>
                  <a:lnTo>
                    <a:pt x="1353007" y="899172"/>
                  </a:lnTo>
                  <a:close/>
                </a:path>
                <a:path w="2861945" h="1082675">
                  <a:moveTo>
                    <a:pt x="1353007" y="566991"/>
                  </a:moveTo>
                  <a:lnTo>
                    <a:pt x="1257261" y="566991"/>
                  </a:lnTo>
                  <a:lnTo>
                    <a:pt x="1257261" y="576554"/>
                  </a:lnTo>
                  <a:lnTo>
                    <a:pt x="1300340" y="576554"/>
                  </a:lnTo>
                  <a:lnTo>
                    <a:pt x="1300340" y="721245"/>
                  </a:lnTo>
                  <a:lnTo>
                    <a:pt x="1302105" y="720648"/>
                  </a:lnTo>
                  <a:lnTo>
                    <a:pt x="1309090" y="721017"/>
                  </a:lnTo>
                  <a:lnTo>
                    <a:pt x="1309903" y="721385"/>
                  </a:lnTo>
                  <a:lnTo>
                    <a:pt x="1309903" y="576554"/>
                  </a:lnTo>
                  <a:lnTo>
                    <a:pt x="1353007" y="576554"/>
                  </a:lnTo>
                  <a:lnTo>
                    <a:pt x="1353007" y="566991"/>
                  </a:lnTo>
                  <a:close/>
                </a:path>
                <a:path w="2861945" h="1082675">
                  <a:moveTo>
                    <a:pt x="1353007" y="455015"/>
                  </a:moveTo>
                  <a:lnTo>
                    <a:pt x="1257261" y="455015"/>
                  </a:lnTo>
                  <a:lnTo>
                    <a:pt x="1257261" y="464578"/>
                  </a:lnTo>
                  <a:lnTo>
                    <a:pt x="1353007" y="464578"/>
                  </a:lnTo>
                  <a:lnTo>
                    <a:pt x="1353007" y="455015"/>
                  </a:lnTo>
                  <a:close/>
                </a:path>
                <a:path w="2861945" h="1082675">
                  <a:moveTo>
                    <a:pt x="1604632" y="620077"/>
                  </a:moveTo>
                  <a:lnTo>
                    <a:pt x="1561553" y="620077"/>
                  </a:lnTo>
                  <a:lnTo>
                    <a:pt x="1561553" y="508431"/>
                  </a:lnTo>
                  <a:lnTo>
                    <a:pt x="1559801" y="509028"/>
                  </a:lnTo>
                  <a:lnTo>
                    <a:pt x="1552816" y="508660"/>
                  </a:lnTo>
                  <a:lnTo>
                    <a:pt x="1551990" y="508279"/>
                  </a:lnTo>
                  <a:lnTo>
                    <a:pt x="1551990" y="620077"/>
                  </a:lnTo>
                  <a:lnTo>
                    <a:pt x="1508887" y="620077"/>
                  </a:lnTo>
                  <a:lnTo>
                    <a:pt x="1508887" y="629640"/>
                  </a:lnTo>
                  <a:lnTo>
                    <a:pt x="1551990" y="629640"/>
                  </a:lnTo>
                  <a:lnTo>
                    <a:pt x="1551965" y="653122"/>
                  </a:lnTo>
                  <a:lnTo>
                    <a:pt x="1508887" y="653122"/>
                  </a:lnTo>
                  <a:lnTo>
                    <a:pt x="1508887" y="662686"/>
                  </a:lnTo>
                  <a:lnTo>
                    <a:pt x="1551965" y="662686"/>
                  </a:lnTo>
                  <a:lnTo>
                    <a:pt x="1551965" y="774331"/>
                  </a:lnTo>
                  <a:lnTo>
                    <a:pt x="1553718" y="773734"/>
                  </a:lnTo>
                  <a:lnTo>
                    <a:pt x="1560715" y="774103"/>
                  </a:lnTo>
                  <a:lnTo>
                    <a:pt x="1561528" y="774484"/>
                  </a:lnTo>
                  <a:lnTo>
                    <a:pt x="1561528" y="662686"/>
                  </a:lnTo>
                  <a:lnTo>
                    <a:pt x="1604632" y="662686"/>
                  </a:lnTo>
                  <a:lnTo>
                    <a:pt x="1604632" y="653122"/>
                  </a:lnTo>
                  <a:lnTo>
                    <a:pt x="1561528" y="653122"/>
                  </a:lnTo>
                  <a:lnTo>
                    <a:pt x="1561553" y="629640"/>
                  </a:lnTo>
                  <a:lnTo>
                    <a:pt x="1604632" y="629640"/>
                  </a:lnTo>
                  <a:lnTo>
                    <a:pt x="1604632" y="620077"/>
                  </a:lnTo>
                  <a:close/>
                </a:path>
                <a:path w="2861945" h="1082675">
                  <a:moveTo>
                    <a:pt x="1604632" y="303263"/>
                  </a:moveTo>
                  <a:lnTo>
                    <a:pt x="1508887" y="303263"/>
                  </a:lnTo>
                  <a:lnTo>
                    <a:pt x="1508887" y="312826"/>
                  </a:lnTo>
                  <a:lnTo>
                    <a:pt x="1551965" y="312826"/>
                  </a:lnTo>
                  <a:lnTo>
                    <a:pt x="1551965" y="457517"/>
                  </a:lnTo>
                  <a:lnTo>
                    <a:pt x="1553718" y="456920"/>
                  </a:lnTo>
                  <a:lnTo>
                    <a:pt x="1560715" y="457288"/>
                  </a:lnTo>
                  <a:lnTo>
                    <a:pt x="1561528" y="457657"/>
                  </a:lnTo>
                  <a:lnTo>
                    <a:pt x="1561528" y="312826"/>
                  </a:lnTo>
                  <a:lnTo>
                    <a:pt x="1604632" y="312826"/>
                  </a:lnTo>
                  <a:lnTo>
                    <a:pt x="1604632" y="303263"/>
                  </a:lnTo>
                  <a:close/>
                </a:path>
                <a:path w="2861945" h="1082675">
                  <a:moveTo>
                    <a:pt x="1812455" y="753211"/>
                  </a:moveTo>
                  <a:lnTo>
                    <a:pt x="1802892" y="753211"/>
                  </a:lnTo>
                  <a:lnTo>
                    <a:pt x="1802892" y="897890"/>
                  </a:lnTo>
                  <a:lnTo>
                    <a:pt x="1804644" y="897293"/>
                  </a:lnTo>
                  <a:lnTo>
                    <a:pt x="1811629" y="897661"/>
                  </a:lnTo>
                  <a:lnTo>
                    <a:pt x="1812455" y="898029"/>
                  </a:lnTo>
                  <a:lnTo>
                    <a:pt x="1812455" y="753211"/>
                  </a:lnTo>
                  <a:close/>
                </a:path>
                <a:path w="2861945" h="1082675">
                  <a:moveTo>
                    <a:pt x="1812455" y="163944"/>
                  </a:moveTo>
                  <a:lnTo>
                    <a:pt x="1802892" y="163944"/>
                  </a:lnTo>
                  <a:lnTo>
                    <a:pt x="1802892" y="308622"/>
                  </a:lnTo>
                  <a:lnTo>
                    <a:pt x="1804644" y="308025"/>
                  </a:lnTo>
                  <a:lnTo>
                    <a:pt x="1811629" y="308394"/>
                  </a:lnTo>
                  <a:lnTo>
                    <a:pt x="1812455" y="308775"/>
                  </a:lnTo>
                  <a:lnTo>
                    <a:pt x="1812455" y="163944"/>
                  </a:lnTo>
                  <a:close/>
                </a:path>
                <a:path w="2861945" h="1082675">
                  <a:moveTo>
                    <a:pt x="1855558" y="743635"/>
                  </a:moveTo>
                  <a:lnTo>
                    <a:pt x="1759813" y="743635"/>
                  </a:lnTo>
                  <a:lnTo>
                    <a:pt x="1759813" y="753198"/>
                  </a:lnTo>
                  <a:lnTo>
                    <a:pt x="1855558" y="753198"/>
                  </a:lnTo>
                  <a:lnTo>
                    <a:pt x="1855558" y="743635"/>
                  </a:lnTo>
                  <a:close/>
                </a:path>
                <a:path w="2861945" h="1082675">
                  <a:moveTo>
                    <a:pt x="1855558" y="522262"/>
                  </a:moveTo>
                  <a:lnTo>
                    <a:pt x="1812480" y="522262"/>
                  </a:lnTo>
                  <a:lnTo>
                    <a:pt x="1812480" y="377571"/>
                  </a:lnTo>
                  <a:lnTo>
                    <a:pt x="1810715" y="378167"/>
                  </a:lnTo>
                  <a:lnTo>
                    <a:pt x="1803730" y="377799"/>
                  </a:lnTo>
                  <a:lnTo>
                    <a:pt x="1802917" y="377431"/>
                  </a:lnTo>
                  <a:lnTo>
                    <a:pt x="1802917" y="522262"/>
                  </a:lnTo>
                  <a:lnTo>
                    <a:pt x="1759813" y="522262"/>
                  </a:lnTo>
                  <a:lnTo>
                    <a:pt x="1759813" y="531825"/>
                  </a:lnTo>
                  <a:lnTo>
                    <a:pt x="1855558" y="531825"/>
                  </a:lnTo>
                  <a:lnTo>
                    <a:pt x="1855558" y="522262"/>
                  </a:lnTo>
                  <a:close/>
                </a:path>
                <a:path w="2861945" h="1082675">
                  <a:moveTo>
                    <a:pt x="1855558" y="154368"/>
                  </a:moveTo>
                  <a:lnTo>
                    <a:pt x="1759813" y="154368"/>
                  </a:lnTo>
                  <a:lnTo>
                    <a:pt x="1759813" y="163931"/>
                  </a:lnTo>
                  <a:lnTo>
                    <a:pt x="1855558" y="163931"/>
                  </a:lnTo>
                  <a:lnTo>
                    <a:pt x="1855558" y="154368"/>
                  </a:lnTo>
                  <a:close/>
                </a:path>
                <a:path w="2861945" h="1082675">
                  <a:moveTo>
                    <a:pt x="2107641" y="653110"/>
                  </a:moveTo>
                  <a:lnTo>
                    <a:pt x="2064562" y="653110"/>
                  </a:lnTo>
                  <a:lnTo>
                    <a:pt x="2064562" y="533882"/>
                  </a:lnTo>
                  <a:lnTo>
                    <a:pt x="2062797" y="534479"/>
                  </a:lnTo>
                  <a:lnTo>
                    <a:pt x="2055812" y="534111"/>
                  </a:lnTo>
                  <a:lnTo>
                    <a:pt x="2054999" y="533742"/>
                  </a:lnTo>
                  <a:lnTo>
                    <a:pt x="2054999" y="653110"/>
                  </a:lnTo>
                  <a:lnTo>
                    <a:pt x="2011883" y="653110"/>
                  </a:lnTo>
                  <a:lnTo>
                    <a:pt x="2011883" y="662673"/>
                  </a:lnTo>
                  <a:lnTo>
                    <a:pt x="2054961" y="662673"/>
                  </a:lnTo>
                  <a:lnTo>
                    <a:pt x="2054961" y="678573"/>
                  </a:lnTo>
                  <a:lnTo>
                    <a:pt x="2011883" y="678573"/>
                  </a:lnTo>
                  <a:lnTo>
                    <a:pt x="2011883" y="688136"/>
                  </a:lnTo>
                  <a:lnTo>
                    <a:pt x="2054961" y="688136"/>
                  </a:lnTo>
                  <a:lnTo>
                    <a:pt x="2054961" y="807364"/>
                  </a:lnTo>
                  <a:lnTo>
                    <a:pt x="2056726" y="806767"/>
                  </a:lnTo>
                  <a:lnTo>
                    <a:pt x="2063711" y="807135"/>
                  </a:lnTo>
                  <a:lnTo>
                    <a:pt x="2064524" y="807504"/>
                  </a:lnTo>
                  <a:lnTo>
                    <a:pt x="2064524" y="688136"/>
                  </a:lnTo>
                  <a:lnTo>
                    <a:pt x="2107641" y="688136"/>
                  </a:lnTo>
                  <a:lnTo>
                    <a:pt x="2107641" y="678573"/>
                  </a:lnTo>
                  <a:lnTo>
                    <a:pt x="2064524" y="678573"/>
                  </a:lnTo>
                  <a:lnTo>
                    <a:pt x="2064562" y="662673"/>
                  </a:lnTo>
                  <a:lnTo>
                    <a:pt x="2107641" y="662673"/>
                  </a:lnTo>
                  <a:lnTo>
                    <a:pt x="2107641" y="653110"/>
                  </a:lnTo>
                  <a:close/>
                </a:path>
                <a:path w="2861945" h="1082675">
                  <a:moveTo>
                    <a:pt x="2107641" y="334035"/>
                  </a:moveTo>
                  <a:lnTo>
                    <a:pt x="2011883" y="334035"/>
                  </a:lnTo>
                  <a:lnTo>
                    <a:pt x="2011883" y="343598"/>
                  </a:lnTo>
                  <a:lnTo>
                    <a:pt x="2054961" y="343598"/>
                  </a:lnTo>
                  <a:lnTo>
                    <a:pt x="2054961" y="488276"/>
                  </a:lnTo>
                  <a:lnTo>
                    <a:pt x="2056726" y="487692"/>
                  </a:lnTo>
                  <a:lnTo>
                    <a:pt x="2063711" y="488061"/>
                  </a:lnTo>
                  <a:lnTo>
                    <a:pt x="2064524" y="488429"/>
                  </a:lnTo>
                  <a:lnTo>
                    <a:pt x="2064524" y="343598"/>
                  </a:lnTo>
                  <a:lnTo>
                    <a:pt x="2107641" y="343598"/>
                  </a:lnTo>
                  <a:lnTo>
                    <a:pt x="2107641" y="334035"/>
                  </a:lnTo>
                  <a:close/>
                </a:path>
                <a:path w="2861945" h="1082675">
                  <a:moveTo>
                    <a:pt x="2358148" y="820839"/>
                  </a:moveTo>
                  <a:lnTo>
                    <a:pt x="2262403" y="820839"/>
                  </a:lnTo>
                  <a:lnTo>
                    <a:pt x="2262403" y="830402"/>
                  </a:lnTo>
                  <a:lnTo>
                    <a:pt x="2358148" y="830402"/>
                  </a:lnTo>
                  <a:lnTo>
                    <a:pt x="2358148" y="820839"/>
                  </a:lnTo>
                  <a:close/>
                </a:path>
                <a:path w="2861945" h="1082675">
                  <a:moveTo>
                    <a:pt x="2358148" y="362661"/>
                  </a:moveTo>
                  <a:lnTo>
                    <a:pt x="2262403" y="362661"/>
                  </a:lnTo>
                  <a:lnTo>
                    <a:pt x="2262403" y="372237"/>
                  </a:lnTo>
                  <a:lnTo>
                    <a:pt x="2305481" y="372237"/>
                  </a:lnTo>
                  <a:lnTo>
                    <a:pt x="2305481" y="474726"/>
                  </a:lnTo>
                  <a:lnTo>
                    <a:pt x="2262403" y="474726"/>
                  </a:lnTo>
                  <a:lnTo>
                    <a:pt x="2262403" y="484289"/>
                  </a:lnTo>
                  <a:lnTo>
                    <a:pt x="2305481" y="484289"/>
                  </a:lnTo>
                  <a:lnTo>
                    <a:pt x="2305481" y="516915"/>
                  </a:lnTo>
                  <a:lnTo>
                    <a:pt x="2305481" y="628980"/>
                  </a:lnTo>
                  <a:lnTo>
                    <a:pt x="2305507" y="675995"/>
                  </a:lnTo>
                  <a:lnTo>
                    <a:pt x="2305507" y="708367"/>
                  </a:lnTo>
                  <a:lnTo>
                    <a:pt x="2262403" y="708367"/>
                  </a:lnTo>
                  <a:lnTo>
                    <a:pt x="2262403" y="717931"/>
                  </a:lnTo>
                  <a:lnTo>
                    <a:pt x="2305507" y="717931"/>
                  </a:lnTo>
                  <a:lnTo>
                    <a:pt x="2305507" y="820826"/>
                  </a:lnTo>
                  <a:lnTo>
                    <a:pt x="2315070" y="820826"/>
                  </a:lnTo>
                  <a:lnTo>
                    <a:pt x="2315070" y="717931"/>
                  </a:lnTo>
                  <a:lnTo>
                    <a:pt x="2358148" y="717931"/>
                  </a:lnTo>
                  <a:lnTo>
                    <a:pt x="2358148" y="708367"/>
                  </a:lnTo>
                  <a:lnTo>
                    <a:pt x="2315070" y="708367"/>
                  </a:lnTo>
                  <a:lnTo>
                    <a:pt x="2315070" y="676148"/>
                  </a:lnTo>
                  <a:lnTo>
                    <a:pt x="2315070" y="563676"/>
                  </a:lnTo>
                  <a:lnTo>
                    <a:pt x="2315045" y="517055"/>
                  </a:lnTo>
                  <a:lnTo>
                    <a:pt x="2315045" y="484301"/>
                  </a:lnTo>
                  <a:lnTo>
                    <a:pt x="2358148" y="484289"/>
                  </a:lnTo>
                  <a:lnTo>
                    <a:pt x="2358148" y="474726"/>
                  </a:lnTo>
                  <a:lnTo>
                    <a:pt x="2315045" y="474726"/>
                  </a:lnTo>
                  <a:lnTo>
                    <a:pt x="2315045" y="372237"/>
                  </a:lnTo>
                  <a:lnTo>
                    <a:pt x="2358148" y="372237"/>
                  </a:lnTo>
                  <a:lnTo>
                    <a:pt x="2358148" y="362661"/>
                  </a:lnTo>
                  <a:close/>
                </a:path>
                <a:path w="2861945" h="1082675">
                  <a:moveTo>
                    <a:pt x="2567063" y="509663"/>
                  </a:moveTo>
                  <a:lnTo>
                    <a:pt x="2557500" y="509663"/>
                  </a:lnTo>
                  <a:lnTo>
                    <a:pt x="2557500" y="654342"/>
                  </a:lnTo>
                  <a:lnTo>
                    <a:pt x="2559253" y="653745"/>
                  </a:lnTo>
                  <a:lnTo>
                    <a:pt x="2566238" y="654113"/>
                  </a:lnTo>
                  <a:lnTo>
                    <a:pt x="2567063" y="654481"/>
                  </a:lnTo>
                  <a:lnTo>
                    <a:pt x="2567063" y="509663"/>
                  </a:lnTo>
                  <a:close/>
                </a:path>
                <a:path w="2861945" h="1082675">
                  <a:moveTo>
                    <a:pt x="2610167" y="927798"/>
                  </a:moveTo>
                  <a:lnTo>
                    <a:pt x="2514409" y="927798"/>
                  </a:lnTo>
                  <a:lnTo>
                    <a:pt x="2514409" y="937361"/>
                  </a:lnTo>
                  <a:lnTo>
                    <a:pt x="2557500" y="937361"/>
                  </a:lnTo>
                  <a:lnTo>
                    <a:pt x="2557500" y="1082052"/>
                  </a:lnTo>
                  <a:lnTo>
                    <a:pt x="2559253" y="1081455"/>
                  </a:lnTo>
                  <a:lnTo>
                    <a:pt x="2566238" y="1081824"/>
                  </a:lnTo>
                  <a:lnTo>
                    <a:pt x="2567063" y="1082192"/>
                  </a:lnTo>
                  <a:lnTo>
                    <a:pt x="2567063" y="937361"/>
                  </a:lnTo>
                  <a:lnTo>
                    <a:pt x="2610167" y="937361"/>
                  </a:lnTo>
                  <a:lnTo>
                    <a:pt x="2610167" y="927798"/>
                  </a:lnTo>
                  <a:close/>
                </a:path>
                <a:path w="2861945" h="1082675">
                  <a:moveTo>
                    <a:pt x="2610167" y="853198"/>
                  </a:moveTo>
                  <a:lnTo>
                    <a:pt x="2567089" y="853198"/>
                  </a:lnTo>
                  <a:lnTo>
                    <a:pt x="2567089" y="708507"/>
                  </a:lnTo>
                  <a:lnTo>
                    <a:pt x="2565336" y="709104"/>
                  </a:lnTo>
                  <a:lnTo>
                    <a:pt x="2558338" y="708736"/>
                  </a:lnTo>
                  <a:lnTo>
                    <a:pt x="2557526" y="708367"/>
                  </a:lnTo>
                  <a:lnTo>
                    <a:pt x="2557526" y="853198"/>
                  </a:lnTo>
                  <a:lnTo>
                    <a:pt x="2514422" y="853198"/>
                  </a:lnTo>
                  <a:lnTo>
                    <a:pt x="2514422" y="862774"/>
                  </a:lnTo>
                  <a:lnTo>
                    <a:pt x="2610167" y="862774"/>
                  </a:lnTo>
                  <a:lnTo>
                    <a:pt x="2610167" y="853198"/>
                  </a:lnTo>
                  <a:close/>
                </a:path>
                <a:path w="2861945" h="1082675">
                  <a:moveTo>
                    <a:pt x="2610167" y="500087"/>
                  </a:moveTo>
                  <a:lnTo>
                    <a:pt x="2514409" y="500087"/>
                  </a:lnTo>
                  <a:lnTo>
                    <a:pt x="2514409" y="509651"/>
                  </a:lnTo>
                  <a:lnTo>
                    <a:pt x="2610167" y="509651"/>
                  </a:lnTo>
                  <a:lnTo>
                    <a:pt x="2610167" y="500087"/>
                  </a:lnTo>
                  <a:close/>
                </a:path>
                <a:path w="2861945" h="1082675">
                  <a:moveTo>
                    <a:pt x="2818358" y="643928"/>
                  </a:moveTo>
                  <a:lnTo>
                    <a:pt x="2808795" y="643928"/>
                  </a:lnTo>
                  <a:lnTo>
                    <a:pt x="2808795" y="788606"/>
                  </a:lnTo>
                  <a:lnTo>
                    <a:pt x="2810548" y="788009"/>
                  </a:lnTo>
                  <a:lnTo>
                    <a:pt x="2817533" y="788377"/>
                  </a:lnTo>
                  <a:lnTo>
                    <a:pt x="2818358" y="788746"/>
                  </a:lnTo>
                  <a:lnTo>
                    <a:pt x="2818358" y="643928"/>
                  </a:lnTo>
                  <a:close/>
                </a:path>
                <a:path w="2861945" h="1082675">
                  <a:moveTo>
                    <a:pt x="2861462" y="634352"/>
                  </a:moveTo>
                  <a:lnTo>
                    <a:pt x="2765717" y="634352"/>
                  </a:lnTo>
                  <a:lnTo>
                    <a:pt x="2765717" y="643915"/>
                  </a:lnTo>
                  <a:lnTo>
                    <a:pt x="2861462" y="643915"/>
                  </a:lnTo>
                  <a:lnTo>
                    <a:pt x="2861462" y="634352"/>
                  </a:lnTo>
                  <a:close/>
                </a:path>
              </a:pathLst>
            </a:custGeom>
            <a:solidFill>
              <a:srgbClr val="C294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object 56">
              <a:extLst>
                <a:ext uri="{FF2B5EF4-FFF2-40B4-BE49-F238E27FC236}">
                  <a16:creationId xmlns:a16="http://schemas.microsoft.com/office/drawing/2014/main" id="{43E5D362-83FB-13D2-6F10-E003B3495C52}"/>
                </a:ext>
              </a:extLst>
            </p:cNvPr>
            <p:cNvSpPr/>
            <p:nvPr/>
          </p:nvSpPr>
          <p:spPr>
            <a:xfrm>
              <a:off x="12873338" y="2811583"/>
              <a:ext cx="2270726" cy="11937"/>
            </a:xfrm>
            <a:custGeom>
              <a:avLst/>
              <a:gdLst/>
              <a:ahLst/>
              <a:cxnLst/>
              <a:rect l="l" t="t" r="r" b="b"/>
              <a:pathLst>
                <a:path w="3744595" h="19685">
                  <a:moveTo>
                    <a:pt x="3740042" y="0"/>
                  </a:moveTo>
                  <a:lnTo>
                    <a:pt x="3729462" y="0"/>
                  </a:lnTo>
                  <a:lnTo>
                    <a:pt x="3725288" y="4395"/>
                  </a:lnTo>
                  <a:lnTo>
                    <a:pt x="3725288" y="14952"/>
                  </a:lnTo>
                  <a:lnTo>
                    <a:pt x="3729462" y="19164"/>
                  </a:lnTo>
                  <a:lnTo>
                    <a:pt x="3740042" y="19164"/>
                  </a:lnTo>
                  <a:lnTo>
                    <a:pt x="3744415" y="14952"/>
                  </a:lnTo>
                  <a:lnTo>
                    <a:pt x="3744415" y="4395"/>
                  </a:lnTo>
                  <a:lnTo>
                    <a:pt x="3740042" y="0"/>
                  </a:lnTo>
                  <a:close/>
                </a:path>
                <a:path w="3744595" h="19685">
                  <a:moveTo>
                    <a:pt x="3682594" y="0"/>
                  </a:moveTo>
                  <a:lnTo>
                    <a:pt x="3672014" y="0"/>
                  </a:lnTo>
                  <a:lnTo>
                    <a:pt x="3667840" y="4395"/>
                  </a:lnTo>
                  <a:lnTo>
                    <a:pt x="3667840" y="14952"/>
                  </a:lnTo>
                  <a:lnTo>
                    <a:pt x="3672014" y="19164"/>
                  </a:lnTo>
                  <a:lnTo>
                    <a:pt x="3682594" y="19164"/>
                  </a:lnTo>
                  <a:lnTo>
                    <a:pt x="3686989" y="14952"/>
                  </a:lnTo>
                  <a:lnTo>
                    <a:pt x="3686989" y="4395"/>
                  </a:lnTo>
                  <a:lnTo>
                    <a:pt x="3682594" y="0"/>
                  </a:lnTo>
                  <a:close/>
                </a:path>
                <a:path w="3744595" h="19685">
                  <a:moveTo>
                    <a:pt x="3625146" y="0"/>
                  </a:moveTo>
                  <a:lnTo>
                    <a:pt x="3614603" y="0"/>
                  </a:lnTo>
                  <a:lnTo>
                    <a:pt x="3610391" y="4395"/>
                  </a:lnTo>
                  <a:lnTo>
                    <a:pt x="3610391" y="14952"/>
                  </a:lnTo>
                  <a:lnTo>
                    <a:pt x="3614603" y="19164"/>
                  </a:lnTo>
                  <a:lnTo>
                    <a:pt x="3625146" y="19164"/>
                  </a:lnTo>
                  <a:lnTo>
                    <a:pt x="3629541" y="14952"/>
                  </a:lnTo>
                  <a:lnTo>
                    <a:pt x="3629541" y="4395"/>
                  </a:lnTo>
                  <a:lnTo>
                    <a:pt x="3625146" y="0"/>
                  </a:lnTo>
                  <a:close/>
                </a:path>
                <a:path w="3744595" h="19685">
                  <a:moveTo>
                    <a:pt x="3567734" y="0"/>
                  </a:moveTo>
                  <a:lnTo>
                    <a:pt x="3557154" y="0"/>
                  </a:lnTo>
                  <a:lnTo>
                    <a:pt x="3552744" y="4395"/>
                  </a:lnTo>
                  <a:lnTo>
                    <a:pt x="3552744" y="14952"/>
                  </a:lnTo>
                  <a:lnTo>
                    <a:pt x="3557154" y="19164"/>
                  </a:lnTo>
                  <a:lnTo>
                    <a:pt x="3567734" y="19164"/>
                  </a:lnTo>
                  <a:lnTo>
                    <a:pt x="3572107" y="14952"/>
                  </a:lnTo>
                  <a:lnTo>
                    <a:pt x="3572107" y="4395"/>
                  </a:lnTo>
                  <a:lnTo>
                    <a:pt x="3567734" y="0"/>
                  </a:lnTo>
                  <a:close/>
                </a:path>
                <a:path w="3744595" h="19685">
                  <a:moveTo>
                    <a:pt x="3510286" y="0"/>
                  </a:moveTo>
                  <a:lnTo>
                    <a:pt x="3499706" y="0"/>
                  </a:lnTo>
                  <a:lnTo>
                    <a:pt x="3495333" y="4395"/>
                  </a:lnTo>
                  <a:lnTo>
                    <a:pt x="3495333" y="14952"/>
                  </a:lnTo>
                  <a:lnTo>
                    <a:pt x="3499706" y="19164"/>
                  </a:lnTo>
                  <a:lnTo>
                    <a:pt x="3510286" y="19164"/>
                  </a:lnTo>
                  <a:lnTo>
                    <a:pt x="3514460" y="14952"/>
                  </a:lnTo>
                  <a:lnTo>
                    <a:pt x="3514460" y="4395"/>
                  </a:lnTo>
                  <a:lnTo>
                    <a:pt x="3510286" y="0"/>
                  </a:lnTo>
                  <a:close/>
                </a:path>
                <a:path w="3744595" h="19685">
                  <a:moveTo>
                    <a:pt x="3452837" y="0"/>
                  </a:moveTo>
                  <a:lnTo>
                    <a:pt x="3442280" y="0"/>
                  </a:lnTo>
                  <a:lnTo>
                    <a:pt x="3437885" y="4395"/>
                  </a:lnTo>
                  <a:lnTo>
                    <a:pt x="3437885" y="14952"/>
                  </a:lnTo>
                  <a:lnTo>
                    <a:pt x="3442280" y="19164"/>
                  </a:lnTo>
                  <a:lnTo>
                    <a:pt x="3452837" y="19164"/>
                  </a:lnTo>
                  <a:lnTo>
                    <a:pt x="3457041" y="14952"/>
                  </a:lnTo>
                  <a:lnTo>
                    <a:pt x="3457041" y="4395"/>
                  </a:lnTo>
                  <a:lnTo>
                    <a:pt x="3452837" y="0"/>
                  </a:lnTo>
                  <a:close/>
                </a:path>
                <a:path w="3744595" h="19685">
                  <a:moveTo>
                    <a:pt x="3395411" y="0"/>
                  </a:moveTo>
                  <a:lnTo>
                    <a:pt x="3384839" y="0"/>
                  </a:lnTo>
                  <a:lnTo>
                    <a:pt x="3380429" y="4395"/>
                  </a:lnTo>
                  <a:lnTo>
                    <a:pt x="3380429" y="14952"/>
                  </a:lnTo>
                  <a:lnTo>
                    <a:pt x="3384839" y="19164"/>
                  </a:lnTo>
                  <a:lnTo>
                    <a:pt x="3395411" y="19164"/>
                  </a:lnTo>
                  <a:lnTo>
                    <a:pt x="3399593" y="14952"/>
                  </a:lnTo>
                  <a:lnTo>
                    <a:pt x="3399593" y="4395"/>
                  </a:lnTo>
                  <a:lnTo>
                    <a:pt x="3395411" y="0"/>
                  </a:lnTo>
                  <a:close/>
                </a:path>
                <a:path w="3744595" h="19685">
                  <a:moveTo>
                    <a:pt x="3337963" y="0"/>
                  </a:moveTo>
                  <a:lnTo>
                    <a:pt x="3327391" y="0"/>
                  </a:lnTo>
                  <a:lnTo>
                    <a:pt x="3323017" y="4395"/>
                  </a:lnTo>
                  <a:lnTo>
                    <a:pt x="3323017" y="14952"/>
                  </a:lnTo>
                  <a:lnTo>
                    <a:pt x="3327391" y="19164"/>
                  </a:lnTo>
                  <a:lnTo>
                    <a:pt x="3337963" y="19164"/>
                  </a:lnTo>
                  <a:lnTo>
                    <a:pt x="3342145" y="14952"/>
                  </a:lnTo>
                  <a:lnTo>
                    <a:pt x="3342145" y="4395"/>
                  </a:lnTo>
                  <a:lnTo>
                    <a:pt x="3337963" y="0"/>
                  </a:lnTo>
                  <a:close/>
                </a:path>
                <a:path w="3744595" h="19685">
                  <a:moveTo>
                    <a:pt x="3280515" y="0"/>
                  </a:moveTo>
                  <a:lnTo>
                    <a:pt x="3269744" y="0"/>
                  </a:lnTo>
                  <a:lnTo>
                    <a:pt x="3265569" y="4395"/>
                  </a:lnTo>
                  <a:lnTo>
                    <a:pt x="3265569" y="14952"/>
                  </a:lnTo>
                  <a:lnTo>
                    <a:pt x="3269744" y="19164"/>
                  </a:lnTo>
                  <a:lnTo>
                    <a:pt x="3280515" y="19164"/>
                  </a:lnTo>
                  <a:lnTo>
                    <a:pt x="3284719" y="14952"/>
                  </a:lnTo>
                  <a:lnTo>
                    <a:pt x="3284719" y="4395"/>
                  </a:lnTo>
                  <a:lnTo>
                    <a:pt x="3280515" y="0"/>
                  </a:lnTo>
                  <a:close/>
                </a:path>
                <a:path w="3744595" h="19685">
                  <a:moveTo>
                    <a:pt x="3222904" y="0"/>
                  </a:moveTo>
                  <a:lnTo>
                    <a:pt x="3212325" y="0"/>
                  </a:lnTo>
                  <a:lnTo>
                    <a:pt x="3208121" y="4395"/>
                  </a:lnTo>
                  <a:lnTo>
                    <a:pt x="3208121" y="14952"/>
                  </a:lnTo>
                  <a:lnTo>
                    <a:pt x="3212325" y="19164"/>
                  </a:lnTo>
                  <a:lnTo>
                    <a:pt x="3222904" y="19164"/>
                  </a:lnTo>
                  <a:lnTo>
                    <a:pt x="3227278" y="14952"/>
                  </a:lnTo>
                  <a:lnTo>
                    <a:pt x="3227278" y="4395"/>
                  </a:lnTo>
                  <a:lnTo>
                    <a:pt x="3222904" y="0"/>
                  </a:lnTo>
                  <a:close/>
                </a:path>
                <a:path w="3744595" h="19685">
                  <a:moveTo>
                    <a:pt x="3165456" y="0"/>
                  </a:moveTo>
                  <a:lnTo>
                    <a:pt x="3154884" y="0"/>
                  </a:lnTo>
                  <a:lnTo>
                    <a:pt x="3150695" y="4395"/>
                  </a:lnTo>
                  <a:lnTo>
                    <a:pt x="3150695" y="14952"/>
                  </a:lnTo>
                  <a:lnTo>
                    <a:pt x="3154884" y="19164"/>
                  </a:lnTo>
                  <a:lnTo>
                    <a:pt x="3165456" y="19164"/>
                  </a:lnTo>
                  <a:lnTo>
                    <a:pt x="3169837" y="14952"/>
                  </a:lnTo>
                  <a:lnTo>
                    <a:pt x="3169837" y="4395"/>
                  </a:lnTo>
                  <a:lnTo>
                    <a:pt x="3165456" y="0"/>
                  </a:lnTo>
                  <a:close/>
                </a:path>
                <a:path w="3744595" h="19685">
                  <a:moveTo>
                    <a:pt x="3108015" y="0"/>
                  </a:moveTo>
                  <a:lnTo>
                    <a:pt x="3097436" y="0"/>
                  </a:lnTo>
                  <a:lnTo>
                    <a:pt x="3093246" y="4395"/>
                  </a:lnTo>
                  <a:lnTo>
                    <a:pt x="3093246" y="14952"/>
                  </a:lnTo>
                  <a:lnTo>
                    <a:pt x="3097436" y="19164"/>
                  </a:lnTo>
                  <a:lnTo>
                    <a:pt x="3108015" y="19164"/>
                  </a:lnTo>
                  <a:lnTo>
                    <a:pt x="3112411" y="14952"/>
                  </a:lnTo>
                  <a:lnTo>
                    <a:pt x="3112411" y="4395"/>
                  </a:lnTo>
                  <a:lnTo>
                    <a:pt x="3108015" y="0"/>
                  </a:lnTo>
                  <a:close/>
                </a:path>
                <a:path w="3744595" h="19685">
                  <a:moveTo>
                    <a:pt x="3050582" y="0"/>
                  </a:moveTo>
                  <a:lnTo>
                    <a:pt x="3040017" y="0"/>
                  </a:lnTo>
                  <a:lnTo>
                    <a:pt x="3035835" y="4395"/>
                  </a:lnTo>
                  <a:lnTo>
                    <a:pt x="3035835" y="14952"/>
                  </a:lnTo>
                  <a:lnTo>
                    <a:pt x="3040017" y="19164"/>
                  </a:lnTo>
                  <a:lnTo>
                    <a:pt x="3050582" y="19164"/>
                  </a:lnTo>
                  <a:lnTo>
                    <a:pt x="3054955" y="14952"/>
                  </a:lnTo>
                  <a:lnTo>
                    <a:pt x="3054955" y="4395"/>
                  </a:lnTo>
                  <a:lnTo>
                    <a:pt x="3050582" y="0"/>
                  </a:lnTo>
                  <a:close/>
                </a:path>
                <a:path w="3744595" h="19685">
                  <a:moveTo>
                    <a:pt x="2993141" y="0"/>
                  </a:moveTo>
                  <a:lnTo>
                    <a:pt x="2982569" y="0"/>
                  </a:lnTo>
                  <a:lnTo>
                    <a:pt x="2978195" y="4395"/>
                  </a:lnTo>
                  <a:lnTo>
                    <a:pt x="2978195" y="14952"/>
                  </a:lnTo>
                  <a:lnTo>
                    <a:pt x="2982569" y="19164"/>
                  </a:lnTo>
                  <a:lnTo>
                    <a:pt x="2993141" y="19164"/>
                  </a:lnTo>
                  <a:lnTo>
                    <a:pt x="2997544" y="14952"/>
                  </a:lnTo>
                  <a:lnTo>
                    <a:pt x="2997544" y="4395"/>
                  </a:lnTo>
                  <a:lnTo>
                    <a:pt x="2993141" y="0"/>
                  </a:lnTo>
                  <a:close/>
                </a:path>
                <a:path w="3744595" h="19685">
                  <a:moveTo>
                    <a:pt x="2935700" y="0"/>
                  </a:moveTo>
                  <a:lnTo>
                    <a:pt x="2925142" y="0"/>
                  </a:lnTo>
                  <a:lnTo>
                    <a:pt x="2920747" y="4395"/>
                  </a:lnTo>
                  <a:lnTo>
                    <a:pt x="2920747" y="14952"/>
                  </a:lnTo>
                  <a:lnTo>
                    <a:pt x="2925142" y="19164"/>
                  </a:lnTo>
                  <a:lnTo>
                    <a:pt x="2935700" y="19164"/>
                  </a:lnTo>
                  <a:lnTo>
                    <a:pt x="2939911" y="14952"/>
                  </a:lnTo>
                  <a:lnTo>
                    <a:pt x="2939911" y="4395"/>
                  </a:lnTo>
                  <a:lnTo>
                    <a:pt x="2935700" y="0"/>
                  </a:lnTo>
                  <a:close/>
                </a:path>
                <a:path w="3744595" h="19685">
                  <a:moveTo>
                    <a:pt x="2878274" y="0"/>
                  </a:moveTo>
                  <a:lnTo>
                    <a:pt x="2867694" y="0"/>
                  </a:lnTo>
                  <a:lnTo>
                    <a:pt x="2863299" y="4395"/>
                  </a:lnTo>
                  <a:lnTo>
                    <a:pt x="2863299" y="14952"/>
                  </a:lnTo>
                  <a:lnTo>
                    <a:pt x="2867694" y="19164"/>
                  </a:lnTo>
                  <a:lnTo>
                    <a:pt x="2878274" y="19164"/>
                  </a:lnTo>
                  <a:lnTo>
                    <a:pt x="2882463" y="14952"/>
                  </a:lnTo>
                  <a:lnTo>
                    <a:pt x="2882463" y="4395"/>
                  </a:lnTo>
                  <a:lnTo>
                    <a:pt x="2878274" y="0"/>
                  </a:lnTo>
                  <a:close/>
                </a:path>
                <a:path w="3744595" h="19685">
                  <a:moveTo>
                    <a:pt x="2820825" y="0"/>
                  </a:moveTo>
                  <a:lnTo>
                    <a:pt x="2810246" y="0"/>
                  </a:lnTo>
                  <a:lnTo>
                    <a:pt x="2805873" y="4395"/>
                  </a:lnTo>
                  <a:lnTo>
                    <a:pt x="2805873" y="14952"/>
                  </a:lnTo>
                  <a:lnTo>
                    <a:pt x="2810246" y="19164"/>
                  </a:lnTo>
                  <a:lnTo>
                    <a:pt x="2820825" y="19164"/>
                  </a:lnTo>
                  <a:lnTo>
                    <a:pt x="2825015" y="14952"/>
                  </a:lnTo>
                  <a:lnTo>
                    <a:pt x="2825015" y="4395"/>
                  </a:lnTo>
                  <a:lnTo>
                    <a:pt x="2820825" y="0"/>
                  </a:lnTo>
                  <a:close/>
                </a:path>
                <a:path w="3744595" h="19685">
                  <a:moveTo>
                    <a:pt x="2763377" y="0"/>
                  </a:moveTo>
                  <a:lnTo>
                    <a:pt x="2752834" y="0"/>
                  </a:lnTo>
                  <a:lnTo>
                    <a:pt x="2748424" y="4395"/>
                  </a:lnTo>
                  <a:lnTo>
                    <a:pt x="2748424" y="14952"/>
                  </a:lnTo>
                  <a:lnTo>
                    <a:pt x="2752834" y="19164"/>
                  </a:lnTo>
                  <a:lnTo>
                    <a:pt x="2763377" y="19164"/>
                  </a:lnTo>
                  <a:lnTo>
                    <a:pt x="2767588" y="14952"/>
                  </a:lnTo>
                  <a:lnTo>
                    <a:pt x="2767588" y="4395"/>
                  </a:lnTo>
                  <a:lnTo>
                    <a:pt x="2763377" y="0"/>
                  </a:lnTo>
                  <a:close/>
                </a:path>
                <a:path w="3744595" h="19685">
                  <a:moveTo>
                    <a:pt x="2705966" y="0"/>
                  </a:moveTo>
                  <a:lnTo>
                    <a:pt x="2695195" y="0"/>
                  </a:lnTo>
                  <a:lnTo>
                    <a:pt x="2690983" y="4395"/>
                  </a:lnTo>
                  <a:lnTo>
                    <a:pt x="2690983" y="14952"/>
                  </a:lnTo>
                  <a:lnTo>
                    <a:pt x="2695195" y="19164"/>
                  </a:lnTo>
                  <a:lnTo>
                    <a:pt x="2705966" y="19164"/>
                  </a:lnTo>
                  <a:lnTo>
                    <a:pt x="2710140" y="14952"/>
                  </a:lnTo>
                  <a:lnTo>
                    <a:pt x="2710140" y="4395"/>
                  </a:lnTo>
                  <a:lnTo>
                    <a:pt x="2705966" y="0"/>
                  </a:lnTo>
                  <a:close/>
                </a:path>
                <a:path w="3744595" h="19685">
                  <a:moveTo>
                    <a:pt x="2648326" y="0"/>
                  </a:moveTo>
                  <a:lnTo>
                    <a:pt x="2637746" y="0"/>
                  </a:lnTo>
                  <a:lnTo>
                    <a:pt x="2633565" y="4395"/>
                  </a:lnTo>
                  <a:lnTo>
                    <a:pt x="2633565" y="14952"/>
                  </a:lnTo>
                  <a:lnTo>
                    <a:pt x="2637746" y="19164"/>
                  </a:lnTo>
                  <a:lnTo>
                    <a:pt x="2648326" y="19164"/>
                  </a:lnTo>
                  <a:lnTo>
                    <a:pt x="2652692" y="14952"/>
                  </a:lnTo>
                  <a:lnTo>
                    <a:pt x="2652692" y="4395"/>
                  </a:lnTo>
                  <a:lnTo>
                    <a:pt x="2648326" y="0"/>
                  </a:lnTo>
                  <a:close/>
                </a:path>
                <a:path w="3744595" h="19685">
                  <a:moveTo>
                    <a:pt x="2590878" y="0"/>
                  </a:moveTo>
                  <a:lnTo>
                    <a:pt x="2580298" y="0"/>
                  </a:lnTo>
                  <a:lnTo>
                    <a:pt x="2576116" y="4395"/>
                  </a:lnTo>
                  <a:lnTo>
                    <a:pt x="2576116" y="14952"/>
                  </a:lnTo>
                  <a:lnTo>
                    <a:pt x="2580298" y="19164"/>
                  </a:lnTo>
                  <a:lnTo>
                    <a:pt x="2590878" y="19164"/>
                  </a:lnTo>
                  <a:lnTo>
                    <a:pt x="2595273" y="14952"/>
                  </a:lnTo>
                  <a:lnTo>
                    <a:pt x="2595273" y="4395"/>
                  </a:lnTo>
                  <a:lnTo>
                    <a:pt x="2590878" y="0"/>
                  </a:lnTo>
                  <a:close/>
                </a:path>
                <a:path w="3744595" h="19685">
                  <a:moveTo>
                    <a:pt x="2533429" y="0"/>
                  </a:moveTo>
                  <a:lnTo>
                    <a:pt x="2522872" y="0"/>
                  </a:lnTo>
                  <a:lnTo>
                    <a:pt x="2518697" y="4395"/>
                  </a:lnTo>
                  <a:lnTo>
                    <a:pt x="2518697" y="14952"/>
                  </a:lnTo>
                  <a:lnTo>
                    <a:pt x="2522872" y="19164"/>
                  </a:lnTo>
                  <a:lnTo>
                    <a:pt x="2533429" y="19164"/>
                  </a:lnTo>
                  <a:lnTo>
                    <a:pt x="2537825" y="14952"/>
                  </a:lnTo>
                  <a:lnTo>
                    <a:pt x="2537825" y="4395"/>
                  </a:lnTo>
                  <a:lnTo>
                    <a:pt x="2533429" y="0"/>
                  </a:lnTo>
                  <a:close/>
                </a:path>
                <a:path w="3744595" h="19685">
                  <a:moveTo>
                    <a:pt x="2476003" y="0"/>
                  </a:moveTo>
                  <a:lnTo>
                    <a:pt x="2465424" y="0"/>
                  </a:lnTo>
                  <a:lnTo>
                    <a:pt x="2461249" y="4395"/>
                  </a:lnTo>
                  <a:lnTo>
                    <a:pt x="2461249" y="14952"/>
                  </a:lnTo>
                  <a:lnTo>
                    <a:pt x="2465424" y="19164"/>
                  </a:lnTo>
                  <a:lnTo>
                    <a:pt x="2476003" y="19164"/>
                  </a:lnTo>
                  <a:lnTo>
                    <a:pt x="2480377" y="14952"/>
                  </a:lnTo>
                  <a:lnTo>
                    <a:pt x="2480377" y="4395"/>
                  </a:lnTo>
                  <a:lnTo>
                    <a:pt x="2476003" y="0"/>
                  </a:lnTo>
                  <a:close/>
                </a:path>
                <a:path w="3744595" h="19685">
                  <a:moveTo>
                    <a:pt x="2418555" y="0"/>
                  </a:moveTo>
                  <a:lnTo>
                    <a:pt x="2407975" y="0"/>
                  </a:lnTo>
                  <a:lnTo>
                    <a:pt x="2403602" y="4395"/>
                  </a:lnTo>
                  <a:lnTo>
                    <a:pt x="2403602" y="14952"/>
                  </a:lnTo>
                  <a:lnTo>
                    <a:pt x="2407975" y="19164"/>
                  </a:lnTo>
                  <a:lnTo>
                    <a:pt x="2418555" y="19164"/>
                  </a:lnTo>
                  <a:lnTo>
                    <a:pt x="2422965" y="14952"/>
                  </a:lnTo>
                  <a:lnTo>
                    <a:pt x="2422965" y="4395"/>
                  </a:lnTo>
                  <a:lnTo>
                    <a:pt x="2418555" y="0"/>
                  </a:lnTo>
                  <a:close/>
                </a:path>
                <a:path w="3744595" h="19685">
                  <a:moveTo>
                    <a:pt x="2361107" y="0"/>
                  </a:moveTo>
                  <a:lnTo>
                    <a:pt x="2350564" y="0"/>
                  </a:lnTo>
                  <a:lnTo>
                    <a:pt x="2346169" y="4395"/>
                  </a:lnTo>
                  <a:lnTo>
                    <a:pt x="2346169" y="14952"/>
                  </a:lnTo>
                  <a:lnTo>
                    <a:pt x="2350564" y="19164"/>
                  </a:lnTo>
                  <a:lnTo>
                    <a:pt x="2361107" y="19164"/>
                  </a:lnTo>
                  <a:lnTo>
                    <a:pt x="2365318" y="14952"/>
                  </a:lnTo>
                  <a:lnTo>
                    <a:pt x="2365318" y="4395"/>
                  </a:lnTo>
                  <a:lnTo>
                    <a:pt x="2361107" y="0"/>
                  </a:lnTo>
                  <a:close/>
                </a:path>
                <a:path w="3744595" h="19685">
                  <a:moveTo>
                    <a:pt x="2303688" y="0"/>
                  </a:moveTo>
                  <a:lnTo>
                    <a:pt x="2293116" y="0"/>
                  </a:lnTo>
                  <a:lnTo>
                    <a:pt x="2288735" y="4395"/>
                  </a:lnTo>
                  <a:lnTo>
                    <a:pt x="2288735" y="14952"/>
                  </a:lnTo>
                  <a:lnTo>
                    <a:pt x="2293116" y="19164"/>
                  </a:lnTo>
                  <a:lnTo>
                    <a:pt x="2303688" y="19164"/>
                  </a:lnTo>
                  <a:lnTo>
                    <a:pt x="2307870" y="14952"/>
                  </a:lnTo>
                  <a:lnTo>
                    <a:pt x="2307870" y="4395"/>
                  </a:lnTo>
                  <a:lnTo>
                    <a:pt x="2303688" y="0"/>
                  </a:lnTo>
                  <a:close/>
                </a:path>
                <a:path w="3744595" h="19685">
                  <a:moveTo>
                    <a:pt x="2246240" y="0"/>
                  </a:moveTo>
                  <a:lnTo>
                    <a:pt x="2235660" y="0"/>
                  </a:lnTo>
                  <a:lnTo>
                    <a:pt x="2231287" y="4395"/>
                  </a:lnTo>
                  <a:lnTo>
                    <a:pt x="2231287" y="14952"/>
                  </a:lnTo>
                  <a:lnTo>
                    <a:pt x="2235660" y="19164"/>
                  </a:lnTo>
                  <a:lnTo>
                    <a:pt x="2246240" y="19164"/>
                  </a:lnTo>
                  <a:lnTo>
                    <a:pt x="2250429" y="14952"/>
                  </a:lnTo>
                  <a:lnTo>
                    <a:pt x="2250429" y="4395"/>
                  </a:lnTo>
                  <a:lnTo>
                    <a:pt x="2246240" y="0"/>
                  </a:lnTo>
                  <a:close/>
                </a:path>
                <a:path w="3744595" h="19685">
                  <a:moveTo>
                    <a:pt x="2188821" y="0"/>
                  </a:moveTo>
                  <a:lnTo>
                    <a:pt x="2178248" y="0"/>
                  </a:lnTo>
                  <a:lnTo>
                    <a:pt x="2173846" y="4395"/>
                  </a:lnTo>
                  <a:lnTo>
                    <a:pt x="2173846" y="14952"/>
                  </a:lnTo>
                  <a:lnTo>
                    <a:pt x="2178248" y="19164"/>
                  </a:lnTo>
                  <a:lnTo>
                    <a:pt x="2188821" y="19164"/>
                  </a:lnTo>
                  <a:lnTo>
                    <a:pt x="2193003" y="14952"/>
                  </a:lnTo>
                  <a:lnTo>
                    <a:pt x="2193003" y="4395"/>
                  </a:lnTo>
                  <a:lnTo>
                    <a:pt x="2188821" y="0"/>
                  </a:lnTo>
                  <a:close/>
                </a:path>
                <a:path w="3744595" h="19685">
                  <a:moveTo>
                    <a:pt x="2131380" y="0"/>
                  </a:moveTo>
                  <a:lnTo>
                    <a:pt x="2120800" y="0"/>
                  </a:lnTo>
                  <a:lnTo>
                    <a:pt x="2116427" y="4395"/>
                  </a:lnTo>
                  <a:lnTo>
                    <a:pt x="2116427" y="14952"/>
                  </a:lnTo>
                  <a:lnTo>
                    <a:pt x="2120800" y="19164"/>
                  </a:lnTo>
                  <a:lnTo>
                    <a:pt x="2131380" y="19164"/>
                  </a:lnTo>
                  <a:lnTo>
                    <a:pt x="2135554" y="14952"/>
                  </a:lnTo>
                  <a:lnTo>
                    <a:pt x="2135554" y="4395"/>
                  </a:lnTo>
                  <a:lnTo>
                    <a:pt x="2131380" y="0"/>
                  </a:lnTo>
                  <a:close/>
                </a:path>
                <a:path w="3744595" h="19685">
                  <a:moveTo>
                    <a:pt x="2073932" y="0"/>
                  </a:moveTo>
                  <a:lnTo>
                    <a:pt x="2063168" y="0"/>
                  </a:lnTo>
                  <a:lnTo>
                    <a:pt x="2058979" y="4395"/>
                  </a:lnTo>
                  <a:lnTo>
                    <a:pt x="2058979" y="14952"/>
                  </a:lnTo>
                  <a:lnTo>
                    <a:pt x="2063168" y="19164"/>
                  </a:lnTo>
                  <a:lnTo>
                    <a:pt x="2073932" y="19164"/>
                  </a:lnTo>
                  <a:lnTo>
                    <a:pt x="2078143" y="14952"/>
                  </a:lnTo>
                  <a:lnTo>
                    <a:pt x="2078143" y="4395"/>
                  </a:lnTo>
                  <a:lnTo>
                    <a:pt x="2073932" y="0"/>
                  </a:lnTo>
                  <a:close/>
                </a:path>
                <a:path w="3744595" h="19685">
                  <a:moveTo>
                    <a:pt x="2016285" y="0"/>
                  </a:moveTo>
                  <a:lnTo>
                    <a:pt x="2005742" y="0"/>
                  </a:lnTo>
                  <a:lnTo>
                    <a:pt x="2001530" y="4395"/>
                  </a:lnTo>
                  <a:lnTo>
                    <a:pt x="2001530" y="14952"/>
                  </a:lnTo>
                  <a:lnTo>
                    <a:pt x="2005742" y="19164"/>
                  </a:lnTo>
                  <a:lnTo>
                    <a:pt x="2016285" y="19164"/>
                  </a:lnTo>
                  <a:lnTo>
                    <a:pt x="2020695" y="14952"/>
                  </a:lnTo>
                  <a:lnTo>
                    <a:pt x="2020695" y="4395"/>
                  </a:lnTo>
                  <a:lnTo>
                    <a:pt x="2016285" y="0"/>
                  </a:lnTo>
                  <a:close/>
                </a:path>
                <a:path w="3744595" h="19685">
                  <a:moveTo>
                    <a:pt x="1958873" y="0"/>
                  </a:moveTo>
                  <a:lnTo>
                    <a:pt x="1948293" y="0"/>
                  </a:lnTo>
                  <a:lnTo>
                    <a:pt x="1944104" y="4395"/>
                  </a:lnTo>
                  <a:lnTo>
                    <a:pt x="1944104" y="14952"/>
                  </a:lnTo>
                  <a:lnTo>
                    <a:pt x="1948293" y="19164"/>
                  </a:lnTo>
                  <a:lnTo>
                    <a:pt x="1958873" y="19164"/>
                  </a:lnTo>
                  <a:lnTo>
                    <a:pt x="1963246" y="14952"/>
                  </a:lnTo>
                  <a:lnTo>
                    <a:pt x="1963246" y="4395"/>
                  </a:lnTo>
                  <a:lnTo>
                    <a:pt x="1958873" y="0"/>
                  </a:lnTo>
                  <a:close/>
                </a:path>
                <a:path w="3744595" h="19685">
                  <a:moveTo>
                    <a:pt x="1901425" y="0"/>
                  </a:moveTo>
                  <a:lnTo>
                    <a:pt x="1890845" y="0"/>
                  </a:lnTo>
                  <a:lnTo>
                    <a:pt x="1886671" y="4395"/>
                  </a:lnTo>
                  <a:lnTo>
                    <a:pt x="1886671" y="14952"/>
                  </a:lnTo>
                  <a:lnTo>
                    <a:pt x="1890845" y="19164"/>
                  </a:lnTo>
                  <a:lnTo>
                    <a:pt x="1901425" y="19164"/>
                  </a:lnTo>
                  <a:lnTo>
                    <a:pt x="1905820" y="14952"/>
                  </a:lnTo>
                  <a:lnTo>
                    <a:pt x="1905820" y="4395"/>
                  </a:lnTo>
                  <a:lnTo>
                    <a:pt x="1901425" y="0"/>
                  </a:lnTo>
                  <a:close/>
                </a:path>
                <a:path w="3744595" h="19685">
                  <a:moveTo>
                    <a:pt x="1843977" y="0"/>
                  </a:moveTo>
                  <a:lnTo>
                    <a:pt x="1833426" y="0"/>
                  </a:lnTo>
                  <a:lnTo>
                    <a:pt x="1829222" y="4395"/>
                  </a:lnTo>
                  <a:lnTo>
                    <a:pt x="1829222" y="14952"/>
                  </a:lnTo>
                  <a:lnTo>
                    <a:pt x="1833426" y="19164"/>
                  </a:lnTo>
                  <a:lnTo>
                    <a:pt x="1843977" y="19164"/>
                  </a:lnTo>
                  <a:lnTo>
                    <a:pt x="1848372" y="14952"/>
                  </a:lnTo>
                  <a:lnTo>
                    <a:pt x="1848372" y="4395"/>
                  </a:lnTo>
                  <a:lnTo>
                    <a:pt x="1843977" y="0"/>
                  </a:lnTo>
                  <a:close/>
                </a:path>
                <a:path w="3744595" h="19685">
                  <a:moveTo>
                    <a:pt x="1786558" y="0"/>
                  </a:moveTo>
                  <a:lnTo>
                    <a:pt x="1775978" y="0"/>
                  </a:lnTo>
                  <a:lnTo>
                    <a:pt x="1771575" y="4395"/>
                  </a:lnTo>
                  <a:lnTo>
                    <a:pt x="1771575" y="14952"/>
                  </a:lnTo>
                  <a:lnTo>
                    <a:pt x="1775978" y="19164"/>
                  </a:lnTo>
                  <a:lnTo>
                    <a:pt x="1786558" y="19164"/>
                  </a:lnTo>
                  <a:lnTo>
                    <a:pt x="1790931" y="14952"/>
                  </a:lnTo>
                  <a:lnTo>
                    <a:pt x="1790931" y="4395"/>
                  </a:lnTo>
                  <a:lnTo>
                    <a:pt x="1786558" y="0"/>
                  </a:lnTo>
                  <a:close/>
                </a:path>
                <a:path w="3744595" h="19685">
                  <a:moveTo>
                    <a:pt x="1729109" y="0"/>
                  </a:moveTo>
                  <a:lnTo>
                    <a:pt x="1718530" y="0"/>
                  </a:lnTo>
                  <a:lnTo>
                    <a:pt x="1714157" y="4395"/>
                  </a:lnTo>
                  <a:lnTo>
                    <a:pt x="1714157" y="14952"/>
                  </a:lnTo>
                  <a:lnTo>
                    <a:pt x="1718530" y="19164"/>
                  </a:lnTo>
                  <a:lnTo>
                    <a:pt x="1729109" y="19164"/>
                  </a:lnTo>
                  <a:lnTo>
                    <a:pt x="1733284" y="14952"/>
                  </a:lnTo>
                  <a:lnTo>
                    <a:pt x="1733284" y="4395"/>
                  </a:lnTo>
                  <a:lnTo>
                    <a:pt x="1729109" y="0"/>
                  </a:lnTo>
                  <a:close/>
                </a:path>
                <a:path w="3744595" h="19685">
                  <a:moveTo>
                    <a:pt x="1671661" y="0"/>
                  </a:moveTo>
                  <a:lnTo>
                    <a:pt x="1661104" y="0"/>
                  </a:lnTo>
                  <a:lnTo>
                    <a:pt x="1656708" y="4395"/>
                  </a:lnTo>
                  <a:lnTo>
                    <a:pt x="1656708" y="14952"/>
                  </a:lnTo>
                  <a:lnTo>
                    <a:pt x="1661104" y="19164"/>
                  </a:lnTo>
                  <a:lnTo>
                    <a:pt x="1671661" y="19164"/>
                  </a:lnTo>
                  <a:lnTo>
                    <a:pt x="1675872" y="14952"/>
                  </a:lnTo>
                  <a:lnTo>
                    <a:pt x="1675872" y="4395"/>
                  </a:lnTo>
                  <a:lnTo>
                    <a:pt x="1671661" y="0"/>
                  </a:lnTo>
                  <a:close/>
                </a:path>
                <a:path w="3744595" h="19685">
                  <a:moveTo>
                    <a:pt x="1614235" y="0"/>
                  </a:moveTo>
                  <a:lnTo>
                    <a:pt x="1603670" y="0"/>
                  </a:lnTo>
                  <a:lnTo>
                    <a:pt x="1599260" y="4395"/>
                  </a:lnTo>
                  <a:lnTo>
                    <a:pt x="1599260" y="14952"/>
                  </a:lnTo>
                  <a:lnTo>
                    <a:pt x="1603670" y="19164"/>
                  </a:lnTo>
                  <a:lnTo>
                    <a:pt x="1614235" y="19164"/>
                  </a:lnTo>
                  <a:lnTo>
                    <a:pt x="1618417" y="14952"/>
                  </a:lnTo>
                  <a:lnTo>
                    <a:pt x="1618417" y="4395"/>
                  </a:lnTo>
                  <a:lnTo>
                    <a:pt x="1614235" y="0"/>
                  </a:lnTo>
                  <a:close/>
                </a:path>
                <a:path w="3744595" h="19685">
                  <a:moveTo>
                    <a:pt x="1556787" y="0"/>
                  </a:moveTo>
                  <a:lnTo>
                    <a:pt x="1546222" y="0"/>
                  </a:lnTo>
                  <a:lnTo>
                    <a:pt x="1541849" y="4395"/>
                  </a:lnTo>
                  <a:lnTo>
                    <a:pt x="1541849" y="14952"/>
                  </a:lnTo>
                  <a:lnTo>
                    <a:pt x="1546222" y="19164"/>
                  </a:lnTo>
                  <a:lnTo>
                    <a:pt x="1556787" y="19164"/>
                  </a:lnTo>
                  <a:lnTo>
                    <a:pt x="1560976" y="14952"/>
                  </a:lnTo>
                  <a:lnTo>
                    <a:pt x="1560976" y="4395"/>
                  </a:lnTo>
                  <a:lnTo>
                    <a:pt x="1556787" y="0"/>
                  </a:lnTo>
                  <a:close/>
                </a:path>
                <a:path w="3744595" h="19685">
                  <a:moveTo>
                    <a:pt x="1499375" y="0"/>
                  </a:moveTo>
                  <a:lnTo>
                    <a:pt x="1488575" y="0"/>
                  </a:lnTo>
                  <a:lnTo>
                    <a:pt x="1484393" y="4395"/>
                  </a:lnTo>
                  <a:lnTo>
                    <a:pt x="1484393" y="14952"/>
                  </a:lnTo>
                  <a:lnTo>
                    <a:pt x="1488575" y="19164"/>
                  </a:lnTo>
                  <a:lnTo>
                    <a:pt x="1499375" y="19164"/>
                  </a:lnTo>
                  <a:lnTo>
                    <a:pt x="1503550" y="14952"/>
                  </a:lnTo>
                  <a:lnTo>
                    <a:pt x="1503550" y="4395"/>
                  </a:lnTo>
                  <a:lnTo>
                    <a:pt x="1499375" y="0"/>
                  </a:lnTo>
                  <a:close/>
                </a:path>
                <a:path w="3744595" h="19685">
                  <a:moveTo>
                    <a:pt x="1441736" y="0"/>
                  </a:moveTo>
                  <a:lnTo>
                    <a:pt x="1431156" y="0"/>
                  </a:lnTo>
                  <a:lnTo>
                    <a:pt x="1426974" y="4395"/>
                  </a:lnTo>
                  <a:lnTo>
                    <a:pt x="1426974" y="14952"/>
                  </a:lnTo>
                  <a:lnTo>
                    <a:pt x="1431156" y="19164"/>
                  </a:lnTo>
                  <a:lnTo>
                    <a:pt x="1441736" y="19164"/>
                  </a:lnTo>
                  <a:lnTo>
                    <a:pt x="1446109" y="14952"/>
                  </a:lnTo>
                  <a:lnTo>
                    <a:pt x="1446109" y="4395"/>
                  </a:lnTo>
                  <a:lnTo>
                    <a:pt x="1441736" y="0"/>
                  </a:lnTo>
                  <a:close/>
                </a:path>
                <a:path w="3744595" h="19685">
                  <a:moveTo>
                    <a:pt x="1384287" y="0"/>
                  </a:moveTo>
                  <a:lnTo>
                    <a:pt x="1373708" y="0"/>
                  </a:lnTo>
                  <a:lnTo>
                    <a:pt x="1369526" y="4395"/>
                  </a:lnTo>
                  <a:lnTo>
                    <a:pt x="1369526" y="14952"/>
                  </a:lnTo>
                  <a:lnTo>
                    <a:pt x="1373708" y="19164"/>
                  </a:lnTo>
                  <a:lnTo>
                    <a:pt x="1384287" y="19164"/>
                  </a:lnTo>
                  <a:lnTo>
                    <a:pt x="1388683" y="14952"/>
                  </a:lnTo>
                  <a:lnTo>
                    <a:pt x="1388683" y="4395"/>
                  </a:lnTo>
                  <a:lnTo>
                    <a:pt x="1384287" y="0"/>
                  </a:lnTo>
                  <a:close/>
                </a:path>
                <a:path w="3744595" h="19685">
                  <a:moveTo>
                    <a:pt x="1326839" y="0"/>
                  </a:moveTo>
                  <a:lnTo>
                    <a:pt x="1316259" y="0"/>
                  </a:lnTo>
                  <a:lnTo>
                    <a:pt x="1312070" y="4395"/>
                  </a:lnTo>
                  <a:lnTo>
                    <a:pt x="1312070" y="14952"/>
                  </a:lnTo>
                  <a:lnTo>
                    <a:pt x="1316259" y="19164"/>
                  </a:lnTo>
                  <a:lnTo>
                    <a:pt x="1326839" y="19164"/>
                  </a:lnTo>
                  <a:lnTo>
                    <a:pt x="1331234" y="14952"/>
                  </a:lnTo>
                  <a:lnTo>
                    <a:pt x="1331234" y="4395"/>
                  </a:lnTo>
                  <a:lnTo>
                    <a:pt x="1326839" y="0"/>
                  </a:lnTo>
                  <a:close/>
                </a:path>
                <a:path w="3744595" h="19685">
                  <a:moveTo>
                    <a:pt x="1269413" y="0"/>
                  </a:moveTo>
                  <a:lnTo>
                    <a:pt x="1258848" y="0"/>
                  </a:lnTo>
                  <a:lnTo>
                    <a:pt x="1254659" y="4395"/>
                  </a:lnTo>
                  <a:lnTo>
                    <a:pt x="1254659" y="14952"/>
                  </a:lnTo>
                  <a:lnTo>
                    <a:pt x="1258848" y="19164"/>
                  </a:lnTo>
                  <a:lnTo>
                    <a:pt x="1269413" y="19164"/>
                  </a:lnTo>
                  <a:lnTo>
                    <a:pt x="1273786" y="14952"/>
                  </a:lnTo>
                  <a:lnTo>
                    <a:pt x="1273786" y="4395"/>
                  </a:lnTo>
                  <a:lnTo>
                    <a:pt x="1269413" y="0"/>
                  </a:lnTo>
                  <a:close/>
                </a:path>
                <a:path w="3744595" h="19685">
                  <a:moveTo>
                    <a:pt x="1211965" y="0"/>
                  </a:moveTo>
                  <a:lnTo>
                    <a:pt x="1201400" y="0"/>
                  </a:lnTo>
                  <a:lnTo>
                    <a:pt x="1197026" y="4395"/>
                  </a:lnTo>
                  <a:lnTo>
                    <a:pt x="1197026" y="14952"/>
                  </a:lnTo>
                  <a:lnTo>
                    <a:pt x="1201400" y="19164"/>
                  </a:lnTo>
                  <a:lnTo>
                    <a:pt x="1211965" y="19164"/>
                  </a:lnTo>
                  <a:lnTo>
                    <a:pt x="1216375" y="14952"/>
                  </a:lnTo>
                  <a:lnTo>
                    <a:pt x="1216375" y="4395"/>
                  </a:lnTo>
                  <a:lnTo>
                    <a:pt x="1211965" y="0"/>
                  </a:lnTo>
                  <a:close/>
                </a:path>
                <a:path w="3744595" h="19685">
                  <a:moveTo>
                    <a:pt x="1154516" y="0"/>
                  </a:moveTo>
                  <a:lnTo>
                    <a:pt x="1143973" y="0"/>
                  </a:lnTo>
                  <a:lnTo>
                    <a:pt x="1139578" y="4395"/>
                  </a:lnTo>
                  <a:lnTo>
                    <a:pt x="1139578" y="14952"/>
                  </a:lnTo>
                  <a:lnTo>
                    <a:pt x="1143973" y="19164"/>
                  </a:lnTo>
                  <a:lnTo>
                    <a:pt x="1154516" y="19164"/>
                  </a:lnTo>
                  <a:lnTo>
                    <a:pt x="1158727" y="14952"/>
                  </a:lnTo>
                  <a:lnTo>
                    <a:pt x="1158727" y="4395"/>
                  </a:lnTo>
                  <a:lnTo>
                    <a:pt x="1154516" y="0"/>
                  </a:lnTo>
                  <a:close/>
                </a:path>
                <a:path w="3744595" h="19685">
                  <a:moveTo>
                    <a:pt x="1097105" y="0"/>
                  </a:moveTo>
                  <a:lnTo>
                    <a:pt x="1086518" y="0"/>
                  </a:lnTo>
                  <a:lnTo>
                    <a:pt x="1082130" y="4395"/>
                  </a:lnTo>
                  <a:lnTo>
                    <a:pt x="1082130" y="14952"/>
                  </a:lnTo>
                  <a:lnTo>
                    <a:pt x="1086518" y="19164"/>
                  </a:lnTo>
                  <a:lnTo>
                    <a:pt x="1097105" y="19164"/>
                  </a:lnTo>
                  <a:lnTo>
                    <a:pt x="1101287" y="14952"/>
                  </a:lnTo>
                  <a:lnTo>
                    <a:pt x="1101287" y="4395"/>
                  </a:lnTo>
                  <a:lnTo>
                    <a:pt x="1097105" y="0"/>
                  </a:lnTo>
                  <a:close/>
                </a:path>
                <a:path w="3744595" h="19685">
                  <a:moveTo>
                    <a:pt x="1039656" y="0"/>
                  </a:moveTo>
                  <a:lnTo>
                    <a:pt x="1029077" y="0"/>
                  </a:lnTo>
                  <a:lnTo>
                    <a:pt x="1024704" y="4395"/>
                  </a:lnTo>
                  <a:lnTo>
                    <a:pt x="1024704" y="14952"/>
                  </a:lnTo>
                  <a:lnTo>
                    <a:pt x="1029077" y="19164"/>
                  </a:lnTo>
                  <a:lnTo>
                    <a:pt x="1039656" y="19164"/>
                  </a:lnTo>
                  <a:lnTo>
                    <a:pt x="1043838" y="14952"/>
                  </a:lnTo>
                  <a:lnTo>
                    <a:pt x="1043838" y="4395"/>
                  </a:lnTo>
                  <a:lnTo>
                    <a:pt x="1039656" y="0"/>
                  </a:lnTo>
                  <a:close/>
                </a:path>
                <a:path w="3744595" h="19685">
                  <a:moveTo>
                    <a:pt x="982208" y="0"/>
                  </a:moveTo>
                  <a:lnTo>
                    <a:pt x="971658" y="0"/>
                  </a:lnTo>
                  <a:lnTo>
                    <a:pt x="967255" y="4395"/>
                  </a:lnTo>
                  <a:lnTo>
                    <a:pt x="967255" y="14952"/>
                  </a:lnTo>
                  <a:lnTo>
                    <a:pt x="971658" y="19164"/>
                  </a:lnTo>
                  <a:lnTo>
                    <a:pt x="982208" y="19164"/>
                  </a:lnTo>
                  <a:lnTo>
                    <a:pt x="986412" y="14952"/>
                  </a:lnTo>
                  <a:lnTo>
                    <a:pt x="986412" y="4395"/>
                  </a:lnTo>
                  <a:lnTo>
                    <a:pt x="982208" y="0"/>
                  </a:lnTo>
                  <a:close/>
                </a:path>
                <a:path w="3744595" h="19685">
                  <a:moveTo>
                    <a:pt x="924789" y="0"/>
                  </a:moveTo>
                  <a:lnTo>
                    <a:pt x="914026" y="0"/>
                  </a:lnTo>
                  <a:lnTo>
                    <a:pt x="909814" y="4395"/>
                  </a:lnTo>
                  <a:lnTo>
                    <a:pt x="909814" y="14952"/>
                  </a:lnTo>
                  <a:lnTo>
                    <a:pt x="914026" y="19164"/>
                  </a:lnTo>
                  <a:lnTo>
                    <a:pt x="924789" y="19164"/>
                  </a:lnTo>
                  <a:lnTo>
                    <a:pt x="928964" y="14952"/>
                  </a:lnTo>
                  <a:lnTo>
                    <a:pt x="928964" y="4395"/>
                  </a:lnTo>
                  <a:lnTo>
                    <a:pt x="924789" y="0"/>
                  </a:lnTo>
                  <a:close/>
                </a:path>
                <a:path w="3744595" h="19685">
                  <a:moveTo>
                    <a:pt x="867341" y="0"/>
                  </a:moveTo>
                  <a:lnTo>
                    <a:pt x="856577" y="0"/>
                  </a:lnTo>
                  <a:lnTo>
                    <a:pt x="852388" y="4395"/>
                  </a:lnTo>
                  <a:lnTo>
                    <a:pt x="852388" y="14952"/>
                  </a:lnTo>
                  <a:lnTo>
                    <a:pt x="856577" y="19164"/>
                  </a:lnTo>
                  <a:lnTo>
                    <a:pt x="867341" y="19164"/>
                  </a:lnTo>
                  <a:lnTo>
                    <a:pt x="871516" y="14952"/>
                  </a:lnTo>
                  <a:lnTo>
                    <a:pt x="871516" y="4395"/>
                  </a:lnTo>
                  <a:lnTo>
                    <a:pt x="867341" y="0"/>
                  </a:lnTo>
                  <a:close/>
                </a:path>
                <a:path w="3744595" h="19685">
                  <a:moveTo>
                    <a:pt x="809694" y="0"/>
                  </a:moveTo>
                  <a:lnTo>
                    <a:pt x="799122" y="0"/>
                  </a:lnTo>
                  <a:lnTo>
                    <a:pt x="794940" y="4395"/>
                  </a:lnTo>
                  <a:lnTo>
                    <a:pt x="794940" y="14952"/>
                  </a:lnTo>
                  <a:lnTo>
                    <a:pt x="799122" y="19164"/>
                  </a:lnTo>
                  <a:lnTo>
                    <a:pt x="809694" y="19164"/>
                  </a:lnTo>
                  <a:lnTo>
                    <a:pt x="814104" y="14952"/>
                  </a:lnTo>
                  <a:lnTo>
                    <a:pt x="814104" y="4395"/>
                  </a:lnTo>
                  <a:lnTo>
                    <a:pt x="809694" y="0"/>
                  </a:lnTo>
                  <a:close/>
                </a:path>
                <a:path w="3744595" h="19685">
                  <a:moveTo>
                    <a:pt x="752260" y="0"/>
                  </a:moveTo>
                  <a:lnTo>
                    <a:pt x="741703" y="0"/>
                  </a:lnTo>
                  <a:lnTo>
                    <a:pt x="737528" y="4395"/>
                  </a:lnTo>
                  <a:lnTo>
                    <a:pt x="737528" y="14952"/>
                  </a:lnTo>
                  <a:lnTo>
                    <a:pt x="741703" y="19164"/>
                  </a:lnTo>
                  <a:lnTo>
                    <a:pt x="752260" y="19164"/>
                  </a:lnTo>
                  <a:lnTo>
                    <a:pt x="756656" y="14952"/>
                  </a:lnTo>
                  <a:lnTo>
                    <a:pt x="756656" y="4395"/>
                  </a:lnTo>
                  <a:lnTo>
                    <a:pt x="752260" y="0"/>
                  </a:lnTo>
                  <a:close/>
                </a:path>
                <a:path w="3744595" h="19685">
                  <a:moveTo>
                    <a:pt x="694834" y="0"/>
                  </a:moveTo>
                  <a:lnTo>
                    <a:pt x="684255" y="0"/>
                  </a:lnTo>
                  <a:lnTo>
                    <a:pt x="680080" y="4395"/>
                  </a:lnTo>
                  <a:lnTo>
                    <a:pt x="680080" y="14952"/>
                  </a:lnTo>
                  <a:lnTo>
                    <a:pt x="684255" y="19164"/>
                  </a:lnTo>
                  <a:lnTo>
                    <a:pt x="694834" y="19164"/>
                  </a:lnTo>
                  <a:lnTo>
                    <a:pt x="699208" y="14952"/>
                  </a:lnTo>
                  <a:lnTo>
                    <a:pt x="699208" y="4395"/>
                  </a:lnTo>
                  <a:lnTo>
                    <a:pt x="694834" y="0"/>
                  </a:lnTo>
                  <a:close/>
                </a:path>
                <a:path w="3744595" h="19685">
                  <a:moveTo>
                    <a:pt x="637379" y="0"/>
                  </a:moveTo>
                  <a:lnTo>
                    <a:pt x="626836" y="0"/>
                  </a:lnTo>
                  <a:lnTo>
                    <a:pt x="622632" y="4395"/>
                  </a:lnTo>
                  <a:lnTo>
                    <a:pt x="622632" y="14952"/>
                  </a:lnTo>
                  <a:lnTo>
                    <a:pt x="626836" y="19164"/>
                  </a:lnTo>
                  <a:lnTo>
                    <a:pt x="637379" y="19164"/>
                  </a:lnTo>
                  <a:lnTo>
                    <a:pt x="641789" y="14952"/>
                  </a:lnTo>
                  <a:lnTo>
                    <a:pt x="641789" y="4395"/>
                  </a:lnTo>
                  <a:lnTo>
                    <a:pt x="637379" y="0"/>
                  </a:lnTo>
                  <a:close/>
                </a:path>
                <a:path w="3744595" h="19685">
                  <a:moveTo>
                    <a:pt x="579967" y="0"/>
                  </a:moveTo>
                  <a:lnTo>
                    <a:pt x="569388" y="0"/>
                  </a:lnTo>
                  <a:lnTo>
                    <a:pt x="564992" y="4395"/>
                  </a:lnTo>
                  <a:lnTo>
                    <a:pt x="564992" y="14952"/>
                  </a:lnTo>
                  <a:lnTo>
                    <a:pt x="569388" y="19164"/>
                  </a:lnTo>
                  <a:lnTo>
                    <a:pt x="579967" y="19164"/>
                  </a:lnTo>
                  <a:lnTo>
                    <a:pt x="584340" y="14952"/>
                  </a:lnTo>
                  <a:lnTo>
                    <a:pt x="584340" y="4395"/>
                  </a:lnTo>
                  <a:lnTo>
                    <a:pt x="579967" y="0"/>
                  </a:lnTo>
                  <a:close/>
                </a:path>
                <a:path w="3744595" h="19685">
                  <a:moveTo>
                    <a:pt x="522519" y="0"/>
                  </a:moveTo>
                  <a:lnTo>
                    <a:pt x="511939" y="0"/>
                  </a:lnTo>
                  <a:lnTo>
                    <a:pt x="507566" y="4395"/>
                  </a:lnTo>
                  <a:lnTo>
                    <a:pt x="507566" y="14952"/>
                  </a:lnTo>
                  <a:lnTo>
                    <a:pt x="511939" y="19164"/>
                  </a:lnTo>
                  <a:lnTo>
                    <a:pt x="522519" y="19164"/>
                  </a:lnTo>
                  <a:lnTo>
                    <a:pt x="526693" y="14952"/>
                  </a:lnTo>
                  <a:lnTo>
                    <a:pt x="526693" y="4395"/>
                  </a:lnTo>
                  <a:lnTo>
                    <a:pt x="522519" y="0"/>
                  </a:lnTo>
                  <a:close/>
                </a:path>
                <a:path w="3744595" h="19685">
                  <a:moveTo>
                    <a:pt x="465071" y="0"/>
                  </a:moveTo>
                  <a:lnTo>
                    <a:pt x="454528" y="0"/>
                  </a:lnTo>
                  <a:lnTo>
                    <a:pt x="450118" y="4395"/>
                  </a:lnTo>
                  <a:lnTo>
                    <a:pt x="450118" y="14952"/>
                  </a:lnTo>
                  <a:lnTo>
                    <a:pt x="454528" y="19164"/>
                  </a:lnTo>
                  <a:lnTo>
                    <a:pt x="465071" y="19164"/>
                  </a:lnTo>
                  <a:lnTo>
                    <a:pt x="469245" y="14952"/>
                  </a:lnTo>
                  <a:lnTo>
                    <a:pt x="469245" y="4395"/>
                  </a:lnTo>
                  <a:lnTo>
                    <a:pt x="465071" y="0"/>
                  </a:lnTo>
                  <a:close/>
                </a:path>
                <a:path w="3744595" h="19685">
                  <a:moveTo>
                    <a:pt x="407644" y="0"/>
                  </a:moveTo>
                  <a:lnTo>
                    <a:pt x="397072" y="0"/>
                  </a:lnTo>
                  <a:lnTo>
                    <a:pt x="392669" y="4395"/>
                  </a:lnTo>
                  <a:lnTo>
                    <a:pt x="392669" y="14952"/>
                  </a:lnTo>
                  <a:lnTo>
                    <a:pt x="397072" y="19164"/>
                  </a:lnTo>
                  <a:lnTo>
                    <a:pt x="407644" y="19164"/>
                  </a:lnTo>
                  <a:lnTo>
                    <a:pt x="411834" y="14952"/>
                  </a:lnTo>
                  <a:lnTo>
                    <a:pt x="411834" y="4395"/>
                  </a:lnTo>
                  <a:lnTo>
                    <a:pt x="407644" y="0"/>
                  </a:lnTo>
                  <a:close/>
                </a:path>
                <a:path w="3744595" h="19685">
                  <a:moveTo>
                    <a:pt x="350196" y="0"/>
                  </a:moveTo>
                  <a:lnTo>
                    <a:pt x="339631" y="0"/>
                  </a:lnTo>
                  <a:lnTo>
                    <a:pt x="335258" y="4395"/>
                  </a:lnTo>
                  <a:lnTo>
                    <a:pt x="335258" y="14952"/>
                  </a:lnTo>
                  <a:lnTo>
                    <a:pt x="339631" y="19164"/>
                  </a:lnTo>
                  <a:lnTo>
                    <a:pt x="350196" y="19164"/>
                  </a:lnTo>
                  <a:lnTo>
                    <a:pt x="354385" y="14952"/>
                  </a:lnTo>
                  <a:lnTo>
                    <a:pt x="354385" y="4395"/>
                  </a:lnTo>
                  <a:lnTo>
                    <a:pt x="350196" y="0"/>
                  </a:lnTo>
                  <a:close/>
                </a:path>
                <a:path w="3744595" h="19685">
                  <a:moveTo>
                    <a:pt x="292763" y="0"/>
                  </a:moveTo>
                  <a:lnTo>
                    <a:pt x="281984" y="0"/>
                  </a:lnTo>
                  <a:lnTo>
                    <a:pt x="277810" y="4395"/>
                  </a:lnTo>
                  <a:lnTo>
                    <a:pt x="277810" y="14952"/>
                  </a:lnTo>
                  <a:lnTo>
                    <a:pt x="281984" y="19164"/>
                  </a:lnTo>
                  <a:lnTo>
                    <a:pt x="292763" y="19164"/>
                  </a:lnTo>
                  <a:lnTo>
                    <a:pt x="296967" y="14952"/>
                  </a:lnTo>
                  <a:lnTo>
                    <a:pt x="296967" y="4395"/>
                  </a:lnTo>
                  <a:lnTo>
                    <a:pt x="292763" y="0"/>
                  </a:lnTo>
                  <a:close/>
                </a:path>
                <a:path w="3744595" h="19685">
                  <a:moveTo>
                    <a:pt x="235116" y="0"/>
                  </a:moveTo>
                  <a:lnTo>
                    <a:pt x="224565" y="0"/>
                  </a:lnTo>
                  <a:lnTo>
                    <a:pt x="220361" y="4395"/>
                  </a:lnTo>
                  <a:lnTo>
                    <a:pt x="220361" y="14952"/>
                  </a:lnTo>
                  <a:lnTo>
                    <a:pt x="224565" y="19164"/>
                  </a:lnTo>
                  <a:lnTo>
                    <a:pt x="235116" y="19164"/>
                  </a:lnTo>
                  <a:lnTo>
                    <a:pt x="239518" y="14952"/>
                  </a:lnTo>
                  <a:lnTo>
                    <a:pt x="239518" y="4395"/>
                  </a:lnTo>
                  <a:lnTo>
                    <a:pt x="235116" y="0"/>
                  </a:lnTo>
                  <a:close/>
                </a:path>
                <a:path w="3744595" h="19685">
                  <a:moveTo>
                    <a:pt x="177697" y="0"/>
                  </a:moveTo>
                  <a:lnTo>
                    <a:pt x="167117" y="0"/>
                  </a:lnTo>
                  <a:lnTo>
                    <a:pt x="162943" y="4395"/>
                  </a:lnTo>
                  <a:lnTo>
                    <a:pt x="162943" y="14952"/>
                  </a:lnTo>
                  <a:lnTo>
                    <a:pt x="167117" y="19164"/>
                  </a:lnTo>
                  <a:lnTo>
                    <a:pt x="177697" y="19164"/>
                  </a:lnTo>
                  <a:lnTo>
                    <a:pt x="182070" y="14952"/>
                  </a:lnTo>
                  <a:lnTo>
                    <a:pt x="182070" y="4395"/>
                  </a:lnTo>
                  <a:lnTo>
                    <a:pt x="177697" y="0"/>
                  </a:lnTo>
                  <a:close/>
                </a:path>
                <a:path w="3744595" h="19685">
                  <a:moveTo>
                    <a:pt x="120248" y="0"/>
                  </a:moveTo>
                  <a:lnTo>
                    <a:pt x="109669" y="0"/>
                  </a:lnTo>
                  <a:lnTo>
                    <a:pt x="105487" y="4395"/>
                  </a:lnTo>
                  <a:lnTo>
                    <a:pt x="105487" y="14952"/>
                  </a:lnTo>
                  <a:lnTo>
                    <a:pt x="109669" y="19164"/>
                  </a:lnTo>
                  <a:lnTo>
                    <a:pt x="120248" y="19164"/>
                  </a:lnTo>
                  <a:lnTo>
                    <a:pt x="124644" y="14952"/>
                  </a:lnTo>
                  <a:lnTo>
                    <a:pt x="124644" y="4395"/>
                  </a:lnTo>
                  <a:lnTo>
                    <a:pt x="120248" y="0"/>
                  </a:lnTo>
                  <a:close/>
                </a:path>
                <a:path w="3744595" h="19685">
                  <a:moveTo>
                    <a:pt x="62800" y="0"/>
                  </a:moveTo>
                  <a:lnTo>
                    <a:pt x="52257" y="0"/>
                  </a:lnTo>
                  <a:lnTo>
                    <a:pt x="48046" y="4395"/>
                  </a:lnTo>
                  <a:lnTo>
                    <a:pt x="48046" y="14952"/>
                  </a:lnTo>
                  <a:lnTo>
                    <a:pt x="52257" y="19164"/>
                  </a:lnTo>
                  <a:lnTo>
                    <a:pt x="62800" y="19164"/>
                  </a:lnTo>
                  <a:lnTo>
                    <a:pt x="67196" y="14952"/>
                  </a:lnTo>
                  <a:lnTo>
                    <a:pt x="67196" y="4395"/>
                  </a:lnTo>
                  <a:lnTo>
                    <a:pt x="62800" y="0"/>
                  </a:lnTo>
                  <a:close/>
                </a:path>
                <a:path w="3744595" h="19685">
                  <a:moveTo>
                    <a:pt x="5374" y="0"/>
                  </a:moveTo>
                  <a:lnTo>
                    <a:pt x="0" y="0"/>
                  </a:lnTo>
                  <a:lnTo>
                    <a:pt x="0" y="19164"/>
                  </a:lnTo>
                  <a:lnTo>
                    <a:pt x="5374" y="19164"/>
                  </a:lnTo>
                  <a:lnTo>
                    <a:pt x="9747" y="14952"/>
                  </a:lnTo>
                  <a:lnTo>
                    <a:pt x="9747" y="4395"/>
                  </a:lnTo>
                  <a:lnTo>
                    <a:pt x="53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2" name="object 57">
              <a:extLst>
                <a:ext uri="{FF2B5EF4-FFF2-40B4-BE49-F238E27FC236}">
                  <a16:creationId xmlns:a16="http://schemas.microsoft.com/office/drawing/2014/main" id="{E47BA089-CF7C-1FC9-A6DE-5BCCEE4CA780}"/>
                </a:ext>
              </a:extLst>
            </p:cNvPr>
            <p:cNvPicPr/>
            <p:nvPr/>
          </p:nvPicPr>
          <p:blipFill>
            <a:blip r:embed="rId10" cstate="print"/>
            <a:stretch>
              <a:fillRect/>
            </a:stretch>
          </p:blipFill>
          <p:spPr>
            <a:xfrm>
              <a:off x="12826901" y="2471014"/>
              <a:ext cx="2402732" cy="1762804"/>
            </a:xfrm>
            <a:prstGeom prst="rect">
              <a:avLst/>
            </a:prstGeom>
          </p:spPr>
        </p:pic>
        <p:pic>
          <p:nvPicPr>
            <p:cNvPr id="23" name="object 58">
              <a:extLst>
                <a:ext uri="{FF2B5EF4-FFF2-40B4-BE49-F238E27FC236}">
                  <a16:creationId xmlns:a16="http://schemas.microsoft.com/office/drawing/2014/main" id="{D5043570-23C2-370A-71E7-11822631072B}"/>
                </a:ext>
              </a:extLst>
            </p:cNvPr>
            <p:cNvPicPr/>
            <p:nvPr/>
          </p:nvPicPr>
          <p:blipFill>
            <a:blip r:embed="rId11" cstate="print"/>
            <a:stretch>
              <a:fillRect/>
            </a:stretch>
          </p:blipFill>
          <p:spPr>
            <a:xfrm>
              <a:off x="14978164" y="3174353"/>
              <a:ext cx="58467" cy="65784"/>
            </a:xfrm>
            <a:prstGeom prst="rect">
              <a:avLst/>
            </a:prstGeom>
          </p:spPr>
        </p:pic>
        <p:pic>
          <p:nvPicPr>
            <p:cNvPr id="24" name="object 59">
              <a:extLst>
                <a:ext uri="{FF2B5EF4-FFF2-40B4-BE49-F238E27FC236}">
                  <a16:creationId xmlns:a16="http://schemas.microsoft.com/office/drawing/2014/main" id="{33148EF3-3294-54BC-13B9-CC9A4F6913E6}"/>
                </a:ext>
              </a:extLst>
            </p:cNvPr>
            <p:cNvPicPr/>
            <p:nvPr/>
          </p:nvPicPr>
          <p:blipFill>
            <a:blip r:embed="rId12" cstate="print"/>
            <a:stretch>
              <a:fillRect/>
            </a:stretch>
          </p:blipFill>
          <p:spPr>
            <a:xfrm>
              <a:off x="13606224" y="3174353"/>
              <a:ext cx="58472" cy="33858"/>
            </a:xfrm>
            <a:prstGeom prst="rect">
              <a:avLst/>
            </a:prstGeom>
          </p:spPr>
        </p:pic>
        <p:pic>
          <p:nvPicPr>
            <p:cNvPr id="25" name="object 60">
              <a:extLst>
                <a:ext uri="{FF2B5EF4-FFF2-40B4-BE49-F238E27FC236}">
                  <a16:creationId xmlns:a16="http://schemas.microsoft.com/office/drawing/2014/main" id="{D53D1D79-E1C5-E4E2-0415-7AEC91E52918}"/>
                </a:ext>
              </a:extLst>
            </p:cNvPr>
            <p:cNvPicPr/>
            <p:nvPr/>
          </p:nvPicPr>
          <p:blipFill>
            <a:blip r:embed="rId13" cstate="print"/>
            <a:stretch>
              <a:fillRect/>
            </a:stretch>
          </p:blipFill>
          <p:spPr>
            <a:xfrm>
              <a:off x="13476610" y="3174353"/>
              <a:ext cx="11482" cy="70695"/>
            </a:xfrm>
            <a:prstGeom prst="rect">
              <a:avLst/>
            </a:prstGeom>
          </p:spPr>
        </p:pic>
        <p:pic>
          <p:nvPicPr>
            <p:cNvPr id="26" name="object 61">
              <a:extLst>
                <a:ext uri="{FF2B5EF4-FFF2-40B4-BE49-F238E27FC236}">
                  <a16:creationId xmlns:a16="http://schemas.microsoft.com/office/drawing/2014/main" id="{98AC11CD-7743-6F2D-ED65-3CD16240E0DD}"/>
                </a:ext>
              </a:extLst>
            </p:cNvPr>
            <p:cNvPicPr/>
            <p:nvPr/>
          </p:nvPicPr>
          <p:blipFill>
            <a:blip r:embed="rId14" cstate="print"/>
            <a:stretch>
              <a:fillRect/>
            </a:stretch>
          </p:blipFill>
          <p:spPr>
            <a:xfrm>
              <a:off x="14673290" y="3189872"/>
              <a:ext cx="58615" cy="115144"/>
            </a:xfrm>
            <a:prstGeom prst="rect">
              <a:avLst/>
            </a:prstGeom>
          </p:spPr>
        </p:pic>
        <p:pic>
          <p:nvPicPr>
            <p:cNvPr id="27" name="object 62">
              <a:extLst>
                <a:ext uri="{FF2B5EF4-FFF2-40B4-BE49-F238E27FC236}">
                  <a16:creationId xmlns:a16="http://schemas.microsoft.com/office/drawing/2014/main" id="{3DF45BEE-6A51-11C4-E1CF-D648663E2F93}"/>
                </a:ext>
              </a:extLst>
            </p:cNvPr>
            <p:cNvPicPr/>
            <p:nvPr/>
          </p:nvPicPr>
          <p:blipFill>
            <a:blip r:embed="rId15" cstate="print"/>
            <a:stretch>
              <a:fillRect/>
            </a:stretch>
          </p:blipFill>
          <p:spPr>
            <a:xfrm>
              <a:off x="14368560" y="3514881"/>
              <a:ext cx="58615" cy="158696"/>
            </a:xfrm>
            <a:prstGeom prst="rect">
              <a:avLst/>
            </a:prstGeom>
          </p:spPr>
        </p:pic>
        <p:pic>
          <p:nvPicPr>
            <p:cNvPr id="28" name="object 63">
              <a:extLst>
                <a:ext uri="{FF2B5EF4-FFF2-40B4-BE49-F238E27FC236}">
                  <a16:creationId xmlns:a16="http://schemas.microsoft.com/office/drawing/2014/main" id="{2DC96F57-9EBE-1D48-E2C6-2F73C67FA513}"/>
                </a:ext>
              </a:extLst>
            </p:cNvPr>
            <p:cNvPicPr/>
            <p:nvPr/>
          </p:nvPicPr>
          <p:blipFill>
            <a:blip r:embed="rId16" cstate="print"/>
            <a:stretch>
              <a:fillRect/>
            </a:stretch>
          </p:blipFill>
          <p:spPr>
            <a:xfrm>
              <a:off x="14216266" y="3536199"/>
              <a:ext cx="58030" cy="207033"/>
            </a:xfrm>
            <a:prstGeom prst="rect">
              <a:avLst/>
            </a:prstGeom>
          </p:spPr>
        </p:pic>
        <p:pic>
          <p:nvPicPr>
            <p:cNvPr id="29" name="object 64">
              <a:extLst>
                <a:ext uri="{FF2B5EF4-FFF2-40B4-BE49-F238E27FC236}">
                  <a16:creationId xmlns:a16="http://schemas.microsoft.com/office/drawing/2014/main" id="{080F53C2-CE09-85B4-9DA8-402854F203F1}"/>
                </a:ext>
              </a:extLst>
            </p:cNvPr>
            <p:cNvPicPr/>
            <p:nvPr/>
          </p:nvPicPr>
          <p:blipFill>
            <a:blip r:embed="rId17" cstate="print"/>
            <a:stretch>
              <a:fillRect/>
            </a:stretch>
          </p:blipFill>
          <p:spPr>
            <a:xfrm>
              <a:off x="14368560" y="2794680"/>
              <a:ext cx="738504" cy="379674"/>
            </a:xfrm>
            <a:prstGeom prst="rect">
              <a:avLst/>
            </a:prstGeom>
          </p:spPr>
        </p:pic>
        <p:pic>
          <p:nvPicPr>
            <p:cNvPr id="30" name="object 65">
              <a:extLst>
                <a:ext uri="{FF2B5EF4-FFF2-40B4-BE49-F238E27FC236}">
                  <a16:creationId xmlns:a16="http://schemas.microsoft.com/office/drawing/2014/main" id="{E55506C3-87C3-4A06-D646-E04719B97E1A}"/>
                </a:ext>
              </a:extLst>
            </p:cNvPr>
            <p:cNvPicPr/>
            <p:nvPr/>
          </p:nvPicPr>
          <p:blipFill>
            <a:blip r:embed="rId18" cstate="print"/>
            <a:stretch>
              <a:fillRect/>
            </a:stretch>
          </p:blipFill>
          <p:spPr>
            <a:xfrm>
              <a:off x="14215672" y="3001183"/>
              <a:ext cx="62793" cy="173170"/>
            </a:xfrm>
            <a:prstGeom prst="rect">
              <a:avLst/>
            </a:prstGeom>
          </p:spPr>
        </p:pic>
        <p:pic>
          <p:nvPicPr>
            <p:cNvPr id="31" name="object 66">
              <a:extLst>
                <a:ext uri="{FF2B5EF4-FFF2-40B4-BE49-F238E27FC236}">
                  <a16:creationId xmlns:a16="http://schemas.microsoft.com/office/drawing/2014/main" id="{86F7AB41-31CE-17FF-85C8-DD02A2A7BE67}"/>
                </a:ext>
              </a:extLst>
            </p:cNvPr>
            <p:cNvPicPr/>
            <p:nvPr/>
          </p:nvPicPr>
          <p:blipFill>
            <a:blip r:embed="rId19" cstate="print"/>
            <a:stretch>
              <a:fillRect/>
            </a:stretch>
          </p:blipFill>
          <p:spPr>
            <a:xfrm>
              <a:off x="14042654" y="3006112"/>
              <a:ext cx="134775" cy="168241"/>
            </a:xfrm>
            <a:prstGeom prst="rect">
              <a:avLst/>
            </a:prstGeom>
          </p:spPr>
        </p:pic>
        <p:pic>
          <p:nvPicPr>
            <p:cNvPr id="32" name="object 67">
              <a:extLst>
                <a:ext uri="{FF2B5EF4-FFF2-40B4-BE49-F238E27FC236}">
                  <a16:creationId xmlns:a16="http://schemas.microsoft.com/office/drawing/2014/main" id="{AEAF4402-5E70-767A-7781-BF005354F4DA}"/>
                </a:ext>
              </a:extLst>
            </p:cNvPr>
            <p:cNvPicPr/>
            <p:nvPr/>
          </p:nvPicPr>
          <p:blipFill>
            <a:blip r:embed="rId20" cstate="print"/>
            <a:stretch>
              <a:fillRect/>
            </a:stretch>
          </p:blipFill>
          <p:spPr>
            <a:xfrm>
              <a:off x="15131493" y="3124088"/>
              <a:ext cx="58020" cy="50266"/>
            </a:xfrm>
            <a:prstGeom prst="rect">
              <a:avLst/>
            </a:prstGeom>
          </p:spPr>
        </p:pic>
        <p:pic>
          <p:nvPicPr>
            <p:cNvPr id="33" name="object 68">
              <a:extLst>
                <a:ext uri="{FF2B5EF4-FFF2-40B4-BE49-F238E27FC236}">
                  <a16:creationId xmlns:a16="http://schemas.microsoft.com/office/drawing/2014/main" id="{5CEEB86A-66E4-D2EC-19B1-A6F4A42CE546}"/>
                </a:ext>
              </a:extLst>
            </p:cNvPr>
            <p:cNvPicPr/>
            <p:nvPr/>
          </p:nvPicPr>
          <p:blipFill>
            <a:blip r:embed="rId21" cstate="print"/>
            <a:stretch>
              <a:fillRect/>
            </a:stretch>
          </p:blipFill>
          <p:spPr>
            <a:xfrm>
              <a:off x="13911544" y="3130807"/>
              <a:ext cx="58020" cy="43547"/>
            </a:xfrm>
            <a:prstGeom prst="rect">
              <a:avLst/>
            </a:prstGeom>
          </p:spPr>
        </p:pic>
        <p:sp>
          <p:nvSpPr>
            <p:cNvPr id="34" name="object 69">
              <a:extLst>
                <a:ext uri="{FF2B5EF4-FFF2-40B4-BE49-F238E27FC236}">
                  <a16:creationId xmlns:a16="http://schemas.microsoft.com/office/drawing/2014/main" id="{BDA9A802-8517-166C-DE06-66EF20CB8B43}"/>
                </a:ext>
              </a:extLst>
            </p:cNvPr>
            <p:cNvSpPr/>
            <p:nvPr/>
          </p:nvSpPr>
          <p:spPr>
            <a:xfrm>
              <a:off x="13315107" y="3128991"/>
              <a:ext cx="34656" cy="32345"/>
            </a:xfrm>
            <a:custGeom>
              <a:avLst/>
              <a:gdLst/>
              <a:ahLst/>
              <a:cxnLst/>
              <a:rect l="l" t="t" r="r" b="b"/>
              <a:pathLst>
                <a:path w="57150" h="53339">
                  <a:moveTo>
                    <a:pt x="33631" y="0"/>
                  </a:moveTo>
                  <a:lnTo>
                    <a:pt x="23139" y="0"/>
                  </a:lnTo>
                  <a:lnTo>
                    <a:pt x="23139" y="20297"/>
                  </a:lnTo>
                  <a:lnTo>
                    <a:pt x="3636" y="13252"/>
                  </a:lnTo>
                  <a:lnTo>
                    <a:pt x="0" y="23279"/>
                  </a:lnTo>
                  <a:lnTo>
                    <a:pt x="19885" y="29699"/>
                  </a:lnTo>
                  <a:lnTo>
                    <a:pt x="7502" y="46721"/>
                  </a:lnTo>
                  <a:lnTo>
                    <a:pt x="16734" y="53141"/>
                  </a:lnTo>
                  <a:lnTo>
                    <a:pt x="28691" y="35427"/>
                  </a:lnTo>
                  <a:lnTo>
                    <a:pt x="40485" y="53141"/>
                  </a:lnTo>
                  <a:lnTo>
                    <a:pt x="49430" y="46721"/>
                  </a:lnTo>
                  <a:lnTo>
                    <a:pt x="37231" y="29699"/>
                  </a:lnTo>
                  <a:lnTo>
                    <a:pt x="56932" y="23279"/>
                  </a:lnTo>
                  <a:lnTo>
                    <a:pt x="53354" y="13318"/>
                  </a:lnTo>
                  <a:lnTo>
                    <a:pt x="33631" y="20106"/>
                  </a:lnTo>
                  <a:lnTo>
                    <a:pt x="33631" y="0"/>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object 10">
              <a:extLst>
                <a:ext uri="{FF2B5EF4-FFF2-40B4-BE49-F238E27FC236}">
                  <a16:creationId xmlns:a16="http://schemas.microsoft.com/office/drawing/2014/main" id="{9E829492-6E41-76B0-A695-1817DA3FE289}"/>
                </a:ext>
              </a:extLst>
            </p:cNvPr>
            <p:cNvSpPr txBox="1"/>
            <p:nvPr/>
          </p:nvSpPr>
          <p:spPr>
            <a:xfrm>
              <a:off x="12613978" y="277314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15" normalizeH="0" baseline="0" noProof="0" dirty="0">
                  <a:ln>
                    <a:noFill/>
                  </a:ln>
                  <a:solidFill>
                    <a:srgbClr val="22346A"/>
                  </a:solidFill>
                  <a:effectLst/>
                  <a:uLnTx/>
                  <a:uFillTx/>
                  <a:latin typeface="Arial"/>
                  <a:ea typeface="+mn-ea"/>
                  <a:cs typeface="Arial"/>
                </a:rPr>
                <a:t>0,0</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sp>
          <p:nvSpPr>
            <p:cNvPr id="36" name="object 10">
              <a:extLst>
                <a:ext uri="{FF2B5EF4-FFF2-40B4-BE49-F238E27FC236}">
                  <a16:creationId xmlns:a16="http://schemas.microsoft.com/office/drawing/2014/main" id="{27673FED-EC7A-18AC-20A9-E10F9854F667}"/>
                </a:ext>
              </a:extLst>
            </p:cNvPr>
            <p:cNvSpPr txBox="1"/>
            <p:nvPr/>
          </p:nvSpPr>
          <p:spPr>
            <a:xfrm>
              <a:off x="12613978" y="2427068"/>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lang="es-ES" sz="728" b="0" i="0" u="none" strike="noStrike" kern="1200" cap="none" spc="-15" normalizeH="0" baseline="0" noProof="0" dirty="0">
                  <a:ln>
                    <a:noFill/>
                  </a:ln>
                  <a:solidFill>
                    <a:srgbClr val="22346A"/>
                  </a:solidFill>
                  <a:effectLst/>
                  <a:uLnTx/>
                  <a:uFillTx/>
                  <a:latin typeface="Arial"/>
                  <a:ea typeface="+mn-ea"/>
                  <a:cs typeface="Arial"/>
                </a:rPr>
                <a:t>0,2</a:t>
              </a:r>
              <a:endParaRPr kumimoji="0" lang="es-ES" sz="728"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46" name="Rectángulo redondeado 45">
            <a:extLst>
              <a:ext uri="{FF2B5EF4-FFF2-40B4-BE49-F238E27FC236}">
                <a16:creationId xmlns:a16="http://schemas.microsoft.com/office/drawing/2014/main" id="{8B22EFA8-04A7-5BED-6098-7F7B6B538F3C}"/>
              </a:ext>
            </a:extLst>
          </p:cNvPr>
          <p:cNvSpPr/>
          <p:nvPr/>
        </p:nvSpPr>
        <p:spPr>
          <a:xfrm>
            <a:off x="969263" y="1278934"/>
            <a:ext cx="6469951" cy="4446747"/>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7" name="Grupo 46">
            <a:extLst>
              <a:ext uri="{FF2B5EF4-FFF2-40B4-BE49-F238E27FC236}">
                <a16:creationId xmlns:a16="http://schemas.microsoft.com/office/drawing/2014/main" id="{6B0E9C83-A84F-234D-2C76-988CA3C56D9C}"/>
              </a:ext>
            </a:extLst>
          </p:cNvPr>
          <p:cNvGrpSpPr/>
          <p:nvPr/>
        </p:nvGrpSpPr>
        <p:grpSpPr>
          <a:xfrm>
            <a:off x="1913852" y="4956218"/>
            <a:ext cx="4989826" cy="354782"/>
            <a:chOff x="1014484" y="4728511"/>
            <a:chExt cx="4989826" cy="354782"/>
          </a:xfrm>
        </p:grpSpPr>
        <p:sp>
          <p:nvSpPr>
            <p:cNvPr id="48" name="object 4">
              <a:extLst>
                <a:ext uri="{FF2B5EF4-FFF2-40B4-BE49-F238E27FC236}">
                  <a16:creationId xmlns:a16="http://schemas.microsoft.com/office/drawing/2014/main" id="{60E74623-5DB1-2FA3-B455-C77FC7899231}"/>
                </a:ext>
              </a:extLst>
            </p:cNvPr>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lang="es-ES" sz="700"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1</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(intención</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de</a:t>
              </a:r>
              <a:r>
                <a:rPr kumimoji="0" lang="es-ES" sz="700" b="1" i="0" u="none" strike="noStrike" kern="1200" cap="none" spc="9" normalizeH="0" baseline="0" noProof="0" dirty="0">
                  <a:ln>
                    <a:noFill/>
                  </a:ln>
                  <a:solidFill>
                    <a:srgbClr val="22346A"/>
                  </a:solidFill>
                  <a:effectLst/>
                  <a:uLnTx/>
                  <a:uFillTx/>
                  <a:latin typeface="Arial"/>
                  <a:ea typeface="+mn-ea"/>
                  <a:cs typeface="Arial"/>
                </a:rPr>
                <a:t> </a:t>
              </a:r>
              <a:r>
                <a:rPr kumimoji="0" lang="es-ES" sz="700" b="1" i="0" u="none" strike="noStrike" kern="1200" cap="none" spc="-6" normalizeH="0" baseline="0" noProof="0" dirty="0">
                  <a:ln>
                    <a:noFill/>
                  </a:ln>
                  <a:solidFill>
                    <a:srgbClr val="22346A"/>
                  </a:solidFill>
                  <a:effectLst/>
                  <a:uLnTx/>
                  <a:uFillTx/>
                  <a:latin typeface="Arial"/>
                  <a:ea typeface="+mn-ea"/>
                  <a:cs typeface="Arial"/>
                </a:rPr>
                <a:t>tratar)</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dirty="0">
                  <a:ln>
                    <a:noFill/>
                  </a:ln>
                  <a:solidFill>
                    <a:srgbClr val="A69E95"/>
                  </a:solidFill>
                  <a:effectLst/>
                  <a:uLnTx/>
                  <a:uFillTx/>
                  <a:latin typeface="Arial"/>
                  <a:ea typeface="+mn-ea"/>
                  <a:cs typeface="Arial"/>
                </a:rPr>
                <a:t>—</a:t>
              </a:r>
              <a:r>
                <a:rPr kumimoji="0" lang="es-ES" sz="700" b="0" i="0" u="none" strike="noStrike" kern="1200" cap="none" spc="0" normalizeH="0" baseline="0" noProof="0" dirty="0">
                  <a:ln>
                    <a:noFill/>
                  </a:ln>
                  <a:solidFill>
                    <a:srgbClr val="22346A"/>
                  </a:solidFill>
                  <a:effectLst/>
                  <a:uLnTx/>
                  <a:uFillTx/>
                  <a:latin typeface="Arial"/>
                  <a:ea typeface="+mn-ea"/>
                  <a:cs typeface="Arial"/>
                </a:rPr>
                <a:t>Placebo</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dirty="0">
                  <a:ln>
                    <a:noFill/>
                  </a:ln>
                  <a:solidFill>
                    <a:srgbClr val="AB539B"/>
                  </a:solidFill>
                  <a:effectLst/>
                  <a:uLnTx/>
                  <a:uFillTx/>
                  <a:latin typeface="Arial"/>
                  <a:ea typeface="+mn-ea"/>
                  <a:cs typeface="Arial"/>
                </a:rPr>
                <a:t>—</a:t>
              </a:r>
              <a:r>
                <a:rPr kumimoji="0" lang="es-ES" sz="700" b="0" i="0" u="none" strike="noStrike" kern="1200" cap="none" spc="0" normalizeH="0" baseline="0" noProof="0" dirty="0" err="1">
                  <a:ln>
                    <a:noFill/>
                  </a:ln>
                  <a:solidFill>
                    <a:srgbClr val="22346A"/>
                  </a:solidFill>
                  <a:effectLst/>
                  <a:uLnTx/>
                  <a:uFillTx/>
                  <a:latin typeface="Arial"/>
                  <a:ea typeface="+mn-ea"/>
                  <a:cs typeface="Arial"/>
                </a:rPr>
                <a:t>Lebrikizumab</a:t>
              </a:r>
              <a:r>
                <a:rPr kumimoji="0" lang="es-ES" sz="700" b="0" i="0" u="none" strike="noStrike" kern="1200" cap="none" spc="0" normalizeH="0" baseline="0" noProof="0" dirty="0">
                  <a:ln>
                    <a:noFill/>
                  </a:ln>
                  <a:solidFill>
                    <a:srgbClr val="22346A"/>
                  </a:solidFill>
                  <a:effectLst/>
                  <a:uLnTx/>
                  <a:uFillTx/>
                  <a:latin typeface="Arial"/>
                  <a:ea typeface="+mn-ea"/>
                  <a:cs typeface="Arial"/>
                </a:rPr>
                <a:t> 250 mg cada 2 semanas</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49" name="object 5">
              <a:extLst>
                <a:ext uri="{FF2B5EF4-FFF2-40B4-BE49-F238E27FC236}">
                  <a16:creationId xmlns:a16="http://schemas.microsoft.com/office/drawing/2014/main" id="{6D76F1CE-3AE6-7DEB-9492-7EA0434534DB}"/>
                </a:ext>
              </a:extLst>
            </p:cNvPr>
            <p:cNvSpPr txBox="1"/>
            <p:nvPr/>
          </p:nvSpPr>
          <p:spPr>
            <a:xfrm>
              <a:off x="3481716" y="4732935"/>
              <a:ext cx="2522594" cy="115887"/>
            </a:xfrm>
            <a:prstGeom prst="rect">
              <a:avLst/>
            </a:prstGeom>
          </p:spPr>
          <p:txBody>
            <a:bodyPr vert="horz" wrap="square" lIns="0" tIns="8086" rIns="0" bIns="0" rtlCol="0">
              <a:spAutoFit/>
            </a:bodyPr>
            <a:lstStyle/>
            <a:p>
              <a:pPr marL="7701" lvl="0">
                <a:spcBef>
                  <a:spcPts val="64"/>
                </a:spcBef>
                <a:defRPr/>
              </a:pPr>
              <a:r>
                <a:rPr kumimoji="0" lang="es-ES" sz="700" b="1" i="0" u="none" strike="noStrike" kern="1200" cap="none" spc="0" normalizeH="0" baseline="0" noProof="0" dirty="0" err="1">
                  <a:ln>
                    <a:noFill/>
                  </a:ln>
                  <a:solidFill>
                    <a:srgbClr val="22346A"/>
                  </a:solidFill>
                  <a:effectLst/>
                  <a:uLnTx/>
                  <a:uFillTx/>
                  <a:latin typeface="Arial"/>
                  <a:ea typeface="+mn-ea"/>
                  <a:cs typeface="Arial"/>
                </a:rPr>
                <a:t>ADvocate</a:t>
              </a:r>
              <a:r>
                <a:rPr kumimoji="0" lang="es-ES" sz="700" b="1" i="0" u="none" strike="noStrike" kern="1200" cap="none" spc="6" normalizeH="0" baseline="0" noProof="0" dirty="0">
                  <a:ln>
                    <a:noFill/>
                  </a:ln>
                  <a:solidFill>
                    <a:srgbClr val="22346A"/>
                  </a:solidFill>
                  <a:effectLst/>
                  <a:uLnTx/>
                  <a:uFillTx/>
                  <a:latin typeface="Arial"/>
                  <a:ea typeface="+mn-ea"/>
                  <a:cs typeface="Arial"/>
                </a:rPr>
                <a:t> 2 </a:t>
              </a:r>
              <a:r>
                <a:rPr kumimoji="0" lang="es-ES" sz="700" b="1" i="0" u="none" strike="noStrike" kern="1200" cap="none" spc="0" normalizeH="0" baseline="0" noProof="0" dirty="0">
                  <a:ln>
                    <a:noFill/>
                  </a:ln>
                  <a:solidFill>
                    <a:srgbClr val="22346A"/>
                  </a:solidFill>
                  <a:effectLst/>
                  <a:uLnTx/>
                  <a:uFillTx/>
                  <a:latin typeface="Arial"/>
                  <a:ea typeface="+mn-ea"/>
                  <a:cs typeface="Arial"/>
                </a:rPr>
                <a:t>(intención</a:t>
              </a:r>
              <a:r>
                <a:rPr kumimoji="0" lang="es-ES" sz="700" b="1" i="0" u="none" strike="noStrike" kern="1200" cap="none" spc="6" normalizeH="0" baseline="0" noProof="0" dirty="0">
                  <a:ln>
                    <a:noFill/>
                  </a:ln>
                  <a:solidFill>
                    <a:srgbClr val="22346A"/>
                  </a:solidFill>
                  <a:effectLst/>
                  <a:uLnTx/>
                  <a:uFillTx/>
                  <a:latin typeface="Arial"/>
                  <a:ea typeface="+mn-ea"/>
                  <a:cs typeface="Arial"/>
                </a:rPr>
                <a:t> </a:t>
              </a:r>
              <a:r>
                <a:rPr kumimoji="0" lang="es-ES" sz="700" b="1" i="0" u="none" strike="noStrike" kern="1200" cap="none" spc="0" normalizeH="0" baseline="0" noProof="0" dirty="0">
                  <a:ln>
                    <a:noFill/>
                  </a:ln>
                  <a:solidFill>
                    <a:srgbClr val="22346A"/>
                  </a:solidFill>
                  <a:effectLst/>
                  <a:uLnTx/>
                  <a:uFillTx/>
                  <a:latin typeface="Arial"/>
                  <a:ea typeface="+mn-ea"/>
                  <a:cs typeface="Arial"/>
                </a:rPr>
                <a:t>de</a:t>
              </a:r>
              <a:r>
                <a:rPr kumimoji="0" lang="es-ES" sz="700" b="1" i="0" u="none" strike="noStrike" kern="1200" cap="none" spc="6" normalizeH="0" baseline="0" noProof="0" dirty="0">
                  <a:ln>
                    <a:noFill/>
                  </a:ln>
                  <a:solidFill>
                    <a:srgbClr val="22346A"/>
                  </a:solidFill>
                  <a:effectLst/>
                  <a:uLnTx/>
                  <a:uFillTx/>
                  <a:latin typeface="Arial"/>
                  <a:ea typeface="+mn-ea"/>
                  <a:cs typeface="Arial"/>
                </a:rPr>
                <a:t> </a:t>
              </a:r>
              <a:r>
                <a:rPr kumimoji="0" lang="es-ES" sz="700" b="1" i="0" u="none" strike="noStrike" kern="1200" cap="none" spc="-6" normalizeH="0" baseline="0" noProof="0" dirty="0">
                  <a:ln>
                    <a:noFill/>
                  </a:ln>
                  <a:solidFill>
                    <a:srgbClr val="22346A"/>
                  </a:solidFill>
                  <a:effectLst/>
                  <a:uLnTx/>
                  <a:uFillTx/>
                  <a:latin typeface="Arial"/>
                  <a:ea typeface="+mn-ea"/>
                  <a:cs typeface="Arial"/>
                </a:rPr>
                <a:t>tratar </a:t>
              </a:r>
              <a:r>
                <a:rPr lang="es-ES" sz="700" b="1" noProof="0" dirty="0">
                  <a:solidFill>
                    <a:srgbClr val="22346A"/>
                  </a:solidFill>
                  <a:cs typeface="Arial"/>
                </a:rPr>
                <a:t>modificada</a:t>
              </a:r>
              <a:r>
                <a:rPr kumimoji="0" lang="es-ES" sz="700" b="1" i="0" u="none" strike="noStrike" kern="1200" cap="none" spc="-6" normalizeH="0" baseline="0" noProof="0" dirty="0">
                  <a:ln>
                    <a:noFill/>
                  </a:ln>
                  <a:solidFill>
                    <a:srgbClr val="22346A"/>
                  </a:solidFill>
                  <a:effectLst/>
                  <a:uLnTx/>
                  <a:uFillTx/>
                  <a:latin typeface="Arial"/>
                  <a:ea typeface="+mn-ea"/>
                  <a:cs typeface="Arial"/>
                </a:rPr>
                <a:t>)</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50" name="object 6">
              <a:extLst>
                <a:ext uri="{FF2B5EF4-FFF2-40B4-BE49-F238E27FC236}">
                  <a16:creationId xmlns:a16="http://schemas.microsoft.com/office/drawing/2014/main" id="{8E05E51A-F8AE-E1C3-CB30-FE16A3A80A5D}"/>
                </a:ext>
              </a:extLst>
            </p:cNvPr>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lang="es-ES" sz="700" b="0" i="0" u="none" strike="noStrike" kern="1200" cap="none" spc="-6" normalizeH="0" baseline="0" noProof="0" dirty="0">
                  <a:ln>
                    <a:noFill/>
                  </a:ln>
                  <a:solidFill>
                    <a:srgbClr val="22346A"/>
                  </a:solidFill>
                  <a:effectLst/>
                  <a:uLnTx/>
                  <a:uFillTx/>
                  <a:latin typeface="Arial"/>
                  <a:ea typeface="+mn-ea"/>
                  <a:cs typeface="Arial"/>
                </a:rPr>
                <a:t>Placebo</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lang="es-ES" sz="700" b="0" i="0" u="none" strike="noStrike" kern="1200" cap="none" spc="0" normalizeH="0" baseline="0" noProof="0" dirty="0" err="1">
                  <a:ln>
                    <a:noFill/>
                  </a:ln>
                  <a:solidFill>
                    <a:srgbClr val="22346A"/>
                  </a:solidFill>
                  <a:effectLst/>
                  <a:uLnTx/>
                  <a:uFillTx/>
                  <a:latin typeface="Arial"/>
                  <a:ea typeface="+mn-ea"/>
                  <a:cs typeface="Arial"/>
                </a:rPr>
                <a:t>Lebrikizumab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cada</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semanas</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51" name="object 58">
              <a:extLst>
                <a:ext uri="{FF2B5EF4-FFF2-40B4-BE49-F238E27FC236}">
                  <a16:creationId xmlns:a16="http://schemas.microsoft.com/office/drawing/2014/main" id="{C9C38627-1352-3D00-A5E6-D79F2D37207E}"/>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2" name="object 59">
              <a:extLst>
                <a:ext uri="{FF2B5EF4-FFF2-40B4-BE49-F238E27FC236}">
                  <a16:creationId xmlns:a16="http://schemas.microsoft.com/office/drawing/2014/main" id="{5A92CDFA-B651-3C81-BF8A-88209BB32682}"/>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53" name="object 60">
              <a:extLst>
                <a:ext uri="{FF2B5EF4-FFF2-40B4-BE49-F238E27FC236}">
                  <a16:creationId xmlns:a16="http://schemas.microsoft.com/office/drawing/2014/main" id="{D881F254-8306-A54A-0EEC-31F887F7BC00}"/>
                </a:ext>
              </a:extLst>
            </p:cNvPr>
            <p:cNvGrpSpPr/>
            <p:nvPr/>
          </p:nvGrpSpPr>
          <p:grpSpPr>
            <a:xfrm>
              <a:off x="3489467" y="4910949"/>
              <a:ext cx="187526" cy="159032"/>
              <a:chOff x="6612964" y="7876062"/>
              <a:chExt cx="309245" cy="262255"/>
            </a:xfrm>
          </p:grpSpPr>
          <p:sp>
            <p:nvSpPr>
              <p:cNvPr id="54" name="object 61">
                <a:extLst>
                  <a:ext uri="{FF2B5EF4-FFF2-40B4-BE49-F238E27FC236}">
                    <a16:creationId xmlns:a16="http://schemas.microsoft.com/office/drawing/2014/main" id="{9DA35806-F1F6-F41F-886E-9F1A2ADD4E26}"/>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5" name="object 62">
                <a:extLst>
                  <a:ext uri="{FF2B5EF4-FFF2-40B4-BE49-F238E27FC236}">
                    <a16:creationId xmlns:a16="http://schemas.microsoft.com/office/drawing/2014/main" id="{0906D7D5-4F9E-2BCE-E4DE-0E3E01AC5413}"/>
                  </a:ext>
                </a:extLst>
              </p:cNvPr>
              <p:cNvPicPr/>
              <p:nvPr/>
            </p:nvPicPr>
            <p:blipFill>
              <a:blip r:embed="rId22" cstate="print"/>
              <a:stretch>
                <a:fillRect/>
              </a:stretch>
            </p:blipFill>
            <p:spPr>
              <a:xfrm>
                <a:off x="6715239" y="7876062"/>
                <a:ext cx="116972" cy="118342"/>
              </a:xfrm>
              <a:prstGeom prst="rect">
                <a:avLst/>
              </a:prstGeom>
            </p:spPr>
          </p:pic>
          <p:sp>
            <p:nvSpPr>
              <p:cNvPr id="56" name="object 63">
                <a:extLst>
                  <a:ext uri="{FF2B5EF4-FFF2-40B4-BE49-F238E27FC236}">
                    <a16:creationId xmlns:a16="http://schemas.microsoft.com/office/drawing/2014/main" id="{C3036398-81EF-70A5-3872-87728C07DEE4}"/>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7" name="object 64">
                <a:extLst>
                  <a:ext uri="{FF2B5EF4-FFF2-40B4-BE49-F238E27FC236}">
                    <a16:creationId xmlns:a16="http://schemas.microsoft.com/office/drawing/2014/main" id="{ADBE97F0-DE85-EE11-2BA1-8D24186773A3}"/>
                  </a:ext>
                </a:extLst>
              </p:cNvPr>
              <p:cNvPicPr/>
              <p:nvPr/>
            </p:nvPicPr>
            <p:blipFill>
              <a:blip r:embed="rId23" cstate="print"/>
              <a:stretch>
                <a:fillRect/>
              </a:stretch>
            </p:blipFill>
            <p:spPr>
              <a:xfrm>
                <a:off x="6718188" y="8025951"/>
                <a:ext cx="112725" cy="112135"/>
              </a:xfrm>
              <a:prstGeom prst="rect">
                <a:avLst/>
              </a:prstGeom>
            </p:spPr>
          </p:pic>
        </p:grpSp>
      </p:grpSp>
      <p:sp>
        <p:nvSpPr>
          <p:cNvPr id="59" name="object 7">
            <a:extLst>
              <a:ext uri="{FF2B5EF4-FFF2-40B4-BE49-F238E27FC236}">
                <a16:creationId xmlns:a16="http://schemas.microsoft.com/office/drawing/2014/main" id="{E4A596A4-BE7A-3F0B-CB2E-4B69BAC6D5B1}"/>
              </a:ext>
            </a:extLst>
          </p:cNvPr>
          <p:cNvSpPr txBox="1"/>
          <p:nvPr/>
        </p:nvSpPr>
        <p:spPr>
          <a:xfrm>
            <a:off x="8514120" y="3889281"/>
            <a:ext cx="2264818" cy="970147"/>
          </a:xfrm>
          <a:prstGeom prst="rect">
            <a:avLst/>
          </a:prstGeom>
        </p:spPr>
        <p:txBody>
          <a:bodyPr vert="horz" wrap="square" lIns="0" tIns="6931" rIns="0" bIns="0" rtlCol="0">
            <a:spAutoFit/>
          </a:bodyPr>
          <a:lstStyle/>
          <a:p>
            <a:pPr marL="23104" marR="18483" lvl="0" algn="ctr">
              <a:lnSpc>
                <a:spcPct val="101800"/>
              </a:lnSpc>
              <a:spcBef>
                <a:spcPts val="55"/>
              </a:spcBef>
              <a:defRPr/>
            </a:pPr>
            <a:r>
              <a:rPr lang="es-ES" sz="1243" b="1" noProof="0" dirty="0">
                <a:solidFill>
                  <a:srgbClr val="22346A"/>
                </a:solidFill>
                <a:cs typeface="Arial"/>
              </a:rPr>
              <a:t>se</a:t>
            </a:r>
            <a:r>
              <a:rPr lang="es-ES" sz="1243" b="1" spc="39" noProof="0" dirty="0">
                <a:solidFill>
                  <a:srgbClr val="22346A"/>
                </a:solidFill>
                <a:cs typeface="Arial"/>
              </a:rPr>
              <a:t> </a:t>
            </a:r>
            <a:r>
              <a:rPr lang="es-ES" sz="1243" b="1" noProof="0" dirty="0">
                <a:solidFill>
                  <a:srgbClr val="22346A"/>
                </a:solidFill>
                <a:cs typeface="Arial"/>
              </a:rPr>
              <a:t>lograron</a:t>
            </a:r>
            <a:r>
              <a:rPr lang="es-ES" sz="1243" b="1" spc="42" noProof="0" dirty="0">
                <a:solidFill>
                  <a:srgbClr val="22346A"/>
                </a:solidFill>
                <a:cs typeface="Arial"/>
              </a:rPr>
              <a:t> </a:t>
            </a:r>
            <a:r>
              <a:rPr lang="es-ES" sz="1243" b="1" noProof="0" dirty="0">
                <a:solidFill>
                  <a:srgbClr val="22346A"/>
                </a:solidFill>
                <a:cs typeface="Arial"/>
              </a:rPr>
              <a:t>mejoras</a:t>
            </a:r>
            <a:r>
              <a:rPr lang="es-ES" sz="1243" b="1" spc="39" noProof="0" dirty="0">
                <a:solidFill>
                  <a:srgbClr val="22346A"/>
                </a:solidFill>
                <a:cs typeface="Arial"/>
              </a:rPr>
              <a:t> </a:t>
            </a:r>
            <a:r>
              <a:rPr lang="es-ES" sz="1243" b="1" spc="-6" noProof="0" dirty="0">
                <a:solidFill>
                  <a:srgbClr val="22346A"/>
                </a:solidFill>
                <a:cs typeface="Arial"/>
              </a:rPr>
              <a:t>significativas </a:t>
            </a:r>
            <a:r>
              <a:rPr lang="es-ES" sz="1243" b="1" noProof="0" dirty="0">
                <a:solidFill>
                  <a:srgbClr val="22346A"/>
                </a:solidFill>
                <a:cs typeface="Arial"/>
              </a:rPr>
              <a:t>en</a:t>
            </a:r>
            <a:r>
              <a:rPr lang="es-ES" sz="1243" b="1" spc="39" noProof="0" dirty="0">
                <a:solidFill>
                  <a:srgbClr val="22346A"/>
                </a:solidFill>
                <a:cs typeface="Arial"/>
              </a:rPr>
              <a:t> </a:t>
            </a:r>
            <a:r>
              <a:rPr lang="es-ES" sz="1243" b="1" noProof="0" dirty="0">
                <a:solidFill>
                  <a:srgbClr val="22346A"/>
                </a:solidFill>
                <a:cs typeface="Arial"/>
              </a:rPr>
              <a:t>la</a:t>
            </a:r>
            <a:r>
              <a:rPr lang="es-ES" sz="1243" b="1" spc="36" noProof="0" dirty="0">
                <a:solidFill>
                  <a:srgbClr val="22346A"/>
                </a:solidFill>
                <a:cs typeface="Arial"/>
              </a:rPr>
              <a:t> </a:t>
            </a:r>
            <a:r>
              <a:rPr lang="es-ES" sz="1243" b="1" noProof="0" dirty="0">
                <a:solidFill>
                  <a:srgbClr val="22346A"/>
                </a:solidFill>
                <a:cs typeface="Arial"/>
              </a:rPr>
              <a:t>pérdida</a:t>
            </a:r>
            <a:r>
              <a:rPr lang="es-ES" sz="1243" b="1" spc="39" noProof="0" dirty="0">
                <a:solidFill>
                  <a:srgbClr val="22346A"/>
                </a:solidFill>
                <a:cs typeface="Arial"/>
              </a:rPr>
              <a:t> </a:t>
            </a:r>
            <a:r>
              <a:rPr lang="es-ES" sz="1243" b="1" noProof="0" dirty="0">
                <a:solidFill>
                  <a:srgbClr val="22346A"/>
                </a:solidFill>
                <a:cs typeface="Arial"/>
              </a:rPr>
              <a:t>de</a:t>
            </a:r>
            <a:r>
              <a:rPr lang="es-ES" sz="1243" b="1" spc="39" noProof="0" dirty="0">
                <a:solidFill>
                  <a:srgbClr val="22346A"/>
                </a:solidFill>
                <a:cs typeface="Arial"/>
              </a:rPr>
              <a:t> </a:t>
            </a:r>
            <a:r>
              <a:rPr lang="es-ES" sz="1243" b="1" noProof="0" dirty="0">
                <a:solidFill>
                  <a:srgbClr val="22346A"/>
                </a:solidFill>
                <a:cs typeface="Arial"/>
              </a:rPr>
              <a:t>sueño</a:t>
            </a:r>
            <a:r>
              <a:rPr lang="es-ES" sz="1243" b="1" spc="36" noProof="0" dirty="0">
                <a:solidFill>
                  <a:srgbClr val="22346A"/>
                </a:solidFill>
                <a:cs typeface="Arial"/>
              </a:rPr>
              <a:t> </a:t>
            </a:r>
            <a:r>
              <a:rPr lang="es-ES" sz="1243" b="1" spc="-6" noProof="0" dirty="0">
                <a:solidFill>
                  <a:srgbClr val="22346A"/>
                </a:solidFill>
                <a:cs typeface="Arial"/>
              </a:rPr>
              <a:t>debido </a:t>
            </a:r>
            <a:r>
              <a:rPr lang="es-ES" sz="1243" b="1" noProof="0" dirty="0">
                <a:solidFill>
                  <a:srgbClr val="22346A"/>
                </a:solidFill>
                <a:cs typeface="Arial"/>
              </a:rPr>
              <a:t>al</a:t>
            </a:r>
            <a:r>
              <a:rPr lang="es-ES" sz="1243" b="1" spc="33" noProof="0" dirty="0">
                <a:solidFill>
                  <a:srgbClr val="22346A"/>
                </a:solidFill>
                <a:cs typeface="Arial"/>
              </a:rPr>
              <a:t> </a:t>
            </a:r>
            <a:r>
              <a:rPr lang="es-ES" sz="1243" b="1" noProof="0" dirty="0">
                <a:solidFill>
                  <a:srgbClr val="22346A"/>
                </a:solidFill>
                <a:cs typeface="Arial"/>
              </a:rPr>
              <a:t>picor</a:t>
            </a:r>
            <a:r>
              <a:rPr lang="es-ES" sz="1243" b="1" spc="33" noProof="0" dirty="0">
                <a:solidFill>
                  <a:srgbClr val="22346A"/>
                </a:solidFill>
                <a:cs typeface="Arial"/>
              </a:rPr>
              <a:t> </a:t>
            </a:r>
            <a:r>
              <a:rPr lang="es-ES" sz="1243" b="1" noProof="0" dirty="0">
                <a:solidFill>
                  <a:srgbClr val="22346A"/>
                </a:solidFill>
                <a:cs typeface="Arial"/>
              </a:rPr>
              <a:t>en</a:t>
            </a:r>
            <a:r>
              <a:rPr lang="es-ES" sz="1243" b="1" spc="-18" noProof="0" dirty="0">
                <a:solidFill>
                  <a:srgbClr val="22346A"/>
                </a:solidFill>
                <a:cs typeface="Arial"/>
              </a:rPr>
              <a:t> </a:t>
            </a:r>
            <a:r>
              <a:rPr lang="es-ES" sz="1243" b="1" noProof="0" dirty="0" err="1">
                <a:solidFill>
                  <a:srgbClr val="22346A"/>
                </a:solidFill>
                <a:cs typeface="Arial"/>
              </a:rPr>
              <a:t>ADvocate</a:t>
            </a:r>
            <a:r>
              <a:rPr lang="es-ES" sz="1243" b="1" spc="36" noProof="0" dirty="0">
                <a:solidFill>
                  <a:srgbClr val="22346A"/>
                </a:solidFill>
                <a:cs typeface="Arial"/>
              </a:rPr>
              <a:t> </a:t>
            </a:r>
            <a:r>
              <a:rPr lang="es-ES" sz="1243" b="1" noProof="0" dirty="0">
                <a:solidFill>
                  <a:srgbClr val="22346A"/>
                </a:solidFill>
                <a:cs typeface="Arial"/>
              </a:rPr>
              <a:t>1</a:t>
            </a:r>
            <a:r>
              <a:rPr lang="es-ES" sz="1243" b="1" spc="33" noProof="0" dirty="0">
                <a:solidFill>
                  <a:srgbClr val="22346A"/>
                </a:solidFill>
                <a:cs typeface="Arial"/>
              </a:rPr>
              <a:t> </a:t>
            </a:r>
            <a:r>
              <a:rPr lang="es-ES" sz="1243" b="1" noProof="0" dirty="0">
                <a:solidFill>
                  <a:srgbClr val="22346A"/>
                </a:solidFill>
                <a:cs typeface="Arial"/>
              </a:rPr>
              <a:t>y</a:t>
            </a:r>
            <a:r>
              <a:rPr lang="es-ES" sz="1243" b="1" spc="33" noProof="0" dirty="0">
                <a:solidFill>
                  <a:srgbClr val="22346A"/>
                </a:solidFill>
                <a:cs typeface="Arial"/>
              </a:rPr>
              <a:t> </a:t>
            </a:r>
            <a:r>
              <a:rPr lang="es-ES" sz="1243" b="1" noProof="0" dirty="0">
                <a:solidFill>
                  <a:srgbClr val="22346A"/>
                </a:solidFill>
                <a:cs typeface="Arial"/>
              </a:rPr>
              <a:t>2</a:t>
            </a:r>
            <a:r>
              <a:rPr lang="es-ES" sz="1243" b="1" spc="33" noProof="0" dirty="0">
                <a:solidFill>
                  <a:srgbClr val="22346A"/>
                </a:solidFill>
                <a:cs typeface="Arial"/>
              </a:rPr>
              <a:t> </a:t>
            </a:r>
            <a:r>
              <a:rPr lang="es-ES" sz="1243" b="1" spc="-15" noProof="0" dirty="0">
                <a:solidFill>
                  <a:srgbClr val="22346A"/>
                </a:solidFill>
                <a:cs typeface="Arial"/>
              </a:rPr>
              <a:t>con </a:t>
            </a:r>
            <a:r>
              <a:rPr lang="es-ES" sz="1243" b="1" noProof="0" dirty="0">
                <a:solidFill>
                  <a:srgbClr val="22346A"/>
                </a:solidFill>
                <a:cs typeface="Arial"/>
              </a:rPr>
              <a:t>lebrikizumab</a:t>
            </a:r>
            <a:r>
              <a:rPr lang="es-ES" sz="1092" b="1" spc="-9" baseline="32407" noProof="0" dirty="0">
                <a:solidFill>
                  <a:srgbClr val="22346A"/>
                </a:solidFill>
                <a:cs typeface="Arial"/>
              </a:rPr>
              <a:t>1</a:t>
            </a:r>
            <a:endParaRPr lang="es-ES" sz="1092" baseline="32407" noProof="0" dirty="0">
              <a:solidFill>
                <a:srgbClr val="000000"/>
              </a:solidFill>
              <a:cs typeface="Arial"/>
            </a:endParaRPr>
          </a:p>
        </p:txBody>
      </p:sp>
      <p:sp>
        <p:nvSpPr>
          <p:cNvPr id="60" name="object 9">
            <a:extLst>
              <a:ext uri="{FF2B5EF4-FFF2-40B4-BE49-F238E27FC236}">
                <a16:creationId xmlns:a16="http://schemas.microsoft.com/office/drawing/2014/main" id="{C9BDAC00-F4BA-3836-F466-6827FE64A416}"/>
              </a:ext>
            </a:extLst>
          </p:cNvPr>
          <p:cNvSpPr txBox="1"/>
          <p:nvPr/>
        </p:nvSpPr>
        <p:spPr>
          <a:xfrm>
            <a:off x="8880149" y="3267554"/>
            <a:ext cx="1425421" cy="285553"/>
          </a:xfrm>
          <a:prstGeom prst="rect">
            <a:avLst/>
          </a:prstGeom>
        </p:spPr>
        <p:txBody>
          <a:bodyPr vert="horz" wrap="square" lIns="0" tIns="8471" rIns="0" bIns="0" rtlCol="0">
            <a:spAutoFit/>
          </a:bodyPr>
          <a:lstStyle/>
          <a:p>
            <a:pPr marL="7701" lvl="0" algn="ctr">
              <a:spcBef>
                <a:spcPts val="67"/>
              </a:spcBef>
              <a:defRPr/>
            </a:pPr>
            <a:r>
              <a:rPr lang="es-ES" b="1" noProof="0" dirty="0">
                <a:solidFill>
                  <a:srgbClr val="22346A"/>
                </a:solidFill>
                <a:cs typeface="Arial"/>
              </a:rPr>
              <a:t>Día</a:t>
            </a:r>
            <a:r>
              <a:rPr lang="es-ES" b="1" spc="-6" noProof="0" dirty="0">
                <a:solidFill>
                  <a:srgbClr val="22346A"/>
                </a:solidFill>
                <a:cs typeface="Arial"/>
              </a:rPr>
              <a:t> 3</a:t>
            </a:r>
            <a:endParaRPr lang="es-ES" noProof="0" dirty="0">
              <a:solidFill>
                <a:srgbClr val="000000"/>
              </a:solidFill>
              <a:cs typeface="Arial"/>
            </a:endParaRPr>
          </a:p>
        </p:txBody>
      </p:sp>
      <p:sp>
        <p:nvSpPr>
          <p:cNvPr id="61" name="Elipse 60">
            <a:extLst>
              <a:ext uri="{FF2B5EF4-FFF2-40B4-BE49-F238E27FC236}">
                <a16:creationId xmlns:a16="http://schemas.microsoft.com/office/drawing/2014/main" id="{61A619DF-7522-6B79-5533-3B1EFED5AD85}"/>
              </a:ext>
            </a:extLst>
          </p:cNvPr>
          <p:cNvSpPr/>
          <p:nvPr/>
        </p:nvSpPr>
        <p:spPr>
          <a:xfrm>
            <a:off x="9093756" y="2150513"/>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62" name="object 66">
            <a:extLst>
              <a:ext uri="{FF2B5EF4-FFF2-40B4-BE49-F238E27FC236}">
                <a16:creationId xmlns:a16="http://schemas.microsoft.com/office/drawing/2014/main" id="{3621E4A8-2AC8-C759-E1E0-FEE1C3DFB149}"/>
              </a:ext>
            </a:extLst>
          </p:cNvPr>
          <p:cNvGrpSpPr/>
          <p:nvPr/>
        </p:nvGrpSpPr>
        <p:grpSpPr>
          <a:xfrm>
            <a:off x="9359249" y="2380992"/>
            <a:ext cx="467221" cy="498260"/>
            <a:chOff x="12359767" y="3321490"/>
            <a:chExt cx="522605" cy="557323"/>
          </a:xfrm>
        </p:grpSpPr>
        <p:sp>
          <p:nvSpPr>
            <p:cNvPr id="63" name="object 68">
              <a:extLst>
                <a:ext uri="{FF2B5EF4-FFF2-40B4-BE49-F238E27FC236}">
                  <a16:creationId xmlns:a16="http://schemas.microsoft.com/office/drawing/2014/main" id="{09169E70-DB3F-0609-E5AE-D32ED6BEE21D}"/>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4" name="object 69">
              <a:extLst>
                <a:ext uri="{FF2B5EF4-FFF2-40B4-BE49-F238E27FC236}">
                  <a16:creationId xmlns:a16="http://schemas.microsoft.com/office/drawing/2014/main" id="{F4C1EF84-AE53-B721-AE4F-2D59BD17D87B}"/>
                </a:ext>
              </a:extLst>
            </p:cNvPr>
            <p:cNvPicPr/>
            <p:nvPr/>
          </p:nvPicPr>
          <p:blipFill>
            <a:blip r:embed="rId24" cstate="print"/>
            <a:stretch>
              <a:fillRect/>
            </a:stretch>
          </p:blipFill>
          <p:spPr>
            <a:xfrm>
              <a:off x="12450636" y="3321490"/>
              <a:ext cx="70288" cy="150625"/>
            </a:xfrm>
            <a:prstGeom prst="rect">
              <a:avLst/>
            </a:prstGeom>
          </p:spPr>
        </p:pic>
        <p:pic>
          <p:nvPicPr>
            <p:cNvPr id="65" name="object 70">
              <a:extLst>
                <a:ext uri="{FF2B5EF4-FFF2-40B4-BE49-F238E27FC236}">
                  <a16:creationId xmlns:a16="http://schemas.microsoft.com/office/drawing/2014/main" id="{A618AA66-FA36-AE61-88B6-B285567ADF33}"/>
                </a:ext>
              </a:extLst>
            </p:cNvPr>
            <p:cNvPicPr/>
            <p:nvPr/>
          </p:nvPicPr>
          <p:blipFill>
            <a:blip r:embed="rId25" cstate="print"/>
            <a:stretch>
              <a:fillRect/>
            </a:stretch>
          </p:blipFill>
          <p:spPr>
            <a:xfrm>
              <a:off x="12721749" y="3321490"/>
              <a:ext cx="70288" cy="150625"/>
            </a:xfrm>
            <a:prstGeom prst="rect">
              <a:avLst/>
            </a:prstGeom>
          </p:spPr>
        </p:pic>
        <p:pic>
          <p:nvPicPr>
            <p:cNvPr id="66" name="object 71">
              <a:extLst>
                <a:ext uri="{FF2B5EF4-FFF2-40B4-BE49-F238E27FC236}">
                  <a16:creationId xmlns:a16="http://schemas.microsoft.com/office/drawing/2014/main" id="{2767BF89-DEE4-7A86-CC4E-6ABB47875F22}"/>
                </a:ext>
              </a:extLst>
            </p:cNvPr>
            <p:cNvPicPr/>
            <p:nvPr/>
          </p:nvPicPr>
          <p:blipFill>
            <a:blip r:embed="rId26" cstate="print"/>
            <a:stretch>
              <a:fillRect/>
            </a:stretch>
          </p:blipFill>
          <p:spPr>
            <a:xfrm>
              <a:off x="12420027" y="3557382"/>
              <a:ext cx="110449" cy="70295"/>
            </a:xfrm>
            <a:prstGeom prst="rect">
              <a:avLst/>
            </a:prstGeom>
          </p:spPr>
        </p:pic>
        <p:pic>
          <p:nvPicPr>
            <p:cNvPr id="67" name="object 72">
              <a:extLst>
                <a:ext uri="{FF2B5EF4-FFF2-40B4-BE49-F238E27FC236}">
                  <a16:creationId xmlns:a16="http://schemas.microsoft.com/office/drawing/2014/main" id="{5C4719E2-B4C5-D4A0-F0C2-51B45FF8822F}"/>
                </a:ext>
              </a:extLst>
            </p:cNvPr>
            <p:cNvPicPr/>
            <p:nvPr/>
          </p:nvPicPr>
          <p:blipFill>
            <a:blip r:embed="rId27" cstate="print"/>
            <a:stretch>
              <a:fillRect/>
            </a:stretch>
          </p:blipFill>
          <p:spPr>
            <a:xfrm>
              <a:off x="12570644" y="3557382"/>
              <a:ext cx="110457" cy="70295"/>
            </a:xfrm>
            <a:prstGeom prst="rect">
              <a:avLst/>
            </a:prstGeom>
          </p:spPr>
        </p:pic>
        <p:pic>
          <p:nvPicPr>
            <p:cNvPr id="68" name="object 73">
              <a:extLst>
                <a:ext uri="{FF2B5EF4-FFF2-40B4-BE49-F238E27FC236}">
                  <a16:creationId xmlns:a16="http://schemas.microsoft.com/office/drawing/2014/main" id="{0095FEFD-1048-68DB-882C-A9EA3EC9CB72}"/>
                </a:ext>
              </a:extLst>
            </p:cNvPr>
            <p:cNvPicPr/>
            <p:nvPr/>
          </p:nvPicPr>
          <p:blipFill>
            <a:blip r:embed="rId28" cstate="print"/>
            <a:stretch>
              <a:fillRect/>
            </a:stretch>
          </p:blipFill>
          <p:spPr>
            <a:xfrm>
              <a:off x="12721265" y="3557382"/>
              <a:ext cx="110464" cy="70295"/>
            </a:xfrm>
            <a:prstGeom prst="rect">
              <a:avLst/>
            </a:prstGeom>
          </p:spPr>
        </p:pic>
        <p:pic>
          <p:nvPicPr>
            <p:cNvPr id="69" name="object 74">
              <a:extLst>
                <a:ext uri="{FF2B5EF4-FFF2-40B4-BE49-F238E27FC236}">
                  <a16:creationId xmlns:a16="http://schemas.microsoft.com/office/drawing/2014/main" id="{C28C03C2-723A-B8C4-3B14-1A7D414B2990}"/>
                </a:ext>
              </a:extLst>
            </p:cNvPr>
            <p:cNvPicPr/>
            <p:nvPr/>
          </p:nvPicPr>
          <p:blipFill>
            <a:blip r:embed="rId29" cstate="print"/>
            <a:stretch>
              <a:fillRect/>
            </a:stretch>
          </p:blipFill>
          <p:spPr>
            <a:xfrm>
              <a:off x="12420027" y="3647754"/>
              <a:ext cx="110449" cy="70288"/>
            </a:xfrm>
            <a:prstGeom prst="rect">
              <a:avLst/>
            </a:prstGeom>
          </p:spPr>
        </p:pic>
        <p:pic>
          <p:nvPicPr>
            <p:cNvPr id="70" name="object 75">
              <a:extLst>
                <a:ext uri="{FF2B5EF4-FFF2-40B4-BE49-F238E27FC236}">
                  <a16:creationId xmlns:a16="http://schemas.microsoft.com/office/drawing/2014/main" id="{04237C49-FFB2-F01C-7DC6-8FA8CF28C849}"/>
                </a:ext>
              </a:extLst>
            </p:cNvPr>
            <p:cNvPicPr/>
            <p:nvPr/>
          </p:nvPicPr>
          <p:blipFill>
            <a:blip r:embed="rId27" cstate="print"/>
            <a:stretch>
              <a:fillRect/>
            </a:stretch>
          </p:blipFill>
          <p:spPr>
            <a:xfrm>
              <a:off x="12570644" y="3647754"/>
              <a:ext cx="110457" cy="70288"/>
            </a:xfrm>
            <a:prstGeom prst="rect">
              <a:avLst/>
            </a:prstGeom>
          </p:spPr>
        </p:pic>
        <p:pic>
          <p:nvPicPr>
            <p:cNvPr id="77" name="object 76">
              <a:extLst>
                <a:ext uri="{FF2B5EF4-FFF2-40B4-BE49-F238E27FC236}">
                  <a16:creationId xmlns:a16="http://schemas.microsoft.com/office/drawing/2014/main" id="{93E70069-E8A3-E8FC-4D6B-177115A9790C}"/>
                </a:ext>
              </a:extLst>
            </p:cNvPr>
            <p:cNvPicPr/>
            <p:nvPr/>
          </p:nvPicPr>
          <p:blipFill>
            <a:blip r:embed="rId28" cstate="print"/>
            <a:stretch>
              <a:fillRect/>
            </a:stretch>
          </p:blipFill>
          <p:spPr>
            <a:xfrm>
              <a:off x="12721265" y="3647754"/>
              <a:ext cx="110464" cy="70288"/>
            </a:xfrm>
            <a:prstGeom prst="rect">
              <a:avLst/>
            </a:prstGeom>
          </p:spPr>
        </p:pic>
        <p:pic>
          <p:nvPicPr>
            <p:cNvPr id="79" name="object 77">
              <a:extLst>
                <a:ext uri="{FF2B5EF4-FFF2-40B4-BE49-F238E27FC236}">
                  <a16:creationId xmlns:a16="http://schemas.microsoft.com/office/drawing/2014/main" id="{00A46E7F-0FE3-1AF0-0938-3F3214253000}"/>
                </a:ext>
              </a:extLst>
            </p:cNvPr>
            <p:cNvPicPr/>
            <p:nvPr/>
          </p:nvPicPr>
          <p:blipFill>
            <a:blip r:embed="rId27" cstate="print"/>
            <a:stretch>
              <a:fillRect/>
            </a:stretch>
          </p:blipFill>
          <p:spPr>
            <a:xfrm>
              <a:off x="12420027" y="3738118"/>
              <a:ext cx="110449" cy="70302"/>
            </a:xfrm>
            <a:prstGeom prst="rect">
              <a:avLst/>
            </a:prstGeom>
          </p:spPr>
        </p:pic>
        <p:pic>
          <p:nvPicPr>
            <p:cNvPr id="80" name="object 78">
              <a:extLst>
                <a:ext uri="{FF2B5EF4-FFF2-40B4-BE49-F238E27FC236}">
                  <a16:creationId xmlns:a16="http://schemas.microsoft.com/office/drawing/2014/main" id="{5CBD3730-51CA-2BD4-F9CC-C1F8A63763A3}"/>
                </a:ext>
              </a:extLst>
            </p:cNvPr>
            <p:cNvPicPr/>
            <p:nvPr/>
          </p:nvPicPr>
          <p:blipFill>
            <a:blip r:embed="rId27" cstate="print"/>
            <a:stretch>
              <a:fillRect/>
            </a:stretch>
          </p:blipFill>
          <p:spPr>
            <a:xfrm>
              <a:off x="12570644" y="3738118"/>
              <a:ext cx="110457" cy="70302"/>
            </a:xfrm>
            <a:prstGeom prst="rect">
              <a:avLst/>
            </a:prstGeom>
          </p:spPr>
        </p:pic>
        <p:pic>
          <p:nvPicPr>
            <p:cNvPr id="81" name="object 79">
              <a:extLst>
                <a:ext uri="{FF2B5EF4-FFF2-40B4-BE49-F238E27FC236}">
                  <a16:creationId xmlns:a16="http://schemas.microsoft.com/office/drawing/2014/main" id="{2E4E7DCD-0345-A57C-9E2E-0C8810B79934}"/>
                </a:ext>
              </a:extLst>
            </p:cNvPr>
            <p:cNvPicPr/>
            <p:nvPr/>
          </p:nvPicPr>
          <p:blipFill>
            <a:blip r:embed="rId28" cstate="print"/>
            <a:stretch>
              <a:fillRect/>
            </a:stretch>
          </p:blipFill>
          <p:spPr>
            <a:xfrm>
              <a:off x="12721265" y="3738118"/>
              <a:ext cx="110464" cy="70302"/>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3C4-E8BF-75BF-4DD6-9855034D5A01}"/>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48AEB0F-1216-CC18-18E2-398D4ECEC1BF}"/>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43191F82-BFC0-133C-C709-639353BE517A}"/>
              </a:ext>
            </a:extLst>
          </p:cNvPr>
          <p:cNvSpPr txBox="1"/>
          <p:nvPr/>
        </p:nvSpPr>
        <p:spPr>
          <a:xfrm>
            <a:off x="2040413" y="1843929"/>
            <a:ext cx="8475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Rapidez de acción desde primeros días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1A94448D-30F4-E2DC-FC9B-EF196D81024C}"/>
              </a:ext>
            </a:extLst>
          </p:cNvPr>
          <p:cNvSpPr/>
          <p:nvPr/>
        </p:nvSpPr>
        <p:spPr>
          <a:xfrm>
            <a:off x="551880" y="2643091"/>
            <a:ext cx="11042473" cy="953126"/>
          </a:xfrm>
          <a:prstGeom prst="roundRect">
            <a:avLst>
              <a:gd name="adj" fmla="val 1560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BB302C54-CBC3-669A-DD1A-9240AC5D001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mejoras significativas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en el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prurito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desde los primeros días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(día 2 y 10)</a:t>
            </a:r>
            <a:r>
              <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rPr>
              <a:t>1</a:t>
            </a:r>
          </a:p>
        </p:txBody>
      </p:sp>
      <p:sp>
        <p:nvSpPr>
          <p:cNvPr id="15" name="Rectángulo redondeado 14">
            <a:extLst>
              <a:ext uri="{FF2B5EF4-FFF2-40B4-BE49-F238E27FC236}">
                <a16:creationId xmlns:a16="http://schemas.microsoft.com/office/drawing/2014/main" id="{9119C728-C53C-D1AD-B854-A80C0BE0E299}"/>
              </a:ext>
            </a:extLst>
          </p:cNvPr>
          <p:cNvSpPr/>
          <p:nvPr/>
        </p:nvSpPr>
        <p:spPr>
          <a:xfrm>
            <a:off x="551880" y="3692306"/>
            <a:ext cx="11042473" cy="953126"/>
          </a:xfrm>
          <a:prstGeom prst="roundRect">
            <a:avLst>
              <a:gd name="adj" fmla="val 17716"/>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F46AC08B-3D83-CBE0-FEB7-1D3BD6E21879}"/>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mejoras significativas en la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pérdida de sueño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debido al picor desde el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er</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día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1</a:t>
            </a:r>
          </a:p>
        </p:txBody>
      </p:sp>
      <p:sp>
        <p:nvSpPr>
          <p:cNvPr id="14" name="CuadroTexto 13">
            <a:extLst>
              <a:ext uri="{FF2B5EF4-FFF2-40B4-BE49-F238E27FC236}">
                <a16:creationId xmlns:a16="http://schemas.microsoft.com/office/drawing/2014/main" id="{2ED0211D-7D24-0B86-751E-E9B7F048F653}"/>
              </a:ext>
            </a:extLst>
          </p:cNvPr>
          <p:cNvSpPr txBox="1"/>
          <p:nvPr/>
        </p:nvSpPr>
        <p:spPr>
          <a:xfrm>
            <a:off x="1436076" y="6217205"/>
            <a:ext cx="9079523"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3475BAA2-28FC-698B-18B4-0D0B3D3C7DD5}"/>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muestra rapidez de acción en la mejora del picor y la pérdida de sueño en la DA moderada a grave</a:t>
            </a:r>
            <a:r>
              <a:rPr lang="es-ES" baseline="30000" noProof="0"/>
              <a:t>1</a:t>
            </a:r>
            <a:endParaRPr lang="es-ES" baseline="30000"/>
          </a:p>
        </p:txBody>
      </p:sp>
      <p:sp>
        <p:nvSpPr>
          <p:cNvPr id="18" name="object 11">
            <a:extLst>
              <a:ext uri="{FF2B5EF4-FFF2-40B4-BE49-F238E27FC236}">
                <a16:creationId xmlns:a16="http://schemas.microsoft.com/office/drawing/2014/main" id="{6E53B3DB-0D32-4198-68E1-70F39BB9CD11}"/>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996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7DA0-2A62-783E-E475-45E2A6AE16E8}"/>
            </a:ext>
          </a:extLst>
        </p:cNvPr>
        <p:cNvGrpSpPr/>
        <p:nvPr/>
      </p:nvGrpSpPr>
      <p:grpSpPr>
        <a:xfrm>
          <a:off x="0" y="0"/>
          <a:ext cx="0" cy="0"/>
          <a:chOff x="0" y="0"/>
          <a:chExt cx="0" cy="0"/>
        </a:xfrm>
      </p:grpSpPr>
      <p:graphicFrame>
        <p:nvGraphicFramePr>
          <p:cNvPr id="95" name="Gráfico 94">
            <a:extLst>
              <a:ext uri="{FF2B5EF4-FFF2-40B4-BE49-F238E27FC236}">
                <a16:creationId xmlns:a16="http://schemas.microsoft.com/office/drawing/2014/main" id="{0C77AD5C-2782-B268-066A-43CA17FF978A}"/>
              </a:ext>
            </a:extLst>
          </p:cNvPr>
          <p:cNvGraphicFramePr/>
          <p:nvPr>
            <p:extLst>
              <p:ext uri="{D42A27DB-BD31-4B8C-83A1-F6EECF244321}">
                <p14:modId xmlns:p14="http://schemas.microsoft.com/office/powerpoint/2010/main" val="99155796"/>
              </p:ext>
            </p:extLst>
          </p:nvPr>
        </p:nvGraphicFramePr>
        <p:xfrm>
          <a:off x="10150017" y="2809756"/>
          <a:ext cx="1660992" cy="1462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9" name="Gráfico 58">
            <a:extLst>
              <a:ext uri="{FF2B5EF4-FFF2-40B4-BE49-F238E27FC236}">
                <a16:creationId xmlns:a16="http://schemas.microsoft.com/office/drawing/2014/main" id="{01459E37-4D88-97D4-161E-FE2A9049CF0A}"/>
              </a:ext>
            </a:extLst>
          </p:cNvPr>
          <p:cNvGraphicFramePr/>
          <p:nvPr>
            <p:extLst>
              <p:ext uri="{D42A27DB-BD31-4B8C-83A1-F6EECF244321}">
                <p14:modId xmlns:p14="http://schemas.microsoft.com/office/powerpoint/2010/main" val="3418243339"/>
              </p:ext>
            </p:extLst>
          </p:nvPr>
        </p:nvGraphicFramePr>
        <p:xfrm>
          <a:off x="723930" y="1630215"/>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6DD338DE-7A45-DF76-0F75-6C23094E5837}"/>
              </a:ext>
            </a:extLst>
          </p:cNvPr>
          <p:cNvSpPr txBox="1"/>
          <p:nvPr/>
        </p:nvSpPr>
        <p:spPr>
          <a:xfrm>
            <a:off x="7865182" y="2181694"/>
            <a:ext cx="36776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7945B8"/>
                </a:solidFill>
                <a:effectLst/>
                <a:uLnTx/>
                <a:uFillTx/>
                <a:ea typeface="+mn-ea"/>
                <a:cs typeface="+mn-cs"/>
              </a:rPr>
              <a:t>Seguridad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223469"/>
                </a:solidFill>
                <a:effectLst/>
                <a:uLnTx/>
                <a:uFillTx/>
                <a:ea typeface="+mn-ea"/>
                <a:cs typeface="+mn-cs"/>
              </a:rPr>
              <a:t>Reacciones adversas en las primeras 16 semanas</a:t>
            </a:r>
            <a:r>
              <a:rPr kumimoji="0" lang="es-ES" sz="1200" b="0" i="0" u="none" strike="noStrike" kern="1200" cap="none" spc="0" normalizeH="0" baseline="30000" noProof="0" dirty="0">
                <a:ln>
                  <a:noFill/>
                </a:ln>
                <a:solidFill>
                  <a:srgbClr val="223469"/>
                </a:solidFill>
                <a:effectLst/>
                <a:uLnTx/>
                <a:uFillTx/>
                <a:ea typeface="+mn-ea"/>
                <a:cs typeface="+mn-cs"/>
              </a:rPr>
              <a:t>3</a:t>
            </a:r>
          </a:p>
        </p:txBody>
      </p:sp>
      <p:sp>
        <p:nvSpPr>
          <p:cNvPr id="35" name="CuadroTexto 34">
            <a:extLst>
              <a:ext uri="{FF2B5EF4-FFF2-40B4-BE49-F238E27FC236}">
                <a16:creationId xmlns:a16="http://schemas.microsoft.com/office/drawing/2014/main" id="{DDDD3F76-9052-B9F9-FBC2-99392F0DC38C}"/>
              </a:ext>
            </a:extLst>
          </p:cNvPr>
          <p:cNvSpPr txBox="1"/>
          <p:nvPr/>
        </p:nvSpPr>
        <p:spPr>
          <a:xfrm>
            <a:off x="661352"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EASI-75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41" name="CuadroTexto 40">
            <a:extLst>
              <a:ext uri="{FF2B5EF4-FFF2-40B4-BE49-F238E27FC236}">
                <a16:creationId xmlns:a16="http://schemas.microsoft.com/office/drawing/2014/main" id="{B5C531CF-4E9B-DC15-096D-C49A08C5F9C0}"/>
              </a:ext>
            </a:extLst>
          </p:cNvPr>
          <p:cNvSpPr txBox="1"/>
          <p:nvPr/>
        </p:nvSpPr>
        <p:spPr>
          <a:xfrm>
            <a:off x="7884503" y="4300307"/>
            <a:ext cx="12440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p:txBody>
      </p:sp>
      <p:sp>
        <p:nvSpPr>
          <p:cNvPr id="42" name="CuadroTexto 41">
            <a:extLst>
              <a:ext uri="{FF2B5EF4-FFF2-40B4-BE49-F238E27FC236}">
                <a16:creationId xmlns:a16="http://schemas.microsoft.com/office/drawing/2014/main" id="{57986883-54F2-7C74-164B-B960D0A50BB5}"/>
              </a:ext>
            </a:extLst>
          </p:cNvPr>
          <p:cNvSpPr txBox="1"/>
          <p:nvPr/>
        </p:nvSpPr>
        <p:spPr>
          <a:xfrm>
            <a:off x="9127562" y="4302482"/>
            <a:ext cx="1244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alérgica</a:t>
            </a:r>
          </a:p>
        </p:txBody>
      </p:sp>
      <p:sp>
        <p:nvSpPr>
          <p:cNvPr id="43" name="CuadroTexto 42">
            <a:extLst>
              <a:ext uri="{FF2B5EF4-FFF2-40B4-BE49-F238E27FC236}">
                <a16:creationId xmlns:a16="http://schemas.microsoft.com/office/drawing/2014/main" id="{5FFC30C2-D404-5ADB-5DB8-CE00045DFB0B}"/>
              </a:ext>
            </a:extLst>
          </p:cNvPr>
          <p:cNvSpPr txBox="1"/>
          <p:nvPr/>
        </p:nvSpPr>
        <p:spPr>
          <a:xfrm>
            <a:off x="10574516" y="4304890"/>
            <a:ext cx="81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Ojo seco</a:t>
            </a:r>
          </a:p>
        </p:txBody>
      </p:sp>
      <p:sp>
        <p:nvSpPr>
          <p:cNvPr id="48" name="CuadroTexto 47">
            <a:extLst>
              <a:ext uri="{FF2B5EF4-FFF2-40B4-BE49-F238E27FC236}">
                <a16:creationId xmlns:a16="http://schemas.microsoft.com/office/drawing/2014/main" id="{42D37ECF-8C06-F530-1AB1-18F97C64011B}"/>
              </a:ext>
            </a:extLst>
          </p:cNvPr>
          <p:cNvSpPr txBox="1"/>
          <p:nvPr/>
        </p:nvSpPr>
        <p:spPr>
          <a:xfrm>
            <a:off x="1436078" y="5994264"/>
            <a:ext cx="9067799"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resultados presentados corresponden al estudio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ADvocate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1</a:t>
            </a:r>
            <a:r>
              <a:rPr lang="es-ES" sz="700" b="1">
                <a:solidFill>
                  <a:srgbClr val="646464"/>
                </a:solidFill>
                <a:latin typeface="Arial" panose="020B0604020202020204" pitchFamily="34" charset="0"/>
                <a:cs typeface="Arial" panose="020B0604020202020204" pitchFamily="34" charset="0"/>
              </a:rPr>
              <a:t>.</a:t>
            </a:r>
            <a:endPar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EASI: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IGA: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evaluación global del investigador.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a:t>
            </a:r>
          </a:p>
        </p:txBody>
      </p:sp>
      <p:sp>
        <p:nvSpPr>
          <p:cNvPr id="2" name="Título 1">
            <a:extLst>
              <a:ext uri="{FF2B5EF4-FFF2-40B4-BE49-F238E27FC236}">
                <a16:creationId xmlns:a16="http://schemas.microsoft.com/office/drawing/2014/main" id="{D81BB438-EF3F-474B-DA60-D13B63AA97C9}"/>
              </a:ext>
            </a:extLst>
          </p:cNvPr>
          <p:cNvSpPr>
            <a:spLocks noGrp="1"/>
          </p:cNvSpPr>
          <p:nvPr>
            <p:ph type="title"/>
          </p:nvPr>
        </p:nvSpPr>
        <p:spPr>
          <a:xfrm>
            <a:off x="541339" y="211138"/>
            <a:ext cx="9716354" cy="639762"/>
          </a:xfrm>
        </p:spPr>
        <p:txBody>
          <a:bodyPr>
            <a:normAutofit fontScale="90000"/>
          </a:bodyPr>
          <a:lstStyle/>
          <a:p>
            <a:r>
              <a:rPr lang="es-ES"/>
              <a:t>EBGLYSS</a:t>
            </a:r>
            <a:r>
              <a:rPr lang="es-ES" baseline="30000"/>
              <a:t>®</a:t>
            </a:r>
            <a:r>
              <a:rPr lang="es-ES"/>
              <a:t> muestra mejorías en todos los parámetros analizados a las 16 semanas del inicio del tratamiento</a:t>
            </a:r>
            <a:r>
              <a:rPr lang="es-ES" baseline="30000"/>
              <a:t>1-3</a:t>
            </a:r>
          </a:p>
        </p:txBody>
      </p:sp>
      <p:sp>
        <p:nvSpPr>
          <p:cNvPr id="57" name="Elipse 56">
            <a:extLst>
              <a:ext uri="{FF2B5EF4-FFF2-40B4-BE49-F238E27FC236}">
                <a16:creationId xmlns:a16="http://schemas.microsoft.com/office/drawing/2014/main" id="{814698BD-4FAB-A71B-452B-D8171D11967A}"/>
              </a:ext>
            </a:extLst>
          </p:cNvPr>
          <p:cNvSpPr/>
          <p:nvPr/>
        </p:nvSpPr>
        <p:spPr>
          <a:xfrm>
            <a:off x="1092879"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object 26">
            <a:extLst>
              <a:ext uri="{FF2B5EF4-FFF2-40B4-BE49-F238E27FC236}">
                <a16:creationId xmlns:a16="http://schemas.microsoft.com/office/drawing/2014/main" id="{581DF9F8-89F3-B533-EFF2-589CA0D83BE0}"/>
              </a:ext>
            </a:extLst>
          </p:cNvPr>
          <p:cNvSpPr txBox="1"/>
          <p:nvPr/>
        </p:nvSpPr>
        <p:spPr>
          <a:xfrm>
            <a:off x="1163175"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58,8</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0" name="CuadroTexto 59">
            <a:extLst>
              <a:ext uri="{FF2B5EF4-FFF2-40B4-BE49-F238E27FC236}">
                <a16:creationId xmlns:a16="http://schemas.microsoft.com/office/drawing/2014/main" id="{9D1D0AE0-1B9E-C509-3484-97386FCF34AB}"/>
              </a:ext>
            </a:extLst>
          </p:cNvPr>
          <p:cNvSpPr txBox="1"/>
          <p:nvPr/>
        </p:nvSpPr>
        <p:spPr>
          <a:xfrm>
            <a:off x="661352"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EASI-75</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61" name="Gráfico 60">
            <a:extLst>
              <a:ext uri="{FF2B5EF4-FFF2-40B4-BE49-F238E27FC236}">
                <a16:creationId xmlns:a16="http://schemas.microsoft.com/office/drawing/2014/main" id="{C0F6A679-2205-72D3-F9CA-A0C155A272F4}"/>
              </a:ext>
            </a:extLst>
          </p:cNvPr>
          <p:cNvGraphicFramePr/>
          <p:nvPr>
            <p:extLst>
              <p:ext uri="{D42A27DB-BD31-4B8C-83A1-F6EECF244321}">
                <p14:modId xmlns:p14="http://schemas.microsoft.com/office/powerpoint/2010/main" val="802221865"/>
              </p:ext>
            </p:extLst>
          </p:nvPr>
        </p:nvGraphicFramePr>
        <p:xfrm>
          <a:off x="723930" y="3709736"/>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62" name="CuadroTexto 61">
            <a:extLst>
              <a:ext uri="{FF2B5EF4-FFF2-40B4-BE49-F238E27FC236}">
                <a16:creationId xmlns:a16="http://schemas.microsoft.com/office/drawing/2014/main" id="{E6F5B66F-CE47-8F8B-CDB0-D725A2850C93}"/>
              </a:ext>
            </a:extLst>
          </p:cNvPr>
          <p:cNvSpPr txBox="1"/>
          <p:nvPr/>
        </p:nvSpPr>
        <p:spPr>
          <a:xfrm>
            <a:off x="661352" y="5003610"/>
            <a:ext cx="18262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≥4 puntos del prurito NRS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63" name="Elipse 62">
            <a:extLst>
              <a:ext uri="{FF2B5EF4-FFF2-40B4-BE49-F238E27FC236}">
                <a16:creationId xmlns:a16="http://schemas.microsoft.com/office/drawing/2014/main" id="{C058899D-C893-B1C1-A9EC-5AB85024C3B9}"/>
              </a:ext>
            </a:extLst>
          </p:cNvPr>
          <p:cNvSpPr/>
          <p:nvPr/>
        </p:nvSpPr>
        <p:spPr>
          <a:xfrm>
            <a:off x="1092879"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bject 26">
            <a:extLst>
              <a:ext uri="{FF2B5EF4-FFF2-40B4-BE49-F238E27FC236}">
                <a16:creationId xmlns:a16="http://schemas.microsoft.com/office/drawing/2014/main" id="{587B043F-5063-D1FC-D184-FE3F0C3BA98E}"/>
              </a:ext>
            </a:extLst>
          </p:cNvPr>
          <p:cNvSpPr txBox="1"/>
          <p:nvPr/>
        </p:nvSpPr>
        <p:spPr>
          <a:xfrm>
            <a:off x="1163175"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5" name="CuadroTexto 64">
            <a:extLst>
              <a:ext uri="{FF2B5EF4-FFF2-40B4-BE49-F238E27FC236}">
                <a16:creationId xmlns:a16="http://schemas.microsoft.com/office/drawing/2014/main" id="{D66669E4-C69D-7791-5CAF-487F006B3937}"/>
              </a:ext>
            </a:extLst>
          </p:cNvPr>
          <p:cNvSpPr txBox="1"/>
          <p:nvPr/>
        </p:nvSpPr>
        <p:spPr>
          <a:xfrm>
            <a:off x="661352" y="3505372"/>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Alivio del picor</a:t>
            </a:r>
          </a:p>
        </p:txBody>
      </p:sp>
      <p:graphicFrame>
        <p:nvGraphicFramePr>
          <p:cNvPr id="66" name="Gráfico 65">
            <a:extLst>
              <a:ext uri="{FF2B5EF4-FFF2-40B4-BE49-F238E27FC236}">
                <a16:creationId xmlns:a16="http://schemas.microsoft.com/office/drawing/2014/main" id="{43C474A1-D6C8-25B7-0579-75311076B1AC}"/>
              </a:ext>
            </a:extLst>
          </p:cNvPr>
          <p:cNvGraphicFramePr/>
          <p:nvPr>
            <p:extLst>
              <p:ext uri="{D42A27DB-BD31-4B8C-83A1-F6EECF244321}">
                <p14:modId xmlns:p14="http://schemas.microsoft.com/office/powerpoint/2010/main" val="1308364074"/>
              </p:ext>
            </p:extLst>
          </p:nvPr>
        </p:nvGraphicFramePr>
        <p:xfrm>
          <a:off x="3133022" y="1630215"/>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67" name="CuadroTexto 66">
            <a:extLst>
              <a:ext uri="{FF2B5EF4-FFF2-40B4-BE49-F238E27FC236}">
                <a16:creationId xmlns:a16="http://schemas.microsoft.com/office/drawing/2014/main" id="{6647D8A2-28B2-D40C-36E1-DF4B3059551A}"/>
              </a:ext>
            </a:extLst>
          </p:cNvPr>
          <p:cNvSpPr txBox="1"/>
          <p:nvPr/>
        </p:nvSpPr>
        <p:spPr>
          <a:xfrm>
            <a:off x="3070444"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EASI-90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68" name="Elipse 67">
            <a:extLst>
              <a:ext uri="{FF2B5EF4-FFF2-40B4-BE49-F238E27FC236}">
                <a16:creationId xmlns:a16="http://schemas.microsoft.com/office/drawing/2014/main" id="{3F181F6A-1A63-F585-93A8-5F98B3E65A3E}"/>
              </a:ext>
            </a:extLst>
          </p:cNvPr>
          <p:cNvSpPr/>
          <p:nvPr/>
        </p:nvSpPr>
        <p:spPr>
          <a:xfrm>
            <a:off x="3501971"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object 26">
            <a:extLst>
              <a:ext uri="{FF2B5EF4-FFF2-40B4-BE49-F238E27FC236}">
                <a16:creationId xmlns:a16="http://schemas.microsoft.com/office/drawing/2014/main" id="{601B7EC8-CC1B-4B4A-51ED-DF547D82865F}"/>
              </a:ext>
            </a:extLst>
          </p:cNvPr>
          <p:cNvSpPr txBox="1"/>
          <p:nvPr/>
        </p:nvSpPr>
        <p:spPr>
          <a:xfrm>
            <a:off x="3572267"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38,3</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0" name="CuadroTexto 69">
            <a:extLst>
              <a:ext uri="{FF2B5EF4-FFF2-40B4-BE49-F238E27FC236}">
                <a16:creationId xmlns:a16="http://schemas.microsoft.com/office/drawing/2014/main" id="{B9631D76-48D1-5754-26E9-406DACA319CD}"/>
              </a:ext>
            </a:extLst>
          </p:cNvPr>
          <p:cNvSpPr txBox="1"/>
          <p:nvPr/>
        </p:nvSpPr>
        <p:spPr>
          <a:xfrm>
            <a:off x="3070444"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EASI-90</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71" name="Gráfico 70">
            <a:extLst>
              <a:ext uri="{FF2B5EF4-FFF2-40B4-BE49-F238E27FC236}">
                <a16:creationId xmlns:a16="http://schemas.microsoft.com/office/drawing/2014/main" id="{93FCABD6-FA9F-6BCA-EAFE-017260EFAC9D}"/>
              </a:ext>
            </a:extLst>
          </p:cNvPr>
          <p:cNvGraphicFramePr/>
          <p:nvPr>
            <p:extLst>
              <p:ext uri="{D42A27DB-BD31-4B8C-83A1-F6EECF244321}">
                <p14:modId xmlns:p14="http://schemas.microsoft.com/office/powerpoint/2010/main" val="160043706"/>
              </p:ext>
            </p:extLst>
          </p:nvPr>
        </p:nvGraphicFramePr>
        <p:xfrm>
          <a:off x="3133022" y="3709736"/>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72" name="CuadroTexto 71">
            <a:extLst>
              <a:ext uri="{FF2B5EF4-FFF2-40B4-BE49-F238E27FC236}">
                <a16:creationId xmlns:a16="http://schemas.microsoft.com/office/drawing/2014/main" id="{D26D9355-2285-B5DC-FD49-D001EE1800D5}"/>
              </a:ext>
            </a:extLst>
          </p:cNvPr>
          <p:cNvSpPr txBox="1"/>
          <p:nvPr/>
        </p:nvSpPr>
        <p:spPr>
          <a:xfrm>
            <a:off x="2655634" y="5003610"/>
            <a:ext cx="262313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≥2 puntos en la escala de pérdida de sueño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73" name="Elipse 72">
            <a:extLst>
              <a:ext uri="{FF2B5EF4-FFF2-40B4-BE49-F238E27FC236}">
                <a16:creationId xmlns:a16="http://schemas.microsoft.com/office/drawing/2014/main" id="{631BA58B-43DF-CA21-284D-C45C50D836AE}"/>
              </a:ext>
            </a:extLst>
          </p:cNvPr>
          <p:cNvSpPr/>
          <p:nvPr/>
        </p:nvSpPr>
        <p:spPr>
          <a:xfrm>
            <a:off x="3501971"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bject 26">
            <a:extLst>
              <a:ext uri="{FF2B5EF4-FFF2-40B4-BE49-F238E27FC236}">
                <a16:creationId xmlns:a16="http://schemas.microsoft.com/office/drawing/2014/main" id="{7802D53A-82A9-E68C-E3F4-D67DEF8240F0}"/>
              </a:ext>
            </a:extLst>
          </p:cNvPr>
          <p:cNvSpPr txBox="1"/>
          <p:nvPr/>
        </p:nvSpPr>
        <p:spPr>
          <a:xfrm>
            <a:off x="3572267"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39,0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5" name="CuadroTexto 74">
            <a:extLst>
              <a:ext uri="{FF2B5EF4-FFF2-40B4-BE49-F238E27FC236}">
                <a16:creationId xmlns:a16="http://schemas.microsoft.com/office/drawing/2014/main" id="{CC464C6C-B6BD-88F5-CEFE-520C804D5C14}"/>
              </a:ext>
            </a:extLst>
          </p:cNvPr>
          <p:cNvSpPr txBox="1"/>
          <p:nvPr/>
        </p:nvSpPr>
        <p:spPr>
          <a:xfrm>
            <a:off x="2976265"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Mejoría del sueño</a:t>
            </a:r>
          </a:p>
        </p:txBody>
      </p:sp>
      <p:graphicFrame>
        <p:nvGraphicFramePr>
          <p:cNvPr id="76" name="Gráfico 75">
            <a:extLst>
              <a:ext uri="{FF2B5EF4-FFF2-40B4-BE49-F238E27FC236}">
                <a16:creationId xmlns:a16="http://schemas.microsoft.com/office/drawing/2014/main" id="{F41D4917-7FC0-3755-8C2D-DF7CA91D4128}"/>
              </a:ext>
            </a:extLst>
          </p:cNvPr>
          <p:cNvGraphicFramePr/>
          <p:nvPr>
            <p:extLst>
              <p:ext uri="{D42A27DB-BD31-4B8C-83A1-F6EECF244321}">
                <p14:modId xmlns:p14="http://schemas.microsoft.com/office/powerpoint/2010/main" val="1443462020"/>
              </p:ext>
            </p:extLst>
          </p:nvPr>
        </p:nvGraphicFramePr>
        <p:xfrm>
          <a:off x="5530391" y="1630215"/>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77" name="CuadroTexto 76">
            <a:extLst>
              <a:ext uri="{FF2B5EF4-FFF2-40B4-BE49-F238E27FC236}">
                <a16:creationId xmlns:a16="http://schemas.microsoft.com/office/drawing/2014/main" id="{BEA6C1F2-E3EE-D4E0-4402-E620C1A3B361}"/>
              </a:ext>
            </a:extLst>
          </p:cNvPr>
          <p:cNvSpPr txBox="1"/>
          <p:nvPr/>
        </p:nvSpPr>
        <p:spPr>
          <a:xfrm>
            <a:off x="5252185" y="2945605"/>
            <a:ext cx="2217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una respuesta IGA 0/1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78" name="Elipse 77">
            <a:extLst>
              <a:ext uri="{FF2B5EF4-FFF2-40B4-BE49-F238E27FC236}">
                <a16:creationId xmlns:a16="http://schemas.microsoft.com/office/drawing/2014/main" id="{399BB639-B848-5D8A-BCB7-68A5EFEB9A58}"/>
              </a:ext>
            </a:extLst>
          </p:cNvPr>
          <p:cNvSpPr/>
          <p:nvPr/>
        </p:nvSpPr>
        <p:spPr>
          <a:xfrm>
            <a:off x="5899340"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object 26">
            <a:extLst>
              <a:ext uri="{FF2B5EF4-FFF2-40B4-BE49-F238E27FC236}">
                <a16:creationId xmlns:a16="http://schemas.microsoft.com/office/drawing/2014/main" id="{1635163A-67CF-1E1B-7F55-2E2C540FCB2B}"/>
              </a:ext>
            </a:extLst>
          </p:cNvPr>
          <p:cNvSpPr txBox="1"/>
          <p:nvPr/>
        </p:nvSpPr>
        <p:spPr>
          <a:xfrm>
            <a:off x="5969636"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43,1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0" name="CuadroTexto 79">
            <a:extLst>
              <a:ext uri="{FF2B5EF4-FFF2-40B4-BE49-F238E27FC236}">
                <a16:creationId xmlns:a16="http://schemas.microsoft.com/office/drawing/2014/main" id="{F27C0003-629A-178B-3491-47AD5FD9CF45}"/>
              </a:ext>
            </a:extLst>
          </p:cNvPr>
          <p:cNvSpPr txBox="1"/>
          <p:nvPr/>
        </p:nvSpPr>
        <p:spPr>
          <a:xfrm>
            <a:off x="5467813"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IGA 0/1</a:t>
            </a:r>
          </a:p>
        </p:txBody>
      </p:sp>
      <p:graphicFrame>
        <p:nvGraphicFramePr>
          <p:cNvPr id="81" name="Gráfico 80">
            <a:extLst>
              <a:ext uri="{FF2B5EF4-FFF2-40B4-BE49-F238E27FC236}">
                <a16:creationId xmlns:a16="http://schemas.microsoft.com/office/drawing/2014/main" id="{ACE5E7A6-3DFF-CC33-3498-0DFB6FBA6460}"/>
              </a:ext>
            </a:extLst>
          </p:cNvPr>
          <p:cNvGraphicFramePr/>
          <p:nvPr>
            <p:extLst>
              <p:ext uri="{D42A27DB-BD31-4B8C-83A1-F6EECF244321}">
                <p14:modId xmlns:p14="http://schemas.microsoft.com/office/powerpoint/2010/main" val="920363726"/>
              </p:ext>
            </p:extLst>
          </p:nvPr>
        </p:nvGraphicFramePr>
        <p:xfrm>
          <a:off x="5530391" y="3709736"/>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82" name="CuadroTexto 81">
            <a:extLst>
              <a:ext uri="{FF2B5EF4-FFF2-40B4-BE49-F238E27FC236}">
                <a16:creationId xmlns:a16="http://schemas.microsoft.com/office/drawing/2014/main" id="{13CF6CB9-F3E0-17D8-4447-8F254DC3CB9F}"/>
              </a:ext>
            </a:extLst>
          </p:cNvPr>
          <p:cNvSpPr txBox="1"/>
          <p:nvPr/>
        </p:nvSpPr>
        <p:spPr>
          <a:xfrm>
            <a:off x="5252185" y="5003610"/>
            <a:ext cx="221740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a:t>
            </a:r>
            <a:r>
              <a:rPr kumimoji="0" lang="es-ES" sz="900" b="0" i="0" u="none" strike="noStrike" kern="1200" cap="none" spc="0" normalizeH="0" baseline="0" noProof="0">
                <a:ln>
                  <a:noFill/>
                </a:ln>
                <a:solidFill>
                  <a:srgbClr val="22346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4 puntos en el DLQI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83" name="Elipse 82">
            <a:extLst>
              <a:ext uri="{FF2B5EF4-FFF2-40B4-BE49-F238E27FC236}">
                <a16:creationId xmlns:a16="http://schemas.microsoft.com/office/drawing/2014/main" id="{20CE9294-EA19-8533-B9B9-59C6DE88D2B3}"/>
              </a:ext>
            </a:extLst>
          </p:cNvPr>
          <p:cNvSpPr/>
          <p:nvPr/>
        </p:nvSpPr>
        <p:spPr>
          <a:xfrm>
            <a:off x="5899340"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object 26">
            <a:extLst>
              <a:ext uri="{FF2B5EF4-FFF2-40B4-BE49-F238E27FC236}">
                <a16:creationId xmlns:a16="http://schemas.microsoft.com/office/drawing/2014/main" id="{8778D185-AC10-0899-253D-55F8E394AC01}"/>
              </a:ext>
            </a:extLst>
          </p:cNvPr>
          <p:cNvSpPr txBox="1"/>
          <p:nvPr/>
        </p:nvSpPr>
        <p:spPr>
          <a:xfrm>
            <a:off x="5969636"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75,6</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5" name="CuadroTexto 84">
            <a:extLst>
              <a:ext uri="{FF2B5EF4-FFF2-40B4-BE49-F238E27FC236}">
                <a16:creationId xmlns:a16="http://schemas.microsoft.com/office/drawing/2014/main" id="{1F3C5D47-1837-B73D-AA37-B4273BB3C66D}"/>
              </a:ext>
            </a:extLst>
          </p:cNvPr>
          <p:cNvSpPr txBox="1"/>
          <p:nvPr/>
        </p:nvSpPr>
        <p:spPr>
          <a:xfrm>
            <a:off x="5373634"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Calidad de vida</a:t>
            </a:r>
          </a:p>
        </p:txBody>
      </p:sp>
      <p:graphicFrame>
        <p:nvGraphicFramePr>
          <p:cNvPr id="87" name="Gráfico 86">
            <a:extLst>
              <a:ext uri="{FF2B5EF4-FFF2-40B4-BE49-F238E27FC236}">
                <a16:creationId xmlns:a16="http://schemas.microsoft.com/office/drawing/2014/main" id="{BC4329FF-74A4-1916-88D6-9C70FF8AE538}"/>
              </a:ext>
            </a:extLst>
          </p:cNvPr>
          <p:cNvGraphicFramePr/>
          <p:nvPr>
            <p:extLst>
              <p:ext uri="{D42A27DB-BD31-4B8C-83A1-F6EECF244321}">
                <p14:modId xmlns:p14="http://schemas.microsoft.com/office/powerpoint/2010/main" val="3736240249"/>
              </p:ext>
            </p:extLst>
          </p:nvPr>
        </p:nvGraphicFramePr>
        <p:xfrm>
          <a:off x="7676035" y="2809756"/>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89" name="Elipse 88">
            <a:extLst>
              <a:ext uri="{FF2B5EF4-FFF2-40B4-BE49-F238E27FC236}">
                <a16:creationId xmlns:a16="http://schemas.microsoft.com/office/drawing/2014/main" id="{8A67FFE2-0FD8-AA07-57E4-5443504943EB}"/>
              </a:ext>
            </a:extLst>
          </p:cNvPr>
          <p:cNvSpPr/>
          <p:nvPr/>
        </p:nvSpPr>
        <p:spPr>
          <a:xfrm>
            <a:off x="8044984"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object 26">
            <a:extLst>
              <a:ext uri="{FF2B5EF4-FFF2-40B4-BE49-F238E27FC236}">
                <a16:creationId xmlns:a16="http://schemas.microsoft.com/office/drawing/2014/main" id="{52451278-E085-BE4E-8ADA-99A6A4CC8CB8}"/>
              </a:ext>
            </a:extLst>
          </p:cNvPr>
          <p:cNvSpPr txBox="1"/>
          <p:nvPr/>
        </p:nvSpPr>
        <p:spPr>
          <a:xfrm>
            <a:off x="8115280"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6,5</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graphicFrame>
        <p:nvGraphicFramePr>
          <p:cNvPr id="92" name="Gráfico 91">
            <a:extLst>
              <a:ext uri="{FF2B5EF4-FFF2-40B4-BE49-F238E27FC236}">
                <a16:creationId xmlns:a16="http://schemas.microsoft.com/office/drawing/2014/main" id="{13086554-C30E-EC57-96DF-61FB26895B09}"/>
              </a:ext>
            </a:extLst>
          </p:cNvPr>
          <p:cNvGraphicFramePr/>
          <p:nvPr>
            <p:extLst>
              <p:ext uri="{D42A27DB-BD31-4B8C-83A1-F6EECF244321}">
                <p14:modId xmlns:p14="http://schemas.microsoft.com/office/powerpoint/2010/main" val="1651907269"/>
              </p:ext>
            </p:extLst>
          </p:nvPr>
        </p:nvGraphicFramePr>
        <p:xfrm>
          <a:off x="8919094" y="2809756"/>
          <a:ext cx="1660992" cy="1462591"/>
        </p:xfrm>
        <a:graphic>
          <a:graphicData uri="http://schemas.openxmlformats.org/drawingml/2006/chart">
            <c:chart xmlns:c="http://schemas.openxmlformats.org/drawingml/2006/chart" xmlns:r="http://schemas.openxmlformats.org/officeDocument/2006/relationships" r:id="rId10"/>
          </a:graphicData>
        </a:graphic>
      </p:graphicFrame>
      <p:sp>
        <p:nvSpPr>
          <p:cNvPr id="93" name="Elipse 92">
            <a:extLst>
              <a:ext uri="{FF2B5EF4-FFF2-40B4-BE49-F238E27FC236}">
                <a16:creationId xmlns:a16="http://schemas.microsoft.com/office/drawing/2014/main" id="{85CABB6C-E345-BA9F-4837-74763691AA92}"/>
              </a:ext>
            </a:extLst>
          </p:cNvPr>
          <p:cNvSpPr/>
          <p:nvPr/>
        </p:nvSpPr>
        <p:spPr>
          <a:xfrm>
            <a:off x="9288043"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3DE12E1-F4A8-EFAE-F35B-38291B0CD2F9}"/>
              </a:ext>
            </a:extLst>
          </p:cNvPr>
          <p:cNvSpPr/>
          <p:nvPr/>
        </p:nvSpPr>
        <p:spPr>
          <a:xfrm>
            <a:off x="10518966"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bject 26">
            <a:extLst>
              <a:ext uri="{FF2B5EF4-FFF2-40B4-BE49-F238E27FC236}">
                <a16:creationId xmlns:a16="http://schemas.microsoft.com/office/drawing/2014/main" id="{9C2F6B27-E4EF-ABED-7289-CFF51E2DA28D}"/>
              </a:ext>
            </a:extLst>
          </p:cNvPr>
          <p:cNvSpPr txBox="1"/>
          <p:nvPr/>
        </p:nvSpPr>
        <p:spPr>
          <a:xfrm>
            <a:off x="9357926"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0,7</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
        <p:nvSpPr>
          <p:cNvPr id="99" name="object 26">
            <a:extLst>
              <a:ext uri="{FF2B5EF4-FFF2-40B4-BE49-F238E27FC236}">
                <a16:creationId xmlns:a16="http://schemas.microsoft.com/office/drawing/2014/main" id="{0F35053C-7CDA-ADD7-F3FE-2CB9CFD41DEC}"/>
              </a:ext>
            </a:extLst>
          </p:cNvPr>
          <p:cNvSpPr txBox="1"/>
          <p:nvPr/>
        </p:nvSpPr>
        <p:spPr>
          <a:xfrm>
            <a:off x="10589261"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1,4</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0,9</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Tree>
    <p:extLst>
      <p:ext uri="{BB962C8B-B14F-4D97-AF65-F5344CB8AC3E}">
        <p14:creationId xmlns:p14="http://schemas.microsoft.com/office/powerpoint/2010/main" val="4154110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ángulo redondeado 242">
            <a:extLst>
              <a:ext uri="{FF2B5EF4-FFF2-40B4-BE49-F238E27FC236}">
                <a16:creationId xmlns:a16="http://schemas.microsoft.com/office/drawing/2014/main" id="{FD2AAE4A-4F5A-D5BF-E754-36E5A844A380}"/>
              </a:ext>
            </a:extLst>
          </p:cNvPr>
          <p:cNvSpPr/>
          <p:nvPr/>
        </p:nvSpPr>
        <p:spPr>
          <a:xfrm>
            <a:off x="8740221" y="1647766"/>
            <a:ext cx="2899900" cy="3562001"/>
          </a:xfrm>
          <a:prstGeom prst="roundRect">
            <a:avLst>
              <a:gd name="adj" fmla="val 7436"/>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bject 3"/>
          <p:cNvSpPr txBox="1">
            <a:spLocks noGrp="1"/>
          </p:cNvSpPr>
          <p:nvPr>
            <p:ph type="title"/>
          </p:nvPr>
        </p:nvSpPr>
        <p:spPr/>
        <p:txBody>
          <a:bodyPr vert="horz" wrap="square" lIns="0" tIns="7316" rIns="0" bIns="0" rtlCol="0" anchor="ctr">
            <a:spAutoFit/>
          </a:bodyPr>
          <a:lstStyle/>
          <a:p>
            <a:r>
              <a:rPr lang="es-ES"/>
              <a:t>EBGLYSS</a:t>
            </a:r>
            <a:r>
              <a:rPr lang="es-ES" baseline="30000"/>
              <a:t>®</a:t>
            </a:r>
            <a:r>
              <a:rPr lang="es-ES"/>
              <a:t> mantiene la respuesta EASI-75 durante 3 años</a:t>
            </a:r>
            <a:r>
              <a:rPr lang="es-ES" baseline="30000"/>
              <a:t>1</a:t>
            </a:r>
          </a:p>
        </p:txBody>
      </p:sp>
      <p:sp>
        <p:nvSpPr>
          <p:cNvPr id="127" name="CuadroTexto 126">
            <a:extLst>
              <a:ext uri="{FF2B5EF4-FFF2-40B4-BE49-F238E27FC236}">
                <a16:creationId xmlns:a16="http://schemas.microsoft.com/office/drawing/2014/main" id="{027F0F5C-EC50-2037-75F8-85DFD4104EE4}"/>
              </a:ext>
            </a:extLst>
          </p:cNvPr>
          <p:cNvSpPr txBox="1"/>
          <p:nvPr/>
        </p:nvSpPr>
        <p:spPr>
          <a:xfrm>
            <a:off x="1434352" y="5685152"/>
            <a:ext cx="907825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EASI-75: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al menos 75% de mejoría desde el inicio en el Índice de Área y Gravedad del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2" name="object 65">
            <a:extLst>
              <a:ext uri="{FF2B5EF4-FFF2-40B4-BE49-F238E27FC236}">
                <a16:creationId xmlns:a16="http://schemas.microsoft.com/office/drawing/2014/main" id="{D6E3BAED-CB67-AF00-A165-33FE8F8427F9}"/>
              </a:ext>
            </a:extLst>
          </p:cNvPr>
          <p:cNvSpPr txBox="1"/>
          <p:nvPr/>
        </p:nvSpPr>
        <p:spPr>
          <a:xfrm>
            <a:off x="648676" y="5319232"/>
            <a:ext cx="1614659" cy="131276"/>
          </a:xfrm>
          <a:prstGeom prst="rect">
            <a:avLst/>
          </a:prstGeom>
        </p:spPr>
        <p:txBody>
          <a:bodyPr vert="horz" wrap="square" lIns="0" tIns="8086" rIns="0" bIns="0" rtlCol="0">
            <a:spAutoFit/>
          </a:bodyPr>
          <a:lstStyle/>
          <a:p>
            <a:pPr marL="23104" lvl="0">
              <a:spcBef>
                <a:spcPts val="55"/>
              </a:spcBef>
              <a:defRPr/>
            </a:pPr>
            <a:r>
              <a:rPr lang="es-ES" sz="800" noProof="0" dirty="0" err="1">
                <a:solidFill>
                  <a:srgbClr val="223469"/>
                </a:solidFill>
                <a:cs typeface="Arial"/>
              </a:rPr>
              <a:t>Thaçi</a:t>
            </a:r>
            <a:r>
              <a:rPr lang="es-ES" sz="800" spc="-12" noProof="0" dirty="0">
                <a:solidFill>
                  <a:srgbClr val="223469"/>
                </a:solidFill>
                <a:cs typeface="Arial"/>
              </a:rPr>
              <a:t> </a:t>
            </a:r>
            <a:r>
              <a:rPr lang="es-ES" sz="800" noProof="0" dirty="0">
                <a:solidFill>
                  <a:srgbClr val="223469"/>
                </a:solidFill>
                <a:cs typeface="Arial"/>
              </a:rPr>
              <a:t>D,</a:t>
            </a:r>
            <a:r>
              <a:rPr lang="es-ES" sz="800" spc="-12" noProof="0" dirty="0">
                <a:solidFill>
                  <a:srgbClr val="223469"/>
                </a:solidFill>
                <a:cs typeface="Arial"/>
              </a:rPr>
              <a:t> </a:t>
            </a:r>
            <a:r>
              <a:rPr lang="es-ES" sz="800" i="1" noProof="0" dirty="0">
                <a:solidFill>
                  <a:srgbClr val="223469"/>
                </a:solidFill>
                <a:cs typeface="Arial"/>
              </a:rPr>
              <a:t>et</a:t>
            </a:r>
            <a:r>
              <a:rPr lang="es-ES" sz="800" i="1" spc="-9" noProof="0" dirty="0">
                <a:solidFill>
                  <a:srgbClr val="223469"/>
                </a:solidFill>
                <a:cs typeface="Arial"/>
              </a:rPr>
              <a:t> </a:t>
            </a:r>
            <a:r>
              <a:rPr lang="es-ES" sz="800" i="1" noProof="0" dirty="0">
                <a:solidFill>
                  <a:srgbClr val="223469"/>
                </a:solidFill>
                <a:cs typeface="Arial"/>
              </a:rPr>
              <a:t>al.</a:t>
            </a:r>
            <a:r>
              <a:rPr lang="es-ES" sz="800" i="1" spc="-12" noProof="0" dirty="0">
                <a:solidFill>
                  <a:srgbClr val="223469"/>
                </a:solidFill>
                <a:cs typeface="Arial"/>
              </a:rPr>
              <a:t> </a:t>
            </a:r>
            <a:r>
              <a:rPr lang="es-ES" sz="800" spc="-12" noProof="0" dirty="0">
                <a:solidFill>
                  <a:srgbClr val="223469"/>
                </a:solidFill>
                <a:cs typeface="Arial"/>
              </a:rPr>
              <a:t>2024</a:t>
            </a:r>
            <a:r>
              <a:rPr lang="es-ES" sz="800" spc="-18" baseline="33333" noProof="0" dirty="0">
                <a:solidFill>
                  <a:srgbClr val="223469"/>
                </a:solidFill>
                <a:cs typeface="Arial"/>
              </a:rPr>
              <a:t>1</a:t>
            </a:r>
            <a:endParaRPr lang="es-ES" sz="800" baseline="33333" noProof="0" dirty="0">
              <a:solidFill>
                <a:srgbClr val="223469"/>
              </a:solidFill>
              <a:cs typeface="Arial"/>
            </a:endParaRPr>
          </a:p>
        </p:txBody>
      </p:sp>
      <p:sp>
        <p:nvSpPr>
          <p:cNvPr id="25" name="Rectángulo redondeado 24">
            <a:extLst>
              <a:ext uri="{FF2B5EF4-FFF2-40B4-BE49-F238E27FC236}">
                <a16:creationId xmlns:a16="http://schemas.microsoft.com/office/drawing/2014/main" id="{0A145D44-E5FE-9A28-6647-0EA0FF6C6947}"/>
              </a:ext>
            </a:extLst>
          </p:cNvPr>
          <p:cNvSpPr/>
          <p:nvPr/>
        </p:nvSpPr>
        <p:spPr>
          <a:xfrm>
            <a:off x="551880" y="1278934"/>
            <a:ext cx="8010210" cy="4287295"/>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7" name="Grupo 26">
            <a:extLst>
              <a:ext uri="{FF2B5EF4-FFF2-40B4-BE49-F238E27FC236}">
                <a16:creationId xmlns:a16="http://schemas.microsoft.com/office/drawing/2014/main" id="{BFC975B1-2AC5-A899-C3CE-210325262F95}"/>
              </a:ext>
            </a:extLst>
          </p:cNvPr>
          <p:cNvGrpSpPr/>
          <p:nvPr/>
        </p:nvGrpSpPr>
        <p:grpSpPr>
          <a:xfrm>
            <a:off x="8896853" y="2013754"/>
            <a:ext cx="2586636" cy="1793438"/>
            <a:chOff x="582767" y="2979302"/>
            <a:chExt cx="2586636" cy="1793438"/>
          </a:xfrm>
        </p:grpSpPr>
        <p:graphicFrame>
          <p:nvGraphicFramePr>
            <p:cNvPr id="28" name="Gráfico 27">
              <a:extLst>
                <a:ext uri="{FF2B5EF4-FFF2-40B4-BE49-F238E27FC236}">
                  <a16:creationId xmlns:a16="http://schemas.microsoft.com/office/drawing/2014/main" id="{53C1AB25-0B8D-FBDB-5335-1B2256A0A4A0}"/>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29" name="Elipse 28">
              <a:extLst>
                <a:ext uri="{FF2B5EF4-FFF2-40B4-BE49-F238E27FC236}">
                  <a16:creationId xmlns:a16="http://schemas.microsoft.com/office/drawing/2014/main" id="{D9C06DC1-D333-AFAF-432C-BFCE2EF8CE78}"/>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object 26">
              <a:extLst>
                <a:ext uri="{FF2B5EF4-FFF2-40B4-BE49-F238E27FC236}">
                  <a16:creationId xmlns:a16="http://schemas.microsoft.com/office/drawing/2014/main" id="{D969C425-44E8-335E-3E71-DF56628F7050}"/>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dirty="0">
                  <a:ln>
                    <a:noFill/>
                  </a:ln>
                  <a:solidFill>
                    <a:srgbClr val="FFFFFF"/>
                  </a:solidFill>
                  <a:effectLst/>
                  <a:uLnTx/>
                  <a:uFillTx/>
                  <a:latin typeface="Arial"/>
                  <a:ea typeface="+mn-ea"/>
                  <a:cs typeface="Arial"/>
                </a:rPr>
                <a:t>94,1</a:t>
              </a:r>
              <a:r>
                <a:rPr kumimoji="0" lang="es-ES" sz="24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24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31" name="object 12">
            <a:extLst>
              <a:ext uri="{FF2B5EF4-FFF2-40B4-BE49-F238E27FC236}">
                <a16:creationId xmlns:a16="http://schemas.microsoft.com/office/drawing/2014/main" id="{52B92818-2D65-0F0E-CE67-45BF681B884A}"/>
              </a:ext>
            </a:extLst>
          </p:cNvPr>
          <p:cNvSpPr txBox="1"/>
          <p:nvPr/>
        </p:nvSpPr>
        <p:spPr>
          <a:xfrm>
            <a:off x="9052886" y="3920962"/>
            <a:ext cx="2318049" cy="93686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dirty="0">
                <a:ln>
                  <a:noFill/>
                </a:ln>
                <a:solidFill>
                  <a:srgbClr val="22346A"/>
                </a:solidFill>
                <a:effectLst/>
                <a:uLnTx/>
                <a:uFillTx/>
                <a:latin typeface="Arial"/>
                <a:ea typeface="+mn-ea"/>
                <a:cs typeface="Arial"/>
              </a:rPr>
              <a:t>de pacientes analizados a los 3 años que había alcanzado EASI-75 en la semana 16 mantuvieron la respuesta con la dosis mensual</a:t>
            </a:r>
            <a:r>
              <a:rPr kumimoji="0" lang="es-ES" sz="1200" b="0" i="0" u="none" strike="noStrike" kern="1200" cap="none" spc="0" normalizeH="0" baseline="30000" noProof="0" dirty="0">
                <a:ln>
                  <a:noFill/>
                </a:ln>
                <a:solidFill>
                  <a:srgbClr val="22346A"/>
                </a:solidFill>
                <a:effectLst/>
                <a:uLnTx/>
                <a:uFillTx/>
                <a:latin typeface="Arial"/>
                <a:ea typeface="+mn-ea"/>
                <a:cs typeface="Arial"/>
              </a:rPr>
              <a:t>1</a:t>
            </a:r>
          </a:p>
        </p:txBody>
      </p:sp>
      <p:sp>
        <p:nvSpPr>
          <p:cNvPr id="39" name="object 4">
            <a:extLst>
              <a:ext uri="{FF2B5EF4-FFF2-40B4-BE49-F238E27FC236}">
                <a16:creationId xmlns:a16="http://schemas.microsoft.com/office/drawing/2014/main" id="{8CB6D55B-46E0-4FC3-7A7D-CE7BA0D7D9E9}"/>
              </a:ext>
            </a:extLst>
          </p:cNvPr>
          <p:cNvSpPr txBox="1"/>
          <p:nvPr/>
        </p:nvSpPr>
        <p:spPr>
          <a:xfrm>
            <a:off x="1306083"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100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5" name="object 5">
            <a:extLst>
              <a:ext uri="{FF2B5EF4-FFF2-40B4-BE49-F238E27FC236}">
                <a16:creationId xmlns:a16="http://schemas.microsoft.com/office/drawing/2014/main" id="{DD7FD887-9F6F-A267-80A2-B828463F24EC}"/>
              </a:ext>
            </a:extLst>
          </p:cNvPr>
          <p:cNvSpPr txBox="1"/>
          <p:nvPr/>
        </p:nvSpPr>
        <p:spPr>
          <a:xfrm>
            <a:off x="1373138"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80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6" name="object 6">
            <a:extLst>
              <a:ext uri="{FF2B5EF4-FFF2-40B4-BE49-F238E27FC236}">
                <a16:creationId xmlns:a16="http://schemas.microsoft.com/office/drawing/2014/main" id="{1368301F-2B85-956F-CA33-CDFC237576B9}"/>
              </a:ext>
            </a:extLst>
          </p:cNvPr>
          <p:cNvSpPr txBox="1"/>
          <p:nvPr/>
        </p:nvSpPr>
        <p:spPr>
          <a:xfrm>
            <a:off x="1373138"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60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8" name="object 7">
            <a:extLst>
              <a:ext uri="{FF2B5EF4-FFF2-40B4-BE49-F238E27FC236}">
                <a16:creationId xmlns:a16="http://schemas.microsoft.com/office/drawing/2014/main" id="{5FC5D989-B8B2-42CD-49AD-0C6BC08AFE86}"/>
              </a:ext>
            </a:extLst>
          </p:cNvPr>
          <p:cNvSpPr txBox="1"/>
          <p:nvPr/>
        </p:nvSpPr>
        <p:spPr>
          <a:xfrm>
            <a:off x="1373138"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40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9" name="object 8">
            <a:extLst>
              <a:ext uri="{FF2B5EF4-FFF2-40B4-BE49-F238E27FC236}">
                <a16:creationId xmlns:a16="http://schemas.microsoft.com/office/drawing/2014/main" id="{A029BF61-139C-CEDB-4A8B-84F535965881}"/>
              </a:ext>
            </a:extLst>
          </p:cNvPr>
          <p:cNvSpPr txBox="1"/>
          <p:nvPr/>
        </p:nvSpPr>
        <p:spPr>
          <a:xfrm>
            <a:off x="1373138"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20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0" name="object 12">
            <a:extLst>
              <a:ext uri="{FF2B5EF4-FFF2-40B4-BE49-F238E27FC236}">
                <a16:creationId xmlns:a16="http://schemas.microsoft.com/office/drawing/2014/main" id="{1BEE43D5-16BB-3E8C-CA6C-7A4D7A282763}"/>
              </a:ext>
            </a:extLst>
          </p:cNvPr>
          <p:cNvSpPr txBox="1"/>
          <p:nvPr/>
        </p:nvSpPr>
        <p:spPr>
          <a:xfrm>
            <a:off x="882581" y="2237262"/>
            <a:ext cx="205184" cy="2076767"/>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lang="es-ES" sz="800" b="1" i="0" u="none" strike="noStrike" kern="1200" cap="none" spc="0" normalizeH="0" baseline="0" noProof="0" dirty="0">
                <a:ln>
                  <a:noFill/>
                </a:ln>
                <a:solidFill>
                  <a:srgbClr val="22346A"/>
                </a:solidFill>
                <a:effectLst/>
                <a:uLnTx/>
                <a:uFillTx/>
                <a:latin typeface="Arial"/>
                <a:ea typeface="+mn-ea"/>
                <a:cs typeface="Arial"/>
              </a:rPr>
              <a:t>Proporción</a:t>
            </a:r>
            <a:r>
              <a:rPr kumimoji="0" lang="es-ES" sz="800" b="1" i="0" u="none" strike="noStrike" kern="1200" cap="none" spc="-18" normalizeH="0" baseline="0" noProof="0" dirty="0">
                <a:ln>
                  <a:noFill/>
                </a:ln>
                <a:solidFill>
                  <a:srgbClr val="22346A"/>
                </a:solidFill>
                <a:effectLst/>
                <a:uLnTx/>
                <a:uFillTx/>
                <a:latin typeface="Arial"/>
                <a:ea typeface="+mn-ea"/>
                <a:cs typeface="Arial"/>
              </a:rPr>
              <a:t> </a:t>
            </a:r>
            <a:r>
              <a:rPr kumimoji="0" lang="es-ES" sz="800" b="1" i="0" u="none" strike="noStrike" kern="1200" cap="none" spc="0" normalizeH="0" baseline="0" noProof="0" dirty="0">
                <a:ln>
                  <a:noFill/>
                </a:ln>
                <a:solidFill>
                  <a:srgbClr val="22346A"/>
                </a:solidFill>
                <a:effectLst/>
                <a:uLnTx/>
                <a:uFillTx/>
                <a:latin typeface="Arial"/>
                <a:ea typeface="+mn-ea"/>
                <a:cs typeface="Arial"/>
              </a:rPr>
              <a:t>de</a:t>
            </a:r>
            <a:r>
              <a:rPr kumimoji="0" lang="es-ES" sz="800" b="1" i="0" u="none" strike="noStrike" kern="1200" cap="none" spc="-18" normalizeH="0" baseline="0" noProof="0" dirty="0">
                <a:ln>
                  <a:noFill/>
                </a:ln>
                <a:solidFill>
                  <a:srgbClr val="22346A"/>
                </a:solidFill>
                <a:effectLst/>
                <a:uLnTx/>
                <a:uFillTx/>
                <a:latin typeface="Arial"/>
                <a:ea typeface="+mn-ea"/>
                <a:cs typeface="Arial"/>
              </a:rPr>
              <a:t> </a:t>
            </a:r>
            <a:r>
              <a:rPr kumimoji="0" lang="es-ES" sz="800" b="1" i="0" u="none" strike="noStrike" kern="1200" cap="none" spc="-6" normalizeH="0" baseline="0" noProof="0" dirty="0">
                <a:ln>
                  <a:noFill/>
                </a:ln>
                <a:solidFill>
                  <a:srgbClr val="22346A"/>
                </a:solidFill>
                <a:effectLst/>
                <a:uLnTx/>
                <a:uFillTx/>
                <a:latin typeface="Arial"/>
                <a:ea typeface="+mn-ea"/>
                <a:cs typeface="Arial"/>
              </a:rPr>
              <a:t>pacientes</a:t>
            </a:r>
            <a:br>
              <a:rPr lang="es-ES" sz="800" b="1" spc="-18" noProof="0" dirty="0">
                <a:solidFill>
                  <a:srgbClr val="22346A"/>
                </a:solidFill>
                <a:latin typeface="Arial"/>
                <a:cs typeface="Arial"/>
              </a:rPr>
            </a:br>
            <a:r>
              <a:rPr kumimoji="0" lang="es-ES" sz="800" b="1" i="0" u="none" strike="noStrike" kern="1200" cap="none" spc="-15" normalizeH="0" baseline="0" noProof="0" dirty="0">
                <a:ln>
                  <a:noFill/>
                </a:ln>
                <a:solidFill>
                  <a:srgbClr val="22346A"/>
                </a:solidFill>
                <a:effectLst/>
                <a:uLnTx/>
                <a:uFillTx/>
                <a:latin typeface="Arial"/>
                <a:ea typeface="+mn-ea"/>
                <a:cs typeface="Arial"/>
              </a:rPr>
              <a:t>con </a:t>
            </a:r>
            <a:r>
              <a:rPr kumimoji="0" lang="es-ES" sz="800" b="1" i="0" u="none" strike="noStrike" kern="1200" cap="none" spc="-6" normalizeH="0" baseline="0" noProof="0" dirty="0">
                <a:ln>
                  <a:noFill/>
                </a:ln>
                <a:solidFill>
                  <a:srgbClr val="22346A"/>
                </a:solidFill>
                <a:effectLst/>
                <a:uLnTx/>
                <a:uFillTx/>
                <a:latin typeface="Arial"/>
                <a:ea typeface="+mn-ea"/>
                <a:cs typeface="Arial"/>
              </a:rPr>
              <a:t>respuesta</a:t>
            </a:r>
            <a:r>
              <a:rPr kumimoji="0" lang="es-ES" sz="800" b="1" i="0" u="none" strike="noStrike" kern="1200" cap="none" spc="6" normalizeH="0" baseline="0" noProof="0" dirty="0">
                <a:ln>
                  <a:noFill/>
                </a:ln>
                <a:solidFill>
                  <a:srgbClr val="22346A"/>
                </a:solidFill>
                <a:effectLst/>
                <a:uLnTx/>
                <a:uFillTx/>
                <a:latin typeface="Arial"/>
                <a:ea typeface="+mn-ea"/>
                <a:cs typeface="Arial"/>
              </a:rPr>
              <a:t> </a:t>
            </a:r>
            <a:r>
              <a:rPr kumimoji="0" lang="es-ES" sz="800" b="1" i="0" u="none" strike="noStrike" kern="1200" cap="none" spc="-12" normalizeH="0" baseline="0" noProof="0" dirty="0">
                <a:ln>
                  <a:noFill/>
                </a:ln>
                <a:solidFill>
                  <a:srgbClr val="22346A"/>
                </a:solidFill>
                <a:effectLst/>
                <a:uLnTx/>
                <a:uFillTx/>
                <a:latin typeface="Arial"/>
                <a:ea typeface="+mn-ea"/>
                <a:cs typeface="Arial"/>
              </a:rPr>
              <a:t>EASI-</a:t>
            </a:r>
            <a:r>
              <a:rPr kumimoji="0" lang="es-ES" sz="800" b="1" i="0" u="none" strike="noStrike" kern="1200" cap="none" spc="0" normalizeH="0" baseline="0" noProof="0" dirty="0">
                <a:ln>
                  <a:noFill/>
                </a:ln>
                <a:solidFill>
                  <a:srgbClr val="22346A"/>
                </a:solidFill>
                <a:effectLst/>
                <a:uLnTx/>
                <a:uFillTx/>
                <a:latin typeface="Arial"/>
                <a:ea typeface="+mn-ea"/>
                <a:cs typeface="Arial"/>
              </a:rPr>
              <a:t>75</a:t>
            </a:r>
            <a:r>
              <a:rPr kumimoji="0" lang="es-ES" sz="800" b="1" i="0" u="none" strike="noStrike" kern="1200" cap="none" spc="6" normalizeH="0" baseline="0" noProof="0" dirty="0">
                <a:ln>
                  <a:noFill/>
                </a:ln>
                <a:solidFill>
                  <a:srgbClr val="22346A"/>
                </a:solidFill>
                <a:effectLst/>
                <a:uLnTx/>
                <a:uFillTx/>
                <a:latin typeface="Arial"/>
                <a:ea typeface="+mn-ea"/>
                <a:cs typeface="Arial"/>
              </a:rPr>
              <a:t> </a:t>
            </a:r>
            <a:r>
              <a:rPr kumimoji="0" lang="es-ES" sz="800" b="1" i="0" u="none" strike="noStrike" kern="1200" cap="none" spc="-30" normalizeH="0" baseline="0" noProof="0" dirty="0">
                <a:ln>
                  <a:noFill/>
                </a:ln>
                <a:solidFill>
                  <a:srgbClr val="22346A"/>
                </a:solidFill>
                <a:effectLst/>
                <a:uLnTx/>
                <a:uFillTx/>
                <a:latin typeface="Arial"/>
                <a:ea typeface="+mn-ea"/>
                <a:cs typeface="Arial"/>
              </a:rPr>
              <a:t>%</a:t>
            </a:r>
            <a:endParaRPr kumimoji="0" lang="es-ES" sz="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1" name="object 13">
            <a:extLst>
              <a:ext uri="{FF2B5EF4-FFF2-40B4-BE49-F238E27FC236}">
                <a16:creationId xmlns:a16="http://schemas.microsoft.com/office/drawing/2014/main" id="{027CE781-9309-2A59-F35A-762F8F7138F6}"/>
              </a:ext>
            </a:extLst>
          </p:cNvPr>
          <p:cNvSpPr txBox="1"/>
          <p:nvPr/>
        </p:nvSpPr>
        <p:spPr>
          <a:xfrm>
            <a:off x="1629201" y="1653149"/>
            <a:ext cx="1548169" cy="65273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lang="es-ES" sz="849" b="1" i="0" u="none" strike="noStrike" kern="1200" cap="none" spc="-6" normalizeH="0" baseline="0" noProof="0" dirty="0" err="1">
                <a:ln>
                  <a:noFill/>
                </a:ln>
                <a:solidFill>
                  <a:srgbClr val="7A45B8"/>
                </a:solidFill>
                <a:effectLst/>
                <a:uLnTx/>
                <a:uFillTx/>
                <a:latin typeface="Arial"/>
                <a:ea typeface="+mn-ea"/>
                <a:cs typeface="Arial"/>
              </a:rPr>
              <a:t>ADvocate</a:t>
            </a:r>
            <a:r>
              <a:rPr kumimoji="0" lang="es-ES" sz="849" b="1" i="0" u="none" strike="noStrike" kern="1200" cap="none" spc="-12" normalizeH="0" baseline="0" noProof="0" dirty="0">
                <a:ln>
                  <a:noFill/>
                </a:ln>
                <a:solidFill>
                  <a:srgbClr val="7A45B8"/>
                </a:solidFill>
                <a:effectLst/>
                <a:uLnTx/>
                <a:uFillTx/>
                <a:latin typeface="Arial"/>
                <a:ea typeface="+mn-ea"/>
                <a:cs typeface="Arial"/>
              </a:rPr>
              <a:t> </a:t>
            </a:r>
            <a:r>
              <a:rPr kumimoji="0" lang="es-ES" sz="849" b="1" i="0" u="none" strike="noStrike" kern="1200" cap="none" spc="0" normalizeH="0" baseline="0" noProof="0" dirty="0">
                <a:ln>
                  <a:noFill/>
                </a:ln>
                <a:solidFill>
                  <a:srgbClr val="7A45B8"/>
                </a:solidFill>
                <a:effectLst/>
                <a:uLnTx/>
                <a:uFillTx/>
                <a:latin typeface="Arial"/>
                <a:ea typeface="+mn-ea"/>
                <a:cs typeface="Arial"/>
              </a:rPr>
              <a:t>1</a:t>
            </a:r>
            <a:r>
              <a:rPr kumimoji="0" lang="es-ES" sz="849" b="1" i="0" u="none" strike="noStrike" kern="1200" cap="none" spc="-9" normalizeH="0" baseline="0" noProof="0" dirty="0">
                <a:ln>
                  <a:noFill/>
                </a:ln>
                <a:solidFill>
                  <a:srgbClr val="7A45B8"/>
                </a:solidFill>
                <a:effectLst/>
                <a:uLnTx/>
                <a:uFillTx/>
                <a:latin typeface="Arial"/>
                <a:ea typeface="+mn-ea"/>
                <a:cs typeface="Arial"/>
              </a:rPr>
              <a:t> </a:t>
            </a:r>
            <a:r>
              <a:rPr kumimoji="0" lang="es-ES" sz="849" b="1" i="0" u="none" strike="noStrike" kern="1200" cap="none" spc="0" normalizeH="0" baseline="0" noProof="0" dirty="0">
                <a:ln>
                  <a:noFill/>
                </a:ln>
                <a:solidFill>
                  <a:srgbClr val="7A45B8"/>
                </a:solidFill>
                <a:effectLst/>
                <a:uLnTx/>
                <a:uFillTx/>
                <a:latin typeface="Arial"/>
                <a:ea typeface="+mn-ea"/>
                <a:cs typeface="Arial"/>
              </a:rPr>
              <a:t>y</a:t>
            </a:r>
            <a:r>
              <a:rPr kumimoji="0" lang="es-ES" sz="849" b="1" i="0" u="none" strike="noStrike" kern="1200" cap="none" spc="-9" normalizeH="0" baseline="0" noProof="0" dirty="0">
                <a:ln>
                  <a:noFill/>
                </a:ln>
                <a:solidFill>
                  <a:srgbClr val="7A45B8"/>
                </a:solidFill>
                <a:effectLst/>
                <a:uLnTx/>
                <a:uFillTx/>
                <a:latin typeface="Arial"/>
                <a:ea typeface="+mn-ea"/>
                <a:cs typeface="Arial"/>
              </a:rPr>
              <a:t> </a:t>
            </a:r>
            <a:r>
              <a:rPr kumimoji="0" lang="es-ES" sz="849" b="1" i="0" u="none" strike="noStrike" kern="1200" cap="none" spc="-30" normalizeH="0" baseline="0" noProof="0" dirty="0">
                <a:ln>
                  <a:noFill/>
                </a:ln>
                <a:solidFill>
                  <a:srgbClr val="7A45B8"/>
                </a:solidFill>
                <a:effectLst/>
                <a:uLnTx/>
                <a:uFillTx/>
                <a:latin typeface="Arial"/>
                <a:ea typeface="+mn-ea"/>
                <a:cs typeface="Arial"/>
              </a:rPr>
              <a:t>2 </a:t>
            </a:r>
            <a:r>
              <a:rPr kumimoji="0" lang="es-ES" sz="849" b="1" i="0" u="none" strike="noStrike" kern="1200" cap="none" spc="0" normalizeH="0" baseline="0" noProof="0" dirty="0">
                <a:ln>
                  <a:noFill/>
                </a:ln>
                <a:solidFill>
                  <a:srgbClr val="7A45B8"/>
                </a:solidFill>
                <a:effectLst/>
                <a:uLnTx/>
                <a:uFillTx/>
                <a:latin typeface="Arial"/>
                <a:ea typeface="+mn-ea"/>
                <a:cs typeface="Arial"/>
              </a:rPr>
              <a:t>Periodo</a:t>
            </a:r>
            <a:r>
              <a:rPr kumimoji="0" lang="es-ES" sz="849" b="1" i="0" u="none" strike="noStrike" kern="1200" cap="none" spc="-36" normalizeH="0" baseline="0" noProof="0" dirty="0">
                <a:ln>
                  <a:noFill/>
                </a:ln>
                <a:solidFill>
                  <a:srgbClr val="7A45B8"/>
                </a:solidFill>
                <a:effectLst/>
                <a:uLnTx/>
                <a:uFillTx/>
                <a:latin typeface="Arial"/>
                <a:ea typeface="+mn-ea"/>
                <a:cs typeface="Arial"/>
              </a:rPr>
              <a:t> </a:t>
            </a:r>
            <a:r>
              <a:rPr kumimoji="0" lang="es-ES" sz="849" b="1" i="0" u="none" strike="noStrike" kern="1200" cap="none" spc="-15" normalizeH="0" baseline="0" noProof="0" dirty="0">
                <a:ln>
                  <a:noFill/>
                </a:ln>
                <a:solidFill>
                  <a:srgbClr val="7A45B8"/>
                </a:solidFill>
                <a:effectLst/>
                <a:uLnTx/>
                <a:uFillTx/>
                <a:latin typeface="Arial"/>
                <a:ea typeface="+mn-ea"/>
                <a:cs typeface="Arial"/>
              </a:rPr>
              <a:t>de </a:t>
            </a:r>
            <a:r>
              <a:rPr kumimoji="0" lang="es-ES" sz="849" b="1" i="0" u="none" strike="noStrike" kern="1200" cap="none" spc="-6" normalizeH="0" baseline="0" noProof="0" dirty="0">
                <a:ln>
                  <a:noFill/>
                </a:ln>
                <a:solidFill>
                  <a:srgbClr val="7A45B8"/>
                </a:solidFill>
                <a:effectLst/>
                <a:uLnTx/>
                <a:uFillTx/>
                <a:latin typeface="Arial"/>
                <a:ea typeface="+mn-ea"/>
                <a:cs typeface="Arial"/>
              </a:rPr>
              <a:t>mantenimiento</a:t>
            </a:r>
            <a:endParaRPr kumimoji="0" lang="es-ES" sz="849" b="0" i="0" u="none" strike="noStrike" kern="1200" cap="none" spc="0" normalizeH="0" baseline="0" noProof="0" dirty="0">
              <a:ln>
                <a:noFill/>
              </a:ln>
              <a:solidFill>
                <a:srgbClr val="000000"/>
              </a:solidFill>
              <a:effectLst/>
              <a:uLnTx/>
              <a:uFillTx/>
              <a:latin typeface="Arial"/>
              <a:ea typeface="+mn-ea"/>
              <a:cs typeface="Arial"/>
            </a:endParaRPr>
          </a:p>
        </p:txBody>
      </p:sp>
      <p:sp>
        <p:nvSpPr>
          <p:cNvPr id="132" name="object 14">
            <a:extLst>
              <a:ext uri="{FF2B5EF4-FFF2-40B4-BE49-F238E27FC236}">
                <a16:creationId xmlns:a16="http://schemas.microsoft.com/office/drawing/2014/main" id="{29984B58-D71A-9A51-0120-302436CB97D9}"/>
              </a:ext>
            </a:extLst>
          </p:cNvPr>
          <p:cNvSpPr txBox="1"/>
          <p:nvPr/>
        </p:nvSpPr>
        <p:spPr>
          <a:xfrm>
            <a:off x="4205927" y="1647766"/>
            <a:ext cx="2383361" cy="137675"/>
          </a:xfrm>
          <a:prstGeom prst="rect">
            <a:avLst/>
          </a:prstGeom>
        </p:spPr>
        <p:txBody>
          <a:bodyPr vert="horz" wrap="square" lIns="0" tIns="6931" rIns="0" bIns="0" rtlCol="0">
            <a:spAutoFit/>
          </a:bodyPr>
          <a:lstStyle/>
          <a:p>
            <a:pPr marL="7701" marR="0" lvl="0" indent="0" algn="ctr" defTabSz="914400" rtl="0" eaLnBrk="1" fontAlgn="auto" latinLnBrk="0" hangingPunct="1">
              <a:lnSpc>
                <a:spcPct val="100000"/>
              </a:lnSpc>
              <a:spcBef>
                <a:spcPts val="55"/>
              </a:spcBef>
              <a:spcAft>
                <a:spcPts val="0"/>
              </a:spcAft>
              <a:buClrTx/>
              <a:buSzTx/>
              <a:buFontTx/>
              <a:buNone/>
              <a:tabLst/>
              <a:defRPr/>
            </a:pPr>
            <a:r>
              <a:rPr kumimoji="0" lang="es-ES" sz="849" b="1" i="0" u="none" strike="noStrike" kern="1200" cap="none" spc="0" normalizeH="0" baseline="0" noProof="0" dirty="0" err="1">
                <a:ln>
                  <a:noFill/>
                </a:ln>
                <a:solidFill>
                  <a:srgbClr val="7A45B8"/>
                </a:solidFill>
                <a:effectLst/>
                <a:uLnTx/>
                <a:uFillTx/>
                <a:latin typeface="Arial"/>
                <a:ea typeface="+mn-ea"/>
                <a:cs typeface="Arial"/>
              </a:rPr>
              <a:t>ADjoin</a:t>
            </a:r>
            <a:r>
              <a:rPr kumimoji="0" lang="es-ES" sz="849" b="1" i="0" u="none" strike="noStrike" kern="1200" cap="none" spc="-27" normalizeH="0" baseline="0" noProof="0" dirty="0">
                <a:ln>
                  <a:noFill/>
                </a:ln>
                <a:solidFill>
                  <a:srgbClr val="7A45B8"/>
                </a:solidFill>
                <a:effectLst/>
                <a:uLnTx/>
                <a:uFillTx/>
                <a:latin typeface="Arial"/>
                <a:ea typeface="+mn-ea"/>
                <a:cs typeface="Arial"/>
              </a:rPr>
              <a:t> </a:t>
            </a:r>
            <a:r>
              <a:rPr kumimoji="0" lang="es-ES" sz="849" b="1" i="0" u="none" strike="noStrike" kern="1200" cap="none" spc="0" normalizeH="0" baseline="0" noProof="0" dirty="0">
                <a:ln>
                  <a:noFill/>
                </a:ln>
                <a:solidFill>
                  <a:srgbClr val="7A45B8"/>
                </a:solidFill>
                <a:effectLst/>
                <a:uLnTx/>
                <a:uFillTx/>
                <a:latin typeface="Arial"/>
                <a:ea typeface="+mn-ea"/>
                <a:cs typeface="Arial"/>
              </a:rPr>
              <a:t>Extensión</a:t>
            </a:r>
            <a:r>
              <a:rPr kumimoji="0" lang="es-ES" sz="849" b="1" i="0" u="none" strike="noStrike" kern="1200" cap="none" spc="-27" normalizeH="0" baseline="0" noProof="0" dirty="0">
                <a:ln>
                  <a:noFill/>
                </a:ln>
                <a:solidFill>
                  <a:srgbClr val="7A45B8"/>
                </a:solidFill>
                <a:effectLst/>
                <a:uLnTx/>
                <a:uFillTx/>
                <a:latin typeface="Arial"/>
                <a:ea typeface="+mn-ea"/>
                <a:cs typeface="Arial"/>
              </a:rPr>
              <a:t> </a:t>
            </a:r>
            <a:r>
              <a:rPr kumimoji="0" lang="es-ES" sz="849" b="1" i="0" u="none" strike="noStrike" kern="1200" cap="none" spc="0" normalizeH="0" baseline="0" noProof="0" dirty="0">
                <a:ln>
                  <a:noFill/>
                </a:ln>
                <a:solidFill>
                  <a:srgbClr val="7A45B8"/>
                </a:solidFill>
                <a:effectLst/>
                <a:uLnTx/>
                <a:uFillTx/>
                <a:latin typeface="Arial"/>
                <a:ea typeface="+mn-ea"/>
                <a:cs typeface="Arial"/>
              </a:rPr>
              <a:t>a</a:t>
            </a:r>
            <a:r>
              <a:rPr kumimoji="0" lang="es-ES" sz="849" b="1" i="0" u="none" strike="noStrike" kern="1200" cap="none" spc="-27" normalizeH="0" baseline="0" noProof="0" dirty="0">
                <a:ln>
                  <a:noFill/>
                </a:ln>
                <a:solidFill>
                  <a:srgbClr val="7A45B8"/>
                </a:solidFill>
                <a:effectLst/>
                <a:uLnTx/>
                <a:uFillTx/>
                <a:latin typeface="Arial"/>
                <a:ea typeface="+mn-ea"/>
                <a:cs typeface="Arial"/>
              </a:rPr>
              <a:t> </a:t>
            </a:r>
            <a:r>
              <a:rPr kumimoji="0" lang="es-ES" sz="849" b="1" i="0" u="none" strike="noStrike" kern="1200" cap="none" spc="0" normalizeH="0" baseline="0" noProof="0" dirty="0">
                <a:ln>
                  <a:noFill/>
                </a:ln>
                <a:solidFill>
                  <a:srgbClr val="7A45B8"/>
                </a:solidFill>
                <a:effectLst/>
                <a:uLnTx/>
                <a:uFillTx/>
                <a:latin typeface="Arial"/>
                <a:ea typeface="+mn-ea"/>
                <a:cs typeface="Arial"/>
              </a:rPr>
              <a:t>largo</a:t>
            </a:r>
            <a:r>
              <a:rPr kumimoji="0" lang="es-ES" sz="849" b="1" i="0" u="none" strike="noStrike" kern="1200" cap="none" spc="-24" normalizeH="0" baseline="0" noProof="0" dirty="0">
                <a:ln>
                  <a:noFill/>
                </a:ln>
                <a:solidFill>
                  <a:srgbClr val="7A45B8"/>
                </a:solidFill>
                <a:effectLst/>
                <a:uLnTx/>
                <a:uFillTx/>
                <a:latin typeface="Arial"/>
                <a:ea typeface="+mn-ea"/>
                <a:cs typeface="Arial"/>
              </a:rPr>
              <a:t> </a:t>
            </a:r>
            <a:r>
              <a:rPr kumimoji="0" lang="es-ES" sz="849" b="1" i="0" u="none" strike="noStrike" kern="1200" cap="none" spc="-6" normalizeH="0" baseline="0" noProof="0" dirty="0">
                <a:ln>
                  <a:noFill/>
                </a:ln>
                <a:solidFill>
                  <a:srgbClr val="7A45B8"/>
                </a:solidFill>
                <a:effectLst/>
                <a:uLnTx/>
                <a:uFillTx/>
                <a:latin typeface="Arial"/>
                <a:ea typeface="+mn-ea"/>
                <a:cs typeface="Arial"/>
              </a:rPr>
              <a:t>plazo</a:t>
            </a:r>
            <a:endParaRPr kumimoji="0" lang="es-ES" sz="849" b="0" i="0" u="none" strike="noStrike" kern="1200" cap="none" spc="0" normalizeH="0" baseline="0" noProof="0" dirty="0">
              <a:ln>
                <a:noFill/>
              </a:ln>
              <a:solidFill>
                <a:srgbClr val="000000"/>
              </a:solidFill>
              <a:effectLst/>
              <a:uLnTx/>
              <a:uFillTx/>
              <a:latin typeface="Arial"/>
              <a:ea typeface="+mn-ea"/>
              <a:cs typeface="Arial"/>
            </a:endParaRPr>
          </a:p>
        </p:txBody>
      </p:sp>
      <p:sp>
        <p:nvSpPr>
          <p:cNvPr id="133" name="object 26">
            <a:extLst>
              <a:ext uri="{FF2B5EF4-FFF2-40B4-BE49-F238E27FC236}">
                <a16:creationId xmlns:a16="http://schemas.microsoft.com/office/drawing/2014/main" id="{132E0616-869B-4FDA-EA07-F2F638560DBD}"/>
              </a:ext>
            </a:extLst>
          </p:cNvPr>
          <p:cNvSpPr txBox="1"/>
          <p:nvPr/>
        </p:nvSpPr>
        <p:spPr>
          <a:xfrm>
            <a:off x="7709136" y="2152071"/>
            <a:ext cx="683272" cy="1516805"/>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lang="es-ES" sz="1759" b="1" i="0" u="none" strike="noStrike" kern="1200" cap="none" spc="-12" normalizeH="0" baseline="0" noProof="0" dirty="0">
                <a:ln>
                  <a:noFill/>
                </a:ln>
                <a:solidFill>
                  <a:srgbClr val="576284"/>
                </a:solidFill>
                <a:effectLst/>
                <a:uLnTx/>
                <a:uFillTx/>
                <a:latin typeface="Arial"/>
                <a:ea typeface="+mn-ea"/>
                <a:cs typeface="Arial"/>
              </a:rPr>
              <a:t>94,1</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A9A9BE"/>
                </a:solidFill>
                <a:effectLst/>
                <a:uLnTx/>
                <a:uFillTx/>
                <a:latin typeface="Arial"/>
                <a:ea typeface="+mn-ea"/>
                <a:cs typeface="Arial"/>
              </a:rPr>
              <a:t>92,3</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9F338A"/>
                </a:solidFill>
                <a:effectLst/>
                <a:uLnTx/>
                <a:uFillTx/>
                <a:latin typeface="Arial"/>
                <a:ea typeface="+mn-ea"/>
                <a:cs typeface="Arial"/>
              </a:rPr>
              <a:t>90,5</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CA9CC7"/>
                </a:solidFill>
                <a:effectLst/>
                <a:uLnTx/>
                <a:uFillTx/>
                <a:latin typeface="Arial"/>
                <a:ea typeface="+mn-ea"/>
                <a:cs typeface="Arial"/>
              </a:rPr>
              <a:t>83,5</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p:txBody>
      </p:sp>
      <p:sp>
        <p:nvSpPr>
          <p:cNvPr id="134" name="object 41">
            <a:extLst>
              <a:ext uri="{FF2B5EF4-FFF2-40B4-BE49-F238E27FC236}">
                <a16:creationId xmlns:a16="http://schemas.microsoft.com/office/drawing/2014/main" id="{E8E0E51D-03C1-62DF-391B-7A2B1ED28892}"/>
              </a:ext>
            </a:extLst>
          </p:cNvPr>
          <p:cNvSpPr/>
          <p:nvPr/>
        </p:nvSpPr>
        <p:spPr>
          <a:xfrm>
            <a:off x="3223864" y="2528129"/>
            <a:ext cx="24857" cy="3468"/>
          </a:xfrm>
          <a:custGeom>
            <a:avLst/>
            <a:gdLst/>
            <a:ahLst/>
            <a:cxnLst/>
            <a:rect l="l" t="t" r="r" b="b"/>
            <a:pathLst>
              <a:path w="27304" h="3810">
                <a:moveTo>
                  <a:pt x="0" y="3563"/>
                </a:moveTo>
                <a:lnTo>
                  <a:pt x="267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5" name="object 42">
            <a:extLst>
              <a:ext uri="{FF2B5EF4-FFF2-40B4-BE49-F238E27FC236}">
                <a16:creationId xmlns:a16="http://schemas.microsoft.com/office/drawing/2014/main" id="{368A928B-42F0-F4CA-36A4-915BCB603011}"/>
              </a:ext>
            </a:extLst>
          </p:cNvPr>
          <p:cNvSpPr/>
          <p:nvPr/>
        </p:nvSpPr>
        <p:spPr>
          <a:xfrm>
            <a:off x="3184579" y="2525304"/>
            <a:ext cx="84976" cy="11561"/>
          </a:xfrm>
          <a:custGeom>
            <a:avLst/>
            <a:gdLst/>
            <a:ahLst/>
            <a:cxnLst/>
            <a:rect l="l" t="t" r="r" b="b"/>
            <a:pathLst>
              <a:path w="93345" h="12700">
                <a:moveTo>
                  <a:pt x="0" y="12420"/>
                </a:moveTo>
                <a:lnTo>
                  <a:pt x="3438" y="11963"/>
                </a:lnTo>
              </a:path>
              <a:path w="93345" h="12700">
                <a:moveTo>
                  <a:pt x="89739" y="456"/>
                </a:moveTo>
                <a:lnTo>
                  <a:pt x="93177"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6" name="object 43">
            <a:extLst>
              <a:ext uri="{FF2B5EF4-FFF2-40B4-BE49-F238E27FC236}">
                <a16:creationId xmlns:a16="http://schemas.microsoft.com/office/drawing/2014/main" id="{BE3757DA-D9BC-DFA1-3B44-16D8AC708C64}"/>
              </a:ext>
            </a:extLst>
          </p:cNvPr>
          <p:cNvSpPr/>
          <p:nvPr/>
        </p:nvSpPr>
        <p:spPr>
          <a:xfrm>
            <a:off x="3291871" y="2451077"/>
            <a:ext cx="57228" cy="53181"/>
          </a:xfrm>
          <a:custGeom>
            <a:avLst/>
            <a:gdLst/>
            <a:ahLst/>
            <a:cxnLst/>
            <a:rect l="l" t="t" r="r" b="b"/>
            <a:pathLst>
              <a:path w="62865" h="58420">
                <a:moveTo>
                  <a:pt x="0" y="58398"/>
                </a:moveTo>
                <a:lnTo>
                  <a:pt x="62285"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7" name="object 44">
            <a:extLst>
              <a:ext uri="{FF2B5EF4-FFF2-40B4-BE49-F238E27FC236}">
                <a16:creationId xmlns:a16="http://schemas.microsoft.com/office/drawing/2014/main" id="{9453C110-6AAB-1553-BFB1-78B47075D8CF}"/>
              </a:ext>
            </a:extLst>
          </p:cNvPr>
          <p:cNvSpPr/>
          <p:nvPr/>
        </p:nvSpPr>
        <p:spPr>
          <a:xfrm>
            <a:off x="3269405" y="2440477"/>
            <a:ext cx="90756" cy="84976"/>
          </a:xfrm>
          <a:custGeom>
            <a:avLst/>
            <a:gdLst/>
            <a:ahLst/>
            <a:cxnLst/>
            <a:rect l="l" t="t" r="r" b="b"/>
            <a:pathLst>
              <a:path w="99695" h="93345">
                <a:moveTo>
                  <a:pt x="0" y="93177"/>
                </a:moveTo>
                <a:lnTo>
                  <a:pt x="169" y="93015"/>
                </a:lnTo>
              </a:path>
              <a:path w="99695" h="93345">
                <a:moveTo>
                  <a:pt x="99222" y="154"/>
                </a:moveTo>
                <a:lnTo>
                  <a:pt x="99391"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object 45">
            <a:extLst>
              <a:ext uri="{FF2B5EF4-FFF2-40B4-BE49-F238E27FC236}">
                <a16:creationId xmlns:a16="http://schemas.microsoft.com/office/drawing/2014/main" id="{3F00B25B-E177-4A42-6ED8-7FAB476FE0AE}"/>
              </a:ext>
            </a:extLst>
          </p:cNvPr>
          <p:cNvSpPr/>
          <p:nvPr/>
        </p:nvSpPr>
        <p:spPr>
          <a:xfrm>
            <a:off x="3390506" y="2446072"/>
            <a:ext cx="480372" cy="87866"/>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object 46">
            <a:extLst>
              <a:ext uri="{FF2B5EF4-FFF2-40B4-BE49-F238E27FC236}">
                <a16:creationId xmlns:a16="http://schemas.microsoft.com/office/drawing/2014/main" id="{DA431214-A875-F664-32FB-6EFF8745C5F3}"/>
              </a:ext>
            </a:extLst>
          </p:cNvPr>
          <p:cNvSpPr/>
          <p:nvPr/>
        </p:nvSpPr>
        <p:spPr>
          <a:xfrm>
            <a:off x="3359885" y="2440476"/>
            <a:ext cx="526039" cy="96537"/>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0" name="object 47">
            <a:extLst>
              <a:ext uri="{FF2B5EF4-FFF2-40B4-BE49-F238E27FC236}">
                <a16:creationId xmlns:a16="http://schemas.microsoft.com/office/drawing/2014/main" id="{6DB6ACE0-E5C7-2B0D-4A8B-259A911B0058}"/>
              </a:ext>
            </a:extLst>
          </p:cNvPr>
          <p:cNvSpPr/>
          <p:nvPr/>
        </p:nvSpPr>
        <p:spPr>
          <a:xfrm>
            <a:off x="3916516" y="2492703"/>
            <a:ext cx="479794" cy="41621"/>
          </a:xfrm>
          <a:custGeom>
            <a:avLst/>
            <a:gdLst/>
            <a:ahLst/>
            <a:cxnLst/>
            <a:rect l="l" t="t" r="r" b="b"/>
            <a:pathLst>
              <a:path w="527050" h="45720">
                <a:moveTo>
                  <a:pt x="0" y="45329"/>
                </a:moveTo>
                <a:lnTo>
                  <a:pt x="526981"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1" name="object 48">
            <a:extLst>
              <a:ext uri="{FF2B5EF4-FFF2-40B4-BE49-F238E27FC236}">
                <a16:creationId xmlns:a16="http://schemas.microsoft.com/office/drawing/2014/main" id="{03EF7E79-465A-6A1C-A409-8D496F1E52F3}"/>
              </a:ext>
            </a:extLst>
          </p:cNvPr>
          <p:cNvSpPr/>
          <p:nvPr/>
        </p:nvSpPr>
        <p:spPr>
          <a:xfrm>
            <a:off x="3885799" y="2491371"/>
            <a:ext cx="526039" cy="45667"/>
          </a:xfrm>
          <a:custGeom>
            <a:avLst/>
            <a:gdLst/>
            <a:ahLst/>
            <a:cxnLst/>
            <a:rect l="l" t="t" r="r" b="b"/>
            <a:pathLst>
              <a:path w="577850" h="50164">
                <a:moveTo>
                  <a:pt x="0" y="49695"/>
                </a:moveTo>
                <a:lnTo>
                  <a:pt x="242" y="49673"/>
                </a:lnTo>
              </a:path>
              <a:path w="577850" h="50164">
                <a:moveTo>
                  <a:pt x="577471" y="22"/>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2" name="object 49">
            <a:extLst>
              <a:ext uri="{FF2B5EF4-FFF2-40B4-BE49-F238E27FC236}">
                <a16:creationId xmlns:a16="http://schemas.microsoft.com/office/drawing/2014/main" id="{D40EAE04-EF5A-6565-5038-F4D735D1E1BE}"/>
              </a:ext>
            </a:extLst>
          </p:cNvPr>
          <p:cNvSpPr/>
          <p:nvPr/>
        </p:nvSpPr>
        <p:spPr>
          <a:xfrm>
            <a:off x="4442704" y="2491700"/>
            <a:ext cx="484996" cy="5203"/>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object 50">
            <a:extLst>
              <a:ext uri="{FF2B5EF4-FFF2-40B4-BE49-F238E27FC236}">
                <a16:creationId xmlns:a16="http://schemas.microsoft.com/office/drawing/2014/main" id="{6E41C71C-40BB-DE8D-E39B-FAACB4C7CA70}"/>
              </a:ext>
            </a:extLst>
          </p:cNvPr>
          <p:cNvSpPr/>
          <p:nvPr/>
        </p:nvSpPr>
        <p:spPr>
          <a:xfrm>
            <a:off x="4411714" y="2491371"/>
            <a:ext cx="531820" cy="5781"/>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4" name="object 51">
            <a:extLst>
              <a:ext uri="{FF2B5EF4-FFF2-40B4-BE49-F238E27FC236}">
                <a16:creationId xmlns:a16="http://schemas.microsoft.com/office/drawing/2014/main" id="{58D6B39D-6E2C-260C-8D75-5A122DFE1C49}"/>
              </a:ext>
            </a:extLst>
          </p:cNvPr>
          <p:cNvSpPr/>
          <p:nvPr/>
        </p:nvSpPr>
        <p:spPr>
          <a:xfrm>
            <a:off x="4974006" y="2499338"/>
            <a:ext cx="479794" cy="36418"/>
          </a:xfrm>
          <a:custGeom>
            <a:avLst/>
            <a:gdLst/>
            <a:ahLst/>
            <a:cxnLst/>
            <a:rect l="l" t="t" r="r" b="b"/>
            <a:pathLst>
              <a:path w="527050" h="40004">
                <a:moveTo>
                  <a:pt x="0" y="0"/>
                </a:moveTo>
                <a:lnTo>
                  <a:pt x="526973" y="39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5" name="object 52">
            <a:extLst>
              <a:ext uri="{FF2B5EF4-FFF2-40B4-BE49-F238E27FC236}">
                <a16:creationId xmlns:a16="http://schemas.microsoft.com/office/drawing/2014/main" id="{C7365270-9E81-A902-E868-A52657FF0855}"/>
              </a:ext>
            </a:extLst>
          </p:cNvPr>
          <p:cNvSpPr/>
          <p:nvPr/>
        </p:nvSpPr>
        <p:spPr>
          <a:xfrm>
            <a:off x="4943283" y="2497026"/>
            <a:ext cx="526039" cy="39887"/>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6" name="object 53">
            <a:extLst>
              <a:ext uri="{FF2B5EF4-FFF2-40B4-BE49-F238E27FC236}">
                <a16:creationId xmlns:a16="http://schemas.microsoft.com/office/drawing/2014/main" id="{9EE299DB-F3F8-7732-546B-A5DF601D8795}"/>
              </a:ext>
            </a:extLst>
          </p:cNvPr>
          <p:cNvSpPr/>
          <p:nvPr/>
        </p:nvSpPr>
        <p:spPr>
          <a:xfrm>
            <a:off x="5499923" y="2538593"/>
            <a:ext cx="479794" cy="31216"/>
          </a:xfrm>
          <a:custGeom>
            <a:avLst/>
            <a:gdLst/>
            <a:ahLst/>
            <a:cxnLst/>
            <a:rect l="l" t="t" r="r" b="b"/>
            <a:pathLst>
              <a:path w="527050" h="34289">
                <a:moveTo>
                  <a:pt x="0" y="0"/>
                </a:moveTo>
                <a:lnTo>
                  <a:pt x="526973" y="33999"/>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7" name="object 54">
            <a:extLst>
              <a:ext uri="{FF2B5EF4-FFF2-40B4-BE49-F238E27FC236}">
                <a16:creationId xmlns:a16="http://schemas.microsoft.com/office/drawing/2014/main" id="{7B1F87A1-FFAD-21AF-82B6-4AE8795E8542}"/>
              </a:ext>
            </a:extLst>
          </p:cNvPr>
          <p:cNvSpPr/>
          <p:nvPr/>
        </p:nvSpPr>
        <p:spPr>
          <a:xfrm>
            <a:off x="5469197" y="2536611"/>
            <a:ext cx="526039" cy="34106"/>
          </a:xfrm>
          <a:custGeom>
            <a:avLst/>
            <a:gdLst/>
            <a:ahLst/>
            <a:cxnLst/>
            <a:rect l="l" t="t" r="r" b="b"/>
            <a:pathLst>
              <a:path w="577850" h="37464">
                <a:moveTo>
                  <a:pt x="0" y="0"/>
                </a:moveTo>
                <a:lnTo>
                  <a:pt x="228" y="14"/>
                </a:lnTo>
              </a:path>
              <a:path w="577850" h="37464">
                <a:moveTo>
                  <a:pt x="577486" y="37253"/>
                </a:moveTo>
                <a:lnTo>
                  <a:pt x="577714" y="37268"/>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8" name="object 55">
            <a:extLst>
              <a:ext uri="{FF2B5EF4-FFF2-40B4-BE49-F238E27FC236}">
                <a16:creationId xmlns:a16="http://schemas.microsoft.com/office/drawing/2014/main" id="{2EECFDEA-E38B-8173-624D-9B9C72D479B3}"/>
              </a:ext>
            </a:extLst>
          </p:cNvPr>
          <p:cNvSpPr/>
          <p:nvPr/>
        </p:nvSpPr>
        <p:spPr>
          <a:xfrm>
            <a:off x="6025847" y="2571862"/>
            <a:ext cx="479794" cy="20810"/>
          </a:xfrm>
          <a:custGeom>
            <a:avLst/>
            <a:gdLst/>
            <a:ahLst/>
            <a:cxnLst/>
            <a:rect l="l" t="t" r="r" b="b"/>
            <a:pathLst>
              <a:path w="527050" h="22860">
                <a:moveTo>
                  <a:pt x="0" y="0"/>
                </a:moveTo>
                <a:lnTo>
                  <a:pt x="526958" y="22661"/>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9" name="object 56">
            <a:extLst>
              <a:ext uri="{FF2B5EF4-FFF2-40B4-BE49-F238E27FC236}">
                <a16:creationId xmlns:a16="http://schemas.microsoft.com/office/drawing/2014/main" id="{68E72936-3E16-4E23-A636-71AB5B72F169}"/>
              </a:ext>
            </a:extLst>
          </p:cNvPr>
          <p:cNvSpPr/>
          <p:nvPr/>
        </p:nvSpPr>
        <p:spPr>
          <a:xfrm>
            <a:off x="5995111" y="2570541"/>
            <a:ext cx="526039" cy="23123"/>
          </a:xfrm>
          <a:custGeom>
            <a:avLst/>
            <a:gdLst/>
            <a:ahLst/>
            <a:cxnLst/>
            <a:rect l="l" t="t" r="r" b="b"/>
            <a:pathLst>
              <a:path w="577850" h="25400">
                <a:moveTo>
                  <a:pt x="0" y="0"/>
                </a:moveTo>
                <a:lnTo>
                  <a:pt x="220" y="7"/>
                </a:lnTo>
              </a:path>
              <a:path w="577850" h="25400">
                <a:moveTo>
                  <a:pt x="577493" y="24840"/>
                </a:moveTo>
                <a:lnTo>
                  <a:pt x="577714" y="2484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0" name="object 57">
            <a:extLst>
              <a:ext uri="{FF2B5EF4-FFF2-40B4-BE49-F238E27FC236}">
                <a16:creationId xmlns:a16="http://schemas.microsoft.com/office/drawing/2014/main" id="{4E68C745-F9B0-92A6-687B-9FF72799C7B0}"/>
              </a:ext>
            </a:extLst>
          </p:cNvPr>
          <p:cNvSpPr/>
          <p:nvPr/>
        </p:nvSpPr>
        <p:spPr>
          <a:xfrm>
            <a:off x="6551696" y="2521811"/>
            <a:ext cx="479794" cy="67634"/>
          </a:xfrm>
          <a:custGeom>
            <a:avLst/>
            <a:gdLst/>
            <a:ahLst/>
            <a:cxnLst/>
            <a:rect l="l" t="t" r="r" b="b"/>
            <a:pathLst>
              <a:path w="527050" h="74295">
                <a:moveTo>
                  <a:pt x="0" y="73667"/>
                </a:moveTo>
                <a:lnTo>
                  <a:pt x="5270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1" name="object 58">
            <a:extLst>
              <a:ext uri="{FF2B5EF4-FFF2-40B4-BE49-F238E27FC236}">
                <a16:creationId xmlns:a16="http://schemas.microsoft.com/office/drawing/2014/main" id="{6DB85FF1-0D9E-EA6D-F28E-6167041755BA}"/>
              </a:ext>
            </a:extLst>
          </p:cNvPr>
          <p:cNvSpPr/>
          <p:nvPr/>
        </p:nvSpPr>
        <p:spPr>
          <a:xfrm>
            <a:off x="6521026" y="2519644"/>
            <a:ext cx="526039" cy="73992"/>
          </a:xfrm>
          <a:custGeom>
            <a:avLst/>
            <a:gdLst/>
            <a:ahLst/>
            <a:cxnLst/>
            <a:rect l="l" t="t" r="r" b="b"/>
            <a:pathLst>
              <a:path w="577850" h="81279">
                <a:moveTo>
                  <a:pt x="0" y="80757"/>
                </a:moveTo>
                <a:lnTo>
                  <a:pt x="294" y="80713"/>
                </a:lnTo>
              </a:path>
              <a:path w="577850" h="81279">
                <a:moveTo>
                  <a:pt x="577420" y="4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2" name="object 59">
            <a:extLst>
              <a:ext uri="{FF2B5EF4-FFF2-40B4-BE49-F238E27FC236}">
                <a16:creationId xmlns:a16="http://schemas.microsoft.com/office/drawing/2014/main" id="{14168C22-3F47-39B2-9D15-E54FFC4E89BA}"/>
              </a:ext>
            </a:extLst>
          </p:cNvPr>
          <p:cNvSpPr/>
          <p:nvPr/>
        </p:nvSpPr>
        <p:spPr>
          <a:xfrm>
            <a:off x="7077905" y="2522280"/>
            <a:ext cx="484996" cy="41621"/>
          </a:xfrm>
          <a:custGeom>
            <a:avLst/>
            <a:gdLst/>
            <a:ahLst/>
            <a:cxnLst/>
            <a:rect l="l" t="t" r="r" b="b"/>
            <a:pathLst>
              <a:path w="532765" h="45720">
                <a:moveTo>
                  <a:pt x="0" y="0"/>
                </a:moveTo>
                <a:lnTo>
                  <a:pt x="532738" y="4533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3" name="object 60">
            <a:extLst>
              <a:ext uri="{FF2B5EF4-FFF2-40B4-BE49-F238E27FC236}">
                <a16:creationId xmlns:a16="http://schemas.microsoft.com/office/drawing/2014/main" id="{0E53B2BF-73DC-E2D0-D5D3-EF378ADFAE60}"/>
              </a:ext>
            </a:extLst>
          </p:cNvPr>
          <p:cNvSpPr/>
          <p:nvPr/>
        </p:nvSpPr>
        <p:spPr>
          <a:xfrm>
            <a:off x="7046940" y="2519645"/>
            <a:ext cx="531820" cy="45667"/>
          </a:xfrm>
          <a:custGeom>
            <a:avLst/>
            <a:gdLst/>
            <a:ahLst/>
            <a:cxnLst/>
            <a:rect l="l" t="t" r="r" b="b"/>
            <a:pathLst>
              <a:path w="584200" h="50164">
                <a:moveTo>
                  <a:pt x="0" y="0"/>
                </a:moveTo>
                <a:lnTo>
                  <a:pt x="331" y="29"/>
                </a:lnTo>
              </a:path>
              <a:path w="584200" h="50164">
                <a:moveTo>
                  <a:pt x="583589" y="49666"/>
                </a:moveTo>
                <a:lnTo>
                  <a:pt x="583928" y="4969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4" name="object 61">
            <a:extLst>
              <a:ext uri="{FF2B5EF4-FFF2-40B4-BE49-F238E27FC236}">
                <a16:creationId xmlns:a16="http://schemas.microsoft.com/office/drawing/2014/main" id="{36A2D3B4-3FE3-F9D5-C3CF-42D3E55EEEA2}"/>
              </a:ext>
            </a:extLst>
          </p:cNvPr>
          <p:cNvSpPr/>
          <p:nvPr/>
        </p:nvSpPr>
        <p:spPr>
          <a:xfrm>
            <a:off x="3147858" y="2410922"/>
            <a:ext cx="4462082" cy="220821"/>
          </a:xfrm>
          <a:custGeom>
            <a:avLst/>
            <a:gdLst/>
            <a:ahLst/>
            <a:cxnLst/>
            <a:rect l="l" t="t" r="r" b="b"/>
            <a:pathLst>
              <a:path w="4901565" h="242570">
                <a:moveTo>
                  <a:pt x="37275" y="99391"/>
                </a:moveTo>
                <a:lnTo>
                  <a:pt x="22785" y="102314"/>
                </a:lnTo>
                <a:lnTo>
                  <a:pt x="10934" y="110292"/>
                </a:lnTo>
                <a:lnTo>
                  <a:pt x="2935" y="122136"/>
                </a:lnTo>
                <a:lnTo>
                  <a:pt x="0" y="136659"/>
                </a:lnTo>
                <a:lnTo>
                  <a:pt x="2935" y="151182"/>
                </a:lnTo>
                <a:lnTo>
                  <a:pt x="10934" y="163026"/>
                </a:lnTo>
                <a:lnTo>
                  <a:pt x="22785" y="171004"/>
                </a:lnTo>
                <a:lnTo>
                  <a:pt x="37275" y="173927"/>
                </a:lnTo>
                <a:lnTo>
                  <a:pt x="51798" y="171004"/>
                </a:lnTo>
                <a:lnTo>
                  <a:pt x="63642" y="163026"/>
                </a:lnTo>
                <a:lnTo>
                  <a:pt x="71620" y="151182"/>
                </a:lnTo>
                <a:lnTo>
                  <a:pt x="74543" y="136659"/>
                </a:lnTo>
                <a:lnTo>
                  <a:pt x="71620" y="122136"/>
                </a:lnTo>
                <a:lnTo>
                  <a:pt x="63642" y="110292"/>
                </a:lnTo>
                <a:lnTo>
                  <a:pt x="51798" y="102314"/>
                </a:lnTo>
                <a:lnTo>
                  <a:pt x="37275" y="99391"/>
                </a:lnTo>
                <a:close/>
              </a:path>
              <a:path w="4901565" h="242570">
                <a:moveTo>
                  <a:pt x="136666" y="93177"/>
                </a:moveTo>
                <a:lnTo>
                  <a:pt x="122176" y="96100"/>
                </a:lnTo>
                <a:lnTo>
                  <a:pt x="110326" y="104078"/>
                </a:lnTo>
                <a:lnTo>
                  <a:pt x="102327" y="115922"/>
                </a:lnTo>
                <a:lnTo>
                  <a:pt x="99391" y="130445"/>
                </a:lnTo>
                <a:lnTo>
                  <a:pt x="102327" y="144973"/>
                </a:lnTo>
                <a:lnTo>
                  <a:pt x="110326" y="156819"/>
                </a:lnTo>
                <a:lnTo>
                  <a:pt x="122176" y="164797"/>
                </a:lnTo>
                <a:lnTo>
                  <a:pt x="136666" y="167721"/>
                </a:lnTo>
                <a:lnTo>
                  <a:pt x="151189" y="164797"/>
                </a:lnTo>
                <a:lnTo>
                  <a:pt x="163034" y="156819"/>
                </a:lnTo>
                <a:lnTo>
                  <a:pt x="171011" y="144973"/>
                </a:lnTo>
                <a:lnTo>
                  <a:pt x="173935" y="130445"/>
                </a:lnTo>
                <a:lnTo>
                  <a:pt x="171011" y="115922"/>
                </a:lnTo>
                <a:lnTo>
                  <a:pt x="163034" y="104078"/>
                </a:lnTo>
                <a:lnTo>
                  <a:pt x="151189" y="96100"/>
                </a:lnTo>
                <a:lnTo>
                  <a:pt x="136666" y="93177"/>
                </a:lnTo>
                <a:close/>
              </a:path>
              <a:path w="4901565" h="242570">
                <a:moveTo>
                  <a:pt x="229844" y="0"/>
                </a:moveTo>
                <a:lnTo>
                  <a:pt x="215354" y="2923"/>
                </a:lnTo>
                <a:lnTo>
                  <a:pt x="203504" y="10900"/>
                </a:lnTo>
                <a:lnTo>
                  <a:pt x="195504" y="22745"/>
                </a:lnTo>
                <a:lnTo>
                  <a:pt x="192569" y="37268"/>
                </a:lnTo>
                <a:lnTo>
                  <a:pt x="195504" y="51791"/>
                </a:lnTo>
                <a:lnTo>
                  <a:pt x="203504" y="63635"/>
                </a:lnTo>
                <a:lnTo>
                  <a:pt x="215354" y="71613"/>
                </a:lnTo>
                <a:lnTo>
                  <a:pt x="229844" y="74536"/>
                </a:lnTo>
                <a:lnTo>
                  <a:pt x="244370" y="71613"/>
                </a:lnTo>
                <a:lnTo>
                  <a:pt x="256214" y="63635"/>
                </a:lnTo>
                <a:lnTo>
                  <a:pt x="264190" y="51791"/>
                </a:lnTo>
                <a:lnTo>
                  <a:pt x="267112" y="37268"/>
                </a:lnTo>
                <a:lnTo>
                  <a:pt x="264190" y="22745"/>
                </a:lnTo>
                <a:lnTo>
                  <a:pt x="256214" y="10900"/>
                </a:lnTo>
                <a:lnTo>
                  <a:pt x="244370" y="2923"/>
                </a:lnTo>
                <a:lnTo>
                  <a:pt x="229844" y="0"/>
                </a:lnTo>
                <a:close/>
              </a:path>
              <a:path w="4901565" h="242570">
                <a:moveTo>
                  <a:pt x="813765" y="99391"/>
                </a:moveTo>
                <a:lnTo>
                  <a:pt x="799242" y="102314"/>
                </a:lnTo>
                <a:lnTo>
                  <a:pt x="787398" y="110292"/>
                </a:lnTo>
                <a:lnTo>
                  <a:pt x="779420" y="122136"/>
                </a:lnTo>
                <a:lnTo>
                  <a:pt x="776497" y="136659"/>
                </a:lnTo>
                <a:lnTo>
                  <a:pt x="779420" y="151182"/>
                </a:lnTo>
                <a:lnTo>
                  <a:pt x="787398" y="163026"/>
                </a:lnTo>
                <a:lnTo>
                  <a:pt x="799242" y="171004"/>
                </a:lnTo>
                <a:lnTo>
                  <a:pt x="813765" y="173927"/>
                </a:lnTo>
                <a:lnTo>
                  <a:pt x="828293" y="171004"/>
                </a:lnTo>
                <a:lnTo>
                  <a:pt x="840139" y="163026"/>
                </a:lnTo>
                <a:lnTo>
                  <a:pt x="848118" y="151182"/>
                </a:lnTo>
                <a:lnTo>
                  <a:pt x="851041" y="136659"/>
                </a:lnTo>
                <a:lnTo>
                  <a:pt x="848118" y="122136"/>
                </a:lnTo>
                <a:lnTo>
                  <a:pt x="840139" y="110292"/>
                </a:lnTo>
                <a:lnTo>
                  <a:pt x="828293" y="102314"/>
                </a:lnTo>
                <a:lnTo>
                  <a:pt x="813765" y="99391"/>
                </a:lnTo>
                <a:close/>
              </a:path>
              <a:path w="4901565" h="242570">
                <a:moveTo>
                  <a:pt x="1391480" y="49688"/>
                </a:moveTo>
                <a:lnTo>
                  <a:pt x="1376956" y="52612"/>
                </a:lnTo>
                <a:lnTo>
                  <a:pt x="1365109" y="60592"/>
                </a:lnTo>
                <a:lnTo>
                  <a:pt x="1357129" y="72439"/>
                </a:lnTo>
                <a:lnTo>
                  <a:pt x="1354205" y="86963"/>
                </a:lnTo>
                <a:lnTo>
                  <a:pt x="1357129" y="101488"/>
                </a:lnTo>
                <a:lnTo>
                  <a:pt x="1365109" y="113334"/>
                </a:lnTo>
                <a:lnTo>
                  <a:pt x="1376956" y="121315"/>
                </a:lnTo>
                <a:lnTo>
                  <a:pt x="1391480" y="124239"/>
                </a:lnTo>
                <a:lnTo>
                  <a:pt x="1406006" y="121315"/>
                </a:lnTo>
                <a:lnTo>
                  <a:pt x="1417850" y="113334"/>
                </a:lnTo>
                <a:lnTo>
                  <a:pt x="1425826" y="101488"/>
                </a:lnTo>
                <a:lnTo>
                  <a:pt x="1428748" y="86963"/>
                </a:lnTo>
                <a:lnTo>
                  <a:pt x="1425826" y="72439"/>
                </a:lnTo>
                <a:lnTo>
                  <a:pt x="1417850" y="60592"/>
                </a:lnTo>
                <a:lnTo>
                  <a:pt x="1406006" y="52612"/>
                </a:lnTo>
                <a:lnTo>
                  <a:pt x="1391480" y="49688"/>
                </a:lnTo>
                <a:close/>
              </a:path>
              <a:path w="4901565" h="242570">
                <a:moveTo>
                  <a:pt x="1969195" y="55902"/>
                </a:moveTo>
                <a:lnTo>
                  <a:pt x="1954671" y="58826"/>
                </a:lnTo>
                <a:lnTo>
                  <a:pt x="1942824" y="66806"/>
                </a:lnTo>
                <a:lnTo>
                  <a:pt x="1934844" y="78653"/>
                </a:lnTo>
                <a:lnTo>
                  <a:pt x="1931920" y="93177"/>
                </a:lnTo>
                <a:lnTo>
                  <a:pt x="1934844" y="107700"/>
                </a:lnTo>
                <a:lnTo>
                  <a:pt x="1942824" y="119544"/>
                </a:lnTo>
                <a:lnTo>
                  <a:pt x="1954671" y="127522"/>
                </a:lnTo>
                <a:lnTo>
                  <a:pt x="1969195" y="130445"/>
                </a:lnTo>
                <a:lnTo>
                  <a:pt x="1983721" y="127522"/>
                </a:lnTo>
                <a:lnTo>
                  <a:pt x="1995565" y="119544"/>
                </a:lnTo>
                <a:lnTo>
                  <a:pt x="2003541" y="107700"/>
                </a:lnTo>
                <a:lnTo>
                  <a:pt x="2006463" y="93177"/>
                </a:lnTo>
                <a:lnTo>
                  <a:pt x="2003541" y="78653"/>
                </a:lnTo>
                <a:lnTo>
                  <a:pt x="1995565" y="66806"/>
                </a:lnTo>
                <a:lnTo>
                  <a:pt x="1983721" y="58826"/>
                </a:lnTo>
                <a:lnTo>
                  <a:pt x="1969195" y="55902"/>
                </a:lnTo>
                <a:close/>
              </a:path>
              <a:path w="4901565" h="242570">
                <a:moveTo>
                  <a:pt x="2546903" y="99391"/>
                </a:moveTo>
                <a:lnTo>
                  <a:pt x="2532383" y="102314"/>
                </a:lnTo>
                <a:lnTo>
                  <a:pt x="2520538" y="110292"/>
                </a:lnTo>
                <a:lnTo>
                  <a:pt x="2512559" y="122136"/>
                </a:lnTo>
                <a:lnTo>
                  <a:pt x="2509634" y="136659"/>
                </a:lnTo>
                <a:lnTo>
                  <a:pt x="2512559" y="151182"/>
                </a:lnTo>
                <a:lnTo>
                  <a:pt x="2520538" y="163026"/>
                </a:lnTo>
                <a:lnTo>
                  <a:pt x="2532383" y="171004"/>
                </a:lnTo>
                <a:lnTo>
                  <a:pt x="2546903" y="173927"/>
                </a:lnTo>
                <a:lnTo>
                  <a:pt x="2561430" y="171004"/>
                </a:lnTo>
                <a:lnTo>
                  <a:pt x="2573276" y="163026"/>
                </a:lnTo>
                <a:lnTo>
                  <a:pt x="2581255" y="151182"/>
                </a:lnTo>
                <a:lnTo>
                  <a:pt x="2584178" y="136659"/>
                </a:lnTo>
                <a:lnTo>
                  <a:pt x="2581255" y="122136"/>
                </a:lnTo>
                <a:lnTo>
                  <a:pt x="2573276" y="110292"/>
                </a:lnTo>
                <a:lnTo>
                  <a:pt x="2561430" y="102314"/>
                </a:lnTo>
                <a:lnTo>
                  <a:pt x="2546903" y="99391"/>
                </a:lnTo>
                <a:close/>
              </a:path>
              <a:path w="4901565" h="242570">
                <a:moveTo>
                  <a:pt x="3124617" y="142873"/>
                </a:moveTo>
                <a:lnTo>
                  <a:pt x="3110094" y="145796"/>
                </a:lnTo>
                <a:lnTo>
                  <a:pt x="3098250" y="153774"/>
                </a:lnTo>
                <a:lnTo>
                  <a:pt x="3090272" y="165618"/>
                </a:lnTo>
                <a:lnTo>
                  <a:pt x="3087349" y="180141"/>
                </a:lnTo>
                <a:lnTo>
                  <a:pt x="3090272" y="194668"/>
                </a:lnTo>
                <a:lnTo>
                  <a:pt x="3098250" y="206515"/>
                </a:lnTo>
                <a:lnTo>
                  <a:pt x="3110094" y="214493"/>
                </a:lnTo>
                <a:lnTo>
                  <a:pt x="3124617" y="217417"/>
                </a:lnTo>
                <a:lnTo>
                  <a:pt x="3139145" y="214493"/>
                </a:lnTo>
                <a:lnTo>
                  <a:pt x="3150991" y="206515"/>
                </a:lnTo>
                <a:lnTo>
                  <a:pt x="3158970" y="194668"/>
                </a:lnTo>
                <a:lnTo>
                  <a:pt x="3161893" y="180141"/>
                </a:lnTo>
                <a:lnTo>
                  <a:pt x="3158970" y="165618"/>
                </a:lnTo>
                <a:lnTo>
                  <a:pt x="3150991" y="153774"/>
                </a:lnTo>
                <a:lnTo>
                  <a:pt x="3139145" y="145796"/>
                </a:lnTo>
                <a:lnTo>
                  <a:pt x="3124617" y="142873"/>
                </a:lnTo>
                <a:close/>
              </a:path>
              <a:path w="4901565" h="242570">
                <a:moveTo>
                  <a:pt x="3708546" y="167721"/>
                </a:moveTo>
                <a:lnTo>
                  <a:pt x="3694022" y="170644"/>
                </a:lnTo>
                <a:lnTo>
                  <a:pt x="3682175" y="178622"/>
                </a:lnTo>
                <a:lnTo>
                  <a:pt x="3674195" y="190466"/>
                </a:lnTo>
                <a:lnTo>
                  <a:pt x="3671271" y="204989"/>
                </a:lnTo>
                <a:lnTo>
                  <a:pt x="3674195" y="219516"/>
                </a:lnTo>
                <a:lnTo>
                  <a:pt x="3682175" y="231363"/>
                </a:lnTo>
                <a:lnTo>
                  <a:pt x="3694022" y="239341"/>
                </a:lnTo>
                <a:lnTo>
                  <a:pt x="3708546" y="242264"/>
                </a:lnTo>
                <a:lnTo>
                  <a:pt x="3723072" y="239341"/>
                </a:lnTo>
                <a:lnTo>
                  <a:pt x="3734916" y="231363"/>
                </a:lnTo>
                <a:lnTo>
                  <a:pt x="3742892" y="219516"/>
                </a:lnTo>
                <a:lnTo>
                  <a:pt x="3745814" y="204989"/>
                </a:lnTo>
                <a:lnTo>
                  <a:pt x="3742892" y="190466"/>
                </a:lnTo>
                <a:lnTo>
                  <a:pt x="3734916" y="178622"/>
                </a:lnTo>
                <a:lnTo>
                  <a:pt x="3723072" y="170644"/>
                </a:lnTo>
                <a:lnTo>
                  <a:pt x="3708546" y="167721"/>
                </a:lnTo>
                <a:close/>
              </a:path>
              <a:path w="4901565" h="242570">
                <a:moveTo>
                  <a:pt x="4286253" y="80750"/>
                </a:moveTo>
                <a:lnTo>
                  <a:pt x="4271768" y="83674"/>
                </a:lnTo>
                <a:lnTo>
                  <a:pt x="4259919" y="91654"/>
                </a:lnTo>
                <a:lnTo>
                  <a:pt x="4251921" y="103501"/>
                </a:lnTo>
                <a:lnTo>
                  <a:pt x="4248985" y="118025"/>
                </a:lnTo>
                <a:lnTo>
                  <a:pt x="4251921" y="132548"/>
                </a:lnTo>
                <a:lnTo>
                  <a:pt x="4259919" y="144392"/>
                </a:lnTo>
                <a:lnTo>
                  <a:pt x="4271768" y="152370"/>
                </a:lnTo>
                <a:lnTo>
                  <a:pt x="4286253" y="155293"/>
                </a:lnTo>
                <a:lnTo>
                  <a:pt x="4300781" y="152370"/>
                </a:lnTo>
                <a:lnTo>
                  <a:pt x="4312627" y="144392"/>
                </a:lnTo>
                <a:lnTo>
                  <a:pt x="4320606" y="132548"/>
                </a:lnTo>
                <a:lnTo>
                  <a:pt x="4323529" y="118025"/>
                </a:lnTo>
                <a:lnTo>
                  <a:pt x="4320606" y="103501"/>
                </a:lnTo>
                <a:lnTo>
                  <a:pt x="4312627" y="91654"/>
                </a:lnTo>
                <a:lnTo>
                  <a:pt x="4300781" y="83674"/>
                </a:lnTo>
                <a:lnTo>
                  <a:pt x="4286253" y="80750"/>
                </a:lnTo>
                <a:close/>
              </a:path>
              <a:path w="4901565" h="242570">
                <a:moveTo>
                  <a:pt x="4863968" y="130445"/>
                </a:moveTo>
                <a:lnTo>
                  <a:pt x="4849483" y="133370"/>
                </a:lnTo>
                <a:lnTo>
                  <a:pt x="4837634" y="141350"/>
                </a:lnTo>
                <a:lnTo>
                  <a:pt x="4829636" y="153197"/>
                </a:lnTo>
                <a:lnTo>
                  <a:pt x="4826700" y="167721"/>
                </a:lnTo>
                <a:lnTo>
                  <a:pt x="4829636" y="182244"/>
                </a:lnTo>
                <a:lnTo>
                  <a:pt x="4837634" y="194088"/>
                </a:lnTo>
                <a:lnTo>
                  <a:pt x="4849483" y="202066"/>
                </a:lnTo>
                <a:lnTo>
                  <a:pt x="4863968" y="204989"/>
                </a:lnTo>
                <a:lnTo>
                  <a:pt x="4878496" y="202066"/>
                </a:lnTo>
                <a:lnTo>
                  <a:pt x="4890342" y="194088"/>
                </a:lnTo>
                <a:lnTo>
                  <a:pt x="4898320" y="182244"/>
                </a:lnTo>
                <a:lnTo>
                  <a:pt x="4901244" y="167721"/>
                </a:lnTo>
                <a:lnTo>
                  <a:pt x="4898320" y="153197"/>
                </a:lnTo>
                <a:lnTo>
                  <a:pt x="4890342" y="141350"/>
                </a:lnTo>
                <a:lnTo>
                  <a:pt x="4878496" y="133370"/>
                </a:lnTo>
                <a:lnTo>
                  <a:pt x="4863968" y="130445"/>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55" name="object 62">
            <a:extLst>
              <a:ext uri="{FF2B5EF4-FFF2-40B4-BE49-F238E27FC236}">
                <a16:creationId xmlns:a16="http://schemas.microsoft.com/office/drawing/2014/main" id="{6A0978F7-6CB2-BECD-7FDB-2225DA635BAD}"/>
              </a:ext>
            </a:extLst>
          </p:cNvPr>
          <p:cNvPicPr/>
          <p:nvPr/>
        </p:nvPicPr>
        <p:blipFill>
          <a:blip r:embed="rId3" cstate="print"/>
          <a:stretch>
            <a:fillRect/>
          </a:stretch>
        </p:blipFill>
        <p:spPr>
          <a:xfrm>
            <a:off x="3176098" y="2482889"/>
            <a:ext cx="192268" cy="113100"/>
          </a:xfrm>
          <a:prstGeom prst="rect">
            <a:avLst/>
          </a:prstGeom>
        </p:spPr>
      </p:pic>
      <p:sp>
        <p:nvSpPr>
          <p:cNvPr id="156" name="object 63">
            <a:extLst>
              <a:ext uri="{FF2B5EF4-FFF2-40B4-BE49-F238E27FC236}">
                <a16:creationId xmlns:a16="http://schemas.microsoft.com/office/drawing/2014/main" id="{B52A7BC0-88CE-5B16-8A8E-669BAB78F953}"/>
              </a:ext>
            </a:extLst>
          </p:cNvPr>
          <p:cNvSpPr/>
          <p:nvPr/>
        </p:nvSpPr>
        <p:spPr>
          <a:xfrm>
            <a:off x="3390617" y="2498677"/>
            <a:ext cx="479794" cy="26013"/>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7" name="object 64">
            <a:extLst>
              <a:ext uri="{FF2B5EF4-FFF2-40B4-BE49-F238E27FC236}">
                <a16:creationId xmlns:a16="http://schemas.microsoft.com/office/drawing/2014/main" id="{DA64F79F-0B24-7A86-B7AF-393E756B9B4C}"/>
              </a:ext>
            </a:extLst>
          </p:cNvPr>
          <p:cNvSpPr/>
          <p:nvPr/>
        </p:nvSpPr>
        <p:spPr>
          <a:xfrm>
            <a:off x="3359885" y="2497026"/>
            <a:ext cx="526039" cy="2832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object 65">
            <a:extLst>
              <a:ext uri="{FF2B5EF4-FFF2-40B4-BE49-F238E27FC236}">
                <a16:creationId xmlns:a16="http://schemas.microsoft.com/office/drawing/2014/main" id="{976E9E8A-073C-4266-1056-B98476045E6B}"/>
              </a:ext>
            </a:extLst>
          </p:cNvPr>
          <p:cNvSpPr/>
          <p:nvPr/>
        </p:nvSpPr>
        <p:spPr>
          <a:xfrm>
            <a:off x="3916532" y="2497858"/>
            <a:ext cx="479794" cy="26013"/>
          </a:xfrm>
          <a:custGeom>
            <a:avLst/>
            <a:gdLst/>
            <a:ahLst/>
            <a:cxnLst/>
            <a:rect l="l" t="t" r="r" b="b"/>
            <a:pathLst>
              <a:path w="527050" h="28575">
                <a:moveTo>
                  <a:pt x="0" y="28330"/>
                </a:moveTo>
                <a:lnTo>
                  <a:pt x="526966"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9" name="object 66">
            <a:extLst>
              <a:ext uri="{FF2B5EF4-FFF2-40B4-BE49-F238E27FC236}">
                <a16:creationId xmlns:a16="http://schemas.microsoft.com/office/drawing/2014/main" id="{CD83CE7A-F54A-D33E-C6A1-6E28D1FC6525}"/>
              </a:ext>
            </a:extLst>
          </p:cNvPr>
          <p:cNvSpPr/>
          <p:nvPr/>
        </p:nvSpPr>
        <p:spPr>
          <a:xfrm>
            <a:off x="3885799" y="2497024"/>
            <a:ext cx="526039" cy="28325"/>
          </a:xfrm>
          <a:custGeom>
            <a:avLst/>
            <a:gdLst/>
            <a:ahLst/>
            <a:cxnLst/>
            <a:rect l="l" t="t" r="r" b="b"/>
            <a:pathLst>
              <a:path w="577850" h="31114">
                <a:moveTo>
                  <a:pt x="0" y="31061"/>
                </a:moveTo>
                <a:lnTo>
                  <a:pt x="228" y="31046"/>
                </a:lnTo>
              </a:path>
              <a:path w="577850" h="31114">
                <a:moveTo>
                  <a:pt x="577486"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0" name="object 67">
            <a:extLst>
              <a:ext uri="{FF2B5EF4-FFF2-40B4-BE49-F238E27FC236}">
                <a16:creationId xmlns:a16="http://schemas.microsoft.com/office/drawing/2014/main" id="{693260AD-DAAA-108D-72E2-259892C02DE2}"/>
              </a:ext>
            </a:extLst>
          </p:cNvPr>
          <p:cNvSpPr/>
          <p:nvPr/>
        </p:nvSpPr>
        <p:spPr>
          <a:xfrm>
            <a:off x="4442698" y="2498344"/>
            <a:ext cx="484996" cy="20810"/>
          </a:xfrm>
          <a:custGeom>
            <a:avLst/>
            <a:gdLst/>
            <a:ahLst/>
            <a:cxnLst/>
            <a:rect l="l" t="t" r="r" b="b"/>
            <a:pathLst>
              <a:path w="532765" h="22860">
                <a:moveTo>
                  <a:pt x="0" y="0"/>
                </a:moveTo>
                <a:lnTo>
                  <a:pt x="532716" y="22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1" name="object 68">
            <a:extLst>
              <a:ext uri="{FF2B5EF4-FFF2-40B4-BE49-F238E27FC236}">
                <a16:creationId xmlns:a16="http://schemas.microsoft.com/office/drawing/2014/main" id="{1F90CDCF-545E-7A33-358A-56915B53444B}"/>
              </a:ext>
            </a:extLst>
          </p:cNvPr>
          <p:cNvSpPr/>
          <p:nvPr/>
        </p:nvSpPr>
        <p:spPr>
          <a:xfrm>
            <a:off x="4411714" y="2497026"/>
            <a:ext cx="531820" cy="23123"/>
          </a:xfrm>
          <a:custGeom>
            <a:avLst/>
            <a:gdLst/>
            <a:ahLst/>
            <a:cxnLst/>
            <a:rect l="l" t="t" r="r" b="b"/>
            <a:pathLst>
              <a:path w="584200" h="25400">
                <a:moveTo>
                  <a:pt x="0" y="0"/>
                </a:moveTo>
                <a:lnTo>
                  <a:pt x="309" y="14"/>
                </a:lnTo>
              </a:path>
              <a:path w="584200" h="25400">
                <a:moveTo>
                  <a:pt x="583612" y="24833"/>
                </a:moveTo>
                <a:lnTo>
                  <a:pt x="583928" y="2484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2" name="object 69">
            <a:extLst>
              <a:ext uri="{FF2B5EF4-FFF2-40B4-BE49-F238E27FC236}">
                <a16:creationId xmlns:a16="http://schemas.microsoft.com/office/drawing/2014/main" id="{434CD2EA-7202-B079-6EA2-F7A335A96FC0}"/>
              </a:ext>
            </a:extLst>
          </p:cNvPr>
          <p:cNvSpPr/>
          <p:nvPr/>
        </p:nvSpPr>
        <p:spPr>
          <a:xfrm>
            <a:off x="4974015" y="2521297"/>
            <a:ext cx="479794" cy="26013"/>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3" name="object 70">
            <a:extLst>
              <a:ext uri="{FF2B5EF4-FFF2-40B4-BE49-F238E27FC236}">
                <a16:creationId xmlns:a16="http://schemas.microsoft.com/office/drawing/2014/main" id="{2367C7D3-CA2A-D1EF-3948-765CAFFC5A8C}"/>
              </a:ext>
            </a:extLst>
          </p:cNvPr>
          <p:cNvSpPr/>
          <p:nvPr/>
        </p:nvSpPr>
        <p:spPr>
          <a:xfrm>
            <a:off x="4943283" y="2519645"/>
            <a:ext cx="526039" cy="2832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4" name="object 71">
            <a:extLst>
              <a:ext uri="{FF2B5EF4-FFF2-40B4-BE49-F238E27FC236}">
                <a16:creationId xmlns:a16="http://schemas.microsoft.com/office/drawing/2014/main" id="{5F968ECE-ED13-C2E9-F65F-DFDBF9538191}"/>
              </a:ext>
            </a:extLst>
          </p:cNvPr>
          <p:cNvSpPr/>
          <p:nvPr/>
        </p:nvSpPr>
        <p:spPr>
          <a:xfrm>
            <a:off x="5499939" y="2548084"/>
            <a:ext cx="479794" cy="5203"/>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5" name="object 72">
            <a:extLst>
              <a:ext uri="{FF2B5EF4-FFF2-40B4-BE49-F238E27FC236}">
                <a16:creationId xmlns:a16="http://schemas.microsoft.com/office/drawing/2014/main" id="{18560952-7604-93EB-E85F-C787981CBE70}"/>
              </a:ext>
            </a:extLst>
          </p:cNvPr>
          <p:cNvSpPr/>
          <p:nvPr/>
        </p:nvSpPr>
        <p:spPr>
          <a:xfrm>
            <a:off x="5469197" y="2547918"/>
            <a:ext cx="526039" cy="5781"/>
          </a:xfrm>
          <a:custGeom>
            <a:avLst/>
            <a:gdLst/>
            <a:ahLst/>
            <a:cxnLst/>
            <a:rect l="l" t="t" r="r" b="b"/>
            <a:pathLst>
              <a:path w="577850" h="6350">
                <a:moveTo>
                  <a:pt x="0" y="6213"/>
                </a:moveTo>
                <a:lnTo>
                  <a:pt x="213" y="6213"/>
                </a:lnTo>
              </a:path>
              <a:path w="577850" h="6350">
                <a:moveTo>
                  <a:pt x="577501" y="7"/>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6" name="object 73">
            <a:extLst>
              <a:ext uri="{FF2B5EF4-FFF2-40B4-BE49-F238E27FC236}">
                <a16:creationId xmlns:a16="http://schemas.microsoft.com/office/drawing/2014/main" id="{A3DBA76F-24CF-F711-F2B0-93685AD1453E}"/>
              </a:ext>
            </a:extLst>
          </p:cNvPr>
          <p:cNvSpPr/>
          <p:nvPr/>
        </p:nvSpPr>
        <p:spPr>
          <a:xfrm>
            <a:off x="6025854" y="2536944"/>
            <a:ext cx="479794" cy="10405"/>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7" name="object 74">
            <a:extLst>
              <a:ext uri="{FF2B5EF4-FFF2-40B4-BE49-F238E27FC236}">
                <a16:creationId xmlns:a16="http://schemas.microsoft.com/office/drawing/2014/main" id="{E1F5B199-6E5B-5AC7-8939-4BCAB4EA17B6}"/>
              </a:ext>
            </a:extLst>
          </p:cNvPr>
          <p:cNvSpPr/>
          <p:nvPr/>
        </p:nvSpPr>
        <p:spPr>
          <a:xfrm>
            <a:off x="5995111" y="2536614"/>
            <a:ext cx="526039" cy="11561"/>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8" name="object 75">
            <a:extLst>
              <a:ext uri="{FF2B5EF4-FFF2-40B4-BE49-F238E27FC236}">
                <a16:creationId xmlns:a16="http://schemas.microsoft.com/office/drawing/2014/main" id="{E7899DED-846E-7DD9-53E4-E523ED448DE0}"/>
              </a:ext>
            </a:extLst>
          </p:cNvPr>
          <p:cNvSpPr/>
          <p:nvPr/>
        </p:nvSpPr>
        <p:spPr>
          <a:xfrm>
            <a:off x="6551749" y="2538923"/>
            <a:ext cx="479794" cy="36418"/>
          </a:xfrm>
          <a:custGeom>
            <a:avLst/>
            <a:gdLst/>
            <a:ahLst/>
            <a:cxnLst/>
            <a:rect l="l" t="t" r="r" b="b"/>
            <a:pathLst>
              <a:path w="527050" h="40004">
                <a:moveTo>
                  <a:pt x="0" y="0"/>
                </a:moveTo>
                <a:lnTo>
                  <a:pt x="526973" y="39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9" name="object 76">
            <a:extLst>
              <a:ext uri="{FF2B5EF4-FFF2-40B4-BE49-F238E27FC236}">
                <a16:creationId xmlns:a16="http://schemas.microsoft.com/office/drawing/2014/main" id="{A88F570B-C039-B9B2-4E69-182FD9593A36}"/>
              </a:ext>
            </a:extLst>
          </p:cNvPr>
          <p:cNvSpPr/>
          <p:nvPr/>
        </p:nvSpPr>
        <p:spPr>
          <a:xfrm>
            <a:off x="6521026" y="2536611"/>
            <a:ext cx="526039" cy="39887"/>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0" name="object 77">
            <a:extLst>
              <a:ext uri="{FF2B5EF4-FFF2-40B4-BE49-F238E27FC236}">
                <a16:creationId xmlns:a16="http://schemas.microsoft.com/office/drawing/2014/main" id="{8D826187-B363-4C3F-458E-067FC8A4FCD4}"/>
              </a:ext>
            </a:extLst>
          </p:cNvPr>
          <p:cNvSpPr/>
          <p:nvPr/>
        </p:nvSpPr>
        <p:spPr>
          <a:xfrm>
            <a:off x="7076358" y="2584332"/>
            <a:ext cx="487887" cy="135267"/>
          </a:xfrm>
          <a:custGeom>
            <a:avLst/>
            <a:gdLst/>
            <a:ahLst/>
            <a:cxnLst/>
            <a:rect l="l" t="t" r="r" b="b"/>
            <a:pathLst>
              <a:path w="535940" h="148589">
                <a:moveTo>
                  <a:pt x="0" y="0"/>
                </a:moveTo>
                <a:lnTo>
                  <a:pt x="535388" y="148085"/>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1" name="object 78">
            <a:extLst>
              <a:ext uri="{FF2B5EF4-FFF2-40B4-BE49-F238E27FC236}">
                <a16:creationId xmlns:a16="http://schemas.microsoft.com/office/drawing/2014/main" id="{DE510205-549E-989A-1211-D15DD59CC9C0}"/>
              </a:ext>
            </a:extLst>
          </p:cNvPr>
          <p:cNvSpPr/>
          <p:nvPr/>
        </p:nvSpPr>
        <p:spPr>
          <a:xfrm>
            <a:off x="7046940" y="2576195"/>
            <a:ext cx="531820" cy="147407"/>
          </a:xfrm>
          <a:custGeom>
            <a:avLst/>
            <a:gdLst/>
            <a:ahLst/>
            <a:cxnLst/>
            <a:rect l="l" t="t" r="r" b="b"/>
            <a:pathLst>
              <a:path w="584200" h="161925">
                <a:moveTo>
                  <a:pt x="0" y="0"/>
                </a:moveTo>
                <a:lnTo>
                  <a:pt x="132" y="36"/>
                </a:lnTo>
              </a:path>
              <a:path w="584200" h="161925">
                <a:moveTo>
                  <a:pt x="583796" y="161478"/>
                </a:moveTo>
                <a:lnTo>
                  <a:pt x="583928" y="16150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2" name="object 79">
            <a:extLst>
              <a:ext uri="{FF2B5EF4-FFF2-40B4-BE49-F238E27FC236}">
                <a16:creationId xmlns:a16="http://schemas.microsoft.com/office/drawing/2014/main" id="{A680EBB2-7779-9B59-CB55-E81E900FA7CB}"/>
              </a:ext>
            </a:extLst>
          </p:cNvPr>
          <p:cNvSpPr/>
          <p:nvPr/>
        </p:nvSpPr>
        <p:spPr>
          <a:xfrm>
            <a:off x="3147858" y="2456162"/>
            <a:ext cx="4462082" cy="305797"/>
          </a:xfrm>
          <a:custGeom>
            <a:avLst/>
            <a:gdLst/>
            <a:ahLst/>
            <a:cxnLst/>
            <a:rect l="l" t="t" r="r" b="b"/>
            <a:pathLst>
              <a:path w="4901565" h="335914">
                <a:moveTo>
                  <a:pt x="37275" y="0"/>
                </a:moveTo>
                <a:lnTo>
                  <a:pt x="22785" y="2923"/>
                </a:lnTo>
                <a:lnTo>
                  <a:pt x="10934" y="10900"/>
                </a:lnTo>
                <a:lnTo>
                  <a:pt x="2935" y="22745"/>
                </a:lnTo>
                <a:lnTo>
                  <a:pt x="0" y="37268"/>
                </a:lnTo>
                <a:lnTo>
                  <a:pt x="2935" y="51791"/>
                </a:lnTo>
                <a:lnTo>
                  <a:pt x="10934" y="63635"/>
                </a:lnTo>
                <a:lnTo>
                  <a:pt x="22785" y="71613"/>
                </a:lnTo>
                <a:lnTo>
                  <a:pt x="37275" y="74536"/>
                </a:lnTo>
                <a:lnTo>
                  <a:pt x="51798" y="71613"/>
                </a:lnTo>
                <a:lnTo>
                  <a:pt x="63642" y="63635"/>
                </a:lnTo>
                <a:lnTo>
                  <a:pt x="71620" y="51791"/>
                </a:lnTo>
                <a:lnTo>
                  <a:pt x="74543" y="37268"/>
                </a:lnTo>
                <a:lnTo>
                  <a:pt x="71620" y="22745"/>
                </a:lnTo>
                <a:lnTo>
                  <a:pt x="63642" y="10900"/>
                </a:lnTo>
                <a:lnTo>
                  <a:pt x="51798" y="2923"/>
                </a:lnTo>
                <a:lnTo>
                  <a:pt x="37275" y="0"/>
                </a:lnTo>
                <a:close/>
              </a:path>
              <a:path w="4901565" h="335914">
                <a:moveTo>
                  <a:pt x="136666" y="111811"/>
                </a:moveTo>
                <a:lnTo>
                  <a:pt x="122176" y="114735"/>
                </a:lnTo>
                <a:lnTo>
                  <a:pt x="110326" y="122713"/>
                </a:lnTo>
                <a:lnTo>
                  <a:pt x="102327" y="134559"/>
                </a:lnTo>
                <a:lnTo>
                  <a:pt x="99391" y="149087"/>
                </a:lnTo>
                <a:lnTo>
                  <a:pt x="102327" y="163610"/>
                </a:lnTo>
                <a:lnTo>
                  <a:pt x="110326" y="175454"/>
                </a:lnTo>
                <a:lnTo>
                  <a:pt x="122176" y="183432"/>
                </a:lnTo>
                <a:lnTo>
                  <a:pt x="136666" y="186355"/>
                </a:lnTo>
                <a:lnTo>
                  <a:pt x="151189" y="183432"/>
                </a:lnTo>
                <a:lnTo>
                  <a:pt x="163034" y="175454"/>
                </a:lnTo>
                <a:lnTo>
                  <a:pt x="171011" y="163610"/>
                </a:lnTo>
                <a:lnTo>
                  <a:pt x="173935" y="149087"/>
                </a:lnTo>
                <a:lnTo>
                  <a:pt x="171011" y="134559"/>
                </a:lnTo>
                <a:lnTo>
                  <a:pt x="163034" y="122713"/>
                </a:lnTo>
                <a:lnTo>
                  <a:pt x="151189" y="114735"/>
                </a:lnTo>
                <a:lnTo>
                  <a:pt x="136666" y="111811"/>
                </a:lnTo>
                <a:close/>
              </a:path>
              <a:path w="4901565" h="335914">
                <a:moveTo>
                  <a:pt x="229844" y="6206"/>
                </a:moveTo>
                <a:lnTo>
                  <a:pt x="215354" y="9130"/>
                </a:lnTo>
                <a:lnTo>
                  <a:pt x="203504" y="17110"/>
                </a:lnTo>
                <a:lnTo>
                  <a:pt x="195504" y="28957"/>
                </a:lnTo>
                <a:lnTo>
                  <a:pt x="192569" y="43481"/>
                </a:lnTo>
                <a:lnTo>
                  <a:pt x="195504" y="58004"/>
                </a:lnTo>
                <a:lnTo>
                  <a:pt x="203504" y="69849"/>
                </a:lnTo>
                <a:lnTo>
                  <a:pt x="215354" y="77826"/>
                </a:lnTo>
                <a:lnTo>
                  <a:pt x="229844" y="80750"/>
                </a:lnTo>
                <a:lnTo>
                  <a:pt x="244370" y="77826"/>
                </a:lnTo>
                <a:lnTo>
                  <a:pt x="256214" y="69849"/>
                </a:lnTo>
                <a:lnTo>
                  <a:pt x="264190" y="58004"/>
                </a:lnTo>
                <a:lnTo>
                  <a:pt x="267112" y="43481"/>
                </a:lnTo>
                <a:lnTo>
                  <a:pt x="264190" y="28957"/>
                </a:lnTo>
                <a:lnTo>
                  <a:pt x="256214" y="17110"/>
                </a:lnTo>
                <a:lnTo>
                  <a:pt x="244370" y="9130"/>
                </a:lnTo>
                <a:lnTo>
                  <a:pt x="229844" y="6206"/>
                </a:lnTo>
                <a:close/>
              </a:path>
              <a:path w="4901565" h="335914">
                <a:moveTo>
                  <a:pt x="813765" y="37268"/>
                </a:moveTo>
                <a:lnTo>
                  <a:pt x="799242" y="40191"/>
                </a:lnTo>
                <a:lnTo>
                  <a:pt x="787398" y="48168"/>
                </a:lnTo>
                <a:lnTo>
                  <a:pt x="779420" y="60013"/>
                </a:lnTo>
                <a:lnTo>
                  <a:pt x="776497" y="74536"/>
                </a:lnTo>
                <a:lnTo>
                  <a:pt x="779420" y="89063"/>
                </a:lnTo>
                <a:lnTo>
                  <a:pt x="787398" y="100909"/>
                </a:lnTo>
                <a:lnTo>
                  <a:pt x="799242" y="108888"/>
                </a:lnTo>
                <a:lnTo>
                  <a:pt x="813765" y="111811"/>
                </a:lnTo>
                <a:lnTo>
                  <a:pt x="828293" y="108888"/>
                </a:lnTo>
                <a:lnTo>
                  <a:pt x="840139" y="100909"/>
                </a:lnTo>
                <a:lnTo>
                  <a:pt x="848118" y="89063"/>
                </a:lnTo>
                <a:lnTo>
                  <a:pt x="851041" y="74536"/>
                </a:lnTo>
                <a:lnTo>
                  <a:pt x="848118" y="60013"/>
                </a:lnTo>
                <a:lnTo>
                  <a:pt x="840139" y="48168"/>
                </a:lnTo>
                <a:lnTo>
                  <a:pt x="828293" y="40191"/>
                </a:lnTo>
                <a:lnTo>
                  <a:pt x="813765" y="37268"/>
                </a:lnTo>
                <a:close/>
              </a:path>
              <a:path w="4901565" h="335914">
                <a:moveTo>
                  <a:pt x="1391480" y="12420"/>
                </a:moveTo>
                <a:lnTo>
                  <a:pt x="1376956" y="15343"/>
                </a:lnTo>
                <a:lnTo>
                  <a:pt x="1365109" y="23321"/>
                </a:lnTo>
                <a:lnTo>
                  <a:pt x="1357129" y="35165"/>
                </a:lnTo>
                <a:lnTo>
                  <a:pt x="1354205" y="49688"/>
                </a:lnTo>
                <a:lnTo>
                  <a:pt x="1357129" y="64215"/>
                </a:lnTo>
                <a:lnTo>
                  <a:pt x="1365109" y="76062"/>
                </a:lnTo>
                <a:lnTo>
                  <a:pt x="1376956" y="84040"/>
                </a:lnTo>
                <a:lnTo>
                  <a:pt x="1391480" y="86963"/>
                </a:lnTo>
                <a:lnTo>
                  <a:pt x="1406006" y="84040"/>
                </a:lnTo>
                <a:lnTo>
                  <a:pt x="1417850" y="76062"/>
                </a:lnTo>
                <a:lnTo>
                  <a:pt x="1425826" y="64215"/>
                </a:lnTo>
                <a:lnTo>
                  <a:pt x="1428748" y="49688"/>
                </a:lnTo>
                <a:lnTo>
                  <a:pt x="1425826" y="35165"/>
                </a:lnTo>
                <a:lnTo>
                  <a:pt x="1417850" y="23321"/>
                </a:lnTo>
                <a:lnTo>
                  <a:pt x="1406006" y="15343"/>
                </a:lnTo>
                <a:lnTo>
                  <a:pt x="1391480" y="12420"/>
                </a:lnTo>
                <a:close/>
              </a:path>
              <a:path w="4901565" h="335914">
                <a:moveTo>
                  <a:pt x="1969195" y="31054"/>
                </a:moveTo>
                <a:lnTo>
                  <a:pt x="1954671" y="33978"/>
                </a:lnTo>
                <a:lnTo>
                  <a:pt x="1942824" y="41958"/>
                </a:lnTo>
                <a:lnTo>
                  <a:pt x="1934844" y="53805"/>
                </a:lnTo>
                <a:lnTo>
                  <a:pt x="1931920" y="68329"/>
                </a:lnTo>
                <a:lnTo>
                  <a:pt x="1934844" y="82852"/>
                </a:lnTo>
                <a:lnTo>
                  <a:pt x="1942824" y="94697"/>
                </a:lnTo>
                <a:lnTo>
                  <a:pt x="1954671" y="102674"/>
                </a:lnTo>
                <a:lnTo>
                  <a:pt x="1969195" y="105597"/>
                </a:lnTo>
                <a:lnTo>
                  <a:pt x="1983721" y="102674"/>
                </a:lnTo>
                <a:lnTo>
                  <a:pt x="1995565" y="94697"/>
                </a:lnTo>
                <a:lnTo>
                  <a:pt x="2003541" y="82852"/>
                </a:lnTo>
                <a:lnTo>
                  <a:pt x="2006463" y="68329"/>
                </a:lnTo>
                <a:lnTo>
                  <a:pt x="2003541" y="53805"/>
                </a:lnTo>
                <a:lnTo>
                  <a:pt x="1995565" y="41958"/>
                </a:lnTo>
                <a:lnTo>
                  <a:pt x="1983721" y="33978"/>
                </a:lnTo>
                <a:lnTo>
                  <a:pt x="1969195" y="31054"/>
                </a:lnTo>
                <a:close/>
              </a:path>
              <a:path w="4901565" h="335914">
                <a:moveTo>
                  <a:pt x="2546903" y="68329"/>
                </a:moveTo>
                <a:lnTo>
                  <a:pt x="2532383" y="71252"/>
                </a:lnTo>
                <a:lnTo>
                  <a:pt x="2520538" y="79230"/>
                </a:lnTo>
                <a:lnTo>
                  <a:pt x="2512559" y="91074"/>
                </a:lnTo>
                <a:lnTo>
                  <a:pt x="2509634" y="105597"/>
                </a:lnTo>
                <a:lnTo>
                  <a:pt x="2512559" y="120125"/>
                </a:lnTo>
                <a:lnTo>
                  <a:pt x="2520538" y="131971"/>
                </a:lnTo>
                <a:lnTo>
                  <a:pt x="2532383" y="139950"/>
                </a:lnTo>
                <a:lnTo>
                  <a:pt x="2546903" y="142873"/>
                </a:lnTo>
                <a:lnTo>
                  <a:pt x="2561430" y="139950"/>
                </a:lnTo>
                <a:lnTo>
                  <a:pt x="2573276" y="131971"/>
                </a:lnTo>
                <a:lnTo>
                  <a:pt x="2581255" y="120125"/>
                </a:lnTo>
                <a:lnTo>
                  <a:pt x="2584178" y="105597"/>
                </a:lnTo>
                <a:lnTo>
                  <a:pt x="2581255" y="91074"/>
                </a:lnTo>
                <a:lnTo>
                  <a:pt x="2573276" y="79230"/>
                </a:lnTo>
                <a:lnTo>
                  <a:pt x="2561430" y="71252"/>
                </a:lnTo>
                <a:lnTo>
                  <a:pt x="2546903" y="68329"/>
                </a:lnTo>
                <a:close/>
              </a:path>
              <a:path w="4901565" h="335914">
                <a:moveTo>
                  <a:pt x="3124617" y="62115"/>
                </a:moveTo>
                <a:lnTo>
                  <a:pt x="3110094" y="65039"/>
                </a:lnTo>
                <a:lnTo>
                  <a:pt x="3098250" y="73017"/>
                </a:lnTo>
                <a:lnTo>
                  <a:pt x="3090272" y="84864"/>
                </a:lnTo>
                <a:lnTo>
                  <a:pt x="3087349" y="99391"/>
                </a:lnTo>
                <a:lnTo>
                  <a:pt x="3090272" y="113914"/>
                </a:lnTo>
                <a:lnTo>
                  <a:pt x="3098250" y="125758"/>
                </a:lnTo>
                <a:lnTo>
                  <a:pt x="3110094" y="133736"/>
                </a:lnTo>
                <a:lnTo>
                  <a:pt x="3124617" y="136659"/>
                </a:lnTo>
                <a:lnTo>
                  <a:pt x="3139145" y="133736"/>
                </a:lnTo>
                <a:lnTo>
                  <a:pt x="3150991" y="125758"/>
                </a:lnTo>
                <a:lnTo>
                  <a:pt x="3158970" y="113914"/>
                </a:lnTo>
                <a:lnTo>
                  <a:pt x="3161893" y="99391"/>
                </a:lnTo>
                <a:lnTo>
                  <a:pt x="3158970" y="84864"/>
                </a:lnTo>
                <a:lnTo>
                  <a:pt x="3150991" y="73017"/>
                </a:lnTo>
                <a:lnTo>
                  <a:pt x="3139145" y="65039"/>
                </a:lnTo>
                <a:lnTo>
                  <a:pt x="3124617" y="62115"/>
                </a:lnTo>
                <a:close/>
              </a:path>
              <a:path w="4901565" h="335914">
                <a:moveTo>
                  <a:pt x="3708546" y="49688"/>
                </a:moveTo>
                <a:lnTo>
                  <a:pt x="3694022" y="52612"/>
                </a:lnTo>
                <a:lnTo>
                  <a:pt x="3682175" y="60592"/>
                </a:lnTo>
                <a:lnTo>
                  <a:pt x="3674195" y="72439"/>
                </a:lnTo>
                <a:lnTo>
                  <a:pt x="3671271" y="86963"/>
                </a:lnTo>
                <a:lnTo>
                  <a:pt x="3674195" y="101488"/>
                </a:lnTo>
                <a:lnTo>
                  <a:pt x="3682175" y="113334"/>
                </a:lnTo>
                <a:lnTo>
                  <a:pt x="3694022" y="121315"/>
                </a:lnTo>
                <a:lnTo>
                  <a:pt x="3708546" y="124239"/>
                </a:lnTo>
                <a:lnTo>
                  <a:pt x="3723072" y="121315"/>
                </a:lnTo>
                <a:lnTo>
                  <a:pt x="3734916" y="113334"/>
                </a:lnTo>
                <a:lnTo>
                  <a:pt x="3742892" y="101488"/>
                </a:lnTo>
                <a:lnTo>
                  <a:pt x="3745814" y="86963"/>
                </a:lnTo>
                <a:lnTo>
                  <a:pt x="3742892" y="72439"/>
                </a:lnTo>
                <a:lnTo>
                  <a:pt x="3734916" y="60592"/>
                </a:lnTo>
                <a:lnTo>
                  <a:pt x="3723072" y="52612"/>
                </a:lnTo>
                <a:lnTo>
                  <a:pt x="3708546" y="49688"/>
                </a:lnTo>
                <a:close/>
              </a:path>
              <a:path w="4901565" h="335914">
                <a:moveTo>
                  <a:pt x="4286253" y="99391"/>
                </a:moveTo>
                <a:lnTo>
                  <a:pt x="4271768" y="102314"/>
                </a:lnTo>
                <a:lnTo>
                  <a:pt x="4259919" y="110292"/>
                </a:lnTo>
                <a:lnTo>
                  <a:pt x="4251921" y="122136"/>
                </a:lnTo>
                <a:lnTo>
                  <a:pt x="4248985" y="136659"/>
                </a:lnTo>
                <a:lnTo>
                  <a:pt x="4251921" y="151182"/>
                </a:lnTo>
                <a:lnTo>
                  <a:pt x="4259919" y="163026"/>
                </a:lnTo>
                <a:lnTo>
                  <a:pt x="4271768" y="171004"/>
                </a:lnTo>
                <a:lnTo>
                  <a:pt x="4286253" y="173927"/>
                </a:lnTo>
                <a:lnTo>
                  <a:pt x="4300781" y="171004"/>
                </a:lnTo>
                <a:lnTo>
                  <a:pt x="4312627" y="163026"/>
                </a:lnTo>
                <a:lnTo>
                  <a:pt x="4320606" y="151182"/>
                </a:lnTo>
                <a:lnTo>
                  <a:pt x="4323529" y="136659"/>
                </a:lnTo>
                <a:lnTo>
                  <a:pt x="4320606" y="122136"/>
                </a:lnTo>
                <a:lnTo>
                  <a:pt x="4312627" y="110292"/>
                </a:lnTo>
                <a:lnTo>
                  <a:pt x="4300781" y="102314"/>
                </a:lnTo>
                <a:lnTo>
                  <a:pt x="4286253" y="99391"/>
                </a:lnTo>
                <a:close/>
              </a:path>
              <a:path w="4901565" h="335914">
                <a:moveTo>
                  <a:pt x="4863968" y="260898"/>
                </a:moveTo>
                <a:lnTo>
                  <a:pt x="4849483" y="263822"/>
                </a:lnTo>
                <a:lnTo>
                  <a:pt x="4837634" y="271800"/>
                </a:lnTo>
                <a:lnTo>
                  <a:pt x="4829636" y="283647"/>
                </a:lnTo>
                <a:lnTo>
                  <a:pt x="4826700" y="298174"/>
                </a:lnTo>
                <a:lnTo>
                  <a:pt x="4829636" y="312697"/>
                </a:lnTo>
                <a:lnTo>
                  <a:pt x="4837634" y="324541"/>
                </a:lnTo>
                <a:lnTo>
                  <a:pt x="4849483" y="332519"/>
                </a:lnTo>
                <a:lnTo>
                  <a:pt x="4863968" y="335442"/>
                </a:lnTo>
                <a:lnTo>
                  <a:pt x="4878496" y="332519"/>
                </a:lnTo>
                <a:lnTo>
                  <a:pt x="4890342" y="324541"/>
                </a:lnTo>
                <a:lnTo>
                  <a:pt x="4898320" y="312697"/>
                </a:lnTo>
                <a:lnTo>
                  <a:pt x="4901244" y="298174"/>
                </a:lnTo>
                <a:lnTo>
                  <a:pt x="4898320" y="283647"/>
                </a:lnTo>
                <a:lnTo>
                  <a:pt x="4890342" y="271800"/>
                </a:lnTo>
                <a:lnTo>
                  <a:pt x="4878496" y="263822"/>
                </a:lnTo>
                <a:lnTo>
                  <a:pt x="4863968" y="260898"/>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3" name="object 80">
            <a:extLst>
              <a:ext uri="{FF2B5EF4-FFF2-40B4-BE49-F238E27FC236}">
                <a16:creationId xmlns:a16="http://schemas.microsoft.com/office/drawing/2014/main" id="{27A3A8B5-BF58-DD40-0493-0D28881D2F7A}"/>
              </a:ext>
            </a:extLst>
          </p:cNvPr>
          <p:cNvSpPr/>
          <p:nvPr/>
        </p:nvSpPr>
        <p:spPr>
          <a:xfrm>
            <a:off x="1578562" y="2423509"/>
            <a:ext cx="6000313" cy="1862526"/>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8" y="2018891"/>
                </a:lnTo>
              </a:path>
              <a:path w="6591300" h="2045970">
                <a:moveTo>
                  <a:pt x="4851548" y="2018891"/>
                </a:moveTo>
                <a:lnTo>
                  <a:pt x="5429256" y="2018891"/>
                </a:lnTo>
              </a:path>
              <a:path w="6591300" h="2045970">
                <a:moveTo>
                  <a:pt x="5429256" y="2018891"/>
                </a:moveTo>
                <a:lnTo>
                  <a:pt x="6006971" y="2018891"/>
                </a:lnTo>
              </a:path>
              <a:path w="6591300" h="2045970">
                <a:moveTo>
                  <a:pt x="6006971" y="2018891"/>
                </a:moveTo>
                <a:lnTo>
                  <a:pt x="6590899"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64" y="2018891"/>
                </a:moveTo>
                <a:lnTo>
                  <a:pt x="4081264"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9" y="2018891"/>
                </a:moveTo>
                <a:lnTo>
                  <a:pt x="6590899" y="2045727"/>
                </a:lnTo>
              </a:path>
              <a:path w="6591300" h="2045970">
                <a:moveTo>
                  <a:pt x="5429256" y="2018891"/>
                </a:moveTo>
                <a:lnTo>
                  <a:pt x="5429256" y="2045727"/>
                </a:lnTo>
              </a:path>
              <a:path w="6591300" h="2045970">
                <a:moveTo>
                  <a:pt x="5621832" y="2018891"/>
                </a:moveTo>
                <a:lnTo>
                  <a:pt x="5621832" y="2045727"/>
                </a:lnTo>
              </a:path>
              <a:path w="6591300" h="2045970">
                <a:moveTo>
                  <a:pt x="5820615" y="2018891"/>
                </a:moveTo>
                <a:lnTo>
                  <a:pt x="5820615"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8" y="2018891"/>
                </a:moveTo>
                <a:lnTo>
                  <a:pt x="4851548" y="2045727"/>
                </a:lnTo>
              </a:path>
              <a:path w="6591300" h="2045970">
                <a:moveTo>
                  <a:pt x="1863590" y="2018891"/>
                </a:moveTo>
                <a:lnTo>
                  <a:pt x="1863590" y="2045727"/>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4" name="object 81">
            <a:extLst>
              <a:ext uri="{FF2B5EF4-FFF2-40B4-BE49-F238E27FC236}">
                <a16:creationId xmlns:a16="http://schemas.microsoft.com/office/drawing/2014/main" id="{E952F58A-D486-53DF-3743-2B1D6AB29BC2}"/>
              </a:ext>
            </a:extLst>
          </p:cNvPr>
          <p:cNvSpPr/>
          <p:nvPr/>
        </p:nvSpPr>
        <p:spPr>
          <a:xfrm>
            <a:off x="3184579" y="2152071"/>
            <a:ext cx="0" cy="2110516"/>
          </a:xfrm>
          <a:custGeom>
            <a:avLst/>
            <a:gdLst/>
            <a:ahLst/>
            <a:cxnLst/>
            <a:rect l="l" t="t" r="r" b="b"/>
            <a:pathLst>
              <a:path h="2318384">
                <a:moveTo>
                  <a:pt x="0" y="0"/>
                </a:moveTo>
                <a:lnTo>
                  <a:pt x="0" y="2318221"/>
                </a:lnTo>
              </a:path>
            </a:pathLst>
          </a:custGeom>
          <a:ln w="889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5" name="object 82">
            <a:extLst>
              <a:ext uri="{FF2B5EF4-FFF2-40B4-BE49-F238E27FC236}">
                <a16:creationId xmlns:a16="http://schemas.microsoft.com/office/drawing/2014/main" id="{1A27EA76-7653-8364-B2F8-B6AE0F2D53A2}"/>
              </a:ext>
            </a:extLst>
          </p:cNvPr>
          <p:cNvSpPr/>
          <p:nvPr/>
        </p:nvSpPr>
        <p:spPr>
          <a:xfrm>
            <a:off x="1601182" y="2423510"/>
            <a:ext cx="5977768" cy="243365"/>
          </a:xfrm>
          <a:custGeom>
            <a:avLst/>
            <a:gdLst/>
            <a:ahLst/>
            <a:cxnLst/>
            <a:rect l="l" t="t" r="r" b="b"/>
            <a:pathLst>
              <a:path w="6566534" h="267335">
                <a:moveTo>
                  <a:pt x="0" y="0"/>
                </a:moveTo>
                <a:lnTo>
                  <a:pt x="192569" y="217417"/>
                </a:lnTo>
              </a:path>
              <a:path w="6566534" h="267335">
                <a:moveTo>
                  <a:pt x="192569" y="217417"/>
                </a:moveTo>
                <a:lnTo>
                  <a:pt x="385145" y="267112"/>
                </a:lnTo>
              </a:path>
              <a:path w="6566534" h="267335">
                <a:moveTo>
                  <a:pt x="385145" y="267112"/>
                </a:moveTo>
                <a:lnTo>
                  <a:pt x="577714" y="149087"/>
                </a:lnTo>
              </a:path>
              <a:path w="6566534" h="267335">
                <a:moveTo>
                  <a:pt x="577714" y="149087"/>
                </a:moveTo>
                <a:lnTo>
                  <a:pt x="776497" y="130453"/>
                </a:lnTo>
              </a:path>
              <a:path w="6566534" h="267335">
                <a:moveTo>
                  <a:pt x="776497" y="130453"/>
                </a:moveTo>
                <a:lnTo>
                  <a:pt x="969066" y="80757"/>
                </a:lnTo>
              </a:path>
              <a:path w="6566534" h="267335">
                <a:moveTo>
                  <a:pt x="969066" y="80757"/>
                </a:moveTo>
                <a:lnTo>
                  <a:pt x="1161636" y="55909"/>
                </a:lnTo>
              </a:path>
              <a:path w="6566534" h="267335">
                <a:moveTo>
                  <a:pt x="1161636" y="55909"/>
                </a:moveTo>
                <a:lnTo>
                  <a:pt x="1354205" y="55909"/>
                </a:lnTo>
              </a:path>
              <a:path w="6566534" h="267335">
                <a:moveTo>
                  <a:pt x="1354205" y="55909"/>
                </a:moveTo>
                <a:lnTo>
                  <a:pt x="1546781" y="118025"/>
                </a:lnTo>
              </a:path>
              <a:path w="6566534" h="267335">
                <a:moveTo>
                  <a:pt x="1546781" y="118025"/>
                </a:moveTo>
                <a:lnTo>
                  <a:pt x="1739350" y="136659"/>
                </a:lnTo>
              </a:path>
              <a:path w="6566534" h="267335">
                <a:moveTo>
                  <a:pt x="1739350" y="136659"/>
                </a:moveTo>
                <a:lnTo>
                  <a:pt x="1832528" y="86971"/>
                </a:lnTo>
              </a:path>
              <a:path w="6566534" h="267335">
                <a:moveTo>
                  <a:pt x="1832528" y="86971"/>
                </a:moveTo>
                <a:lnTo>
                  <a:pt x="1931920" y="0"/>
                </a:lnTo>
              </a:path>
              <a:path w="6566534" h="267335">
                <a:moveTo>
                  <a:pt x="1931920" y="0"/>
                </a:moveTo>
                <a:lnTo>
                  <a:pt x="2509634" y="105605"/>
                </a:lnTo>
              </a:path>
              <a:path w="6566534" h="267335">
                <a:moveTo>
                  <a:pt x="2509634" y="105605"/>
                </a:moveTo>
                <a:lnTo>
                  <a:pt x="3087349" y="49695"/>
                </a:lnTo>
              </a:path>
              <a:path w="6566534" h="267335">
                <a:moveTo>
                  <a:pt x="3087349" y="49695"/>
                </a:moveTo>
                <a:lnTo>
                  <a:pt x="3671271" y="24847"/>
                </a:lnTo>
              </a:path>
              <a:path w="6566534" h="267335">
                <a:moveTo>
                  <a:pt x="3671271" y="24847"/>
                </a:moveTo>
                <a:lnTo>
                  <a:pt x="4248985" y="74543"/>
                </a:lnTo>
              </a:path>
              <a:path w="6566534" h="267335">
                <a:moveTo>
                  <a:pt x="4248985" y="74543"/>
                </a:moveTo>
                <a:lnTo>
                  <a:pt x="4826700" y="99391"/>
                </a:lnTo>
              </a:path>
              <a:path w="6566534" h="267335">
                <a:moveTo>
                  <a:pt x="4826700" y="99391"/>
                </a:moveTo>
                <a:lnTo>
                  <a:pt x="5404408" y="136659"/>
                </a:lnTo>
              </a:path>
              <a:path w="6566534" h="267335">
                <a:moveTo>
                  <a:pt x="5404408" y="136659"/>
                </a:moveTo>
                <a:lnTo>
                  <a:pt x="5982123" y="55909"/>
                </a:lnTo>
              </a:path>
              <a:path w="6566534" h="267335">
                <a:moveTo>
                  <a:pt x="5982123" y="55909"/>
                </a:moveTo>
                <a:lnTo>
                  <a:pt x="6566051" y="118025"/>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6" name="object 83">
            <a:extLst>
              <a:ext uri="{FF2B5EF4-FFF2-40B4-BE49-F238E27FC236}">
                <a16:creationId xmlns:a16="http://schemas.microsoft.com/office/drawing/2014/main" id="{60A0B50D-8EBA-5E38-2461-1698251C513E}"/>
              </a:ext>
            </a:extLst>
          </p:cNvPr>
          <p:cNvSpPr/>
          <p:nvPr/>
        </p:nvSpPr>
        <p:spPr>
          <a:xfrm>
            <a:off x="1567332" y="2391091"/>
            <a:ext cx="6039621" cy="305797"/>
          </a:xfrm>
          <a:custGeom>
            <a:avLst/>
            <a:gdLst/>
            <a:ahLst/>
            <a:cxnLst/>
            <a:rect l="l" t="t" r="r" b="b"/>
            <a:pathLst>
              <a:path w="6634480" h="335914">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335914">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 w="6634480" h="335914">
                <a:moveTo>
                  <a:pt x="419262" y="267112"/>
                </a:moveTo>
                <a:lnTo>
                  <a:pt x="405963" y="269801"/>
                </a:lnTo>
                <a:lnTo>
                  <a:pt x="395118" y="277133"/>
                </a:lnTo>
                <a:lnTo>
                  <a:pt x="387814" y="288006"/>
                </a:lnTo>
                <a:lnTo>
                  <a:pt x="385138" y="301318"/>
                </a:lnTo>
                <a:lnTo>
                  <a:pt x="387814" y="314616"/>
                </a:lnTo>
                <a:lnTo>
                  <a:pt x="395118" y="325462"/>
                </a:lnTo>
                <a:lnTo>
                  <a:pt x="405963" y="332766"/>
                </a:lnTo>
                <a:lnTo>
                  <a:pt x="419262" y="335442"/>
                </a:lnTo>
                <a:lnTo>
                  <a:pt x="432575" y="332766"/>
                </a:lnTo>
                <a:lnTo>
                  <a:pt x="443450" y="325462"/>
                </a:lnTo>
                <a:lnTo>
                  <a:pt x="450785" y="314616"/>
                </a:lnTo>
                <a:lnTo>
                  <a:pt x="453475" y="301318"/>
                </a:lnTo>
                <a:lnTo>
                  <a:pt x="450785" y="288006"/>
                </a:lnTo>
                <a:lnTo>
                  <a:pt x="443450" y="277133"/>
                </a:lnTo>
                <a:lnTo>
                  <a:pt x="432575" y="269801"/>
                </a:lnTo>
                <a:lnTo>
                  <a:pt x="419262" y="267112"/>
                </a:lnTo>
                <a:close/>
              </a:path>
              <a:path w="6634480" h="335914">
                <a:moveTo>
                  <a:pt x="611831" y="149087"/>
                </a:moveTo>
                <a:lnTo>
                  <a:pt x="598534" y="151776"/>
                </a:lnTo>
                <a:lnTo>
                  <a:pt x="587691" y="159108"/>
                </a:lnTo>
                <a:lnTo>
                  <a:pt x="580389" y="169981"/>
                </a:lnTo>
                <a:lnTo>
                  <a:pt x="577714" y="183292"/>
                </a:lnTo>
                <a:lnTo>
                  <a:pt x="580389" y="196591"/>
                </a:lnTo>
                <a:lnTo>
                  <a:pt x="587691" y="207436"/>
                </a:lnTo>
                <a:lnTo>
                  <a:pt x="598534" y="214740"/>
                </a:lnTo>
                <a:lnTo>
                  <a:pt x="611831" y="217417"/>
                </a:lnTo>
                <a:lnTo>
                  <a:pt x="625144" y="214740"/>
                </a:lnTo>
                <a:lnTo>
                  <a:pt x="636019" y="207436"/>
                </a:lnTo>
                <a:lnTo>
                  <a:pt x="643354" y="196591"/>
                </a:lnTo>
                <a:lnTo>
                  <a:pt x="646044" y="183292"/>
                </a:lnTo>
                <a:lnTo>
                  <a:pt x="643354" y="169981"/>
                </a:lnTo>
                <a:lnTo>
                  <a:pt x="636019" y="159108"/>
                </a:lnTo>
                <a:lnTo>
                  <a:pt x="625144" y="151776"/>
                </a:lnTo>
                <a:lnTo>
                  <a:pt x="611831" y="149087"/>
                </a:lnTo>
                <a:close/>
              </a:path>
              <a:path w="6634480" h="335914">
                <a:moveTo>
                  <a:pt x="810614" y="130453"/>
                </a:moveTo>
                <a:lnTo>
                  <a:pt x="797317" y="133142"/>
                </a:lnTo>
                <a:lnTo>
                  <a:pt x="786474" y="140474"/>
                </a:lnTo>
                <a:lnTo>
                  <a:pt x="779172" y="151347"/>
                </a:lnTo>
                <a:lnTo>
                  <a:pt x="776497" y="164658"/>
                </a:lnTo>
                <a:lnTo>
                  <a:pt x="779172" y="177957"/>
                </a:lnTo>
                <a:lnTo>
                  <a:pt x="786474" y="188802"/>
                </a:lnTo>
                <a:lnTo>
                  <a:pt x="797317" y="196106"/>
                </a:lnTo>
                <a:lnTo>
                  <a:pt x="810614" y="198782"/>
                </a:lnTo>
                <a:lnTo>
                  <a:pt x="823927" y="196106"/>
                </a:lnTo>
                <a:lnTo>
                  <a:pt x="834802" y="188802"/>
                </a:lnTo>
                <a:lnTo>
                  <a:pt x="842137" y="177957"/>
                </a:lnTo>
                <a:lnTo>
                  <a:pt x="844827" y="164658"/>
                </a:lnTo>
                <a:lnTo>
                  <a:pt x="842137" y="151347"/>
                </a:lnTo>
                <a:lnTo>
                  <a:pt x="834802" y="140474"/>
                </a:lnTo>
                <a:lnTo>
                  <a:pt x="823927" y="133142"/>
                </a:lnTo>
                <a:lnTo>
                  <a:pt x="810614" y="130453"/>
                </a:lnTo>
                <a:close/>
              </a:path>
              <a:path w="6634480" h="335914">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335914">
                <a:moveTo>
                  <a:pt x="1195753" y="55909"/>
                </a:moveTo>
                <a:lnTo>
                  <a:pt x="1182458" y="58598"/>
                </a:lnTo>
                <a:lnTo>
                  <a:pt x="1171615" y="65930"/>
                </a:lnTo>
                <a:lnTo>
                  <a:pt x="1164312" y="76803"/>
                </a:lnTo>
                <a:lnTo>
                  <a:pt x="1161636" y="90114"/>
                </a:lnTo>
                <a:lnTo>
                  <a:pt x="1164312" y="103413"/>
                </a:lnTo>
                <a:lnTo>
                  <a:pt x="1171615" y="114258"/>
                </a:lnTo>
                <a:lnTo>
                  <a:pt x="1182458" y="121563"/>
                </a:lnTo>
                <a:lnTo>
                  <a:pt x="1195753" y="124239"/>
                </a:lnTo>
                <a:lnTo>
                  <a:pt x="1209068" y="121563"/>
                </a:lnTo>
                <a:lnTo>
                  <a:pt x="1219943" y="114258"/>
                </a:lnTo>
                <a:lnTo>
                  <a:pt x="1227276" y="103413"/>
                </a:lnTo>
                <a:lnTo>
                  <a:pt x="1229965" y="90114"/>
                </a:lnTo>
                <a:lnTo>
                  <a:pt x="1227276" y="76803"/>
                </a:lnTo>
                <a:lnTo>
                  <a:pt x="1219943" y="65930"/>
                </a:lnTo>
                <a:lnTo>
                  <a:pt x="1209068" y="58598"/>
                </a:lnTo>
                <a:lnTo>
                  <a:pt x="1195753" y="55909"/>
                </a:lnTo>
                <a:close/>
              </a:path>
              <a:path w="6634480" h="335914">
                <a:moveTo>
                  <a:pt x="1388329" y="55909"/>
                </a:moveTo>
                <a:lnTo>
                  <a:pt x="1375030" y="58598"/>
                </a:lnTo>
                <a:lnTo>
                  <a:pt x="1364185" y="65930"/>
                </a:lnTo>
                <a:lnTo>
                  <a:pt x="1356881" y="76803"/>
                </a:lnTo>
                <a:lnTo>
                  <a:pt x="1354205" y="90114"/>
                </a:lnTo>
                <a:lnTo>
                  <a:pt x="1356881" y="103413"/>
                </a:lnTo>
                <a:lnTo>
                  <a:pt x="1364185" y="114258"/>
                </a:lnTo>
                <a:lnTo>
                  <a:pt x="1375030" y="121563"/>
                </a:lnTo>
                <a:lnTo>
                  <a:pt x="1388329" y="124239"/>
                </a:lnTo>
                <a:lnTo>
                  <a:pt x="1401641" y="121563"/>
                </a:lnTo>
                <a:lnTo>
                  <a:pt x="1412514" y="114258"/>
                </a:lnTo>
                <a:lnTo>
                  <a:pt x="1419846" y="103413"/>
                </a:lnTo>
                <a:lnTo>
                  <a:pt x="1422535" y="90114"/>
                </a:lnTo>
                <a:lnTo>
                  <a:pt x="1419846" y="76803"/>
                </a:lnTo>
                <a:lnTo>
                  <a:pt x="1412514" y="65930"/>
                </a:lnTo>
                <a:lnTo>
                  <a:pt x="1401641" y="58598"/>
                </a:lnTo>
                <a:lnTo>
                  <a:pt x="1388329" y="55909"/>
                </a:lnTo>
                <a:close/>
              </a:path>
              <a:path w="6634480" h="335914">
                <a:moveTo>
                  <a:pt x="1580898" y="118025"/>
                </a:moveTo>
                <a:lnTo>
                  <a:pt x="1567600" y="120714"/>
                </a:lnTo>
                <a:lnTo>
                  <a:pt x="1556754" y="128046"/>
                </a:lnTo>
                <a:lnTo>
                  <a:pt x="1549450" y="138919"/>
                </a:lnTo>
                <a:lnTo>
                  <a:pt x="1546774" y="152230"/>
                </a:lnTo>
                <a:lnTo>
                  <a:pt x="1549450" y="165529"/>
                </a:lnTo>
                <a:lnTo>
                  <a:pt x="1556754" y="176374"/>
                </a:lnTo>
                <a:lnTo>
                  <a:pt x="1567600" y="183679"/>
                </a:lnTo>
                <a:lnTo>
                  <a:pt x="1580898" y="186355"/>
                </a:lnTo>
                <a:lnTo>
                  <a:pt x="1594211" y="183679"/>
                </a:lnTo>
                <a:lnTo>
                  <a:pt x="1605086" y="176374"/>
                </a:lnTo>
                <a:lnTo>
                  <a:pt x="1612421" y="165529"/>
                </a:lnTo>
                <a:lnTo>
                  <a:pt x="1615111" y="152230"/>
                </a:lnTo>
                <a:lnTo>
                  <a:pt x="1612421" y="138919"/>
                </a:lnTo>
                <a:lnTo>
                  <a:pt x="1605086" y="128046"/>
                </a:lnTo>
                <a:lnTo>
                  <a:pt x="1594211" y="120714"/>
                </a:lnTo>
                <a:lnTo>
                  <a:pt x="1580898" y="118025"/>
                </a:lnTo>
                <a:close/>
              </a:path>
              <a:path w="6634480" h="335914">
                <a:moveTo>
                  <a:pt x="1773467" y="136659"/>
                </a:moveTo>
                <a:lnTo>
                  <a:pt x="1760173" y="139349"/>
                </a:lnTo>
                <a:lnTo>
                  <a:pt x="1749330" y="146683"/>
                </a:lnTo>
                <a:lnTo>
                  <a:pt x="1742027" y="157556"/>
                </a:lnTo>
                <a:lnTo>
                  <a:pt x="1739350" y="170865"/>
                </a:lnTo>
                <a:lnTo>
                  <a:pt x="1742027" y="184168"/>
                </a:lnTo>
                <a:lnTo>
                  <a:pt x="1749330" y="195015"/>
                </a:lnTo>
                <a:lnTo>
                  <a:pt x="1760173" y="202320"/>
                </a:lnTo>
                <a:lnTo>
                  <a:pt x="1773467" y="204996"/>
                </a:lnTo>
                <a:lnTo>
                  <a:pt x="1786780" y="202320"/>
                </a:lnTo>
                <a:lnTo>
                  <a:pt x="1797655" y="195015"/>
                </a:lnTo>
                <a:lnTo>
                  <a:pt x="1804990" y="184168"/>
                </a:lnTo>
                <a:lnTo>
                  <a:pt x="1807680" y="170865"/>
                </a:lnTo>
                <a:lnTo>
                  <a:pt x="1804990" y="157556"/>
                </a:lnTo>
                <a:lnTo>
                  <a:pt x="1797655" y="146683"/>
                </a:lnTo>
                <a:lnTo>
                  <a:pt x="1786780" y="139349"/>
                </a:lnTo>
                <a:lnTo>
                  <a:pt x="1773467" y="136659"/>
                </a:lnTo>
                <a:close/>
              </a:path>
              <a:path w="6634480" h="335914">
                <a:moveTo>
                  <a:pt x="1866645" y="86963"/>
                </a:moveTo>
                <a:lnTo>
                  <a:pt x="1853351" y="89653"/>
                </a:lnTo>
                <a:lnTo>
                  <a:pt x="1842508" y="96988"/>
                </a:lnTo>
                <a:lnTo>
                  <a:pt x="1835204" y="107864"/>
                </a:lnTo>
                <a:lnTo>
                  <a:pt x="1832528" y="121176"/>
                </a:lnTo>
                <a:lnTo>
                  <a:pt x="1835204" y="134475"/>
                </a:lnTo>
                <a:lnTo>
                  <a:pt x="1842508" y="145320"/>
                </a:lnTo>
                <a:lnTo>
                  <a:pt x="1853351" y="152624"/>
                </a:lnTo>
                <a:lnTo>
                  <a:pt x="1866645" y="155301"/>
                </a:lnTo>
                <a:lnTo>
                  <a:pt x="1879961" y="152624"/>
                </a:lnTo>
                <a:lnTo>
                  <a:pt x="1890836" y="145320"/>
                </a:lnTo>
                <a:lnTo>
                  <a:pt x="1898169" y="134475"/>
                </a:lnTo>
                <a:lnTo>
                  <a:pt x="1900858" y="121176"/>
                </a:lnTo>
                <a:lnTo>
                  <a:pt x="1898169" y="107864"/>
                </a:lnTo>
                <a:lnTo>
                  <a:pt x="1890836" y="96988"/>
                </a:lnTo>
                <a:lnTo>
                  <a:pt x="1879961" y="89653"/>
                </a:lnTo>
                <a:lnTo>
                  <a:pt x="1866645" y="86963"/>
                </a:lnTo>
                <a:close/>
              </a:path>
              <a:path w="6634480" h="335914">
                <a:moveTo>
                  <a:pt x="1966037" y="0"/>
                </a:moveTo>
                <a:lnTo>
                  <a:pt x="1952742" y="2688"/>
                </a:lnTo>
                <a:lnTo>
                  <a:pt x="1941899" y="10021"/>
                </a:lnTo>
                <a:lnTo>
                  <a:pt x="1934596" y="20893"/>
                </a:lnTo>
                <a:lnTo>
                  <a:pt x="1931920" y="34205"/>
                </a:lnTo>
                <a:lnTo>
                  <a:pt x="1934596" y="47504"/>
                </a:lnTo>
                <a:lnTo>
                  <a:pt x="1941899" y="58349"/>
                </a:lnTo>
                <a:lnTo>
                  <a:pt x="1952742" y="65653"/>
                </a:lnTo>
                <a:lnTo>
                  <a:pt x="1966037" y="68329"/>
                </a:lnTo>
                <a:lnTo>
                  <a:pt x="1979352" y="65653"/>
                </a:lnTo>
                <a:lnTo>
                  <a:pt x="1990227" y="58349"/>
                </a:lnTo>
                <a:lnTo>
                  <a:pt x="1997560" y="47504"/>
                </a:lnTo>
                <a:lnTo>
                  <a:pt x="2000249" y="34205"/>
                </a:lnTo>
                <a:lnTo>
                  <a:pt x="1997560" y="20893"/>
                </a:lnTo>
                <a:lnTo>
                  <a:pt x="1990227" y="10021"/>
                </a:lnTo>
                <a:lnTo>
                  <a:pt x="1979352" y="2688"/>
                </a:lnTo>
                <a:lnTo>
                  <a:pt x="1966037" y="0"/>
                </a:lnTo>
                <a:close/>
              </a:path>
              <a:path w="6634480" h="335914">
                <a:moveTo>
                  <a:pt x="2543751" y="105605"/>
                </a:moveTo>
                <a:lnTo>
                  <a:pt x="2530457" y="108294"/>
                </a:lnTo>
                <a:lnTo>
                  <a:pt x="2519614" y="115626"/>
                </a:lnTo>
                <a:lnTo>
                  <a:pt x="2512311" y="126499"/>
                </a:lnTo>
                <a:lnTo>
                  <a:pt x="2509634" y="139810"/>
                </a:lnTo>
                <a:lnTo>
                  <a:pt x="2512311" y="153109"/>
                </a:lnTo>
                <a:lnTo>
                  <a:pt x="2519614" y="163954"/>
                </a:lnTo>
                <a:lnTo>
                  <a:pt x="2530457" y="171258"/>
                </a:lnTo>
                <a:lnTo>
                  <a:pt x="2543751" y="173935"/>
                </a:lnTo>
                <a:lnTo>
                  <a:pt x="2557064" y="171258"/>
                </a:lnTo>
                <a:lnTo>
                  <a:pt x="2567939" y="163954"/>
                </a:lnTo>
                <a:lnTo>
                  <a:pt x="2575274" y="153109"/>
                </a:lnTo>
                <a:lnTo>
                  <a:pt x="2577964" y="139810"/>
                </a:lnTo>
                <a:lnTo>
                  <a:pt x="2575274" y="126499"/>
                </a:lnTo>
                <a:lnTo>
                  <a:pt x="2567939" y="115626"/>
                </a:lnTo>
                <a:lnTo>
                  <a:pt x="2557064" y="108294"/>
                </a:lnTo>
                <a:lnTo>
                  <a:pt x="2543751" y="105605"/>
                </a:lnTo>
                <a:close/>
              </a:path>
              <a:path w="6634480" h="335914">
                <a:moveTo>
                  <a:pt x="3121466" y="49695"/>
                </a:moveTo>
                <a:lnTo>
                  <a:pt x="3108167" y="52384"/>
                </a:lnTo>
                <a:lnTo>
                  <a:pt x="3097322" y="59716"/>
                </a:lnTo>
                <a:lnTo>
                  <a:pt x="3090018" y="70589"/>
                </a:lnTo>
                <a:lnTo>
                  <a:pt x="3087342" y="83901"/>
                </a:lnTo>
                <a:lnTo>
                  <a:pt x="3090018" y="97199"/>
                </a:lnTo>
                <a:lnTo>
                  <a:pt x="3097322" y="108044"/>
                </a:lnTo>
                <a:lnTo>
                  <a:pt x="3108167" y="115349"/>
                </a:lnTo>
                <a:lnTo>
                  <a:pt x="3121466" y="118025"/>
                </a:lnTo>
                <a:lnTo>
                  <a:pt x="3134779" y="115349"/>
                </a:lnTo>
                <a:lnTo>
                  <a:pt x="3145654" y="108044"/>
                </a:lnTo>
                <a:lnTo>
                  <a:pt x="3152989" y="97199"/>
                </a:lnTo>
                <a:lnTo>
                  <a:pt x="3155679" y="83901"/>
                </a:lnTo>
                <a:lnTo>
                  <a:pt x="3152989" y="70589"/>
                </a:lnTo>
                <a:lnTo>
                  <a:pt x="3145654" y="59716"/>
                </a:lnTo>
                <a:lnTo>
                  <a:pt x="3134779" y="52384"/>
                </a:lnTo>
                <a:lnTo>
                  <a:pt x="3121466" y="49695"/>
                </a:lnTo>
                <a:close/>
              </a:path>
              <a:path w="6634480" h="335914">
                <a:moveTo>
                  <a:pt x="3705388" y="24847"/>
                </a:moveTo>
                <a:lnTo>
                  <a:pt x="3692093" y="27536"/>
                </a:lnTo>
                <a:lnTo>
                  <a:pt x="3681250" y="34868"/>
                </a:lnTo>
                <a:lnTo>
                  <a:pt x="3673947" y="45741"/>
                </a:lnTo>
                <a:lnTo>
                  <a:pt x="3671271" y="59053"/>
                </a:lnTo>
                <a:lnTo>
                  <a:pt x="3673947" y="72352"/>
                </a:lnTo>
                <a:lnTo>
                  <a:pt x="3681250" y="83197"/>
                </a:lnTo>
                <a:lnTo>
                  <a:pt x="3692093" y="90501"/>
                </a:lnTo>
                <a:lnTo>
                  <a:pt x="3705388" y="93177"/>
                </a:lnTo>
                <a:lnTo>
                  <a:pt x="3718703" y="90501"/>
                </a:lnTo>
                <a:lnTo>
                  <a:pt x="3729578" y="83197"/>
                </a:lnTo>
                <a:lnTo>
                  <a:pt x="3736911" y="72352"/>
                </a:lnTo>
                <a:lnTo>
                  <a:pt x="3739600" y="59053"/>
                </a:lnTo>
                <a:lnTo>
                  <a:pt x="3736911" y="45741"/>
                </a:lnTo>
                <a:lnTo>
                  <a:pt x="3729578" y="34868"/>
                </a:lnTo>
                <a:lnTo>
                  <a:pt x="3718703" y="27536"/>
                </a:lnTo>
                <a:lnTo>
                  <a:pt x="3705388" y="24847"/>
                </a:lnTo>
                <a:close/>
              </a:path>
              <a:path w="6634480" h="335914">
                <a:moveTo>
                  <a:pt x="4283102" y="74543"/>
                </a:moveTo>
                <a:lnTo>
                  <a:pt x="4269808" y="77232"/>
                </a:lnTo>
                <a:lnTo>
                  <a:pt x="4258965" y="84564"/>
                </a:lnTo>
                <a:lnTo>
                  <a:pt x="4251662" y="95437"/>
                </a:lnTo>
                <a:lnTo>
                  <a:pt x="4248985" y="108749"/>
                </a:lnTo>
                <a:lnTo>
                  <a:pt x="4251662" y="122047"/>
                </a:lnTo>
                <a:lnTo>
                  <a:pt x="4258965" y="132892"/>
                </a:lnTo>
                <a:lnTo>
                  <a:pt x="4269808" y="140197"/>
                </a:lnTo>
                <a:lnTo>
                  <a:pt x="4283102" y="142873"/>
                </a:lnTo>
                <a:lnTo>
                  <a:pt x="4296415" y="140197"/>
                </a:lnTo>
                <a:lnTo>
                  <a:pt x="4307290" y="132892"/>
                </a:lnTo>
                <a:lnTo>
                  <a:pt x="4314625" y="122047"/>
                </a:lnTo>
                <a:lnTo>
                  <a:pt x="4317315" y="108749"/>
                </a:lnTo>
                <a:lnTo>
                  <a:pt x="4314625" y="95437"/>
                </a:lnTo>
                <a:lnTo>
                  <a:pt x="4307290" y="84564"/>
                </a:lnTo>
                <a:lnTo>
                  <a:pt x="4296415" y="77232"/>
                </a:lnTo>
                <a:lnTo>
                  <a:pt x="4283102" y="74543"/>
                </a:lnTo>
                <a:close/>
              </a:path>
              <a:path w="6634480" h="335914">
                <a:moveTo>
                  <a:pt x="4860817" y="99391"/>
                </a:moveTo>
                <a:lnTo>
                  <a:pt x="4847518" y="102080"/>
                </a:lnTo>
                <a:lnTo>
                  <a:pt x="4836673" y="109412"/>
                </a:lnTo>
                <a:lnTo>
                  <a:pt x="4829369" y="120285"/>
                </a:lnTo>
                <a:lnTo>
                  <a:pt x="4826693" y="133596"/>
                </a:lnTo>
                <a:lnTo>
                  <a:pt x="4829369" y="146895"/>
                </a:lnTo>
                <a:lnTo>
                  <a:pt x="4836673" y="157740"/>
                </a:lnTo>
                <a:lnTo>
                  <a:pt x="4847518" y="165044"/>
                </a:lnTo>
                <a:lnTo>
                  <a:pt x="4860817" y="167721"/>
                </a:lnTo>
                <a:lnTo>
                  <a:pt x="4874130" y="165044"/>
                </a:lnTo>
                <a:lnTo>
                  <a:pt x="4885005" y="157740"/>
                </a:lnTo>
                <a:lnTo>
                  <a:pt x="4892340" y="146895"/>
                </a:lnTo>
                <a:lnTo>
                  <a:pt x="4895030" y="133596"/>
                </a:lnTo>
                <a:lnTo>
                  <a:pt x="4892340" y="120285"/>
                </a:lnTo>
                <a:lnTo>
                  <a:pt x="4885005" y="109412"/>
                </a:lnTo>
                <a:lnTo>
                  <a:pt x="4874130" y="102080"/>
                </a:lnTo>
                <a:lnTo>
                  <a:pt x="4860817" y="99391"/>
                </a:lnTo>
                <a:close/>
              </a:path>
              <a:path w="6634480" h="335914">
                <a:moveTo>
                  <a:pt x="5438532" y="136659"/>
                </a:moveTo>
                <a:lnTo>
                  <a:pt x="5425233" y="139349"/>
                </a:lnTo>
                <a:lnTo>
                  <a:pt x="5414388" y="146683"/>
                </a:lnTo>
                <a:lnTo>
                  <a:pt x="5407084" y="157556"/>
                </a:lnTo>
                <a:lnTo>
                  <a:pt x="5404408" y="170865"/>
                </a:lnTo>
                <a:lnTo>
                  <a:pt x="5407084" y="184168"/>
                </a:lnTo>
                <a:lnTo>
                  <a:pt x="5414388" y="195015"/>
                </a:lnTo>
                <a:lnTo>
                  <a:pt x="5425233" y="202320"/>
                </a:lnTo>
                <a:lnTo>
                  <a:pt x="5438532" y="204996"/>
                </a:lnTo>
                <a:lnTo>
                  <a:pt x="5451843" y="202320"/>
                </a:lnTo>
                <a:lnTo>
                  <a:pt x="5462716" y="195015"/>
                </a:lnTo>
                <a:lnTo>
                  <a:pt x="5470048" y="184168"/>
                </a:lnTo>
                <a:lnTo>
                  <a:pt x="5472737" y="170865"/>
                </a:lnTo>
                <a:lnTo>
                  <a:pt x="5470048" y="157556"/>
                </a:lnTo>
                <a:lnTo>
                  <a:pt x="5462716" y="146683"/>
                </a:lnTo>
                <a:lnTo>
                  <a:pt x="5451843" y="139349"/>
                </a:lnTo>
                <a:lnTo>
                  <a:pt x="5438532" y="136659"/>
                </a:lnTo>
                <a:close/>
              </a:path>
              <a:path w="6634480" h="335914">
                <a:moveTo>
                  <a:pt x="6016240" y="55909"/>
                </a:moveTo>
                <a:lnTo>
                  <a:pt x="6002945" y="58598"/>
                </a:lnTo>
                <a:lnTo>
                  <a:pt x="5992102" y="65930"/>
                </a:lnTo>
                <a:lnTo>
                  <a:pt x="5984799" y="76803"/>
                </a:lnTo>
                <a:lnTo>
                  <a:pt x="5982122" y="90114"/>
                </a:lnTo>
                <a:lnTo>
                  <a:pt x="5984799" y="103413"/>
                </a:lnTo>
                <a:lnTo>
                  <a:pt x="5992102" y="114258"/>
                </a:lnTo>
                <a:lnTo>
                  <a:pt x="6002945" y="121563"/>
                </a:lnTo>
                <a:lnTo>
                  <a:pt x="6016240" y="124239"/>
                </a:lnTo>
                <a:lnTo>
                  <a:pt x="6029555" y="121563"/>
                </a:lnTo>
                <a:lnTo>
                  <a:pt x="6040430" y="114258"/>
                </a:lnTo>
                <a:lnTo>
                  <a:pt x="6047763" y="103413"/>
                </a:lnTo>
                <a:lnTo>
                  <a:pt x="6050452" y="90114"/>
                </a:lnTo>
                <a:lnTo>
                  <a:pt x="6047763" y="76803"/>
                </a:lnTo>
                <a:lnTo>
                  <a:pt x="6040430" y="65930"/>
                </a:lnTo>
                <a:lnTo>
                  <a:pt x="6029555" y="58598"/>
                </a:lnTo>
                <a:lnTo>
                  <a:pt x="6016240" y="55909"/>
                </a:lnTo>
                <a:close/>
              </a:path>
              <a:path w="6634480" h="335914">
                <a:moveTo>
                  <a:pt x="6600168" y="118025"/>
                </a:moveTo>
                <a:lnTo>
                  <a:pt x="6586869" y="120714"/>
                </a:lnTo>
                <a:lnTo>
                  <a:pt x="6576024" y="128046"/>
                </a:lnTo>
                <a:lnTo>
                  <a:pt x="6568720" y="138919"/>
                </a:lnTo>
                <a:lnTo>
                  <a:pt x="6566044" y="152230"/>
                </a:lnTo>
                <a:lnTo>
                  <a:pt x="6568720" y="165529"/>
                </a:lnTo>
                <a:lnTo>
                  <a:pt x="6576024" y="176374"/>
                </a:lnTo>
                <a:lnTo>
                  <a:pt x="6586869" y="183679"/>
                </a:lnTo>
                <a:lnTo>
                  <a:pt x="6600168" y="186355"/>
                </a:lnTo>
                <a:lnTo>
                  <a:pt x="6613481" y="183679"/>
                </a:lnTo>
                <a:lnTo>
                  <a:pt x="6624356" y="176374"/>
                </a:lnTo>
                <a:lnTo>
                  <a:pt x="6631691" y="165529"/>
                </a:lnTo>
                <a:lnTo>
                  <a:pt x="6634381" y="152230"/>
                </a:lnTo>
                <a:lnTo>
                  <a:pt x="6631691" y="138919"/>
                </a:lnTo>
                <a:lnTo>
                  <a:pt x="6624356" y="128046"/>
                </a:lnTo>
                <a:lnTo>
                  <a:pt x="6613481" y="120714"/>
                </a:lnTo>
                <a:lnTo>
                  <a:pt x="6600168" y="118025"/>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7" name="object 84">
            <a:extLst>
              <a:ext uri="{FF2B5EF4-FFF2-40B4-BE49-F238E27FC236}">
                <a16:creationId xmlns:a16="http://schemas.microsoft.com/office/drawing/2014/main" id="{C1E05537-9B95-CBEA-8B84-1103194ACE8F}"/>
              </a:ext>
            </a:extLst>
          </p:cNvPr>
          <p:cNvSpPr/>
          <p:nvPr/>
        </p:nvSpPr>
        <p:spPr>
          <a:xfrm>
            <a:off x="1567332" y="2391091"/>
            <a:ext cx="237585" cy="260129"/>
          </a:xfrm>
          <a:custGeom>
            <a:avLst/>
            <a:gdLst/>
            <a:ahLst/>
            <a:cxnLst/>
            <a:rect l="l" t="t" r="r" b="b"/>
            <a:pathLst>
              <a:path w="260985" h="285750">
                <a:moveTo>
                  <a:pt x="68329" y="34205"/>
                </a:moveTo>
                <a:lnTo>
                  <a:pt x="65639" y="47504"/>
                </a:lnTo>
                <a:lnTo>
                  <a:pt x="58305" y="58349"/>
                </a:lnTo>
                <a:lnTo>
                  <a:pt x="47429" y="65653"/>
                </a:lnTo>
                <a:lnTo>
                  <a:pt x="34117" y="68329"/>
                </a:lnTo>
                <a:lnTo>
                  <a:pt x="20822" y="65653"/>
                </a:lnTo>
                <a:lnTo>
                  <a:pt x="9979" y="58349"/>
                </a:lnTo>
                <a:lnTo>
                  <a:pt x="2676" y="47504"/>
                </a:lnTo>
                <a:lnTo>
                  <a:pt x="0" y="34205"/>
                </a:lnTo>
                <a:lnTo>
                  <a:pt x="2676" y="20893"/>
                </a:lnTo>
                <a:lnTo>
                  <a:pt x="9979" y="10021"/>
                </a:lnTo>
                <a:lnTo>
                  <a:pt x="20822" y="2688"/>
                </a:lnTo>
                <a:lnTo>
                  <a:pt x="34117" y="0"/>
                </a:lnTo>
                <a:lnTo>
                  <a:pt x="47429" y="2688"/>
                </a:lnTo>
                <a:lnTo>
                  <a:pt x="58305" y="10021"/>
                </a:lnTo>
                <a:lnTo>
                  <a:pt x="65639" y="20893"/>
                </a:lnTo>
                <a:lnTo>
                  <a:pt x="68329" y="34205"/>
                </a:lnTo>
                <a:close/>
              </a:path>
              <a:path w="260985" h="285750">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78" name="object 85">
            <a:extLst>
              <a:ext uri="{FF2B5EF4-FFF2-40B4-BE49-F238E27FC236}">
                <a16:creationId xmlns:a16="http://schemas.microsoft.com/office/drawing/2014/main" id="{586C9C89-C36D-B19D-A9E1-5A3E6785A4FC}"/>
              </a:ext>
            </a:extLst>
          </p:cNvPr>
          <p:cNvPicPr/>
          <p:nvPr/>
        </p:nvPicPr>
        <p:blipFill>
          <a:blip r:embed="rId4" cstate="print"/>
          <a:stretch>
            <a:fillRect/>
          </a:stretch>
        </p:blipFill>
        <p:spPr>
          <a:xfrm>
            <a:off x="1915110" y="2631425"/>
            <a:ext cx="67866" cy="67859"/>
          </a:xfrm>
          <a:prstGeom prst="rect">
            <a:avLst/>
          </a:prstGeom>
        </p:spPr>
      </p:pic>
      <p:sp>
        <p:nvSpPr>
          <p:cNvPr id="179" name="object 86">
            <a:extLst>
              <a:ext uri="{FF2B5EF4-FFF2-40B4-BE49-F238E27FC236}">
                <a16:creationId xmlns:a16="http://schemas.microsoft.com/office/drawing/2014/main" id="{8D4AD3FD-C29A-E05D-5246-E24635F97E24}"/>
              </a:ext>
            </a:extLst>
          </p:cNvPr>
          <p:cNvSpPr/>
          <p:nvPr/>
        </p:nvSpPr>
        <p:spPr>
          <a:xfrm>
            <a:off x="2093249" y="2441987"/>
            <a:ext cx="1204687" cy="147407"/>
          </a:xfrm>
          <a:custGeom>
            <a:avLst/>
            <a:gdLst/>
            <a:ahLst/>
            <a:cxnLst/>
            <a:rect l="l" t="t" r="r" b="b"/>
            <a:pathLst>
              <a:path w="1323340" h="161925">
                <a:moveTo>
                  <a:pt x="34117" y="93177"/>
                </a:moveTo>
                <a:lnTo>
                  <a:pt x="20819" y="95866"/>
                </a:lnTo>
                <a:lnTo>
                  <a:pt x="9976" y="103198"/>
                </a:lnTo>
                <a:lnTo>
                  <a:pt x="2675" y="114071"/>
                </a:lnTo>
                <a:lnTo>
                  <a:pt x="0" y="127383"/>
                </a:lnTo>
                <a:lnTo>
                  <a:pt x="2675" y="140681"/>
                </a:lnTo>
                <a:lnTo>
                  <a:pt x="9976" y="151526"/>
                </a:lnTo>
                <a:lnTo>
                  <a:pt x="20819" y="158831"/>
                </a:lnTo>
                <a:lnTo>
                  <a:pt x="34117" y="161507"/>
                </a:lnTo>
                <a:lnTo>
                  <a:pt x="47429" y="158831"/>
                </a:lnTo>
                <a:lnTo>
                  <a:pt x="58305" y="151526"/>
                </a:lnTo>
                <a:lnTo>
                  <a:pt x="65639" y="140681"/>
                </a:lnTo>
                <a:lnTo>
                  <a:pt x="68329" y="127383"/>
                </a:lnTo>
                <a:lnTo>
                  <a:pt x="65639" y="114071"/>
                </a:lnTo>
                <a:lnTo>
                  <a:pt x="58305" y="103198"/>
                </a:lnTo>
                <a:lnTo>
                  <a:pt x="47429" y="95866"/>
                </a:lnTo>
                <a:lnTo>
                  <a:pt x="34117" y="93177"/>
                </a:lnTo>
                <a:close/>
              </a:path>
              <a:path w="1323340" h="161925">
                <a:moveTo>
                  <a:pt x="232900" y="74543"/>
                </a:moveTo>
                <a:lnTo>
                  <a:pt x="219602" y="77232"/>
                </a:lnTo>
                <a:lnTo>
                  <a:pt x="208759" y="84564"/>
                </a:lnTo>
                <a:lnTo>
                  <a:pt x="201458" y="95437"/>
                </a:lnTo>
                <a:lnTo>
                  <a:pt x="198782" y="108749"/>
                </a:lnTo>
                <a:lnTo>
                  <a:pt x="201458" y="122047"/>
                </a:lnTo>
                <a:lnTo>
                  <a:pt x="208759" y="132892"/>
                </a:lnTo>
                <a:lnTo>
                  <a:pt x="219602" y="140197"/>
                </a:lnTo>
                <a:lnTo>
                  <a:pt x="232900" y="142873"/>
                </a:lnTo>
                <a:lnTo>
                  <a:pt x="246212" y="140197"/>
                </a:lnTo>
                <a:lnTo>
                  <a:pt x="257088" y="132892"/>
                </a:lnTo>
                <a:lnTo>
                  <a:pt x="264422" y="122047"/>
                </a:lnTo>
                <a:lnTo>
                  <a:pt x="267112" y="108749"/>
                </a:lnTo>
                <a:lnTo>
                  <a:pt x="264422" y="95437"/>
                </a:lnTo>
                <a:lnTo>
                  <a:pt x="257088" y="84564"/>
                </a:lnTo>
                <a:lnTo>
                  <a:pt x="246212" y="77232"/>
                </a:lnTo>
                <a:lnTo>
                  <a:pt x="232900" y="74543"/>
                </a:lnTo>
                <a:close/>
              </a:path>
              <a:path w="1323340" h="161925">
                <a:moveTo>
                  <a:pt x="425469" y="24847"/>
                </a:moveTo>
                <a:lnTo>
                  <a:pt x="412174" y="27536"/>
                </a:lnTo>
                <a:lnTo>
                  <a:pt x="401331" y="34868"/>
                </a:lnTo>
                <a:lnTo>
                  <a:pt x="394028" y="45741"/>
                </a:lnTo>
                <a:lnTo>
                  <a:pt x="391352" y="59053"/>
                </a:lnTo>
                <a:lnTo>
                  <a:pt x="394028" y="72352"/>
                </a:lnTo>
                <a:lnTo>
                  <a:pt x="401331" y="83197"/>
                </a:lnTo>
                <a:lnTo>
                  <a:pt x="412174" y="90501"/>
                </a:lnTo>
                <a:lnTo>
                  <a:pt x="425469" y="93177"/>
                </a:lnTo>
                <a:lnTo>
                  <a:pt x="438781" y="90501"/>
                </a:lnTo>
                <a:lnTo>
                  <a:pt x="449657" y="83197"/>
                </a:lnTo>
                <a:lnTo>
                  <a:pt x="456991" y="72352"/>
                </a:lnTo>
                <a:lnTo>
                  <a:pt x="459681" y="59053"/>
                </a:lnTo>
                <a:lnTo>
                  <a:pt x="456991" y="45741"/>
                </a:lnTo>
                <a:lnTo>
                  <a:pt x="449657" y="34868"/>
                </a:lnTo>
                <a:lnTo>
                  <a:pt x="438781" y="27536"/>
                </a:lnTo>
                <a:lnTo>
                  <a:pt x="425469" y="24847"/>
                </a:lnTo>
                <a:close/>
              </a:path>
              <a:path w="1323340" h="161925">
                <a:moveTo>
                  <a:pt x="618038" y="0"/>
                </a:moveTo>
                <a:lnTo>
                  <a:pt x="604743" y="2688"/>
                </a:lnTo>
                <a:lnTo>
                  <a:pt x="593900" y="10021"/>
                </a:lnTo>
                <a:lnTo>
                  <a:pt x="586597" y="20893"/>
                </a:lnTo>
                <a:lnTo>
                  <a:pt x="583921" y="34205"/>
                </a:lnTo>
                <a:lnTo>
                  <a:pt x="586597" y="47504"/>
                </a:lnTo>
                <a:lnTo>
                  <a:pt x="593900" y="58349"/>
                </a:lnTo>
                <a:lnTo>
                  <a:pt x="604743" y="65653"/>
                </a:lnTo>
                <a:lnTo>
                  <a:pt x="618038" y="68329"/>
                </a:lnTo>
                <a:lnTo>
                  <a:pt x="631354" y="65653"/>
                </a:lnTo>
                <a:lnTo>
                  <a:pt x="642229" y="58349"/>
                </a:lnTo>
                <a:lnTo>
                  <a:pt x="649562" y="47504"/>
                </a:lnTo>
                <a:lnTo>
                  <a:pt x="652251" y="34205"/>
                </a:lnTo>
                <a:lnTo>
                  <a:pt x="649562" y="20893"/>
                </a:lnTo>
                <a:lnTo>
                  <a:pt x="642229" y="10021"/>
                </a:lnTo>
                <a:lnTo>
                  <a:pt x="631354" y="2688"/>
                </a:lnTo>
                <a:lnTo>
                  <a:pt x="618038" y="0"/>
                </a:lnTo>
                <a:close/>
              </a:path>
              <a:path w="1323340" h="161925">
                <a:moveTo>
                  <a:pt x="810614" y="0"/>
                </a:moveTo>
                <a:lnTo>
                  <a:pt x="797316" y="2688"/>
                </a:lnTo>
                <a:lnTo>
                  <a:pt x="786471" y="10021"/>
                </a:lnTo>
                <a:lnTo>
                  <a:pt x="779166" y="20893"/>
                </a:lnTo>
                <a:lnTo>
                  <a:pt x="776490" y="34205"/>
                </a:lnTo>
                <a:lnTo>
                  <a:pt x="779166" y="47504"/>
                </a:lnTo>
                <a:lnTo>
                  <a:pt x="786471" y="58349"/>
                </a:lnTo>
                <a:lnTo>
                  <a:pt x="797316" y="65653"/>
                </a:lnTo>
                <a:lnTo>
                  <a:pt x="810614" y="68329"/>
                </a:lnTo>
                <a:lnTo>
                  <a:pt x="823926" y="65653"/>
                </a:lnTo>
                <a:lnTo>
                  <a:pt x="834799" y="58349"/>
                </a:lnTo>
                <a:lnTo>
                  <a:pt x="842131" y="47504"/>
                </a:lnTo>
                <a:lnTo>
                  <a:pt x="844820" y="34205"/>
                </a:lnTo>
                <a:lnTo>
                  <a:pt x="842131" y="20893"/>
                </a:lnTo>
                <a:lnTo>
                  <a:pt x="834799" y="10021"/>
                </a:lnTo>
                <a:lnTo>
                  <a:pt x="823926" y="2688"/>
                </a:lnTo>
                <a:lnTo>
                  <a:pt x="810614" y="0"/>
                </a:lnTo>
                <a:close/>
              </a:path>
              <a:path w="1323340" h="161925">
                <a:moveTo>
                  <a:pt x="1003184" y="62115"/>
                </a:moveTo>
                <a:lnTo>
                  <a:pt x="989885" y="64804"/>
                </a:lnTo>
                <a:lnTo>
                  <a:pt x="979040" y="72137"/>
                </a:lnTo>
                <a:lnTo>
                  <a:pt x="971735" y="83009"/>
                </a:lnTo>
                <a:lnTo>
                  <a:pt x="969059" y="96321"/>
                </a:lnTo>
                <a:lnTo>
                  <a:pt x="971735" y="109620"/>
                </a:lnTo>
                <a:lnTo>
                  <a:pt x="979040" y="120465"/>
                </a:lnTo>
                <a:lnTo>
                  <a:pt x="989885" y="127769"/>
                </a:lnTo>
                <a:lnTo>
                  <a:pt x="1003184" y="130445"/>
                </a:lnTo>
                <a:lnTo>
                  <a:pt x="1016496" y="127769"/>
                </a:lnTo>
                <a:lnTo>
                  <a:pt x="1027372" y="120465"/>
                </a:lnTo>
                <a:lnTo>
                  <a:pt x="1034706" y="109620"/>
                </a:lnTo>
                <a:lnTo>
                  <a:pt x="1037396" y="96321"/>
                </a:lnTo>
                <a:lnTo>
                  <a:pt x="1034706" y="83009"/>
                </a:lnTo>
                <a:lnTo>
                  <a:pt x="1027372" y="72137"/>
                </a:lnTo>
                <a:lnTo>
                  <a:pt x="1016496" y="64804"/>
                </a:lnTo>
                <a:lnTo>
                  <a:pt x="1003184" y="62115"/>
                </a:lnTo>
                <a:close/>
              </a:path>
              <a:path w="1323340" h="161925">
                <a:moveTo>
                  <a:pt x="1195753" y="80750"/>
                </a:moveTo>
                <a:lnTo>
                  <a:pt x="1182458" y="83440"/>
                </a:lnTo>
                <a:lnTo>
                  <a:pt x="1171615" y="90773"/>
                </a:lnTo>
                <a:lnTo>
                  <a:pt x="1164312" y="101647"/>
                </a:lnTo>
                <a:lnTo>
                  <a:pt x="1161636" y="114955"/>
                </a:lnTo>
                <a:lnTo>
                  <a:pt x="1164312" y="128258"/>
                </a:lnTo>
                <a:lnTo>
                  <a:pt x="1171615" y="139105"/>
                </a:lnTo>
                <a:lnTo>
                  <a:pt x="1182458" y="146410"/>
                </a:lnTo>
                <a:lnTo>
                  <a:pt x="1195753" y="149087"/>
                </a:lnTo>
                <a:lnTo>
                  <a:pt x="1209065" y="146410"/>
                </a:lnTo>
                <a:lnTo>
                  <a:pt x="1219941" y="139105"/>
                </a:lnTo>
                <a:lnTo>
                  <a:pt x="1227275" y="128258"/>
                </a:lnTo>
                <a:lnTo>
                  <a:pt x="1229965" y="114955"/>
                </a:lnTo>
                <a:lnTo>
                  <a:pt x="1227275" y="101647"/>
                </a:lnTo>
                <a:lnTo>
                  <a:pt x="1219941" y="90773"/>
                </a:lnTo>
                <a:lnTo>
                  <a:pt x="1209065" y="83440"/>
                </a:lnTo>
                <a:lnTo>
                  <a:pt x="1195753" y="80750"/>
                </a:lnTo>
                <a:close/>
              </a:path>
              <a:path w="1323340" h="161925">
                <a:moveTo>
                  <a:pt x="1288930" y="31054"/>
                </a:moveTo>
                <a:lnTo>
                  <a:pt x="1275636" y="33744"/>
                </a:lnTo>
                <a:lnTo>
                  <a:pt x="1264793" y="41079"/>
                </a:lnTo>
                <a:lnTo>
                  <a:pt x="1257490" y="51954"/>
                </a:lnTo>
                <a:lnTo>
                  <a:pt x="1254813" y="65267"/>
                </a:lnTo>
                <a:lnTo>
                  <a:pt x="1257490" y="78565"/>
                </a:lnTo>
                <a:lnTo>
                  <a:pt x="1264793" y="89410"/>
                </a:lnTo>
                <a:lnTo>
                  <a:pt x="1275636" y="96715"/>
                </a:lnTo>
                <a:lnTo>
                  <a:pt x="1288930" y="99391"/>
                </a:lnTo>
                <a:lnTo>
                  <a:pt x="1302246" y="96715"/>
                </a:lnTo>
                <a:lnTo>
                  <a:pt x="1313121" y="89410"/>
                </a:lnTo>
                <a:lnTo>
                  <a:pt x="1320454" y="78565"/>
                </a:lnTo>
                <a:lnTo>
                  <a:pt x="1323143" y="65267"/>
                </a:lnTo>
                <a:lnTo>
                  <a:pt x="1320454" y="51954"/>
                </a:lnTo>
                <a:lnTo>
                  <a:pt x="1313121" y="41079"/>
                </a:lnTo>
                <a:lnTo>
                  <a:pt x="1302246" y="33744"/>
                </a:lnTo>
                <a:lnTo>
                  <a:pt x="1288930" y="31054"/>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80" name="object 87">
            <a:extLst>
              <a:ext uri="{FF2B5EF4-FFF2-40B4-BE49-F238E27FC236}">
                <a16:creationId xmlns:a16="http://schemas.microsoft.com/office/drawing/2014/main" id="{9A565024-85F0-C49B-C477-0C203657BB35}"/>
              </a:ext>
            </a:extLst>
          </p:cNvPr>
          <p:cNvPicPr/>
          <p:nvPr/>
        </p:nvPicPr>
        <p:blipFill>
          <a:blip r:embed="rId5" cstate="print"/>
          <a:stretch>
            <a:fillRect/>
          </a:stretch>
        </p:blipFill>
        <p:spPr>
          <a:xfrm>
            <a:off x="3323205" y="2388262"/>
            <a:ext cx="67859" cy="67859"/>
          </a:xfrm>
          <a:prstGeom prst="rect">
            <a:avLst/>
          </a:prstGeom>
        </p:spPr>
      </p:pic>
      <p:pic>
        <p:nvPicPr>
          <p:cNvPr id="181" name="object 88">
            <a:extLst>
              <a:ext uri="{FF2B5EF4-FFF2-40B4-BE49-F238E27FC236}">
                <a16:creationId xmlns:a16="http://schemas.microsoft.com/office/drawing/2014/main" id="{24039E30-71E6-1053-B0EA-0E96CBD0A79F}"/>
              </a:ext>
            </a:extLst>
          </p:cNvPr>
          <p:cNvPicPr/>
          <p:nvPr/>
        </p:nvPicPr>
        <p:blipFill>
          <a:blip r:embed="rId6" cstate="print"/>
          <a:stretch>
            <a:fillRect/>
          </a:stretch>
        </p:blipFill>
        <p:spPr>
          <a:xfrm>
            <a:off x="3849121" y="2484398"/>
            <a:ext cx="67859" cy="67859"/>
          </a:xfrm>
          <a:prstGeom prst="rect">
            <a:avLst/>
          </a:prstGeom>
        </p:spPr>
      </p:pic>
      <p:pic>
        <p:nvPicPr>
          <p:cNvPr id="182" name="object 89">
            <a:extLst>
              <a:ext uri="{FF2B5EF4-FFF2-40B4-BE49-F238E27FC236}">
                <a16:creationId xmlns:a16="http://schemas.microsoft.com/office/drawing/2014/main" id="{5243BBF9-B198-502E-1DF4-363D28F235D0}"/>
              </a:ext>
            </a:extLst>
          </p:cNvPr>
          <p:cNvPicPr/>
          <p:nvPr/>
        </p:nvPicPr>
        <p:blipFill>
          <a:blip r:embed="rId7" cstate="print"/>
          <a:stretch>
            <a:fillRect/>
          </a:stretch>
        </p:blipFill>
        <p:spPr>
          <a:xfrm>
            <a:off x="4375031" y="2433501"/>
            <a:ext cx="67866" cy="67859"/>
          </a:xfrm>
          <a:prstGeom prst="rect">
            <a:avLst/>
          </a:prstGeom>
        </p:spPr>
      </p:pic>
      <p:pic>
        <p:nvPicPr>
          <p:cNvPr id="183" name="object 90">
            <a:extLst>
              <a:ext uri="{FF2B5EF4-FFF2-40B4-BE49-F238E27FC236}">
                <a16:creationId xmlns:a16="http://schemas.microsoft.com/office/drawing/2014/main" id="{D7DC323A-400D-5BC8-FDB3-8222ACF98D5D}"/>
              </a:ext>
            </a:extLst>
          </p:cNvPr>
          <p:cNvPicPr/>
          <p:nvPr/>
        </p:nvPicPr>
        <p:blipFill>
          <a:blip r:embed="rId8" cstate="print"/>
          <a:stretch>
            <a:fillRect/>
          </a:stretch>
        </p:blipFill>
        <p:spPr>
          <a:xfrm>
            <a:off x="4906603" y="2410881"/>
            <a:ext cx="67859" cy="67859"/>
          </a:xfrm>
          <a:prstGeom prst="rect">
            <a:avLst/>
          </a:prstGeom>
        </p:spPr>
      </p:pic>
      <p:pic>
        <p:nvPicPr>
          <p:cNvPr id="184" name="object 91">
            <a:extLst>
              <a:ext uri="{FF2B5EF4-FFF2-40B4-BE49-F238E27FC236}">
                <a16:creationId xmlns:a16="http://schemas.microsoft.com/office/drawing/2014/main" id="{DC6408B5-6499-6118-F399-57CC15D89CAF}"/>
              </a:ext>
            </a:extLst>
          </p:cNvPr>
          <p:cNvPicPr/>
          <p:nvPr/>
        </p:nvPicPr>
        <p:blipFill>
          <a:blip r:embed="rId9" cstate="print"/>
          <a:stretch>
            <a:fillRect/>
          </a:stretch>
        </p:blipFill>
        <p:spPr>
          <a:xfrm>
            <a:off x="5432519" y="2456122"/>
            <a:ext cx="67859" cy="67859"/>
          </a:xfrm>
          <a:prstGeom prst="rect">
            <a:avLst/>
          </a:prstGeom>
        </p:spPr>
      </p:pic>
      <p:pic>
        <p:nvPicPr>
          <p:cNvPr id="185" name="object 92">
            <a:extLst>
              <a:ext uri="{FF2B5EF4-FFF2-40B4-BE49-F238E27FC236}">
                <a16:creationId xmlns:a16="http://schemas.microsoft.com/office/drawing/2014/main" id="{C080051F-D519-D4A6-AD72-CB7DD308960C}"/>
              </a:ext>
            </a:extLst>
          </p:cNvPr>
          <p:cNvPicPr/>
          <p:nvPr/>
        </p:nvPicPr>
        <p:blipFill>
          <a:blip r:embed="rId10" cstate="print"/>
          <a:stretch>
            <a:fillRect/>
          </a:stretch>
        </p:blipFill>
        <p:spPr>
          <a:xfrm>
            <a:off x="5958428" y="2478742"/>
            <a:ext cx="67866" cy="67859"/>
          </a:xfrm>
          <a:prstGeom prst="rect">
            <a:avLst/>
          </a:prstGeom>
        </p:spPr>
      </p:pic>
      <p:pic>
        <p:nvPicPr>
          <p:cNvPr id="186" name="object 93">
            <a:extLst>
              <a:ext uri="{FF2B5EF4-FFF2-40B4-BE49-F238E27FC236}">
                <a16:creationId xmlns:a16="http://schemas.microsoft.com/office/drawing/2014/main" id="{C863FF22-49E4-F0DF-D8FE-768DDDAA8F04}"/>
              </a:ext>
            </a:extLst>
          </p:cNvPr>
          <p:cNvPicPr/>
          <p:nvPr/>
        </p:nvPicPr>
        <p:blipFill>
          <a:blip r:embed="rId11" cstate="print"/>
          <a:stretch>
            <a:fillRect/>
          </a:stretch>
        </p:blipFill>
        <p:spPr>
          <a:xfrm>
            <a:off x="6484345" y="2512668"/>
            <a:ext cx="67859" cy="67866"/>
          </a:xfrm>
          <a:prstGeom prst="rect">
            <a:avLst/>
          </a:prstGeom>
        </p:spPr>
      </p:pic>
      <p:pic>
        <p:nvPicPr>
          <p:cNvPr id="187" name="object 94">
            <a:extLst>
              <a:ext uri="{FF2B5EF4-FFF2-40B4-BE49-F238E27FC236}">
                <a16:creationId xmlns:a16="http://schemas.microsoft.com/office/drawing/2014/main" id="{F9624DA4-61B8-4621-3E4C-75AFF1ACC061}"/>
              </a:ext>
            </a:extLst>
          </p:cNvPr>
          <p:cNvPicPr/>
          <p:nvPr/>
        </p:nvPicPr>
        <p:blipFill>
          <a:blip r:embed="rId8" cstate="print"/>
          <a:stretch>
            <a:fillRect/>
          </a:stretch>
        </p:blipFill>
        <p:spPr>
          <a:xfrm>
            <a:off x="7010260" y="2439158"/>
            <a:ext cx="67859" cy="67859"/>
          </a:xfrm>
          <a:prstGeom prst="rect">
            <a:avLst/>
          </a:prstGeom>
        </p:spPr>
      </p:pic>
      <p:pic>
        <p:nvPicPr>
          <p:cNvPr id="188" name="object 95">
            <a:extLst>
              <a:ext uri="{FF2B5EF4-FFF2-40B4-BE49-F238E27FC236}">
                <a16:creationId xmlns:a16="http://schemas.microsoft.com/office/drawing/2014/main" id="{EA0B5CBD-CEF0-C5D4-CC83-E8BA6435E9EF}"/>
              </a:ext>
            </a:extLst>
          </p:cNvPr>
          <p:cNvPicPr/>
          <p:nvPr/>
        </p:nvPicPr>
        <p:blipFill>
          <a:blip r:embed="rId4" cstate="print"/>
          <a:stretch>
            <a:fillRect/>
          </a:stretch>
        </p:blipFill>
        <p:spPr>
          <a:xfrm>
            <a:off x="7541825" y="2495705"/>
            <a:ext cx="67866" cy="67859"/>
          </a:xfrm>
          <a:prstGeom prst="rect">
            <a:avLst/>
          </a:prstGeom>
        </p:spPr>
      </p:pic>
      <p:sp>
        <p:nvSpPr>
          <p:cNvPr id="189" name="object 96">
            <a:extLst>
              <a:ext uri="{FF2B5EF4-FFF2-40B4-BE49-F238E27FC236}">
                <a16:creationId xmlns:a16="http://schemas.microsoft.com/office/drawing/2014/main" id="{0ACEF2B7-4937-78E3-1CA1-4C9C8856A80F}"/>
              </a:ext>
            </a:extLst>
          </p:cNvPr>
          <p:cNvSpPr/>
          <p:nvPr/>
        </p:nvSpPr>
        <p:spPr>
          <a:xfrm>
            <a:off x="1601182" y="2423510"/>
            <a:ext cx="5977768" cy="181512"/>
          </a:xfrm>
          <a:custGeom>
            <a:avLst/>
            <a:gdLst/>
            <a:ahLst/>
            <a:cxnLst/>
            <a:rect l="l" t="t" r="r" b="b"/>
            <a:pathLst>
              <a:path w="6566534" h="199389">
                <a:moveTo>
                  <a:pt x="0" y="0"/>
                </a:moveTo>
                <a:lnTo>
                  <a:pt x="192569" y="74543"/>
                </a:lnTo>
              </a:path>
              <a:path w="6566534" h="199389">
                <a:moveTo>
                  <a:pt x="192569" y="74543"/>
                </a:moveTo>
                <a:lnTo>
                  <a:pt x="385145" y="198782"/>
                </a:lnTo>
              </a:path>
              <a:path w="6566534" h="199389">
                <a:moveTo>
                  <a:pt x="385145" y="198782"/>
                </a:moveTo>
                <a:lnTo>
                  <a:pt x="577714" y="99391"/>
                </a:lnTo>
              </a:path>
              <a:path w="6566534" h="199389">
                <a:moveTo>
                  <a:pt x="577714" y="99391"/>
                </a:moveTo>
                <a:lnTo>
                  <a:pt x="776497" y="155301"/>
                </a:lnTo>
              </a:path>
              <a:path w="6566534" h="199389">
                <a:moveTo>
                  <a:pt x="776497" y="155301"/>
                </a:moveTo>
                <a:lnTo>
                  <a:pt x="969066" y="80757"/>
                </a:lnTo>
              </a:path>
              <a:path w="6566534" h="199389">
                <a:moveTo>
                  <a:pt x="969066" y="80757"/>
                </a:moveTo>
                <a:lnTo>
                  <a:pt x="1161636" y="149087"/>
                </a:lnTo>
              </a:path>
              <a:path w="6566534" h="199389">
                <a:moveTo>
                  <a:pt x="1161636" y="149087"/>
                </a:moveTo>
                <a:lnTo>
                  <a:pt x="1354205" y="130453"/>
                </a:lnTo>
              </a:path>
              <a:path w="6566534" h="199389">
                <a:moveTo>
                  <a:pt x="1354205" y="130453"/>
                </a:moveTo>
                <a:lnTo>
                  <a:pt x="1546781" y="111819"/>
                </a:lnTo>
              </a:path>
              <a:path w="6566534" h="199389">
                <a:moveTo>
                  <a:pt x="1546781" y="111819"/>
                </a:moveTo>
                <a:lnTo>
                  <a:pt x="1739350" y="86971"/>
                </a:lnTo>
              </a:path>
              <a:path w="6566534" h="199389">
                <a:moveTo>
                  <a:pt x="1739350" y="86971"/>
                </a:moveTo>
                <a:lnTo>
                  <a:pt x="1832528" y="180148"/>
                </a:lnTo>
              </a:path>
              <a:path w="6566534" h="199389">
                <a:moveTo>
                  <a:pt x="1832528" y="180148"/>
                </a:moveTo>
                <a:lnTo>
                  <a:pt x="1931920" y="74543"/>
                </a:lnTo>
              </a:path>
              <a:path w="6566534" h="199389">
                <a:moveTo>
                  <a:pt x="1931920" y="74543"/>
                </a:moveTo>
                <a:lnTo>
                  <a:pt x="2509634" y="99391"/>
                </a:lnTo>
              </a:path>
              <a:path w="6566534" h="199389">
                <a:moveTo>
                  <a:pt x="2509634" y="99391"/>
                </a:moveTo>
                <a:lnTo>
                  <a:pt x="3087349" y="80757"/>
                </a:lnTo>
              </a:path>
              <a:path w="6566534" h="199389">
                <a:moveTo>
                  <a:pt x="3087349" y="80757"/>
                </a:moveTo>
                <a:lnTo>
                  <a:pt x="3671271" y="55909"/>
                </a:lnTo>
              </a:path>
              <a:path w="6566534" h="199389">
                <a:moveTo>
                  <a:pt x="3671271" y="55909"/>
                </a:moveTo>
                <a:lnTo>
                  <a:pt x="4248985" y="86971"/>
                </a:lnTo>
              </a:path>
              <a:path w="6566534" h="199389">
                <a:moveTo>
                  <a:pt x="4248985" y="86971"/>
                </a:moveTo>
                <a:lnTo>
                  <a:pt x="4826700" y="93177"/>
                </a:lnTo>
              </a:path>
              <a:path w="6566534" h="199389">
                <a:moveTo>
                  <a:pt x="4826700" y="86971"/>
                </a:moveTo>
                <a:lnTo>
                  <a:pt x="5404408" y="62123"/>
                </a:lnTo>
              </a:path>
              <a:path w="6566534" h="199389">
                <a:moveTo>
                  <a:pt x="5404408" y="62123"/>
                </a:moveTo>
                <a:lnTo>
                  <a:pt x="5982123" y="124239"/>
                </a:lnTo>
              </a:path>
              <a:path w="6566534" h="199389">
                <a:moveTo>
                  <a:pt x="5982123" y="124239"/>
                </a:moveTo>
                <a:lnTo>
                  <a:pt x="6566051" y="192569"/>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0" name="object 97">
            <a:extLst>
              <a:ext uri="{FF2B5EF4-FFF2-40B4-BE49-F238E27FC236}">
                <a16:creationId xmlns:a16="http://schemas.microsoft.com/office/drawing/2014/main" id="{9F30B880-67BE-58E6-8416-6EB7EF88871B}"/>
              </a:ext>
            </a:extLst>
          </p:cNvPr>
          <p:cNvSpPr/>
          <p:nvPr/>
        </p:nvSpPr>
        <p:spPr>
          <a:xfrm>
            <a:off x="1567332" y="2391091"/>
            <a:ext cx="6039621" cy="243365"/>
          </a:xfrm>
          <a:custGeom>
            <a:avLst/>
            <a:gdLst/>
            <a:ahLst/>
            <a:cxnLst/>
            <a:rect l="l" t="t" r="r" b="b"/>
            <a:pathLst>
              <a:path w="6634480" h="267335">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267335">
                <a:moveTo>
                  <a:pt x="226686" y="74543"/>
                </a:moveTo>
                <a:lnTo>
                  <a:pt x="213391" y="77232"/>
                </a:lnTo>
                <a:lnTo>
                  <a:pt x="202548" y="84564"/>
                </a:lnTo>
                <a:lnTo>
                  <a:pt x="195245" y="95437"/>
                </a:lnTo>
                <a:lnTo>
                  <a:pt x="192569" y="108749"/>
                </a:lnTo>
                <a:lnTo>
                  <a:pt x="195245" y="122047"/>
                </a:lnTo>
                <a:lnTo>
                  <a:pt x="202548" y="132892"/>
                </a:lnTo>
                <a:lnTo>
                  <a:pt x="213391" y="140197"/>
                </a:lnTo>
                <a:lnTo>
                  <a:pt x="226686" y="142873"/>
                </a:lnTo>
                <a:lnTo>
                  <a:pt x="240001" y="140197"/>
                </a:lnTo>
                <a:lnTo>
                  <a:pt x="250876" y="132892"/>
                </a:lnTo>
                <a:lnTo>
                  <a:pt x="258209" y="122047"/>
                </a:lnTo>
                <a:lnTo>
                  <a:pt x="260898" y="108749"/>
                </a:lnTo>
                <a:lnTo>
                  <a:pt x="258209" y="95437"/>
                </a:lnTo>
                <a:lnTo>
                  <a:pt x="250876" y="84564"/>
                </a:lnTo>
                <a:lnTo>
                  <a:pt x="240001" y="77232"/>
                </a:lnTo>
                <a:lnTo>
                  <a:pt x="226686" y="74543"/>
                </a:lnTo>
                <a:close/>
              </a:path>
              <a:path w="6634480" h="267335">
                <a:moveTo>
                  <a:pt x="419262" y="198782"/>
                </a:moveTo>
                <a:lnTo>
                  <a:pt x="405963" y="201471"/>
                </a:lnTo>
                <a:lnTo>
                  <a:pt x="395118" y="208804"/>
                </a:lnTo>
                <a:lnTo>
                  <a:pt x="387814" y="219676"/>
                </a:lnTo>
                <a:lnTo>
                  <a:pt x="385138" y="232988"/>
                </a:lnTo>
                <a:lnTo>
                  <a:pt x="387814" y="246287"/>
                </a:lnTo>
                <a:lnTo>
                  <a:pt x="395118" y="257132"/>
                </a:lnTo>
                <a:lnTo>
                  <a:pt x="405963" y="264436"/>
                </a:lnTo>
                <a:lnTo>
                  <a:pt x="419262" y="267112"/>
                </a:lnTo>
                <a:lnTo>
                  <a:pt x="432575" y="264436"/>
                </a:lnTo>
                <a:lnTo>
                  <a:pt x="443450" y="257132"/>
                </a:lnTo>
                <a:lnTo>
                  <a:pt x="450785" y="246287"/>
                </a:lnTo>
                <a:lnTo>
                  <a:pt x="453475" y="232988"/>
                </a:lnTo>
                <a:lnTo>
                  <a:pt x="450785" y="219676"/>
                </a:lnTo>
                <a:lnTo>
                  <a:pt x="443450" y="208804"/>
                </a:lnTo>
                <a:lnTo>
                  <a:pt x="432575" y="201471"/>
                </a:lnTo>
                <a:lnTo>
                  <a:pt x="419262" y="198782"/>
                </a:lnTo>
                <a:close/>
              </a:path>
              <a:path w="6634480" h="267335">
                <a:moveTo>
                  <a:pt x="611831" y="99391"/>
                </a:moveTo>
                <a:lnTo>
                  <a:pt x="598534" y="102080"/>
                </a:lnTo>
                <a:lnTo>
                  <a:pt x="587691" y="109412"/>
                </a:lnTo>
                <a:lnTo>
                  <a:pt x="580389" y="120285"/>
                </a:lnTo>
                <a:lnTo>
                  <a:pt x="577714" y="133596"/>
                </a:lnTo>
                <a:lnTo>
                  <a:pt x="580389" y="146895"/>
                </a:lnTo>
                <a:lnTo>
                  <a:pt x="587691" y="157740"/>
                </a:lnTo>
                <a:lnTo>
                  <a:pt x="598534" y="165044"/>
                </a:lnTo>
                <a:lnTo>
                  <a:pt x="611831" y="167721"/>
                </a:lnTo>
                <a:lnTo>
                  <a:pt x="625144" y="165044"/>
                </a:lnTo>
                <a:lnTo>
                  <a:pt x="636019" y="157740"/>
                </a:lnTo>
                <a:lnTo>
                  <a:pt x="643354" y="146895"/>
                </a:lnTo>
                <a:lnTo>
                  <a:pt x="646044" y="133596"/>
                </a:lnTo>
                <a:lnTo>
                  <a:pt x="643354" y="120285"/>
                </a:lnTo>
                <a:lnTo>
                  <a:pt x="636019" y="109412"/>
                </a:lnTo>
                <a:lnTo>
                  <a:pt x="625144" y="102080"/>
                </a:lnTo>
                <a:lnTo>
                  <a:pt x="611831" y="99391"/>
                </a:lnTo>
                <a:close/>
              </a:path>
              <a:path w="6634480" h="267335">
                <a:moveTo>
                  <a:pt x="810614" y="155301"/>
                </a:moveTo>
                <a:lnTo>
                  <a:pt x="797317" y="157990"/>
                </a:lnTo>
                <a:lnTo>
                  <a:pt x="786474" y="165322"/>
                </a:lnTo>
                <a:lnTo>
                  <a:pt x="779172" y="176194"/>
                </a:lnTo>
                <a:lnTo>
                  <a:pt x="776497" y="189506"/>
                </a:lnTo>
                <a:lnTo>
                  <a:pt x="779172" y="202805"/>
                </a:lnTo>
                <a:lnTo>
                  <a:pt x="786474" y="213650"/>
                </a:lnTo>
                <a:lnTo>
                  <a:pt x="797317" y="220954"/>
                </a:lnTo>
                <a:lnTo>
                  <a:pt x="810614" y="223630"/>
                </a:lnTo>
                <a:lnTo>
                  <a:pt x="823927" y="220954"/>
                </a:lnTo>
                <a:lnTo>
                  <a:pt x="834802" y="213650"/>
                </a:lnTo>
                <a:lnTo>
                  <a:pt x="842137" y="202805"/>
                </a:lnTo>
                <a:lnTo>
                  <a:pt x="844827" y="189506"/>
                </a:lnTo>
                <a:lnTo>
                  <a:pt x="842137" y="176194"/>
                </a:lnTo>
                <a:lnTo>
                  <a:pt x="834802" y="165322"/>
                </a:lnTo>
                <a:lnTo>
                  <a:pt x="823927" y="157990"/>
                </a:lnTo>
                <a:lnTo>
                  <a:pt x="810614" y="155301"/>
                </a:lnTo>
                <a:close/>
              </a:path>
              <a:path w="6634480" h="267335">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267335">
                <a:moveTo>
                  <a:pt x="1195753" y="149087"/>
                </a:moveTo>
                <a:lnTo>
                  <a:pt x="1182458" y="151776"/>
                </a:lnTo>
                <a:lnTo>
                  <a:pt x="1171615" y="159108"/>
                </a:lnTo>
                <a:lnTo>
                  <a:pt x="1164312" y="169981"/>
                </a:lnTo>
                <a:lnTo>
                  <a:pt x="1161636" y="183292"/>
                </a:lnTo>
                <a:lnTo>
                  <a:pt x="1164312" y="196591"/>
                </a:lnTo>
                <a:lnTo>
                  <a:pt x="1171615" y="207436"/>
                </a:lnTo>
                <a:lnTo>
                  <a:pt x="1182458" y="214740"/>
                </a:lnTo>
                <a:lnTo>
                  <a:pt x="1195753" y="217417"/>
                </a:lnTo>
                <a:lnTo>
                  <a:pt x="1209068" y="214740"/>
                </a:lnTo>
                <a:lnTo>
                  <a:pt x="1219943" y="207436"/>
                </a:lnTo>
                <a:lnTo>
                  <a:pt x="1227276" y="196591"/>
                </a:lnTo>
                <a:lnTo>
                  <a:pt x="1229965" y="183292"/>
                </a:lnTo>
                <a:lnTo>
                  <a:pt x="1227276" y="169981"/>
                </a:lnTo>
                <a:lnTo>
                  <a:pt x="1219943" y="159108"/>
                </a:lnTo>
                <a:lnTo>
                  <a:pt x="1209068" y="151776"/>
                </a:lnTo>
                <a:lnTo>
                  <a:pt x="1195753" y="149087"/>
                </a:lnTo>
                <a:close/>
              </a:path>
              <a:path w="6634480" h="267335">
                <a:moveTo>
                  <a:pt x="1388329" y="130453"/>
                </a:moveTo>
                <a:lnTo>
                  <a:pt x="1375030" y="133142"/>
                </a:lnTo>
                <a:lnTo>
                  <a:pt x="1364185" y="140474"/>
                </a:lnTo>
                <a:lnTo>
                  <a:pt x="1356881" y="151347"/>
                </a:lnTo>
                <a:lnTo>
                  <a:pt x="1354205" y="164658"/>
                </a:lnTo>
                <a:lnTo>
                  <a:pt x="1356881" y="177957"/>
                </a:lnTo>
                <a:lnTo>
                  <a:pt x="1364185" y="188802"/>
                </a:lnTo>
                <a:lnTo>
                  <a:pt x="1375030" y="196106"/>
                </a:lnTo>
                <a:lnTo>
                  <a:pt x="1388329" y="198782"/>
                </a:lnTo>
                <a:lnTo>
                  <a:pt x="1401641" y="196106"/>
                </a:lnTo>
                <a:lnTo>
                  <a:pt x="1412514" y="188802"/>
                </a:lnTo>
                <a:lnTo>
                  <a:pt x="1419846" y="177957"/>
                </a:lnTo>
                <a:lnTo>
                  <a:pt x="1422535" y="164658"/>
                </a:lnTo>
                <a:lnTo>
                  <a:pt x="1419846" y="151347"/>
                </a:lnTo>
                <a:lnTo>
                  <a:pt x="1412514" y="140474"/>
                </a:lnTo>
                <a:lnTo>
                  <a:pt x="1401641" y="133142"/>
                </a:lnTo>
                <a:lnTo>
                  <a:pt x="1388329" y="130453"/>
                </a:lnTo>
                <a:close/>
              </a:path>
              <a:path w="6634480" h="267335">
                <a:moveTo>
                  <a:pt x="1580898" y="111811"/>
                </a:moveTo>
                <a:lnTo>
                  <a:pt x="1567600" y="114501"/>
                </a:lnTo>
                <a:lnTo>
                  <a:pt x="1556754" y="121836"/>
                </a:lnTo>
                <a:lnTo>
                  <a:pt x="1549450" y="132711"/>
                </a:lnTo>
                <a:lnTo>
                  <a:pt x="1546774" y="146024"/>
                </a:lnTo>
                <a:lnTo>
                  <a:pt x="1549450" y="159323"/>
                </a:lnTo>
                <a:lnTo>
                  <a:pt x="1556754" y="170168"/>
                </a:lnTo>
                <a:lnTo>
                  <a:pt x="1567600" y="177472"/>
                </a:lnTo>
                <a:lnTo>
                  <a:pt x="1580898" y="180148"/>
                </a:lnTo>
                <a:lnTo>
                  <a:pt x="1594211" y="177472"/>
                </a:lnTo>
                <a:lnTo>
                  <a:pt x="1605086" y="170168"/>
                </a:lnTo>
                <a:lnTo>
                  <a:pt x="1612421" y="159323"/>
                </a:lnTo>
                <a:lnTo>
                  <a:pt x="1615111" y="146024"/>
                </a:lnTo>
                <a:lnTo>
                  <a:pt x="1612421" y="132711"/>
                </a:lnTo>
                <a:lnTo>
                  <a:pt x="1605086" y="121836"/>
                </a:lnTo>
                <a:lnTo>
                  <a:pt x="1594211" y="114501"/>
                </a:lnTo>
                <a:lnTo>
                  <a:pt x="1580898" y="111811"/>
                </a:lnTo>
                <a:close/>
              </a:path>
              <a:path w="6634480" h="267335">
                <a:moveTo>
                  <a:pt x="1773467" y="86963"/>
                </a:moveTo>
                <a:lnTo>
                  <a:pt x="1760173" y="89653"/>
                </a:lnTo>
                <a:lnTo>
                  <a:pt x="1749330" y="96988"/>
                </a:lnTo>
                <a:lnTo>
                  <a:pt x="1742027" y="107864"/>
                </a:lnTo>
                <a:lnTo>
                  <a:pt x="1739350" y="121176"/>
                </a:lnTo>
                <a:lnTo>
                  <a:pt x="1742027" y="134475"/>
                </a:lnTo>
                <a:lnTo>
                  <a:pt x="1749330" y="145320"/>
                </a:lnTo>
                <a:lnTo>
                  <a:pt x="1760173" y="152624"/>
                </a:lnTo>
                <a:lnTo>
                  <a:pt x="1773467" y="155301"/>
                </a:lnTo>
                <a:lnTo>
                  <a:pt x="1786780" y="152624"/>
                </a:lnTo>
                <a:lnTo>
                  <a:pt x="1797655" y="145320"/>
                </a:lnTo>
                <a:lnTo>
                  <a:pt x="1804990" y="134475"/>
                </a:lnTo>
                <a:lnTo>
                  <a:pt x="1807680" y="121176"/>
                </a:lnTo>
                <a:lnTo>
                  <a:pt x="1804990" y="107864"/>
                </a:lnTo>
                <a:lnTo>
                  <a:pt x="1797655" y="96988"/>
                </a:lnTo>
                <a:lnTo>
                  <a:pt x="1786780" y="89653"/>
                </a:lnTo>
                <a:lnTo>
                  <a:pt x="1773467" y="86963"/>
                </a:lnTo>
                <a:close/>
              </a:path>
              <a:path w="6634480" h="267335">
                <a:moveTo>
                  <a:pt x="1866645" y="180148"/>
                </a:moveTo>
                <a:lnTo>
                  <a:pt x="1853351" y="182837"/>
                </a:lnTo>
                <a:lnTo>
                  <a:pt x="1842508" y="190169"/>
                </a:lnTo>
                <a:lnTo>
                  <a:pt x="1835204" y="201042"/>
                </a:lnTo>
                <a:lnTo>
                  <a:pt x="1832528" y="214354"/>
                </a:lnTo>
                <a:lnTo>
                  <a:pt x="1835204" y="227653"/>
                </a:lnTo>
                <a:lnTo>
                  <a:pt x="1842508" y="238498"/>
                </a:lnTo>
                <a:lnTo>
                  <a:pt x="1853351" y="245802"/>
                </a:lnTo>
                <a:lnTo>
                  <a:pt x="1866645" y="248478"/>
                </a:lnTo>
                <a:lnTo>
                  <a:pt x="1879961" y="245802"/>
                </a:lnTo>
                <a:lnTo>
                  <a:pt x="1890836" y="238498"/>
                </a:lnTo>
                <a:lnTo>
                  <a:pt x="1898169" y="227653"/>
                </a:lnTo>
                <a:lnTo>
                  <a:pt x="1900858" y="214354"/>
                </a:lnTo>
                <a:lnTo>
                  <a:pt x="1898169" y="201042"/>
                </a:lnTo>
                <a:lnTo>
                  <a:pt x="1890836" y="190169"/>
                </a:lnTo>
                <a:lnTo>
                  <a:pt x="1879961" y="182837"/>
                </a:lnTo>
                <a:lnTo>
                  <a:pt x="1866645" y="180148"/>
                </a:lnTo>
                <a:close/>
              </a:path>
              <a:path w="6634480" h="267335">
                <a:moveTo>
                  <a:pt x="1966037" y="74543"/>
                </a:moveTo>
                <a:lnTo>
                  <a:pt x="1952742" y="77232"/>
                </a:lnTo>
                <a:lnTo>
                  <a:pt x="1941899" y="84564"/>
                </a:lnTo>
                <a:lnTo>
                  <a:pt x="1934596" y="95437"/>
                </a:lnTo>
                <a:lnTo>
                  <a:pt x="1931920" y="108749"/>
                </a:lnTo>
                <a:lnTo>
                  <a:pt x="1934596" y="122047"/>
                </a:lnTo>
                <a:lnTo>
                  <a:pt x="1941899" y="132892"/>
                </a:lnTo>
                <a:lnTo>
                  <a:pt x="1952742" y="140197"/>
                </a:lnTo>
                <a:lnTo>
                  <a:pt x="1966037" y="142873"/>
                </a:lnTo>
                <a:lnTo>
                  <a:pt x="1979352" y="140197"/>
                </a:lnTo>
                <a:lnTo>
                  <a:pt x="1990227" y="132892"/>
                </a:lnTo>
                <a:lnTo>
                  <a:pt x="1997560" y="122047"/>
                </a:lnTo>
                <a:lnTo>
                  <a:pt x="2000249" y="108749"/>
                </a:lnTo>
                <a:lnTo>
                  <a:pt x="1997560" y="95437"/>
                </a:lnTo>
                <a:lnTo>
                  <a:pt x="1990227" y="84564"/>
                </a:lnTo>
                <a:lnTo>
                  <a:pt x="1979352" y="77232"/>
                </a:lnTo>
                <a:lnTo>
                  <a:pt x="1966037" y="74543"/>
                </a:lnTo>
                <a:close/>
              </a:path>
              <a:path w="6634480" h="267335">
                <a:moveTo>
                  <a:pt x="2543751" y="99391"/>
                </a:moveTo>
                <a:lnTo>
                  <a:pt x="2530457" y="102080"/>
                </a:lnTo>
                <a:lnTo>
                  <a:pt x="2519614" y="109412"/>
                </a:lnTo>
                <a:lnTo>
                  <a:pt x="2512311" y="120285"/>
                </a:lnTo>
                <a:lnTo>
                  <a:pt x="2509634" y="133596"/>
                </a:lnTo>
                <a:lnTo>
                  <a:pt x="2512311" y="146895"/>
                </a:lnTo>
                <a:lnTo>
                  <a:pt x="2519614" y="157740"/>
                </a:lnTo>
                <a:lnTo>
                  <a:pt x="2530457" y="165044"/>
                </a:lnTo>
                <a:lnTo>
                  <a:pt x="2543751" y="167721"/>
                </a:lnTo>
                <a:lnTo>
                  <a:pt x="2557064" y="165044"/>
                </a:lnTo>
                <a:lnTo>
                  <a:pt x="2567939" y="157740"/>
                </a:lnTo>
                <a:lnTo>
                  <a:pt x="2575274" y="146895"/>
                </a:lnTo>
                <a:lnTo>
                  <a:pt x="2577964" y="133596"/>
                </a:lnTo>
                <a:lnTo>
                  <a:pt x="2575274" y="120285"/>
                </a:lnTo>
                <a:lnTo>
                  <a:pt x="2567939" y="109412"/>
                </a:lnTo>
                <a:lnTo>
                  <a:pt x="2557064" y="102080"/>
                </a:lnTo>
                <a:lnTo>
                  <a:pt x="2543751" y="99391"/>
                </a:lnTo>
                <a:close/>
              </a:path>
              <a:path w="6634480" h="267335">
                <a:moveTo>
                  <a:pt x="3121466" y="80757"/>
                </a:moveTo>
                <a:lnTo>
                  <a:pt x="3108167" y="83446"/>
                </a:lnTo>
                <a:lnTo>
                  <a:pt x="3097322" y="90778"/>
                </a:lnTo>
                <a:lnTo>
                  <a:pt x="3090018" y="101651"/>
                </a:lnTo>
                <a:lnTo>
                  <a:pt x="3087342" y="114962"/>
                </a:lnTo>
                <a:lnTo>
                  <a:pt x="3090018" y="128261"/>
                </a:lnTo>
                <a:lnTo>
                  <a:pt x="3097322" y="139106"/>
                </a:lnTo>
                <a:lnTo>
                  <a:pt x="3108167" y="146410"/>
                </a:lnTo>
                <a:lnTo>
                  <a:pt x="3121466" y="149087"/>
                </a:lnTo>
                <a:lnTo>
                  <a:pt x="3134779" y="146410"/>
                </a:lnTo>
                <a:lnTo>
                  <a:pt x="3145654" y="139106"/>
                </a:lnTo>
                <a:lnTo>
                  <a:pt x="3152989" y="128261"/>
                </a:lnTo>
                <a:lnTo>
                  <a:pt x="3155679" y="114962"/>
                </a:lnTo>
                <a:lnTo>
                  <a:pt x="3152989" y="101651"/>
                </a:lnTo>
                <a:lnTo>
                  <a:pt x="3145654" y="90778"/>
                </a:lnTo>
                <a:lnTo>
                  <a:pt x="3134779" y="83446"/>
                </a:lnTo>
                <a:lnTo>
                  <a:pt x="3121466" y="80757"/>
                </a:lnTo>
                <a:close/>
              </a:path>
              <a:path w="6634480" h="267335">
                <a:moveTo>
                  <a:pt x="3705388" y="55909"/>
                </a:moveTo>
                <a:lnTo>
                  <a:pt x="3692093" y="58598"/>
                </a:lnTo>
                <a:lnTo>
                  <a:pt x="3681250" y="65930"/>
                </a:lnTo>
                <a:lnTo>
                  <a:pt x="3673947" y="76803"/>
                </a:lnTo>
                <a:lnTo>
                  <a:pt x="3671271" y="90114"/>
                </a:lnTo>
                <a:lnTo>
                  <a:pt x="3673947" y="103413"/>
                </a:lnTo>
                <a:lnTo>
                  <a:pt x="3681250" y="114258"/>
                </a:lnTo>
                <a:lnTo>
                  <a:pt x="3692093" y="121563"/>
                </a:lnTo>
                <a:lnTo>
                  <a:pt x="3705388" y="124239"/>
                </a:lnTo>
                <a:lnTo>
                  <a:pt x="3718703" y="121563"/>
                </a:lnTo>
                <a:lnTo>
                  <a:pt x="3729578" y="114258"/>
                </a:lnTo>
                <a:lnTo>
                  <a:pt x="3736911" y="103413"/>
                </a:lnTo>
                <a:lnTo>
                  <a:pt x="3739600" y="90114"/>
                </a:lnTo>
                <a:lnTo>
                  <a:pt x="3736911" y="76803"/>
                </a:lnTo>
                <a:lnTo>
                  <a:pt x="3729578" y="65930"/>
                </a:lnTo>
                <a:lnTo>
                  <a:pt x="3718703" y="58598"/>
                </a:lnTo>
                <a:lnTo>
                  <a:pt x="3705388" y="55909"/>
                </a:lnTo>
                <a:close/>
              </a:path>
              <a:path w="6634480" h="267335">
                <a:moveTo>
                  <a:pt x="4283102" y="86963"/>
                </a:moveTo>
                <a:lnTo>
                  <a:pt x="4269808" y="89653"/>
                </a:lnTo>
                <a:lnTo>
                  <a:pt x="4258965" y="96988"/>
                </a:lnTo>
                <a:lnTo>
                  <a:pt x="4251662" y="107864"/>
                </a:lnTo>
                <a:lnTo>
                  <a:pt x="4248985" y="121176"/>
                </a:lnTo>
                <a:lnTo>
                  <a:pt x="4251662" y="134475"/>
                </a:lnTo>
                <a:lnTo>
                  <a:pt x="4258965" y="145320"/>
                </a:lnTo>
                <a:lnTo>
                  <a:pt x="4269808" y="152624"/>
                </a:lnTo>
                <a:lnTo>
                  <a:pt x="4283102" y="155301"/>
                </a:lnTo>
                <a:lnTo>
                  <a:pt x="4296415" y="152624"/>
                </a:lnTo>
                <a:lnTo>
                  <a:pt x="4307290" y="145320"/>
                </a:lnTo>
                <a:lnTo>
                  <a:pt x="4314625" y="134475"/>
                </a:lnTo>
                <a:lnTo>
                  <a:pt x="4317315" y="121176"/>
                </a:lnTo>
                <a:lnTo>
                  <a:pt x="4314625" y="107864"/>
                </a:lnTo>
                <a:lnTo>
                  <a:pt x="4307290" y="96988"/>
                </a:lnTo>
                <a:lnTo>
                  <a:pt x="4296415" y="89653"/>
                </a:lnTo>
                <a:lnTo>
                  <a:pt x="4283102" y="86963"/>
                </a:lnTo>
                <a:close/>
              </a:path>
              <a:path w="6634480" h="267335">
                <a:moveTo>
                  <a:pt x="4860817" y="86963"/>
                </a:moveTo>
                <a:lnTo>
                  <a:pt x="4847518" y="89653"/>
                </a:lnTo>
                <a:lnTo>
                  <a:pt x="4836673" y="96988"/>
                </a:lnTo>
                <a:lnTo>
                  <a:pt x="4829369" y="107864"/>
                </a:lnTo>
                <a:lnTo>
                  <a:pt x="4826693" y="121176"/>
                </a:lnTo>
                <a:lnTo>
                  <a:pt x="4829369" y="134475"/>
                </a:lnTo>
                <a:lnTo>
                  <a:pt x="4836673" y="145320"/>
                </a:lnTo>
                <a:lnTo>
                  <a:pt x="4847518" y="152624"/>
                </a:lnTo>
                <a:lnTo>
                  <a:pt x="4860817" y="155301"/>
                </a:lnTo>
                <a:lnTo>
                  <a:pt x="4874130" y="152624"/>
                </a:lnTo>
                <a:lnTo>
                  <a:pt x="4885005" y="145320"/>
                </a:lnTo>
                <a:lnTo>
                  <a:pt x="4892340" y="134475"/>
                </a:lnTo>
                <a:lnTo>
                  <a:pt x="4895030" y="121176"/>
                </a:lnTo>
                <a:lnTo>
                  <a:pt x="4892340" y="107864"/>
                </a:lnTo>
                <a:lnTo>
                  <a:pt x="4885005" y="96988"/>
                </a:lnTo>
                <a:lnTo>
                  <a:pt x="4874130" y="89653"/>
                </a:lnTo>
                <a:lnTo>
                  <a:pt x="4860817" y="86963"/>
                </a:lnTo>
                <a:close/>
              </a:path>
              <a:path w="6634480" h="267335">
                <a:moveTo>
                  <a:pt x="5438532" y="62115"/>
                </a:moveTo>
                <a:lnTo>
                  <a:pt x="5425233" y="64806"/>
                </a:lnTo>
                <a:lnTo>
                  <a:pt x="5414388" y="72140"/>
                </a:lnTo>
                <a:lnTo>
                  <a:pt x="5407084" y="83016"/>
                </a:lnTo>
                <a:lnTo>
                  <a:pt x="5404408" y="96328"/>
                </a:lnTo>
                <a:lnTo>
                  <a:pt x="5407084" y="109627"/>
                </a:lnTo>
                <a:lnTo>
                  <a:pt x="5414388" y="120472"/>
                </a:lnTo>
                <a:lnTo>
                  <a:pt x="5425233" y="127776"/>
                </a:lnTo>
                <a:lnTo>
                  <a:pt x="5438532" y="130453"/>
                </a:lnTo>
                <a:lnTo>
                  <a:pt x="5451843" y="127776"/>
                </a:lnTo>
                <a:lnTo>
                  <a:pt x="5462716" y="120472"/>
                </a:lnTo>
                <a:lnTo>
                  <a:pt x="5470048" y="109627"/>
                </a:lnTo>
                <a:lnTo>
                  <a:pt x="5472737" y="96328"/>
                </a:lnTo>
                <a:lnTo>
                  <a:pt x="5470048" y="83016"/>
                </a:lnTo>
                <a:lnTo>
                  <a:pt x="5462716" y="72140"/>
                </a:lnTo>
                <a:lnTo>
                  <a:pt x="5451843" y="64806"/>
                </a:lnTo>
                <a:lnTo>
                  <a:pt x="5438532" y="62115"/>
                </a:lnTo>
                <a:close/>
              </a:path>
              <a:path w="6634480" h="267335">
                <a:moveTo>
                  <a:pt x="6016240" y="124239"/>
                </a:moveTo>
                <a:lnTo>
                  <a:pt x="6002945" y="126928"/>
                </a:lnTo>
                <a:lnTo>
                  <a:pt x="5992102" y="134260"/>
                </a:lnTo>
                <a:lnTo>
                  <a:pt x="5984799" y="145133"/>
                </a:lnTo>
                <a:lnTo>
                  <a:pt x="5982122" y="158444"/>
                </a:lnTo>
                <a:lnTo>
                  <a:pt x="5984799" y="171743"/>
                </a:lnTo>
                <a:lnTo>
                  <a:pt x="5992102" y="182588"/>
                </a:lnTo>
                <a:lnTo>
                  <a:pt x="6002945" y="189892"/>
                </a:lnTo>
                <a:lnTo>
                  <a:pt x="6016240" y="192569"/>
                </a:lnTo>
                <a:lnTo>
                  <a:pt x="6029555" y="189892"/>
                </a:lnTo>
                <a:lnTo>
                  <a:pt x="6040430" y="182588"/>
                </a:lnTo>
                <a:lnTo>
                  <a:pt x="6047763" y="171743"/>
                </a:lnTo>
                <a:lnTo>
                  <a:pt x="6050452" y="158444"/>
                </a:lnTo>
                <a:lnTo>
                  <a:pt x="6047763" y="145133"/>
                </a:lnTo>
                <a:lnTo>
                  <a:pt x="6040430" y="134260"/>
                </a:lnTo>
                <a:lnTo>
                  <a:pt x="6029555" y="126928"/>
                </a:lnTo>
                <a:lnTo>
                  <a:pt x="6016240" y="124239"/>
                </a:lnTo>
                <a:close/>
              </a:path>
              <a:path w="6634480" h="267335">
                <a:moveTo>
                  <a:pt x="6600168" y="192569"/>
                </a:moveTo>
                <a:lnTo>
                  <a:pt x="6586869" y="195258"/>
                </a:lnTo>
                <a:lnTo>
                  <a:pt x="6576024" y="202590"/>
                </a:lnTo>
                <a:lnTo>
                  <a:pt x="6568720" y="213463"/>
                </a:lnTo>
                <a:lnTo>
                  <a:pt x="6566044" y="226774"/>
                </a:lnTo>
                <a:lnTo>
                  <a:pt x="6568720" y="240073"/>
                </a:lnTo>
                <a:lnTo>
                  <a:pt x="6576024" y="250918"/>
                </a:lnTo>
                <a:lnTo>
                  <a:pt x="6586869" y="258222"/>
                </a:lnTo>
                <a:lnTo>
                  <a:pt x="6600168" y="260898"/>
                </a:lnTo>
                <a:lnTo>
                  <a:pt x="6613481" y="258222"/>
                </a:lnTo>
                <a:lnTo>
                  <a:pt x="6624356" y="250918"/>
                </a:lnTo>
                <a:lnTo>
                  <a:pt x="6631691" y="240073"/>
                </a:lnTo>
                <a:lnTo>
                  <a:pt x="6634381" y="226774"/>
                </a:lnTo>
                <a:lnTo>
                  <a:pt x="6631691" y="213463"/>
                </a:lnTo>
                <a:lnTo>
                  <a:pt x="6624356" y="202590"/>
                </a:lnTo>
                <a:lnTo>
                  <a:pt x="6613481" y="195258"/>
                </a:lnTo>
                <a:lnTo>
                  <a:pt x="6600168" y="19256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91" name="object 98">
            <a:extLst>
              <a:ext uri="{FF2B5EF4-FFF2-40B4-BE49-F238E27FC236}">
                <a16:creationId xmlns:a16="http://schemas.microsoft.com/office/drawing/2014/main" id="{53EEF336-AAC1-59AC-A9AF-93D5B8884B14}"/>
              </a:ext>
            </a:extLst>
          </p:cNvPr>
          <p:cNvPicPr/>
          <p:nvPr/>
        </p:nvPicPr>
        <p:blipFill>
          <a:blip r:embed="rId12" cstate="print"/>
          <a:stretch>
            <a:fillRect/>
          </a:stretch>
        </p:blipFill>
        <p:spPr>
          <a:xfrm>
            <a:off x="1564504" y="2388262"/>
            <a:ext cx="67859" cy="67859"/>
          </a:xfrm>
          <a:prstGeom prst="rect">
            <a:avLst/>
          </a:prstGeom>
        </p:spPr>
      </p:pic>
      <p:pic>
        <p:nvPicPr>
          <p:cNvPr id="192" name="object 99">
            <a:extLst>
              <a:ext uri="{FF2B5EF4-FFF2-40B4-BE49-F238E27FC236}">
                <a16:creationId xmlns:a16="http://schemas.microsoft.com/office/drawing/2014/main" id="{DCE2878F-4BB1-AD3D-BD12-B3853DE2B724}"/>
              </a:ext>
            </a:extLst>
          </p:cNvPr>
          <p:cNvPicPr/>
          <p:nvPr/>
        </p:nvPicPr>
        <p:blipFill>
          <a:blip r:embed="rId13" cstate="print"/>
          <a:stretch>
            <a:fillRect/>
          </a:stretch>
        </p:blipFill>
        <p:spPr>
          <a:xfrm>
            <a:off x="1739807" y="2456122"/>
            <a:ext cx="67859" cy="67859"/>
          </a:xfrm>
          <a:prstGeom prst="rect">
            <a:avLst/>
          </a:prstGeom>
        </p:spPr>
      </p:pic>
      <p:pic>
        <p:nvPicPr>
          <p:cNvPr id="193" name="object 100">
            <a:extLst>
              <a:ext uri="{FF2B5EF4-FFF2-40B4-BE49-F238E27FC236}">
                <a16:creationId xmlns:a16="http://schemas.microsoft.com/office/drawing/2014/main" id="{9121CF86-0A5B-C6EA-3A20-01885438E263}"/>
              </a:ext>
            </a:extLst>
          </p:cNvPr>
          <p:cNvPicPr/>
          <p:nvPr/>
        </p:nvPicPr>
        <p:blipFill>
          <a:blip r:embed="rId14" cstate="print"/>
          <a:stretch>
            <a:fillRect/>
          </a:stretch>
        </p:blipFill>
        <p:spPr>
          <a:xfrm>
            <a:off x="2090420" y="2478742"/>
            <a:ext cx="67859" cy="67859"/>
          </a:xfrm>
          <a:prstGeom prst="rect">
            <a:avLst/>
          </a:prstGeom>
        </p:spPr>
      </p:pic>
      <p:pic>
        <p:nvPicPr>
          <p:cNvPr id="194" name="object 101">
            <a:extLst>
              <a:ext uri="{FF2B5EF4-FFF2-40B4-BE49-F238E27FC236}">
                <a16:creationId xmlns:a16="http://schemas.microsoft.com/office/drawing/2014/main" id="{0BB6110B-87FB-33B5-B676-9B12A5616568}"/>
              </a:ext>
            </a:extLst>
          </p:cNvPr>
          <p:cNvPicPr/>
          <p:nvPr/>
        </p:nvPicPr>
        <p:blipFill>
          <a:blip r:embed="rId15" cstate="print"/>
          <a:stretch>
            <a:fillRect/>
          </a:stretch>
        </p:blipFill>
        <p:spPr>
          <a:xfrm>
            <a:off x="1915110" y="2569222"/>
            <a:ext cx="67866" cy="67859"/>
          </a:xfrm>
          <a:prstGeom prst="rect">
            <a:avLst/>
          </a:prstGeom>
        </p:spPr>
      </p:pic>
      <p:pic>
        <p:nvPicPr>
          <p:cNvPr id="195" name="object 102">
            <a:extLst>
              <a:ext uri="{FF2B5EF4-FFF2-40B4-BE49-F238E27FC236}">
                <a16:creationId xmlns:a16="http://schemas.microsoft.com/office/drawing/2014/main" id="{D0E9FB85-5E6F-3D3B-5B11-FD378D2A1FED}"/>
              </a:ext>
            </a:extLst>
          </p:cNvPr>
          <p:cNvPicPr/>
          <p:nvPr/>
        </p:nvPicPr>
        <p:blipFill>
          <a:blip r:embed="rId16" cstate="print"/>
          <a:stretch>
            <a:fillRect/>
          </a:stretch>
        </p:blipFill>
        <p:spPr>
          <a:xfrm>
            <a:off x="2446683" y="2461778"/>
            <a:ext cx="67859" cy="67859"/>
          </a:xfrm>
          <a:prstGeom prst="rect">
            <a:avLst/>
          </a:prstGeom>
        </p:spPr>
      </p:pic>
      <p:pic>
        <p:nvPicPr>
          <p:cNvPr id="196" name="object 103">
            <a:extLst>
              <a:ext uri="{FF2B5EF4-FFF2-40B4-BE49-F238E27FC236}">
                <a16:creationId xmlns:a16="http://schemas.microsoft.com/office/drawing/2014/main" id="{0B504927-7770-F22C-2907-D08A1F787CA3}"/>
              </a:ext>
            </a:extLst>
          </p:cNvPr>
          <p:cNvPicPr/>
          <p:nvPr/>
        </p:nvPicPr>
        <p:blipFill>
          <a:blip r:embed="rId17" cstate="print"/>
          <a:stretch>
            <a:fillRect/>
          </a:stretch>
        </p:blipFill>
        <p:spPr>
          <a:xfrm>
            <a:off x="2271380" y="2529639"/>
            <a:ext cx="67859" cy="67859"/>
          </a:xfrm>
          <a:prstGeom prst="rect">
            <a:avLst/>
          </a:prstGeom>
        </p:spPr>
      </p:pic>
      <p:pic>
        <p:nvPicPr>
          <p:cNvPr id="197" name="object 104">
            <a:extLst>
              <a:ext uri="{FF2B5EF4-FFF2-40B4-BE49-F238E27FC236}">
                <a16:creationId xmlns:a16="http://schemas.microsoft.com/office/drawing/2014/main" id="{38518111-8868-7DEE-6C62-2C6994944FEC}"/>
              </a:ext>
            </a:extLst>
          </p:cNvPr>
          <p:cNvPicPr/>
          <p:nvPr/>
        </p:nvPicPr>
        <p:blipFill>
          <a:blip r:embed="rId18" cstate="print"/>
          <a:stretch>
            <a:fillRect/>
          </a:stretch>
        </p:blipFill>
        <p:spPr>
          <a:xfrm>
            <a:off x="2621986" y="2523982"/>
            <a:ext cx="67859" cy="67859"/>
          </a:xfrm>
          <a:prstGeom prst="rect">
            <a:avLst/>
          </a:prstGeom>
        </p:spPr>
      </p:pic>
      <p:pic>
        <p:nvPicPr>
          <p:cNvPr id="198" name="object 105">
            <a:extLst>
              <a:ext uri="{FF2B5EF4-FFF2-40B4-BE49-F238E27FC236}">
                <a16:creationId xmlns:a16="http://schemas.microsoft.com/office/drawing/2014/main" id="{451D529A-7B8A-B9CC-D4C2-9C5025F0DD32}"/>
              </a:ext>
            </a:extLst>
          </p:cNvPr>
          <p:cNvPicPr/>
          <p:nvPr/>
        </p:nvPicPr>
        <p:blipFill>
          <a:blip r:embed="rId19" cstate="print"/>
          <a:stretch>
            <a:fillRect/>
          </a:stretch>
        </p:blipFill>
        <p:spPr>
          <a:xfrm>
            <a:off x="2972593" y="2490048"/>
            <a:ext cx="67866" cy="67866"/>
          </a:xfrm>
          <a:prstGeom prst="rect">
            <a:avLst/>
          </a:prstGeom>
        </p:spPr>
      </p:pic>
      <p:pic>
        <p:nvPicPr>
          <p:cNvPr id="199" name="object 106">
            <a:extLst>
              <a:ext uri="{FF2B5EF4-FFF2-40B4-BE49-F238E27FC236}">
                <a16:creationId xmlns:a16="http://schemas.microsoft.com/office/drawing/2014/main" id="{0463D803-4215-BB9D-C03B-DCFF8AB8C861}"/>
              </a:ext>
            </a:extLst>
          </p:cNvPr>
          <p:cNvPicPr/>
          <p:nvPr/>
        </p:nvPicPr>
        <p:blipFill>
          <a:blip r:embed="rId13" cstate="print"/>
          <a:stretch>
            <a:fillRect/>
          </a:stretch>
        </p:blipFill>
        <p:spPr>
          <a:xfrm>
            <a:off x="2797289" y="2507019"/>
            <a:ext cx="67859" cy="67859"/>
          </a:xfrm>
          <a:prstGeom prst="rect">
            <a:avLst/>
          </a:prstGeom>
        </p:spPr>
      </p:pic>
      <p:pic>
        <p:nvPicPr>
          <p:cNvPr id="200" name="object 107">
            <a:extLst>
              <a:ext uri="{FF2B5EF4-FFF2-40B4-BE49-F238E27FC236}">
                <a16:creationId xmlns:a16="http://schemas.microsoft.com/office/drawing/2014/main" id="{CC2B30B2-CAEE-62A2-0742-39F19A476843}"/>
              </a:ext>
            </a:extLst>
          </p:cNvPr>
          <p:cNvPicPr/>
          <p:nvPr/>
        </p:nvPicPr>
        <p:blipFill>
          <a:blip r:embed="rId20" cstate="print"/>
          <a:stretch>
            <a:fillRect/>
          </a:stretch>
        </p:blipFill>
        <p:spPr>
          <a:xfrm>
            <a:off x="3147902" y="2467428"/>
            <a:ext cx="152683" cy="152689"/>
          </a:xfrm>
          <a:prstGeom prst="rect">
            <a:avLst/>
          </a:prstGeom>
        </p:spPr>
      </p:pic>
      <p:pic>
        <p:nvPicPr>
          <p:cNvPr id="201" name="object 108">
            <a:extLst>
              <a:ext uri="{FF2B5EF4-FFF2-40B4-BE49-F238E27FC236}">
                <a16:creationId xmlns:a16="http://schemas.microsoft.com/office/drawing/2014/main" id="{6DC38B70-4BCE-8EF9-B5E5-C29381B213D5}"/>
              </a:ext>
            </a:extLst>
          </p:cNvPr>
          <p:cNvPicPr/>
          <p:nvPr/>
        </p:nvPicPr>
        <p:blipFill>
          <a:blip r:embed="rId18" cstate="print"/>
          <a:stretch>
            <a:fillRect/>
          </a:stretch>
        </p:blipFill>
        <p:spPr>
          <a:xfrm>
            <a:off x="3323205" y="2456122"/>
            <a:ext cx="67859" cy="67859"/>
          </a:xfrm>
          <a:prstGeom prst="rect">
            <a:avLst/>
          </a:prstGeom>
        </p:spPr>
      </p:pic>
      <p:pic>
        <p:nvPicPr>
          <p:cNvPr id="202" name="object 109">
            <a:extLst>
              <a:ext uri="{FF2B5EF4-FFF2-40B4-BE49-F238E27FC236}">
                <a16:creationId xmlns:a16="http://schemas.microsoft.com/office/drawing/2014/main" id="{F88C69BC-C076-43E4-134E-CDA3FA30616D}"/>
              </a:ext>
            </a:extLst>
          </p:cNvPr>
          <p:cNvPicPr/>
          <p:nvPr/>
        </p:nvPicPr>
        <p:blipFill>
          <a:blip r:embed="rId12" cstate="print"/>
          <a:stretch>
            <a:fillRect/>
          </a:stretch>
        </p:blipFill>
        <p:spPr>
          <a:xfrm>
            <a:off x="3849121" y="2478742"/>
            <a:ext cx="67859" cy="67859"/>
          </a:xfrm>
          <a:prstGeom prst="rect">
            <a:avLst/>
          </a:prstGeom>
        </p:spPr>
      </p:pic>
      <p:pic>
        <p:nvPicPr>
          <p:cNvPr id="203" name="object 110">
            <a:extLst>
              <a:ext uri="{FF2B5EF4-FFF2-40B4-BE49-F238E27FC236}">
                <a16:creationId xmlns:a16="http://schemas.microsoft.com/office/drawing/2014/main" id="{BD8C5607-D063-254E-747C-81C1DF21DFAD}"/>
              </a:ext>
            </a:extLst>
          </p:cNvPr>
          <p:cNvPicPr/>
          <p:nvPr/>
        </p:nvPicPr>
        <p:blipFill>
          <a:blip r:embed="rId21" cstate="print"/>
          <a:stretch>
            <a:fillRect/>
          </a:stretch>
        </p:blipFill>
        <p:spPr>
          <a:xfrm>
            <a:off x="4375031" y="2461778"/>
            <a:ext cx="67866" cy="67859"/>
          </a:xfrm>
          <a:prstGeom prst="rect">
            <a:avLst/>
          </a:prstGeom>
        </p:spPr>
      </p:pic>
      <p:pic>
        <p:nvPicPr>
          <p:cNvPr id="204" name="object 111">
            <a:extLst>
              <a:ext uri="{FF2B5EF4-FFF2-40B4-BE49-F238E27FC236}">
                <a16:creationId xmlns:a16="http://schemas.microsoft.com/office/drawing/2014/main" id="{20D0C4D8-6D9C-F314-6B79-E5E03C13B399}"/>
              </a:ext>
            </a:extLst>
          </p:cNvPr>
          <p:cNvPicPr/>
          <p:nvPr/>
        </p:nvPicPr>
        <p:blipFill>
          <a:blip r:embed="rId18" cstate="print"/>
          <a:stretch>
            <a:fillRect/>
          </a:stretch>
        </p:blipFill>
        <p:spPr>
          <a:xfrm>
            <a:off x="4906603" y="2439158"/>
            <a:ext cx="67859" cy="67859"/>
          </a:xfrm>
          <a:prstGeom prst="rect">
            <a:avLst/>
          </a:prstGeom>
        </p:spPr>
      </p:pic>
      <p:pic>
        <p:nvPicPr>
          <p:cNvPr id="205" name="object 112">
            <a:extLst>
              <a:ext uri="{FF2B5EF4-FFF2-40B4-BE49-F238E27FC236}">
                <a16:creationId xmlns:a16="http://schemas.microsoft.com/office/drawing/2014/main" id="{B63333F3-50E5-CC2D-630C-9D216635736E}"/>
              </a:ext>
            </a:extLst>
          </p:cNvPr>
          <p:cNvPicPr/>
          <p:nvPr/>
        </p:nvPicPr>
        <p:blipFill>
          <a:blip r:embed="rId22" cstate="print"/>
          <a:stretch>
            <a:fillRect/>
          </a:stretch>
        </p:blipFill>
        <p:spPr>
          <a:xfrm>
            <a:off x="5432519" y="2467428"/>
            <a:ext cx="67859" cy="67866"/>
          </a:xfrm>
          <a:prstGeom prst="rect">
            <a:avLst/>
          </a:prstGeom>
        </p:spPr>
      </p:pic>
      <p:pic>
        <p:nvPicPr>
          <p:cNvPr id="206" name="object 113">
            <a:extLst>
              <a:ext uri="{FF2B5EF4-FFF2-40B4-BE49-F238E27FC236}">
                <a16:creationId xmlns:a16="http://schemas.microsoft.com/office/drawing/2014/main" id="{056BF594-30B2-DEB7-A0F0-A9501AD2B294}"/>
              </a:ext>
            </a:extLst>
          </p:cNvPr>
          <p:cNvPicPr/>
          <p:nvPr/>
        </p:nvPicPr>
        <p:blipFill>
          <a:blip r:embed="rId23" cstate="print"/>
          <a:stretch>
            <a:fillRect/>
          </a:stretch>
        </p:blipFill>
        <p:spPr>
          <a:xfrm>
            <a:off x="5958428" y="2467428"/>
            <a:ext cx="67866" cy="67866"/>
          </a:xfrm>
          <a:prstGeom prst="rect">
            <a:avLst/>
          </a:prstGeom>
        </p:spPr>
      </p:pic>
      <p:pic>
        <p:nvPicPr>
          <p:cNvPr id="207" name="object 114">
            <a:extLst>
              <a:ext uri="{FF2B5EF4-FFF2-40B4-BE49-F238E27FC236}">
                <a16:creationId xmlns:a16="http://schemas.microsoft.com/office/drawing/2014/main" id="{A661B603-726F-99E7-80AE-B2326A50249A}"/>
              </a:ext>
            </a:extLst>
          </p:cNvPr>
          <p:cNvPicPr/>
          <p:nvPr/>
        </p:nvPicPr>
        <p:blipFill>
          <a:blip r:embed="rId24" cstate="print"/>
          <a:stretch>
            <a:fillRect/>
          </a:stretch>
        </p:blipFill>
        <p:spPr>
          <a:xfrm>
            <a:off x="6484345" y="2444809"/>
            <a:ext cx="67859" cy="67866"/>
          </a:xfrm>
          <a:prstGeom prst="rect">
            <a:avLst/>
          </a:prstGeom>
        </p:spPr>
      </p:pic>
      <p:pic>
        <p:nvPicPr>
          <p:cNvPr id="208" name="object 115">
            <a:extLst>
              <a:ext uri="{FF2B5EF4-FFF2-40B4-BE49-F238E27FC236}">
                <a16:creationId xmlns:a16="http://schemas.microsoft.com/office/drawing/2014/main" id="{295D955E-55B7-FE98-A39E-D0E9CBE9E80C}"/>
              </a:ext>
            </a:extLst>
          </p:cNvPr>
          <p:cNvPicPr/>
          <p:nvPr/>
        </p:nvPicPr>
        <p:blipFill>
          <a:blip r:embed="rId25" cstate="print"/>
          <a:stretch>
            <a:fillRect/>
          </a:stretch>
        </p:blipFill>
        <p:spPr>
          <a:xfrm>
            <a:off x="7010260" y="2501362"/>
            <a:ext cx="67859" cy="67859"/>
          </a:xfrm>
          <a:prstGeom prst="rect">
            <a:avLst/>
          </a:prstGeom>
        </p:spPr>
      </p:pic>
      <p:pic>
        <p:nvPicPr>
          <p:cNvPr id="209" name="object 116">
            <a:extLst>
              <a:ext uri="{FF2B5EF4-FFF2-40B4-BE49-F238E27FC236}">
                <a16:creationId xmlns:a16="http://schemas.microsoft.com/office/drawing/2014/main" id="{51BD387A-8828-1063-A0A3-C16BD1D30D93}"/>
              </a:ext>
            </a:extLst>
          </p:cNvPr>
          <p:cNvPicPr/>
          <p:nvPr/>
        </p:nvPicPr>
        <p:blipFill>
          <a:blip r:embed="rId15" cstate="print"/>
          <a:stretch>
            <a:fillRect/>
          </a:stretch>
        </p:blipFill>
        <p:spPr>
          <a:xfrm>
            <a:off x="7541825" y="2563565"/>
            <a:ext cx="67866" cy="67859"/>
          </a:xfrm>
          <a:prstGeom prst="rect">
            <a:avLst/>
          </a:prstGeom>
        </p:spPr>
      </p:pic>
      <p:grpSp>
        <p:nvGrpSpPr>
          <p:cNvPr id="210" name="Grupo 209">
            <a:extLst>
              <a:ext uri="{FF2B5EF4-FFF2-40B4-BE49-F238E27FC236}">
                <a16:creationId xmlns:a16="http://schemas.microsoft.com/office/drawing/2014/main" id="{1663C09E-8335-3AA9-A8B2-9BC88AA0647A}"/>
              </a:ext>
            </a:extLst>
          </p:cNvPr>
          <p:cNvGrpSpPr/>
          <p:nvPr/>
        </p:nvGrpSpPr>
        <p:grpSpPr>
          <a:xfrm>
            <a:off x="4962551" y="3146821"/>
            <a:ext cx="1834141" cy="539072"/>
            <a:chOff x="4962551" y="3146821"/>
            <a:chExt cx="1834141" cy="539072"/>
          </a:xfrm>
        </p:grpSpPr>
        <p:sp>
          <p:nvSpPr>
            <p:cNvPr id="211" name="object 24">
              <a:extLst>
                <a:ext uri="{FF2B5EF4-FFF2-40B4-BE49-F238E27FC236}">
                  <a16:creationId xmlns:a16="http://schemas.microsoft.com/office/drawing/2014/main" id="{72A385F2-B0DD-B8EE-10C0-4430EAFF8ACF}"/>
                </a:ext>
              </a:extLst>
            </p:cNvPr>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lang="es-ES" sz="700" spc="303" noProof="0" dirty="0">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2" name="object 117">
              <a:extLst>
                <a:ext uri="{FF2B5EF4-FFF2-40B4-BE49-F238E27FC236}">
                  <a16:creationId xmlns:a16="http://schemas.microsoft.com/office/drawing/2014/main" id="{68D8C99E-1AF2-9E06-1C6E-10CE514BC579}"/>
                </a:ext>
              </a:extLst>
            </p:cNvPr>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3" name="object 118">
              <a:extLst>
                <a:ext uri="{FF2B5EF4-FFF2-40B4-BE49-F238E27FC236}">
                  <a16:creationId xmlns:a16="http://schemas.microsoft.com/office/drawing/2014/main" id="{C9A14922-C923-8DF0-6424-6BB9B20F81A3}"/>
                </a:ext>
              </a:extLst>
            </p:cNvPr>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4" name="object 119">
              <a:extLst>
                <a:ext uri="{FF2B5EF4-FFF2-40B4-BE49-F238E27FC236}">
                  <a16:creationId xmlns:a16="http://schemas.microsoft.com/office/drawing/2014/main" id="{CC09AA82-69C4-78CD-94FE-D53B30B7880F}"/>
                </a:ext>
              </a:extLst>
            </p:cNvPr>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5" name="object 120">
              <a:extLst>
                <a:ext uri="{FF2B5EF4-FFF2-40B4-BE49-F238E27FC236}">
                  <a16:creationId xmlns:a16="http://schemas.microsoft.com/office/drawing/2014/main" id="{3660129A-AB77-9BAD-E4D9-9098E21A1EFE}"/>
                </a:ext>
              </a:extLst>
            </p:cNvPr>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6" name="object 121">
              <a:extLst>
                <a:ext uri="{FF2B5EF4-FFF2-40B4-BE49-F238E27FC236}">
                  <a16:creationId xmlns:a16="http://schemas.microsoft.com/office/drawing/2014/main" id="{FB90E37D-9213-3C11-0746-5EA584D4A375}"/>
                </a:ext>
              </a:extLst>
            </p:cNvPr>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7" name="object 122">
              <a:extLst>
                <a:ext uri="{FF2B5EF4-FFF2-40B4-BE49-F238E27FC236}">
                  <a16:creationId xmlns:a16="http://schemas.microsoft.com/office/drawing/2014/main" id="{A2DB7270-3E68-2C59-42BF-6BFF944F0251}"/>
                </a:ext>
              </a:extLst>
            </p:cNvPr>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8" name="object 123">
              <a:extLst>
                <a:ext uri="{FF2B5EF4-FFF2-40B4-BE49-F238E27FC236}">
                  <a16:creationId xmlns:a16="http://schemas.microsoft.com/office/drawing/2014/main" id="{89C04265-A238-5FFB-D236-3DC3BC4CAD22}"/>
                </a:ext>
              </a:extLst>
            </p:cNvPr>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9" name="object 124">
              <a:extLst>
                <a:ext uri="{FF2B5EF4-FFF2-40B4-BE49-F238E27FC236}">
                  <a16:creationId xmlns:a16="http://schemas.microsoft.com/office/drawing/2014/main" id="{0DAAA532-5D6C-E448-D55D-1B4DA3CE38F7}"/>
                </a:ext>
              </a:extLst>
            </p:cNvPr>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20" name="Grupo 219">
            <a:extLst>
              <a:ext uri="{FF2B5EF4-FFF2-40B4-BE49-F238E27FC236}">
                <a16:creationId xmlns:a16="http://schemas.microsoft.com/office/drawing/2014/main" id="{FDD86D94-84C8-86B7-B3CE-C35F81BF72DA}"/>
              </a:ext>
            </a:extLst>
          </p:cNvPr>
          <p:cNvGrpSpPr/>
          <p:nvPr/>
        </p:nvGrpSpPr>
        <p:grpSpPr>
          <a:xfrm>
            <a:off x="1084521" y="4335755"/>
            <a:ext cx="6587400" cy="423146"/>
            <a:chOff x="1084521" y="4335755"/>
            <a:chExt cx="6587400" cy="423146"/>
          </a:xfrm>
        </p:grpSpPr>
        <p:sp>
          <p:nvSpPr>
            <p:cNvPr id="221" name="object 15">
              <a:extLst>
                <a:ext uri="{FF2B5EF4-FFF2-40B4-BE49-F238E27FC236}">
                  <a16:creationId xmlns:a16="http://schemas.microsoft.com/office/drawing/2014/main" id="{EEFC7D64-29AF-FD1F-6B96-D9601F10D6B1}"/>
                </a:ext>
              </a:extLst>
            </p:cNvPr>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80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2" name="object 16">
              <a:extLst>
                <a:ext uri="{FF2B5EF4-FFF2-40B4-BE49-F238E27FC236}">
                  <a16:creationId xmlns:a16="http://schemas.microsoft.com/office/drawing/2014/main" id="{17BD21F4-80FD-10E9-FF65-B0233AEC6549}"/>
                </a:ext>
              </a:extLst>
            </p:cNvPr>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104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3" name="object 17">
              <a:extLst>
                <a:ext uri="{FF2B5EF4-FFF2-40B4-BE49-F238E27FC236}">
                  <a16:creationId xmlns:a16="http://schemas.microsoft.com/office/drawing/2014/main" id="{1A22F163-DF11-5FA2-8116-D0943CB3413E}"/>
                </a:ext>
              </a:extLst>
            </p:cNvPr>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4" name="object 18">
              <a:extLst>
                <a:ext uri="{FF2B5EF4-FFF2-40B4-BE49-F238E27FC236}">
                  <a16:creationId xmlns:a16="http://schemas.microsoft.com/office/drawing/2014/main" id="{3AC41026-95CA-4473-499E-127B5C9D14BA}"/>
                </a:ext>
              </a:extLst>
            </p:cNvPr>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5" name="object 20">
              <a:extLst>
                <a:ext uri="{FF2B5EF4-FFF2-40B4-BE49-F238E27FC236}">
                  <a16:creationId xmlns:a16="http://schemas.microsoft.com/office/drawing/2014/main" id="{5D8FAD22-29BE-4ECD-51C5-839FEDED4A9E}"/>
                </a:ext>
              </a:extLst>
            </p:cNvPr>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92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6" name="object 21">
              <a:extLst>
                <a:ext uri="{FF2B5EF4-FFF2-40B4-BE49-F238E27FC236}">
                  <a16:creationId xmlns:a16="http://schemas.microsoft.com/office/drawing/2014/main" id="{9B0B435E-BF7A-0A7F-2F33-4BAB9AFBC0DB}"/>
                </a:ext>
              </a:extLst>
            </p:cNvPr>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116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66</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7" name="object 22">
              <a:extLst>
                <a:ext uri="{FF2B5EF4-FFF2-40B4-BE49-F238E27FC236}">
                  <a16:creationId xmlns:a16="http://schemas.microsoft.com/office/drawing/2014/main" id="{4EAC3BF8-9FA5-AC08-7AA5-CDD4AAB5B468}"/>
                </a:ext>
              </a:extLst>
            </p:cNvPr>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8" name="object 23">
              <a:extLst>
                <a:ext uri="{FF2B5EF4-FFF2-40B4-BE49-F238E27FC236}">
                  <a16:creationId xmlns:a16="http://schemas.microsoft.com/office/drawing/2014/main" id="{63E42D1C-9D5B-20E3-0474-8847B5DD58C9}"/>
                </a:ext>
              </a:extLst>
            </p:cNvPr>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9" name="object 18">
              <a:extLst>
                <a:ext uri="{FF2B5EF4-FFF2-40B4-BE49-F238E27FC236}">
                  <a16:creationId xmlns:a16="http://schemas.microsoft.com/office/drawing/2014/main" id="{C26FCBF9-938F-447A-58E0-D45687A542F4}"/>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dirty="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dirty="0">
                  <a:ln>
                    <a:noFill/>
                  </a:ln>
                  <a:solidFill>
                    <a:srgbClr val="576284"/>
                  </a:solidFill>
                  <a:effectLst/>
                  <a:uLnTx/>
                  <a:uFillTx/>
                  <a:latin typeface="Arial"/>
                  <a:ea typeface="+mn-ea"/>
                  <a:cs typeface="Arial"/>
                </a:rPr>
                <a:t>C4S </a:t>
              </a:r>
              <a:r>
                <a:rPr kumimoji="0" lang="es-ES" sz="600" b="1" i="0" u="none" strike="noStrike" kern="1200" cap="none" normalizeH="0" baseline="0" noProof="0" dirty="0" err="1">
                  <a:ln>
                    <a:noFill/>
                  </a:ln>
                  <a:solidFill>
                    <a:srgbClr val="576284"/>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dirty="0">
                  <a:ln>
                    <a:noFill/>
                  </a:ln>
                  <a:solidFill>
                    <a:srgbClr val="A84D97"/>
                  </a:solidFill>
                  <a:effectLst/>
                  <a:uLnTx/>
                  <a:uFillTx/>
                  <a:latin typeface="Arial"/>
                  <a:ea typeface="+mn-ea"/>
                  <a:cs typeface="Arial"/>
                </a:rPr>
                <a:t>C2S </a:t>
              </a:r>
              <a:r>
                <a:rPr kumimoji="0" lang="es-ES" sz="600" b="1" i="0" u="none" strike="noStrike" kern="1200" cap="none" normalizeH="0" baseline="0" noProof="0" dirty="0" err="1">
                  <a:ln>
                    <a:noFill/>
                  </a:ln>
                  <a:solidFill>
                    <a:srgbClr val="A84D97"/>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p:txBody>
        </p:sp>
        <p:sp>
          <p:nvSpPr>
            <p:cNvPr id="230" name="object 18">
              <a:extLst>
                <a:ext uri="{FF2B5EF4-FFF2-40B4-BE49-F238E27FC236}">
                  <a16:creationId xmlns:a16="http://schemas.microsoft.com/office/drawing/2014/main" id="{6C6FD451-2AC5-112D-9D1A-85E34975F86C}"/>
                </a:ext>
              </a:extLst>
            </p:cNvPr>
            <p:cNvSpPr txBox="1"/>
            <p:nvPr/>
          </p:nvSpPr>
          <p:spPr>
            <a:xfrm>
              <a:off x="1508005"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1" name="object 18">
              <a:extLst>
                <a:ext uri="{FF2B5EF4-FFF2-40B4-BE49-F238E27FC236}">
                  <a16:creationId xmlns:a16="http://schemas.microsoft.com/office/drawing/2014/main" id="{4D86C471-60FB-F7A5-11DE-35CB45685F62}"/>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110</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2" name="object 18">
              <a:extLst>
                <a:ext uri="{FF2B5EF4-FFF2-40B4-BE49-F238E27FC236}">
                  <a16:creationId xmlns:a16="http://schemas.microsoft.com/office/drawing/2014/main" id="{8C8CDD46-500C-5632-417D-F97C750929A9}"/>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111</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3" name="object 18">
              <a:extLst>
                <a:ext uri="{FF2B5EF4-FFF2-40B4-BE49-F238E27FC236}">
                  <a16:creationId xmlns:a16="http://schemas.microsoft.com/office/drawing/2014/main" id="{B165AD62-5523-A957-0FC0-4008AAB716D4}"/>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109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102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4" name="object 18">
              <a:extLst>
                <a:ext uri="{FF2B5EF4-FFF2-40B4-BE49-F238E27FC236}">
                  <a16:creationId xmlns:a16="http://schemas.microsoft.com/office/drawing/2014/main" id="{B01232CE-C42B-B527-F553-4E3688F39AC0}"/>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108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103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5" name="object 18">
              <a:extLst>
                <a:ext uri="{FF2B5EF4-FFF2-40B4-BE49-F238E27FC236}">
                  <a16:creationId xmlns:a16="http://schemas.microsoft.com/office/drawing/2014/main" id="{F97EBFB2-28EC-4DCF-7675-D456C6CE3B9D}"/>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99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6" name="object 18">
              <a:extLst>
                <a:ext uri="{FF2B5EF4-FFF2-40B4-BE49-F238E27FC236}">
                  <a16:creationId xmlns:a16="http://schemas.microsoft.com/office/drawing/2014/main" id="{C5C4A5CE-05B9-4C11-D54B-0409DCC8C0FF}"/>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96</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7" name="object 18">
              <a:extLst>
                <a:ext uri="{FF2B5EF4-FFF2-40B4-BE49-F238E27FC236}">
                  <a16:creationId xmlns:a16="http://schemas.microsoft.com/office/drawing/2014/main" id="{D4ED8DC0-FB13-5E35-06F8-1CFEE1BA42FC}"/>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8" name="object 18">
              <a:extLst>
                <a:ext uri="{FF2B5EF4-FFF2-40B4-BE49-F238E27FC236}">
                  <a16:creationId xmlns:a16="http://schemas.microsoft.com/office/drawing/2014/main" id="{447F76BC-785A-299A-5D6E-B1568E5DDE40}"/>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89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39" name="object 18">
              <a:extLst>
                <a:ext uri="{FF2B5EF4-FFF2-40B4-BE49-F238E27FC236}">
                  <a16:creationId xmlns:a16="http://schemas.microsoft.com/office/drawing/2014/main" id="{6E92A878-AE23-A523-A4C9-3EFCE580F4EA}"/>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88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0" name="object 18">
              <a:extLst>
                <a:ext uri="{FF2B5EF4-FFF2-40B4-BE49-F238E27FC236}">
                  <a16:creationId xmlns:a16="http://schemas.microsoft.com/office/drawing/2014/main" id="{5312294E-44AB-4F36-B4DA-7723865D0140}"/>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89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78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1" name="object 18">
              <a:extLst>
                <a:ext uri="{FF2B5EF4-FFF2-40B4-BE49-F238E27FC236}">
                  <a16:creationId xmlns:a16="http://schemas.microsoft.com/office/drawing/2014/main" id="{EDF16A29-C605-793E-B625-253ED1E5F9FC}"/>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79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grpSp>
      <p:sp>
        <p:nvSpPr>
          <p:cNvPr id="242" name="object 18">
            <a:extLst>
              <a:ext uri="{FF2B5EF4-FFF2-40B4-BE49-F238E27FC236}">
                <a16:creationId xmlns:a16="http://schemas.microsoft.com/office/drawing/2014/main" id="{C9608B9F-51A1-0682-E92C-25EE5F4E9FAC}"/>
              </a:ext>
            </a:extLst>
          </p:cNvPr>
          <p:cNvSpPr txBox="1"/>
          <p:nvPr/>
        </p:nvSpPr>
        <p:spPr>
          <a:xfrm>
            <a:off x="918380"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lang="es-ES" sz="700" b="0" i="0" u="none" strike="noStrike" kern="1200" cap="none" spc="-30" normalizeH="0" baseline="0" noProof="0" dirty="0">
                <a:ln>
                  <a:noFill/>
                </a:ln>
                <a:solidFill>
                  <a:srgbClr val="22346A"/>
                </a:solidFill>
                <a:effectLst/>
                <a:uLnTx/>
                <a:uFillTx/>
                <a:latin typeface="Arial"/>
                <a:ea typeface="+mn-ea"/>
                <a:cs typeface="Arial"/>
              </a:rPr>
              <a:t>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8086" rIns="0" bIns="0" rtlCol="0" anchor="ctr">
            <a:spAutoFit/>
          </a:bodyPr>
          <a:lstStyle/>
          <a:p>
            <a:r>
              <a:rPr lang="es-ES"/>
              <a:t>EBGLYSS</a:t>
            </a:r>
            <a:r>
              <a:rPr lang="es-ES" baseline="30000"/>
              <a:t>®</a:t>
            </a:r>
            <a:r>
              <a:rPr lang="es-ES"/>
              <a:t> mantiene y mejora la respuesta EASI-90 a los 3 años</a:t>
            </a:r>
            <a:r>
              <a:rPr lang="es-ES" baseline="30000"/>
              <a:t>1</a:t>
            </a:r>
          </a:p>
        </p:txBody>
      </p:sp>
      <p:sp>
        <p:nvSpPr>
          <p:cNvPr id="5" name="CuadroTexto 4">
            <a:extLst>
              <a:ext uri="{FF2B5EF4-FFF2-40B4-BE49-F238E27FC236}">
                <a16:creationId xmlns:a16="http://schemas.microsoft.com/office/drawing/2014/main" id="{A1E1D565-4BBC-F99F-7893-203EC1A5FAF1}"/>
              </a:ext>
            </a:extLst>
          </p:cNvPr>
          <p:cNvSpPr txBox="1"/>
          <p:nvPr/>
        </p:nvSpPr>
        <p:spPr>
          <a:xfrm>
            <a:off x="1434352" y="5685152"/>
            <a:ext cx="907825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EASI-90: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al menos 90% de mejoría desde el inicio en el Índice de Área y Gravedad del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4" name="object 65">
            <a:extLst>
              <a:ext uri="{FF2B5EF4-FFF2-40B4-BE49-F238E27FC236}">
                <a16:creationId xmlns:a16="http://schemas.microsoft.com/office/drawing/2014/main" id="{D5647FBE-7E30-E3FD-9B7A-A30468782678}"/>
              </a:ext>
            </a:extLst>
          </p:cNvPr>
          <p:cNvSpPr txBox="1"/>
          <p:nvPr/>
        </p:nvSpPr>
        <p:spPr>
          <a:xfrm>
            <a:off x="864986" y="5319232"/>
            <a:ext cx="1614659" cy="131276"/>
          </a:xfrm>
          <a:prstGeom prst="rect">
            <a:avLst/>
          </a:prstGeom>
        </p:spPr>
        <p:txBody>
          <a:bodyPr vert="horz" wrap="square" lIns="0" tIns="8086" rIns="0" bIns="0" rtlCol="0">
            <a:spAutoFit/>
          </a:bodyPr>
          <a:lstStyle/>
          <a:p>
            <a:pPr marL="23104" lvl="0">
              <a:spcBef>
                <a:spcPts val="55"/>
              </a:spcBef>
              <a:defRPr/>
            </a:pPr>
            <a:r>
              <a:rPr lang="es-ES" sz="800" noProof="0" dirty="0" err="1">
                <a:solidFill>
                  <a:srgbClr val="223469"/>
                </a:solidFill>
                <a:cs typeface="Arial"/>
              </a:rPr>
              <a:t>Thaçi</a:t>
            </a:r>
            <a:r>
              <a:rPr lang="es-ES" sz="800" spc="-12" noProof="0" dirty="0">
                <a:solidFill>
                  <a:srgbClr val="223469"/>
                </a:solidFill>
                <a:cs typeface="Arial"/>
              </a:rPr>
              <a:t> </a:t>
            </a:r>
            <a:r>
              <a:rPr lang="es-ES" sz="800" noProof="0" dirty="0">
                <a:solidFill>
                  <a:srgbClr val="223469"/>
                </a:solidFill>
                <a:cs typeface="Arial"/>
              </a:rPr>
              <a:t>D,</a:t>
            </a:r>
            <a:r>
              <a:rPr lang="es-ES" sz="800" spc="-12" noProof="0" dirty="0">
                <a:solidFill>
                  <a:srgbClr val="223469"/>
                </a:solidFill>
                <a:cs typeface="Arial"/>
              </a:rPr>
              <a:t> </a:t>
            </a:r>
            <a:r>
              <a:rPr lang="es-ES" sz="800" i="1" noProof="0" dirty="0">
                <a:solidFill>
                  <a:srgbClr val="223469"/>
                </a:solidFill>
                <a:cs typeface="Arial"/>
              </a:rPr>
              <a:t>et</a:t>
            </a:r>
            <a:r>
              <a:rPr lang="es-ES" sz="800" i="1" spc="-9" noProof="0" dirty="0">
                <a:solidFill>
                  <a:srgbClr val="223469"/>
                </a:solidFill>
                <a:cs typeface="Arial"/>
              </a:rPr>
              <a:t> </a:t>
            </a:r>
            <a:r>
              <a:rPr lang="es-ES" sz="800" i="1" noProof="0" dirty="0">
                <a:solidFill>
                  <a:srgbClr val="223469"/>
                </a:solidFill>
                <a:cs typeface="Arial"/>
              </a:rPr>
              <a:t>al.</a:t>
            </a:r>
            <a:r>
              <a:rPr lang="es-ES" sz="800" i="1" spc="-12" noProof="0" dirty="0">
                <a:solidFill>
                  <a:srgbClr val="223469"/>
                </a:solidFill>
                <a:cs typeface="Arial"/>
              </a:rPr>
              <a:t> </a:t>
            </a:r>
            <a:r>
              <a:rPr lang="es-ES" sz="800" spc="-12" noProof="0" dirty="0">
                <a:solidFill>
                  <a:srgbClr val="223469"/>
                </a:solidFill>
                <a:cs typeface="Arial"/>
              </a:rPr>
              <a:t>2024</a:t>
            </a:r>
            <a:r>
              <a:rPr lang="es-ES" sz="800" spc="-18" baseline="33333" noProof="0" dirty="0">
                <a:solidFill>
                  <a:srgbClr val="223469"/>
                </a:solidFill>
                <a:cs typeface="Arial"/>
              </a:rPr>
              <a:t>1</a:t>
            </a:r>
            <a:endParaRPr lang="es-ES" sz="800" baseline="33333" noProof="0" dirty="0">
              <a:solidFill>
                <a:srgbClr val="223469"/>
              </a:solidFill>
              <a:cs typeface="Arial"/>
            </a:endParaRPr>
          </a:p>
        </p:txBody>
      </p:sp>
      <p:sp>
        <p:nvSpPr>
          <p:cNvPr id="6" name="CuadroTexto 5">
            <a:extLst>
              <a:ext uri="{FF2B5EF4-FFF2-40B4-BE49-F238E27FC236}">
                <a16:creationId xmlns:a16="http://schemas.microsoft.com/office/drawing/2014/main" id="{9BBC52DE-C480-C2E8-BD91-6CDB3AD572E9}"/>
              </a:ext>
            </a:extLst>
          </p:cNvPr>
          <p:cNvSpPr txBox="1"/>
          <p:nvPr/>
        </p:nvSpPr>
        <p:spPr>
          <a:xfrm>
            <a:off x="8989248" y="2377470"/>
            <a:ext cx="2372975" cy="2090222"/>
          </a:xfrm>
          <a:prstGeom prst="roundRect">
            <a:avLst>
              <a:gd name="adj" fmla="val 6861"/>
            </a:avLst>
          </a:prstGeom>
          <a:solidFill>
            <a:srgbClr val="CAF5A8">
              <a:alpha val="20000"/>
            </a:srgbClr>
          </a:solidFill>
          <a:ln w="38100">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131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600" i="0" u="none" strike="noStrike" kern="1200" cap="none" spc="0" normalizeH="0" baseline="0" noProof="0" dirty="0">
                <a:ln>
                  <a:noFill/>
                </a:ln>
                <a:solidFill>
                  <a:srgbClr val="192750"/>
                </a:solidFill>
                <a:effectLst/>
                <a:uLnTx/>
                <a:uFillTx/>
                <a:latin typeface="Arial" panose="020B0604020202020204"/>
                <a:ea typeface="+mn-ea"/>
                <a:cs typeface="Arial"/>
              </a:rPr>
              <a:t>La respuesta de EASI 90 en los respondedores a semana 16 se mantuvo e incluso incrementó con la dosis mensual</a:t>
            </a:r>
            <a:r>
              <a:rPr kumimoji="0" lang="es-ES" sz="1600" i="0" u="none" strike="noStrike" kern="1200" cap="none" spc="0" normalizeH="0" baseline="30000" noProof="0" dirty="0">
                <a:ln>
                  <a:noFill/>
                </a:ln>
                <a:solidFill>
                  <a:srgbClr val="192750"/>
                </a:solidFill>
                <a:effectLst/>
                <a:uLnTx/>
                <a:uFillTx/>
                <a:latin typeface="Arial" panose="020B0604020202020204"/>
                <a:ea typeface="+mn-ea"/>
                <a:cs typeface="Arial"/>
              </a:rPr>
              <a:t>1</a:t>
            </a:r>
          </a:p>
        </p:txBody>
      </p:sp>
      <p:sp>
        <p:nvSpPr>
          <p:cNvPr id="9" name="object 34">
            <a:extLst>
              <a:ext uri="{FF2B5EF4-FFF2-40B4-BE49-F238E27FC236}">
                <a16:creationId xmlns:a16="http://schemas.microsoft.com/office/drawing/2014/main" id="{D0FF5E7A-1C45-A694-A2B8-0D6817B67A74}"/>
              </a:ext>
            </a:extLst>
          </p:cNvPr>
          <p:cNvSpPr txBox="1"/>
          <p:nvPr/>
        </p:nvSpPr>
        <p:spPr>
          <a:xfrm>
            <a:off x="7924594" y="2152513"/>
            <a:ext cx="683074" cy="1516363"/>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lang="es-ES" sz="1759" b="1" i="0" u="none" strike="noStrike" kern="1200" cap="none" spc="-12" normalizeH="0" baseline="0" noProof="0" dirty="0">
                <a:ln>
                  <a:noFill/>
                </a:ln>
                <a:solidFill>
                  <a:srgbClr val="576284"/>
                </a:solidFill>
                <a:effectLst/>
                <a:uLnTx/>
                <a:uFillTx/>
                <a:latin typeface="Arial"/>
                <a:ea typeface="+mn-ea"/>
                <a:cs typeface="Arial"/>
              </a:rPr>
              <a:t>86,8</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A9A9BE"/>
                </a:solidFill>
                <a:effectLst/>
                <a:uLnTx/>
                <a:uFillTx/>
                <a:latin typeface="Arial"/>
                <a:ea typeface="+mn-ea"/>
                <a:cs typeface="Arial"/>
              </a:rPr>
              <a:t>80,6</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9F338A"/>
                </a:solidFill>
                <a:effectLst/>
                <a:uLnTx/>
                <a:uFillTx/>
                <a:latin typeface="Arial"/>
                <a:ea typeface="+mn-ea"/>
                <a:cs typeface="Arial"/>
              </a:rPr>
              <a:t>79,4</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lang="es-ES" sz="1759" b="1" i="0" u="none" strike="noStrike" kern="1200" cap="none" spc="-12" normalizeH="0" baseline="0" noProof="0" dirty="0">
                <a:ln>
                  <a:noFill/>
                </a:ln>
                <a:solidFill>
                  <a:srgbClr val="CA9CC7"/>
                </a:solidFill>
                <a:effectLst/>
                <a:uLnTx/>
                <a:uFillTx/>
                <a:latin typeface="Arial"/>
                <a:ea typeface="+mn-ea"/>
                <a:cs typeface="Arial"/>
              </a:rPr>
              <a:t>70,5</a:t>
            </a:r>
            <a:endParaRPr kumimoji="0" lang="es-ES" sz="1759"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0" name="object 40">
            <a:extLst>
              <a:ext uri="{FF2B5EF4-FFF2-40B4-BE49-F238E27FC236}">
                <a16:creationId xmlns:a16="http://schemas.microsoft.com/office/drawing/2014/main" id="{955CC2F2-E3B3-8041-EC4E-08BCAAD5BCFD}"/>
              </a:ext>
            </a:extLst>
          </p:cNvPr>
          <p:cNvGrpSpPr/>
          <p:nvPr/>
        </p:nvGrpSpPr>
        <p:grpSpPr>
          <a:xfrm>
            <a:off x="1777923" y="2149745"/>
            <a:ext cx="6040859" cy="2133446"/>
            <a:chOff x="4707172" y="4577472"/>
            <a:chExt cx="6637768" cy="2344257"/>
          </a:xfrm>
        </p:grpSpPr>
        <p:sp>
          <p:nvSpPr>
            <p:cNvPr id="11" name="object 41">
              <a:extLst>
                <a:ext uri="{FF2B5EF4-FFF2-40B4-BE49-F238E27FC236}">
                  <a16:creationId xmlns:a16="http://schemas.microsoft.com/office/drawing/2014/main" id="{239BD11B-1F58-B483-5291-FA2F6BD9113B}"/>
                </a:ext>
              </a:extLst>
            </p:cNvPr>
            <p:cNvSpPr/>
            <p:nvPr/>
          </p:nvSpPr>
          <p:spPr>
            <a:xfrm>
              <a:off x="4719513" y="4877028"/>
              <a:ext cx="6590030" cy="2044701"/>
            </a:xfrm>
            <a:custGeom>
              <a:avLst/>
              <a:gdLst/>
              <a:ahLst/>
              <a:cxnLst/>
              <a:rect l="l" t="t" r="r" b="b"/>
              <a:pathLst>
                <a:path w="6590030" h="2044700">
                  <a:moveTo>
                    <a:pt x="24840" y="2017529"/>
                  </a:moveTo>
                  <a:lnTo>
                    <a:pt x="24840" y="0"/>
                  </a:lnTo>
                </a:path>
                <a:path w="6590030" h="2044700">
                  <a:moveTo>
                    <a:pt x="0" y="2017448"/>
                  </a:moveTo>
                  <a:lnTo>
                    <a:pt x="24840" y="2017448"/>
                  </a:lnTo>
                </a:path>
                <a:path w="6590030" h="2044700">
                  <a:moveTo>
                    <a:pt x="24840" y="2017529"/>
                  </a:moveTo>
                  <a:lnTo>
                    <a:pt x="217372" y="2017529"/>
                  </a:lnTo>
                </a:path>
                <a:path w="6590030" h="2044700">
                  <a:moveTo>
                    <a:pt x="217372" y="2017529"/>
                  </a:moveTo>
                  <a:lnTo>
                    <a:pt x="409905" y="2017529"/>
                  </a:lnTo>
                </a:path>
                <a:path w="6590030" h="2044700">
                  <a:moveTo>
                    <a:pt x="409905" y="2017529"/>
                  </a:moveTo>
                  <a:lnTo>
                    <a:pt x="602430" y="2017529"/>
                  </a:lnTo>
                </a:path>
                <a:path w="6590030" h="2044700">
                  <a:moveTo>
                    <a:pt x="602430" y="2017529"/>
                  </a:moveTo>
                  <a:lnTo>
                    <a:pt x="801176" y="2017529"/>
                  </a:lnTo>
                </a:path>
                <a:path w="6590030" h="2044700">
                  <a:moveTo>
                    <a:pt x="31054" y="2017529"/>
                  </a:moveTo>
                  <a:lnTo>
                    <a:pt x="31054" y="2044350"/>
                  </a:lnTo>
                </a:path>
                <a:path w="6590030" h="2044700">
                  <a:moveTo>
                    <a:pt x="223579" y="2017529"/>
                  </a:moveTo>
                  <a:lnTo>
                    <a:pt x="223579" y="2044350"/>
                  </a:lnTo>
                </a:path>
                <a:path w="6590030" h="2044700">
                  <a:moveTo>
                    <a:pt x="416111" y="2017529"/>
                  </a:moveTo>
                  <a:lnTo>
                    <a:pt x="416111" y="2044350"/>
                  </a:lnTo>
                </a:path>
                <a:path w="6590030" h="2044700">
                  <a:moveTo>
                    <a:pt x="608644" y="2017529"/>
                  </a:moveTo>
                  <a:lnTo>
                    <a:pt x="608644" y="2044350"/>
                  </a:lnTo>
                </a:path>
                <a:path w="6590030" h="2044700">
                  <a:moveTo>
                    <a:pt x="801176" y="2017529"/>
                  </a:moveTo>
                  <a:lnTo>
                    <a:pt x="801176" y="2044350"/>
                  </a:lnTo>
                </a:path>
                <a:path w="6590030" h="2044700">
                  <a:moveTo>
                    <a:pt x="993708" y="2017529"/>
                  </a:moveTo>
                  <a:lnTo>
                    <a:pt x="993708" y="2044350"/>
                  </a:lnTo>
                </a:path>
                <a:path w="6590030" h="2044700">
                  <a:moveTo>
                    <a:pt x="1186233" y="2017529"/>
                  </a:moveTo>
                  <a:lnTo>
                    <a:pt x="1186233" y="2044350"/>
                  </a:lnTo>
                </a:path>
                <a:path w="6590030" h="2044700">
                  <a:moveTo>
                    <a:pt x="1378766" y="2017529"/>
                  </a:moveTo>
                  <a:lnTo>
                    <a:pt x="1378766" y="2044350"/>
                  </a:lnTo>
                </a:path>
                <a:path w="6590030" h="2044700">
                  <a:moveTo>
                    <a:pt x="1571298" y="2017529"/>
                  </a:moveTo>
                  <a:lnTo>
                    <a:pt x="1571298" y="2044350"/>
                  </a:lnTo>
                </a:path>
                <a:path w="6590030" h="2044700">
                  <a:moveTo>
                    <a:pt x="2341420" y="2017529"/>
                  </a:moveTo>
                  <a:lnTo>
                    <a:pt x="2341420" y="2044350"/>
                  </a:lnTo>
                </a:path>
                <a:path w="6590030" h="2044700">
                  <a:moveTo>
                    <a:pt x="3117756" y="2017529"/>
                  </a:moveTo>
                  <a:lnTo>
                    <a:pt x="3117756" y="2044350"/>
                  </a:lnTo>
                </a:path>
                <a:path w="6590030" h="2044700">
                  <a:moveTo>
                    <a:pt x="3310288" y="2017529"/>
                  </a:moveTo>
                  <a:lnTo>
                    <a:pt x="3310288" y="2044350"/>
                  </a:lnTo>
                </a:path>
                <a:path w="6590030" h="2044700">
                  <a:moveTo>
                    <a:pt x="3502813" y="2017529"/>
                  </a:moveTo>
                  <a:lnTo>
                    <a:pt x="3502813" y="2044350"/>
                  </a:lnTo>
                </a:path>
                <a:path w="6590030" h="2044700">
                  <a:moveTo>
                    <a:pt x="3695345" y="2017529"/>
                  </a:moveTo>
                  <a:lnTo>
                    <a:pt x="3695345" y="2044350"/>
                  </a:lnTo>
                </a:path>
                <a:path w="6590030" h="2044700">
                  <a:moveTo>
                    <a:pt x="3887878" y="2017529"/>
                  </a:moveTo>
                  <a:lnTo>
                    <a:pt x="3887878" y="2044350"/>
                  </a:lnTo>
                </a:path>
                <a:path w="6590030" h="2044700">
                  <a:moveTo>
                    <a:pt x="4080410" y="2017529"/>
                  </a:moveTo>
                  <a:lnTo>
                    <a:pt x="4080410" y="2044350"/>
                  </a:lnTo>
                </a:path>
                <a:path w="6590030" h="2044700">
                  <a:moveTo>
                    <a:pt x="4272943" y="2017529"/>
                  </a:moveTo>
                  <a:lnTo>
                    <a:pt x="4272943" y="2044350"/>
                  </a:lnTo>
                </a:path>
                <a:path w="6590030" h="2044700">
                  <a:moveTo>
                    <a:pt x="4465468" y="2017529"/>
                  </a:moveTo>
                  <a:lnTo>
                    <a:pt x="4465468" y="2044350"/>
                  </a:lnTo>
                </a:path>
                <a:path w="6590030" h="2044700">
                  <a:moveTo>
                    <a:pt x="5043065" y="2017529"/>
                  </a:moveTo>
                  <a:lnTo>
                    <a:pt x="5043065" y="2044350"/>
                  </a:lnTo>
                </a:path>
                <a:path w="6590030" h="2044700">
                  <a:moveTo>
                    <a:pt x="5235597" y="2017529"/>
                  </a:moveTo>
                  <a:lnTo>
                    <a:pt x="5235597" y="2044350"/>
                  </a:lnTo>
                </a:path>
                <a:path w="6590030" h="2044700">
                  <a:moveTo>
                    <a:pt x="6589522" y="2017529"/>
                  </a:moveTo>
                  <a:lnTo>
                    <a:pt x="6589522" y="2044350"/>
                  </a:lnTo>
                </a:path>
                <a:path w="6590030" h="2044700">
                  <a:moveTo>
                    <a:pt x="5428122" y="2017529"/>
                  </a:moveTo>
                  <a:lnTo>
                    <a:pt x="5428122" y="2044350"/>
                  </a:lnTo>
                </a:path>
                <a:path w="6590030" h="2044700">
                  <a:moveTo>
                    <a:pt x="5620654" y="2017529"/>
                  </a:moveTo>
                  <a:lnTo>
                    <a:pt x="5620654" y="2044350"/>
                  </a:lnTo>
                </a:path>
                <a:path w="6590030" h="2044700">
                  <a:moveTo>
                    <a:pt x="5819400" y="2017529"/>
                  </a:moveTo>
                  <a:lnTo>
                    <a:pt x="5819400" y="2044350"/>
                  </a:lnTo>
                </a:path>
                <a:path w="6590030" h="2044700">
                  <a:moveTo>
                    <a:pt x="6011925" y="2017529"/>
                  </a:moveTo>
                  <a:lnTo>
                    <a:pt x="6011925" y="2044350"/>
                  </a:lnTo>
                </a:path>
                <a:path w="6590030" h="2044700">
                  <a:moveTo>
                    <a:pt x="6204458" y="2017529"/>
                  </a:moveTo>
                  <a:lnTo>
                    <a:pt x="6204458" y="2044350"/>
                  </a:lnTo>
                </a:path>
                <a:path w="6590030" h="2044700">
                  <a:moveTo>
                    <a:pt x="6396990" y="2017529"/>
                  </a:moveTo>
                  <a:lnTo>
                    <a:pt x="6396990" y="2044350"/>
                  </a:lnTo>
                </a:path>
                <a:path w="6590030" h="2044700">
                  <a:moveTo>
                    <a:pt x="1763830" y="2017529"/>
                  </a:moveTo>
                  <a:lnTo>
                    <a:pt x="1763830" y="2044350"/>
                  </a:lnTo>
                </a:path>
                <a:path w="6590030" h="2044700">
                  <a:moveTo>
                    <a:pt x="2540159" y="2017529"/>
                  </a:moveTo>
                  <a:lnTo>
                    <a:pt x="2540159" y="2044350"/>
                  </a:lnTo>
                </a:path>
                <a:path w="6590030" h="2044700">
                  <a:moveTo>
                    <a:pt x="1956363" y="2017529"/>
                  </a:moveTo>
                  <a:lnTo>
                    <a:pt x="1956363" y="2044350"/>
                  </a:lnTo>
                </a:path>
                <a:path w="6590030" h="2044700">
                  <a:moveTo>
                    <a:pt x="2732691" y="2017529"/>
                  </a:moveTo>
                  <a:lnTo>
                    <a:pt x="2732691" y="2044350"/>
                  </a:lnTo>
                </a:path>
                <a:path w="6590030" h="2044700">
                  <a:moveTo>
                    <a:pt x="2148888" y="2017529"/>
                  </a:moveTo>
                  <a:lnTo>
                    <a:pt x="2148888" y="2044350"/>
                  </a:lnTo>
                </a:path>
                <a:path w="6590030" h="2044700">
                  <a:moveTo>
                    <a:pt x="2925223" y="2017529"/>
                  </a:moveTo>
                  <a:lnTo>
                    <a:pt x="2925223" y="2044350"/>
                  </a:lnTo>
                </a:path>
                <a:path w="6590030" h="2044700">
                  <a:moveTo>
                    <a:pt x="4658000" y="2017529"/>
                  </a:moveTo>
                  <a:lnTo>
                    <a:pt x="4658000" y="2044350"/>
                  </a:lnTo>
                </a:path>
                <a:path w="6590030" h="2044700">
                  <a:moveTo>
                    <a:pt x="4850532" y="2017529"/>
                  </a:moveTo>
                  <a:lnTo>
                    <a:pt x="4850532" y="2044350"/>
                  </a:lnTo>
                </a:path>
                <a:path w="6590030" h="2044700">
                  <a:moveTo>
                    <a:pt x="1863200" y="2017529"/>
                  </a:moveTo>
                  <a:lnTo>
                    <a:pt x="1863200" y="2044350"/>
                  </a:lnTo>
                </a:path>
                <a:path w="6590030" h="2044700">
                  <a:moveTo>
                    <a:pt x="801176" y="2017529"/>
                  </a:moveTo>
                  <a:lnTo>
                    <a:pt x="993708" y="2017529"/>
                  </a:lnTo>
                </a:path>
                <a:path w="6590030" h="2044700">
                  <a:moveTo>
                    <a:pt x="993708" y="2017529"/>
                  </a:moveTo>
                  <a:lnTo>
                    <a:pt x="1186233" y="2017529"/>
                  </a:lnTo>
                </a:path>
                <a:path w="6590030" h="2044700">
                  <a:moveTo>
                    <a:pt x="1186233" y="2017529"/>
                  </a:moveTo>
                  <a:lnTo>
                    <a:pt x="1378766" y="2017529"/>
                  </a:lnTo>
                </a:path>
                <a:path w="6590030" h="2044700">
                  <a:moveTo>
                    <a:pt x="1378766" y="2017529"/>
                  </a:moveTo>
                  <a:lnTo>
                    <a:pt x="1571298" y="2017529"/>
                  </a:lnTo>
                </a:path>
                <a:path w="6590030" h="2044700">
                  <a:moveTo>
                    <a:pt x="1571298" y="2017529"/>
                  </a:moveTo>
                  <a:lnTo>
                    <a:pt x="1763830" y="2017529"/>
                  </a:lnTo>
                </a:path>
                <a:path w="6590030" h="2044700">
                  <a:moveTo>
                    <a:pt x="1763830" y="2017529"/>
                  </a:moveTo>
                  <a:lnTo>
                    <a:pt x="1856986" y="2017529"/>
                  </a:lnTo>
                </a:path>
                <a:path w="6590030" h="2044700">
                  <a:moveTo>
                    <a:pt x="1856986" y="2017529"/>
                  </a:moveTo>
                  <a:lnTo>
                    <a:pt x="1956363" y="2017529"/>
                  </a:lnTo>
                </a:path>
                <a:path w="6590030" h="2044700">
                  <a:moveTo>
                    <a:pt x="1956363" y="2017529"/>
                  </a:moveTo>
                  <a:lnTo>
                    <a:pt x="2533952" y="2017529"/>
                  </a:lnTo>
                </a:path>
                <a:path w="6590030" h="2044700">
                  <a:moveTo>
                    <a:pt x="2533952" y="2017529"/>
                  </a:moveTo>
                  <a:lnTo>
                    <a:pt x="3111542" y="2017529"/>
                  </a:lnTo>
                </a:path>
                <a:path w="6590030" h="2044700">
                  <a:moveTo>
                    <a:pt x="3111542" y="2017529"/>
                  </a:moveTo>
                  <a:lnTo>
                    <a:pt x="3695345" y="2017529"/>
                  </a:lnTo>
                </a:path>
                <a:path w="6590030" h="2044700">
                  <a:moveTo>
                    <a:pt x="3695345" y="2017529"/>
                  </a:moveTo>
                  <a:lnTo>
                    <a:pt x="4272943" y="2017529"/>
                  </a:lnTo>
                </a:path>
                <a:path w="6590030" h="2044700">
                  <a:moveTo>
                    <a:pt x="4272943" y="2017529"/>
                  </a:moveTo>
                  <a:lnTo>
                    <a:pt x="4850532" y="2017529"/>
                  </a:lnTo>
                </a:path>
                <a:path w="6590030" h="2044700">
                  <a:moveTo>
                    <a:pt x="4850532" y="2017529"/>
                  </a:moveTo>
                  <a:lnTo>
                    <a:pt x="5428122" y="2017529"/>
                  </a:lnTo>
                </a:path>
                <a:path w="6590030" h="2044700">
                  <a:moveTo>
                    <a:pt x="5428122" y="2017529"/>
                  </a:moveTo>
                  <a:lnTo>
                    <a:pt x="6005719" y="2017529"/>
                  </a:lnTo>
                </a:path>
                <a:path w="6590030" h="2044700">
                  <a:moveTo>
                    <a:pt x="6005719" y="2017529"/>
                  </a:moveTo>
                  <a:lnTo>
                    <a:pt x="6589522" y="2017529"/>
                  </a:lnTo>
                </a:path>
                <a:path w="6590030" h="2044700">
                  <a:moveTo>
                    <a:pt x="0" y="0"/>
                  </a:moveTo>
                  <a:lnTo>
                    <a:pt x="24840" y="0"/>
                  </a:lnTo>
                </a:path>
                <a:path w="6590030" h="2044700">
                  <a:moveTo>
                    <a:pt x="0" y="403507"/>
                  </a:moveTo>
                  <a:lnTo>
                    <a:pt x="24840" y="403507"/>
                  </a:lnTo>
                </a:path>
                <a:path w="6590030" h="2044700">
                  <a:moveTo>
                    <a:pt x="0" y="807014"/>
                  </a:moveTo>
                  <a:lnTo>
                    <a:pt x="24840" y="807014"/>
                  </a:lnTo>
                </a:path>
                <a:path w="6590030" h="2044700">
                  <a:moveTo>
                    <a:pt x="0" y="1210433"/>
                  </a:moveTo>
                  <a:lnTo>
                    <a:pt x="24840" y="1210433"/>
                  </a:lnTo>
                </a:path>
                <a:path w="6590030" h="2044700">
                  <a:moveTo>
                    <a:pt x="0" y="1613941"/>
                  </a:moveTo>
                  <a:lnTo>
                    <a:pt x="24840" y="1613941"/>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object 42">
              <a:extLst>
                <a:ext uri="{FF2B5EF4-FFF2-40B4-BE49-F238E27FC236}">
                  <a16:creationId xmlns:a16="http://schemas.microsoft.com/office/drawing/2014/main" id="{90112B8A-00B1-EE23-46BA-17ABB6A07EBC}"/>
                </a:ext>
              </a:extLst>
            </p:cNvPr>
            <p:cNvSpPr/>
            <p:nvPr/>
          </p:nvSpPr>
          <p:spPr>
            <a:xfrm>
              <a:off x="6484353" y="4577472"/>
              <a:ext cx="0" cy="2318385"/>
            </a:xfrm>
            <a:custGeom>
              <a:avLst/>
              <a:gdLst/>
              <a:ahLst/>
              <a:cxnLst/>
              <a:rect l="l" t="t" r="r" b="b"/>
              <a:pathLst>
                <a:path h="2318384">
                  <a:moveTo>
                    <a:pt x="0" y="0"/>
                  </a:moveTo>
                  <a:lnTo>
                    <a:pt x="0" y="2318229"/>
                  </a:lnTo>
                </a:path>
              </a:pathLst>
            </a:custGeom>
            <a:ln w="889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object 43">
              <a:extLst>
                <a:ext uri="{FF2B5EF4-FFF2-40B4-BE49-F238E27FC236}">
                  <a16:creationId xmlns:a16="http://schemas.microsoft.com/office/drawing/2014/main" id="{C2C0FADA-090F-CE9A-6D58-2F6446DB332D}"/>
                </a:ext>
              </a:extLst>
            </p:cNvPr>
            <p:cNvSpPr/>
            <p:nvPr/>
          </p:nvSpPr>
          <p:spPr>
            <a:xfrm>
              <a:off x="6517688" y="5268131"/>
              <a:ext cx="46990" cy="20320"/>
            </a:xfrm>
            <a:custGeom>
              <a:avLst/>
              <a:gdLst/>
              <a:ahLst/>
              <a:cxnLst/>
              <a:rect l="l" t="t" r="r" b="b"/>
              <a:pathLst>
                <a:path w="46990" h="20320">
                  <a:moveTo>
                    <a:pt x="0" y="0"/>
                  </a:moveTo>
                  <a:lnTo>
                    <a:pt x="46677" y="20135"/>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object 44">
              <a:extLst>
                <a:ext uri="{FF2B5EF4-FFF2-40B4-BE49-F238E27FC236}">
                  <a16:creationId xmlns:a16="http://schemas.microsoft.com/office/drawing/2014/main" id="{5CE907E8-3964-ABD2-02CB-4AE76A0DC68A}"/>
                </a:ext>
              </a:extLst>
            </p:cNvPr>
            <p:cNvSpPr/>
            <p:nvPr/>
          </p:nvSpPr>
          <p:spPr>
            <a:xfrm>
              <a:off x="6486818" y="5254817"/>
              <a:ext cx="93345" cy="40640"/>
            </a:xfrm>
            <a:custGeom>
              <a:avLst/>
              <a:gdLst/>
              <a:ahLst/>
              <a:cxnLst/>
              <a:rect l="l" t="t" r="r" b="b"/>
              <a:pathLst>
                <a:path w="93345" h="40639">
                  <a:moveTo>
                    <a:pt x="0" y="0"/>
                  </a:moveTo>
                  <a:lnTo>
                    <a:pt x="147" y="66"/>
                  </a:lnTo>
                </a:path>
                <a:path w="93345" h="40639">
                  <a:moveTo>
                    <a:pt x="92912" y="40073"/>
                  </a:moveTo>
                  <a:lnTo>
                    <a:pt x="93059" y="40139"/>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object 45">
              <a:extLst>
                <a:ext uri="{FF2B5EF4-FFF2-40B4-BE49-F238E27FC236}">
                  <a16:creationId xmlns:a16="http://schemas.microsoft.com/office/drawing/2014/main" id="{D36BE466-F68D-C328-0A47-1837DD9C1B17}"/>
                </a:ext>
              </a:extLst>
            </p:cNvPr>
            <p:cNvSpPr/>
            <p:nvPr/>
          </p:nvSpPr>
          <p:spPr>
            <a:xfrm>
              <a:off x="6612763" y="5275842"/>
              <a:ext cx="50165" cy="12065"/>
            </a:xfrm>
            <a:custGeom>
              <a:avLst/>
              <a:gdLst/>
              <a:ahLst/>
              <a:cxnLst/>
              <a:rect l="l" t="t" r="r" b="b"/>
              <a:pathLst>
                <a:path w="50165" h="12064">
                  <a:moveTo>
                    <a:pt x="0" y="11514"/>
                  </a:moveTo>
                  <a:lnTo>
                    <a:pt x="49835"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object 46">
              <a:extLst>
                <a:ext uri="{FF2B5EF4-FFF2-40B4-BE49-F238E27FC236}">
                  <a16:creationId xmlns:a16="http://schemas.microsoft.com/office/drawing/2014/main" id="{77A2AB21-6A57-49D2-E5DF-DA4B0380E805}"/>
                </a:ext>
              </a:extLst>
            </p:cNvPr>
            <p:cNvSpPr/>
            <p:nvPr/>
          </p:nvSpPr>
          <p:spPr>
            <a:xfrm>
              <a:off x="6579877" y="5272022"/>
              <a:ext cx="99695" cy="23495"/>
            </a:xfrm>
            <a:custGeom>
              <a:avLst/>
              <a:gdLst/>
              <a:ahLst/>
              <a:cxnLst/>
              <a:rect l="l" t="t" r="r" b="b"/>
              <a:pathLst>
                <a:path w="99695" h="23495">
                  <a:moveTo>
                    <a:pt x="0" y="22933"/>
                  </a:moveTo>
                  <a:lnTo>
                    <a:pt x="198" y="22889"/>
                  </a:lnTo>
                </a:path>
                <a:path w="99695" h="23495">
                  <a:moveTo>
                    <a:pt x="99060" y="44"/>
                  </a:moveTo>
                  <a:lnTo>
                    <a:pt x="99266"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object 47">
              <a:extLst>
                <a:ext uri="{FF2B5EF4-FFF2-40B4-BE49-F238E27FC236}">
                  <a16:creationId xmlns:a16="http://schemas.microsoft.com/office/drawing/2014/main" id="{47E8AA78-3458-3145-7F3A-37F87357A6DA}"/>
                </a:ext>
              </a:extLst>
            </p:cNvPr>
            <p:cNvSpPr/>
            <p:nvPr/>
          </p:nvSpPr>
          <p:spPr>
            <a:xfrm>
              <a:off x="6712878" y="5266456"/>
              <a:ext cx="526415" cy="5715"/>
            </a:xfrm>
            <a:custGeom>
              <a:avLst/>
              <a:gdLst/>
              <a:ahLst/>
              <a:cxnLst/>
              <a:rect l="l" t="t" r="r" b="b"/>
              <a:pathLst>
                <a:path w="526415" h="5714">
                  <a:moveTo>
                    <a:pt x="0" y="5227"/>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object 48">
              <a:extLst>
                <a:ext uri="{FF2B5EF4-FFF2-40B4-BE49-F238E27FC236}">
                  <a16:creationId xmlns:a16="http://schemas.microsoft.com/office/drawing/2014/main" id="{E600179C-E6F4-8CF9-42CF-3919F39C6DB3}"/>
                </a:ext>
              </a:extLst>
            </p:cNvPr>
            <p:cNvSpPr/>
            <p:nvPr/>
          </p:nvSpPr>
          <p:spPr>
            <a:xfrm>
              <a:off x="6679141" y="5266283"/>
              <a:ext cx="577215" cy="6350"/>
            </a:xfrm>
            <a:custGeom>
              <a:avLst/>
              <a:gdLst/>
              <a:ahLst/>
              <a:cxnLst/>
              <a:rect l="l" t="t" r="r" b="b"/>
              <a:pathLst>
                <a:path w="577215" h="6350">
                  <a:moveTo>
                    <a:pt x="0" y="5735"/>
                  </a:moveTo>
                  <a:lnTo>
                    <a:pt x="206" y="5735"/>
                  </a:lnTo>
                </a:path>
                <a:path w="577215" h="6350">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8" name="object 49">
              <a:extLst>
                <a:ext uri="{FF2B5EF4-FFF2-40B4-BE49-F238E27FC236}">
                  <a16:creationId xmlns:a16="http://schemas.microsoft.com/office/drawing/2014/main" id="{F8B0EB42-E41F-3556-D4DE-980F523E993C}"/>
                </a:ext>
              </a:extLst>
            </p:cNvPr>
            <p:cNvSpPr/>
            <p:nvPr/>
          </p:nvSpPr>
          <p:spPr>
            <a:xfrm>
              <a:off x="7289822" y="5221764"/>
              <a:ext cx="526415" cy="41910"/>
            </a:xfrm>
            <a:custGeom>
              <a:avLst/>
              <a:gdLst/>
              <a:ahLst/>
              <a:cxnLst/>
              <a:rect l="l" t="t" r="r" b="b"/>
              <a:pathLst>
                <a:path w="526415" h="41910">
                  <a:moveTo>
                    <a:pt x="0" y="41840"/>
                  </a:moveTo>
                  <a:lnTo>
                    <a:pt x="526288"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0" name="object 50">
              <a:extLst>
                <a:ext uri="{FF2B5EF4-FFF2-40B4-BE49-F238E27FC236}">
                  <a16:creationId xmlns:a16="http://schemas.microsoft.com/office/drawing/2014/main" id="{D5C93825-7116-0C16-1947-A0B914655AE4}"/>
                </a:ext>
              </a:extLst>
            </p:cNvPr>
            <p:cNvSpPr/>
            <p:nvPr/>
          </p:nvSpPr>
          <p:spPr>
            <a:xfrm>
              <a:off x="7256111" y="5220409"/>
              <a:ext cx="577215" cy="46355"/>
            </a:xfrm>
            <a:custGeom>
              <a:avLst/>
              <a:gdLst/>
              <a:ahLst/>
              <a:cxnLst/>
              <a:rect l="l" t="t" r="r" b="b"/>
              <a:pathLst>
                <a:path w="577215" h="46354">
                  <a:moveTo>
                    <a:pt x="0" y="45874"/>
                  </a:moveTo>
                  <a:lnTo>
                    <a:pt x="228" y="45859"/>
                  </a:lnTo>
                </a:path>
                <a:path w="577215" h="46354">
                  <a:moveTo>
                    <a:pt x="576743" y="22"/>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1" name="object 51">
              <a:extLst>
                <a:ext uri="{FF2B5EF4-FFF2-40B4-BE49-F238E27FC236}">
                  <a16:creationId xmlns:a16="http://schemas.microsoft.com/office/drawing/2014/main" id="{BB2E5CD6-518C-6657-B0D1-22F26156AA14}"/>
                </a:ext>
              </a:extLst>
            </p:cNvPr>
            <p:cNvSpPr/>
            <p:nvPr/>
          </p:nvSpPr>
          <p:spPr>
            <a:xfrm>
              <a:off x="7867066" y="5223085"/>
              <a:ext cx="532130" cy="41910"/>
            </a:xfrm>
            <a:custGeom>
              <a:avLst/>
              <a:gdLst/>
              <a:ahLst/>
              <a:cxnLst/>
              <a:rect l="l" t="t" r="r" b="b"/>
              <a:pathLst>
                <a:path w="532129" h="41910">
                  <a:moveTo>
                    <a:pt x="0" y="0"/>
                  </a:moveTo>
                  <a:lnTo>
                    <a:pt x="532038" y="41847"/>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2" name="object 52">
              <a:extLst>
                <a:ext uri="{FF2B5EF4-FFF2-40B4-BE49-F238E27FC236}">
                  <a16:creationId xmlns:a16="http://schemas.microsoft.com/office/drawing/2014/main" id="{716952A5-5157-7399-E8E6-2AFCF42F8AB7}"/>
                </a:ext>
              </a:extLst>
            </p:cNvPr>
            <p:cNvSpPr/>
            <p:nvPr/>
          </p:nvSpPr>
          <p:spPr>
            <a:xfrm>
              <a:off x="7833081" y="5220412"/>
              <a:ext cx="583565" cy="46355"/>
            </a:xfrm>
            <a:custGeom>
              <a:avLst/>
              <a:gdLst/>
              <a:ahLst/>
              <a:cxnLst/>
              <a:rect l="l" t="t" r="r" b="b"/>
              <a:pathLst>
                <a:path w="583565" h="46354">
                  <a:moveTo>
                    <a:pt x="0" y="0"/>
                  </a:moveTo>
                  <a:lnTo>
                    <a:pt x="316" y="22"/>
                  </a:lnTo>
                </a:path>
                <a:path w="583565" h="46354">
                  <a:moveTo>
                    <a:pt x="582853" y="45845"/>
                  </a:moveTo>
                  <a:lnTo>
                    <a:pt x="583170" y="45874"/>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3" name="object 53">
              <a:extLst>
                <a:ext uri="{FF2B5EF4-FFF2-40B4-BE49-F238E27FC236}">
                  <a16:creationId xmlns:a16="http://schemas.microsoft.com/office/drawing/2014/main" id="{15CBC1F5-D71E-F94A-B8B7-82D7998D3FBA}"/>
                </a:ext>
              </a:extLst>
            </p:cNvPr>
            <p:cNvSpPr/>
            <p:nvPr/>
          </p:nvSpPr>
          <p:spPr>
            <a:xfrm>
              <a:off x="8449986" y="5267626"/>
              <a:ext cx="526415" cy="20955"/>
            </a:xfrm>
            <a:custGeom>
              <a:avLst/>
              <a:gdLst/>
              <a:ahLst/>
              <a:cxnLst/>
              <a:rect l="l" t="t" r="r" b="b"/>
              <a:pathLst>
                <a:path w="526415" h="20954">
                  <a:moveTo>
                    <a:pt x="0" y="0"/>
                  </a:moveTo>
                  <a:lnTo>
                    <a:pt x="52626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4" name="object 54">
              <a:extLst>
                <a:ext uri="{FF2B5EF4-FFF2-40B4-BE49-F238E27FC236}">
                  <a16:creationId xmlns:a16="http://schemas.microsoft.com/office/drawing/2014/main" id="{EA67BDC2-DC1E-71F0-D7E3-F69E8B4047DD}"/>
                </a:ext>
              </a:extLst>
            </p:cNvPr>
            <p:cNvSpPr/>
            <p:nvPr/>
          </p:nvSpPr>
          <p:spPr>
            <a:xfrm>
              <a:off x="8416254" y="5266284"/>
              <a:ext cx="577215" cy="23495"/>
            </a:xfrm>
            <a:custGeom>
              <a:avLst/>
              <a:gdLst/>
              <a:ahLst/>
              <a:cxnLst/>
              <a:rect l="l" t="t" r="r" b="b"/>
              <a:pathLst>
                <a:path w="577215" h="23495">
                  <a:moveTo>
                    <a:pt x="0" y="0"/>
                  </a:moveTo>
                  <a:lnTo>
                    <a:pt x="206" y="7"/>
                  </a:lnTo>
                </a:path>
                <a:path w="577215" h="23495">
                  <a:moveTo>
                    <a:pt x="576757" y="22926"/>
                  </a:moveTo>
                  <a:lnTo>
                    <a:pt x="576971"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5" name="object 55">
              <a:extLst>
                <a:ext uri="{FF2B5EF4-FFF2-40B4-BE49-F238E27FC236}">
                  <a16:creationId xmlns:a16="http://schemas.microsoft.com/office/drawing/2014/main" id="{A3A2B8F1-85AD-C2C3-E42A-2812D6EECB94}"/>
                </a:ext>
              </a:extLst>
            </p:cNvPr>
            <p:cNvSpPr/>
            <p:nvPr/>
          </p:nvSpPr>
          <p:spPr>
            <a:xfrm>
              <a:off x="9026958" y="5272526"/>
              <a:ext cx="526415" cy="15875"/>
            </a:xfrm>
            <a:custGeom>
              <a:avLst/>
              <a:gdLst/>
              <a:ahLst/>
              <a:cxnLst/>
              <a:rect l="l" t="t" r="r" b="b"/>
              <a:pathLst>
                <a:path w="526415" h="15875">
                  <a:moveTo>
                    <a:pt x="0" y="15689"/>
                  </a:moveTo>
                  <a:lnTo>
                    <a:pt x="526266"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6" name="object 56">
              <a:extLst>
                <a:ext uri="{FF2B5EF4-FFF2-40B4-BE49-F238E27FC236}">
                  <a16:creationId xmlns:a16="http://schemas.microsoft.com/office/drawing/2014/main" id="{8E47527E-4E64-F9ED-9592-96B494D592F5}"/>
                </a:ext>
              </a:extLst>
            </p:cNvPr>
            <p:cNvSpPr/>
            <p:nvPr/>
          </p:nvSpPr>
          <p:spPr>
            <a:xfrm>
              <a:off x="8993226" y="5272015"/>
              <a:ext cx="577215" cy="17780"/>
            </a:xfrm>
            <a:custGeom>
              <a:avLst/>
              <a:gdLst/>
              <a:ahLst/>
              <a:cxnLst/>
              <a:rect l="l" t="t" r="r" b="b"/>
              <a:pathLst>
                <a:path w="577215" h="17779">
                  <a:moveTo>
                    <a:pt x="0" y="17205"/>
                  </a:moveTo>
                  <a:lnTo>
                    <a:pt x="206" y="17198"/>
                  </a:lnTo>
                </a:path>
                <a:path w="577215" h="17779">
                  <a:moveTo>
                    <a:pt x="576765"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7" name="object 57">
              <a:extLst>
                <a:ext uri="{FF2B5EF4-FFF2-40B4-BE49-F238E27FC236}">
                  <a16:creationId xmlns:a16="http://schemas.microsoft.com/office/drawing/2014/main" id="{1D160EAC-FCCA-8D8D-F980-F013B4A27981}"/>
                </a:ext>
              </a:extLst>
            </p:cNvPr>
            <p:cNvSpPr/>
            <p:nvPr/>
          </p:nvSpPr>
          <p:spPr>
            <a:xfrm>
              <a:off x="9603933" y="5272019"/>
              <a:ext cx="526415" cy="0"/>
            </a:xfrm>
            <a:custGeom>
              <a:avLst/>
              <a:gdLst/>
              <a:ahLst/>
              <a:cxnLst/>
              <a:rect l="l" t="t" r="r" b="b"/>
              <a:pathLst>
                <a:path w="526415">
                  <a:moveTo>
                    <a:pt x="0" y="0"/>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object 58">
              <a:extLst>
                <a:ext uri="{FF2B5EF4-FFF2-40B4-BE49-F238E27FC236}">
                  <a16:creationId xmlns:a16="http://schemas.microsoft.com/office/drawing/2014/main" id="{6726D7AA-E4E0-05D0-230E-7FBB652F0C47}"/>
                </a:ext>
              </a:extLst>
            </p:cNvPr>
            <p:cNvSpPr/>
            <p:nvPr/>
          </p:nvSpPr>
          <p:spPr>
            <a:xfrm>
              <a:off x="9570194" y="5272019"/>
              <a:ext cx="577215" cy="0"/>
            </a:xfrm>
            <a:custGeom>
              <a:avLst/>
              <a:gdLst/>
              <a:ahLst/>
              <a:cxnLst/>
              <a:rect l="l" t="t" r="r" b="b"/>
              <a:pathLst>
                <a:path w="577215">
                  <a:moveTo>
                    <a:pt x="0" y="0"/>
                  </a:moveTo>
                  <a:lnTo>
                    <a:pt x="206" y="0"/>
                  </a:lnTo>
                </a:path>
                <a:path w="577215">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object 59">
              <a:extLst>
                <a:ext uri="{FF2B5EF4-FFF2-40B4-BE49-F238E27FC236}">
                  <a16:creationId xmlns:a16="http://schemas.microsoft.com/office/drawing/2014/main" id="{55919ED3-7114-0123-FF62-938C13E48691}"/>
                </a:ext>
              </a:extLst>
            </p:cNvPr>
            <p:cNvSpPr/>
            <p:nvPr/>
          </p:nvSpPr>
          <p:spPr>
            <a:xfrm>
              <a:off x="10180892" y="5244192"/>
              <a:ext cx="526415" cy="26670"/>
            </a:xfrm>
            <a:custGeom>
              <a:avLst/>
              <a:gdLst/>
              <a:ahLst/>
              <a:cxnLst/>
              <a:rect l="l" t="t" r="r" b="b"/>
              <a:pathLst>
                <a:path w="526415" h="26670">
                  <a:moveTo>
                    <a:pt x="0" y="26151"/>
                  </a:moveTo>
                  <a:lnTo>
                    <a:pt x="526274"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0" name="object 60">
              <a:extLst>
                <a:ext uri="{FF2B5EF4-FFF2-40B4-BE49-F238E27FC236}">
                  <a16:creationId xmlns:a16="http://schemas.microsoft.com/office/drawing/2014/main" id="{35C61356-41FD-9200-045A-2BEC31107A2E}"/>
                </a:ext>
              </a:extLst>
            </p:cNvPr>
            <p:cNvSpPr/>
            <p:nvPr/>
          </p:nvSpPr>
          <p:spPr>
            <a:xfrm>
              <a:off x="10147165" y="5243350"/>
              <a:ext cx="577215" cy="29209"/>
            </a:xfrm>
            <a:custGeom>
              <a:avLst/>
              <a:gdLst/>
              <a:ahLst/>
              <a:cxnLst/>
              <a:rect l="l" t="t" r="r" b="b"/>
              <a:pathLst>
                <a:path w="577215" h="29210">
                  <a:moveTo>
                    <a:pt x="0" y="28668"/>
                  </a:moveTo>
                  <a:lnTo>
                    <a:pt x="213" y="28661"/>
                  </a:lnTo>
                </a:path>
                <a:path w="577215" h="29210">
                  <a:moveTo>
                    <a:pt x="576757"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1" name="object 61">
              <a:extLst>
                <a:ext uri="{FF2B5EF4-FFF2-40B4-BE49-F238E27FC236}">
                  <a16:creationId xmlns:a16="http://schemas.microsoft.com/office/drawing/2014/main" id="{A0E907A0-87E3-6ED1-356A-008AE1700A35}"/>
                </a:ext>
              </a:extLst>
            </p:cNvPr>
            <p:cNvSpPr/>
            <p:nvPr/>
          </p:nvSpPr>
          <p:spPr>
            <a:xfrm>
              <a:off x="10758140" y="5244685"/>
              <a:ext cx="532130" cy="20955"/>
            </a:xfrm>
            <a:custGeom>
              <a:avLst/>
              <a:gdLst/>
              <a:ahLst/>
              <a:cxnLst/>
              <a:rect l="l" t="t" r="r" b="b"/>
              <a:pathLst>
                <a:path w="532129" h="20954">
                  <a:moveTo>
                    <a:pt x="0" y="0"/>
                  </a:moveTo>
                  <a:lnTo>
                    <a:pt x="53201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2" name="object 62">
              <a:extLst>
                <a:ext uri="{FF2B5EF4-FFF2-40B4-BE49-F238E27FC236}">
                  <a16:creationId xmlns:a16="http://schemas.microsoft.com/office/drawing/2014/main" id="{CE514046-9E37-1F6C-D9C1-308B131E6110}"/>
                </a:ext>
              </a:extLst>
            </p:cNvPr>
            <p:cNvSpPr/>
            <p:nvPr/>
          </p:nvSpPr>
          <p:spPr>
            <a:xfrm>
              <a:off x="10724134" y="5243348"/>
              <a:ext cx="583565" cy="23495"/>
            </a:xfrm>
            <a:custGeom>
              <a:avLst/>
              <a:gdLst/>
              <a:ahLst/>
              <a:cxnLst/>
              <a:rect l="l" t="t" r="r" b="b"/>
              <a:pathLst>
                <a:path w="583565" h="23495">
                  <a:moveTo>
                    <a:pt x="0" y="0"/>
                  </a:moveTo>
                  <a:lnTo>
                    <a:pt x="301" y="14"/>
                  </a:lnTo>
                </a:path>
                <a:path w="583565" h="23495">
                  <a:moveTo>
                    <a:pt x="582875" y="22926"/>
                  </a:moveTo>
                  <a:lnTo>
                    <a:pt x="583177"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object 63">
              <a:extLst>
                <a:ext uri="{FF2B5EF4-FFF2-40B4-BE49-F238E27FC236}">
                  <a16:creationId xmlns:a16="http://schemas.microsoft.com/office/drawing/2014/main" id="{A4A9E10E-35D4-56AC-0AF9-99FCFB283529}"/>
                </a:ext>
              </a:extLst>
            </p:cNvPr>
            <p:cNvSpPr/>
            <p:nvPr/>
          </p:nvSpPr>
          <p:spPr>
            <a:xfrm>
              <a:off x="6443375" y="5184840"/>
              <a:ext cx="4901565" cy="155575"/>
            </a:xfrm>
            <a:custGeom>
              <a:avLst/>
              <a:gdLst/>
              <a:ahLst/>
              <a:cxnLst/>
              <a:rect l="l" t="t" r="r" b="b"/>
              <a:pathLst>
                <a:path w="4901565" h="155575">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155575">
                  <a:moveTo>
                    <a:pt x="136666" y="80750"/>
                  </a:moveTo>
                  <a:lnTo>
                    <a:pt x="122176" y="83674"/>
                  </a:lnTo>
                  <a:lnTo>
                    <a:pt x="110326" y="91654"/>
                  </a:lnTo>
                  <a:lnTo>
                    <a:pt x="102327" y="103501"/>
                  </a:lnTo>
                  <a:lnTo>
                    <a:pt x="99391" y="118025"/>
                  </a:lnTo>
                  <a:lnTo>
                    <a:pt x="102327" y="132549"/>
                  </a:lnTo>
                  <a:lnTo>
                    <a:pt x="110326" y="144396"/>
                  </a:lnTo>
                  <a:lnTo>
                    <a:pt x="122176" y="152376"/>
                  </a:lnTo>
                  <a:lnTo>
                    <a:pt x="136666" y="155301"/>
                  </a:lnTo>
                  <a:lnTo>
                    <a:pt x="151189" y="152376"/>
                  </a:lnTo>
                  <a:lnTo>
                    <a:pt x="163034" y="144396"/>
                  </a:lnTo>
                  <a:lnTo>
                    <a:pt x="171011" y="132549"/>
                  </a:lnTo>
                  <a:lnTo>
                    <a:pt x="173935" y="118025"/>
                  </a:lnTo>
                  <a:lnTo>
                    <a:pt x="171011" y="103501"/>
                  </a:lnTo>
                  <a:lnTo>
                    <a:pt x="163034" y="91654"/>
                  </a:lnTo>
                  <a:lnTo>
                    <a:pt x="151189" y="83674"/>
                  </a:lnTo>
                  <a:lnTo>
                    <a:pt x="136666" y="80750"/>
                  </a:lnTo>
                  <a:close/>
                </a:path>
                <a:path w="4901565" h="155575">
                  <a:moveTo>
                    <a:pt x="229844" y="55909"/>
                  </a:moveTo>
                  <a:lnTo>
                    <a:pt x="215354" y="58832"/>
                  </a:lnTo>
                  <a:lnTo>
                    <a:pt x="203504" y="66810"/>
                  </a:lnTo>
                  <a:lnTo>
                    <a:pt x="195504" y="78654"/>
                  </a:lnTo>
                  <a:lnTo>
                    <a:pt x="192569" y="93177"/>
                  </a:lnTo>
                  <a:lnTo>
                    <a:pt x="195504" y="107701"/>
                  </a:lnTo>
                  <a:lnTo>
                    <a:pt x="203504" y="119548"/>
                  </a:lnTo>
                  <a:lnTo>
                    <a:pt x="215354" y="127528"/>
                  </a:lnTo>
                  <a:lnTo>
                    <a:pt x="229844" y="130453"/>
                  </a:lnTo>
                  <a:lnTo>
                    <a:pt x="244367" y="127528"/>
                  </a:lnTo>
                  <a:lnTo>
                    <a:pt x="256211" y="119548"/>
                  </a:lnTo>
                  <a:lnTo>
                    <a:pt x="264189" y="107701"/>
                  </a:lnTo>
                  <a:lnTo>
                    <a:pt x="267112" y="93177"/>
                  </a:lnTo>
                  <a:lnTo>
                    <a:pt x="264189" y="78654"/>
                  </a:lnTo>
                  <a:lnTo>
                    <a:pt x="256211" y="66810"/>
                  </a:lnTo>
                  <a:lnTo>
                    <a:pt x="244367" y="58832"/>
                  </a:lnTo>
                  <a:lnTo>
                    <a:pt x="229844" y="55909"/>
                  </a:lnTo>
                  <a:close/>
                </a:path>
                <a:path w="4901565" h="155575">
                  <a:moveTo>
                    <a:pt x="813765" y="43481"/>
                  </a:moveTo>
                  <a:lnTo>
                    <a:pt x="799242" y="46405"/>
                  </a:lnTo>
                  <a:lnTo>
                    <a:pt x="787398" y="54382"/>
                  </a:lnTo>
                  <a:lnTo>
                    <a:pt x="779420" y="66227"/>
                  </a:lnTo>
                  <a:lnTo>
                    <a:pt x="776497" y="80750"/>
                  </a:lnTo>
                  <a:lnTo>
                    <a:pt x="779420" y="95277"/>
                  </a:lnTo>
                  <a:lnTo>
                    <a:pt x="787398" y="107123"/>
                  </a:lnTo>
                  <a:lnTo>
                    <a:pt x="799242" y="115102"/>
                  </a:lnTo>
                  <a:lnTo>
                    <a:pt x="813765" y="118025"/>
                  </a:lnTo>
                  <a:lnTo>
                    <a:pt x="828293" y="115102"/>
                  </a:lnTo>
                  <a:lnTo>
                    <a:pt x="840139" y="107123"/>
                  </a:lnTo>
                  <a:lnTo>
                    <a:pt x="848118" y="95277"/>
                  </a:lnTo>
                  <a:lnTo>
                    <a:pt x="851041" y="80750"/>
                  </a:lnTo>
                  <a:lnTo>
                    <a:pt x="848118" y="66227"/>
                  </a:lnTo>
                  <a:lnTo>
                    <a:pt x="840139" y="54382"/>
                  </a:lnTo>
                  <a:lnTo>
                    <a:pt x="828293" y="46405"/>
                  </a:lnTo>
                  <a:lnTo>
                    <a:pt x="813765" y="43481"/>
                  </a:lnTo>
                  <a:close/>
                </a:path>
                <a:path w="4901565" h="155575">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155575">
                  <a:moveTo>
                    <a:pt x="1969195" y="43481"/>
                  </a:moveTo>
                  <a:lnTo>
                    <a:pt x="1954671" y="46405"/>
                  </a:lnTo>
                  <a:lnTo>
                    <a:pt x="1942824" y="54382"/>
                  </a:lnTo>
                  <a:lnTo>
                    <a:pt x="1934844" y="66227"/>
                  </a:lnTo>
                  <a:lnTo>
                    <a:pt x="1931920" y="80750"/>
                  </a:lnTo>
                  <a:lnTo>
                    <a:pt x="1934844" y="95277"/>
                  </a:lnTo>
                  <a:lnTo>
                    <a:pt x="1942824" y="107123"/>
                  </a:lnTo>
                  <a:lnTo>
                    <a:pt x="1954671" y="115102"/>
                  </a:lnTo>
                  <a:lnTo>
                    <a:pt x="1969195" y="118025"/>
                  </a:lnTo>
                  <a:lnTo>
                    <a:pt x="1983718" y="115102"/>
                  </a:lnTo>
                  <a:lnTo>
                    <a:pt x="1995562" y="107123"/>
                  </a:lnTo>
                  <a:lnTo>
                    <a:pt x="2003540" y="95277"/>
                  </a:lnTo>
                  <a:lnTo>
                    <a:pt x="2006463" y="80750"/>
                  </a:lnTo>
                  <a:lnTo>
                    <a:pt x="2003540" y="66227"/>
                  </a:lnTo>
                  <a:lnTo>
                    <a:pt x="1995562" y="54382"/>
                  </a:lnTo>
                  <a:lnTo>
                    <a:pt x="1983718" y="46405"/>
                  </a:lnTo>
                  <a:lnTo>
                    <a:pt x="1969195" y="43481"/>
                  </a:lnTo>
                  <a:close/>
                </a:path>
                <a:path w="4901565" h="155575">
                  <a:moveTo>
                    <a:pt x="2546910" y="74543"/>
                  </a:moveTo>
                  <a:lnTo>
                    <a:pt x="2532386" y="77466"/>
                  </a:lnTo>
                  <a:lnTo>
                    <a:pt x="2520539" y="85444"/>
                  </a:lnTo>
                  <a:lnTo>
                    <a:pt x="2512559" y="97288"/>
                  </a:lnTo>
                  <a:lnTo>
                    <a:pt x="2509634" y="111811"/>
                  </a:lnTo>
                  <a:lnTo>
                    <a:pt x="2512559" y="126338"/>
                  </a:lnTo>
                  <a:lnTo>
                    <a:pt x="2520539" y="138185"/>
                  </a:lnTo>
                  <a:lnTo>
                    <a:pt x="2532386" y="146163"/>
                  </a:lnTo>
                  <a:lnTo>
                    <a:pt x="2546910" y="149087"/>
                  </a:lnTo>
                  <a:lnTo>
                    <a:pt x="2561433" y="146163"/>
                  </a:lnTo>
                  <a:lnTo>
                    <a:pt x="2573277" y="138185"/>
                  </a:lnTo>
                  <a:lnTo>
                    <a:pt x="2581255" y="126338"/>
                  </a:lnTo>
                  <a:lnTo>
                    <a:pt x="2584178" y="111811"/>
                  </a:lnTo>
                  <a:lnTo>
                    <a:pt x="2581255" y="97288"/>
                  </a:lnTo>
                  <a:lnTo>
                    <a:pt x="2573277" y="85444"/>
                  </a:lnTo>
                  <a:lnTo>
                    <a:pt x="2561433" y="77466"/>
                  </a:lnTo>
                  <a:lnTo>
                    <a:pt x="2546910" y="74543"/>
                  </a:lnTo>
                  <a:close/>
                </a:path>
                <a:path w="4901565" h="155575">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155575">
                  <a:moveTo>
                    <a:pt x="3708546" y="55909"/>
                  </a:moveTo>
                  <a:lnTo>
                    <a:pt x="3694023" y="58832"/>
                  </a:lnTo>
                  <a:lnTo>
                    <a:pt x="3682179" y="66810"/>
                  </a:lnTo>
                  <a:lnTo>
                    <a:pt x="3674201" y="78654"/>
                  </a:lnTo>
                  <a:lnTo>
                    <a:pt x="3671278" y="93177"/>
                  </a:lnTo>
                  <a:lnTo>
                    <a:pt x="3674201" y="107701"/>
                  </a:lnTo>
                  <a:lnTo>
                    <a:pt x="3682179" y="119548"/>
                  </a:lnTo>
                  <a:lnTo>
                    <a:pt x="3694023" y="127528"/>
                  </a:lnTo>
                  <a:lnTo>
                    <a:pt x="3708546" y="130453"/>
                  </a:lnTo>
                  <a:lnTo>
                    <a:pt x="3723070" y="127528"/>
                  </a:lnTo>
                  <a:lnTo>
                    <a:pt x="3734917" y="119548"/>
                  </a:lnTo>
                  <a:lnTo>
                    <a:pt x="3742897" y="107701"/>
                  </a:lnTo>
                  <a:lnTo>
                    <a:pt x="3745821" y="93177"/>
                  </a:lnTo>
                  <a:lnTo>
                    <a:pt x="3742897" y="78654"/>
                  </a:lnTo>
                  <a:lnTo>
                    <a:pt x="3734917" y="66810"/>
                  </a:lnTo>
                  <a:lnTo>
                    <a:pt x="3723070" y="58832"/>
                  </a:lnTo>
                  <a:lnTo>
                    <a:pt x="3708546" y="55909"/>
                  </a:lnTo>
                  <a:close/>
                </a:path>
                <a:path w="4901565" h="155575">
                  <a:moveTo>
                    <a:pt x="4286261" y="18634"/>
                  </a:moveTo>
                  <a:lnTo>
                    <a:pt x="4271771" y="21557"/>
                  </a:lnTo>
                  <a:lnTo>
                    <a:pt x="4259920" y="29535"/>
                  </a:lnTo>
                  <a:lnTo>
                    <a:pt x="4251921" y="41382"/>
                  </a:lnTo>
                  <a:lnTo>
                    <a:pt x="4248985" y="55909"/>
                  </a:lnTo>
                  <a:lnTo>
                    <a:pt x="4251921" y="70432"/>
                  </a:lnTo>
                  <a:lnTo>
                    <a:pt x="4259920" y="82276"/>
                  </a:lnTo>
                  <a:lnTo>
                    <a:pt x="4271771" y="90254"/>
                  </a:lnTo>
                  <a:lnTo>
                    <a:pt x="4286261" y="93177"/>
                  </a:lnTo>
                  <a:lnTo>
                    <a:pt x="4300784" y="90254"/>
                  </a:lnTo>
                  <a:lnTo>
                    <a:pt x="4312628" y="82276"/>
                  </a:lnTo>
                  <a:lnTo>
                    <a:pt x="4320606" y="70432"/>
                  </a:lnTo>
                  <a:lnTo>
                    <a:pt x="4323529" y="55909"/>
                  </a:lnTo>
                  <a:lnTo>
                    <a:pt x="4320606" y="41382"/>
                  </a:lnTo>
                  <a:lnTo>
                    <a:pt x="4312628" y="29535"/>
                  </a:lnTo>
                  <a:lnTo>
                    <a:pt x="4300784" y="21557"/>
                  </a:lnTo>
                  <a:lnTo>
                    <a:pt x="4286261" y="18634"/>
                  </a:lnTo>
                  <a:close/>
                </a:path>
                <a:path w="4901565" h="155575">
                  <a:moveTo>
                    <a:pt x="4863976" y="43481"/>
                  </a:moveTo>
                  <a:lnTo>
                    <a:pt x="4849486" y="46405"/>
                  </a:lnTo>
                  <a:lnTo>
                    <a:pt x="4837635" y="54382"/>
                  </a:lnTo>
                  <a:lnTo>
                    <a:pt x="4829636" y="66227"/>
                  </a:lnTo>
                  <a:lnTo>
                    <a:pt x="4826700" y="80750"/>
                  </a:lnTo>
                  <a:lnTo>
                    <a:pt x="4829636" y="95277"/>
                  </a:lnTo>
                  <a:lnTo>
                    <a:pt x="4837635" y="107123"/>
                  </a:lnTo>
                  <a:lnTo>
                    <a:pt x="4849486" y="115102"/>
                  </a:lnTo>
                  <a:lnTo>
                    <a:pt x="4863976" y="118025"/>
                  </a:lnTo>
                  <a:lnTo>
                    <a:pt x="4878499" y="115102"/>
                  </a:lnTo>
                  <a:lnTo>
                    <a:pt x="4890343" y="107123"/>
                  </a:lnTo>
                  <a:lnTo>
                    <a:pt x="4898321" y="95277"/>
                  </a:lnTo>
                  <a:lnTo>
                    <a:pt x="4901244" y="80750"/>
                  </a:lnTo>
                  <a:lnTo>
                    <a:pt x="4898321" y="66227"/>
                  </a:lnTo>
                  <a:lnTo>
                    <a:pt x="4890343" y="54382"/>
                  </a:lnTo>
                  <a:lnTo>
                    <a:pt x="4878499" y="46405"/>
                  </a:lnTo>
                  <a:lnTo>
                    <a:pt x="4863976" y="43481"/>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4" name="object 64">
              <a:extLst>
                <a:ext uri="{FF2B5EF4-FFF2-40B4-BE49-F238E27FC236}">
                  <a16:creationId xmlns:a16="http://schemas.microsoft.com/office/drawing/2014/main" id="{6E9B8513-60F4-2451-4F5B-D75C27A5803B}"/>
                </a:ext>
              </a:extLst>
            </p:cNvPr>
            <p:cNvSpPr/>
            <p:nvPr/>
          </p:nvSpPr>
          <p:spPr>
            <a:xfrm>
              <a:off x="6712878" y="5366574"/>
              <a:ext cx="526415" cy="5715"/>
            </a:xfrm>
            <a:custGeom>
              <a:avLst/>
              <a:gdLst/>
              <a:ahLst/>
              <a:cxnLst/>
              <a:rect l="l" t="t" r="r" b="b"/>
              <a:pathLst>
                <a:path w="526415" h="5714">
                  <a:moveTo>
                    <a:pt x="0" y="0"/>
                  </a:moveTo>
                  <a:lnTo>
                    <a:pt x="526259" y="5507"/>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5" name="object 65">
              <a:extLst>
                <a:ext uri="{FF2B5EF4-FFF2-40B4-BE49-F238E27FC236}">
                  <a16:creationId xmlns:a16="http://schemas.microsoft.com/office/drawing/2014/main" id="{43F1911B-7B71-5CAA-FAF5-8D4A16A6B53D}"/>
                </a:ext>
              </a:extLst>
            </p:cNvPr>
            <p:cNvSpPr/>
            <p:nvPr/>
          </p:nvSpPr>
          <p:spPr>
            <a:xfrm>
              <a:off x="6679141" y="5366220"/>
              <a:ext cx="577215" cy="6350"/>
            </a:xfrm>
            <a:custGeom>
              <a:avLst/>
              <a:gdLst/>
              <a:ahLst/>
              <a:cxnLst/>
              <a:rect l="l" t="t" r="r" b="b"/>
              <a:pathLst>
                <a:path w="577215" h="6350">
                  <a:moveTo>
                    <a:pt x="0" y="0"/>
                  </a:moveTo>
                  <a:lnTo>
                    <a:pt x="206" y="0"/>
                  </a:lnTo>
                </a:path>
                <a:path w="577215" h="6350">
                  <a:moveTo>
                    <a:pt x="576765" y="6037"/>
                  </a:moveTo>
                  <a:lnTo>
                    <a:pt x="576971" y="603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6" name="object 66">
              <a:extLst>
                <a:ext uri="{FF2B5EF4-FFF2-40B4-BE49-F238E27FC236}">
                  <a16:creationId xmlns:a16="http://schemas.microsoft.com/office/drawing/2014/main" id="{B25B8054-542B-2E6B-5224-DA670F44D007}"/>
                </a:ext>
              </a:extLst>
            </p:cNvPr>
            <p:cNvSpPr/>
            <p:nvPr/>
          </p:nvSpPr>
          <p:spPr>
            <a:xfrm>
              <a:off x="7289689" y="5254850"/>
              <a:ext cx="527050" cy="104775"/>
            </a:xfrm>
            <a:custGeom>
              <a:avLst/>
              <a:gdLst/>
              <a:ahLst/>
              <a:cxnLst/>
              <a:rect l="l" t="t" r="r" b="b"/>
              <a:pathLst>
                <a:path w="527050" h="104775">
                  <a:moveTo>
                    <a:pt x="0" y="104692"/>
                  </a:moveTo>
                  <a:lnTo>
                    <a:pt x="526421"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7" name="object 67">
              <a:extLst>
                <a:ext uri="{FF2B5EF4-FFF2-40B4-BE49-F238E27FC236}">
                  <a16:creationId xmlns:a16="http://schemas.microsoft.com/office/drawing/2014/main" id="{452DAEFA-B6A4-F33D-3CA3-E48F1FEF928E}"/>
                </a:ext>
              </a:extLst>
            </p:cNvPr>
            <p:cNvSpPr/>
            <p:nvPr/>
          </p:nvSpPr>
          <p:spPr>
            <a:xfrm>
              <a:off x="7256111" y="5251471"/>
              <a:ext cx="577215" cy="114935"/>
            </a:xfrm>
            <a:custGeom>
              <a:avLst/>
              <a:gdLst/>
              <a:ahLst/>
              <a:cxnLst/>
              <a:rect l="l" t="t" r="r" b="b"/>
              <a:pathLst>
                <a:path w="577215" h="114935">
                  <a:moveTo>
                    <a:pt x="0" y="114749"/>
                  </a:moveTo>
                  <a:lnTo>
                    <a:pt x="360" y="114675"/>
                  </a:lnTo>
                </a:path>
                <a:path w="577215" h="114935">
                  <a:moveTo>
                    <a:pt x="576610" y="73"/>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8" name="object 68">
              <a:extLst>
                <a:ext uri="{FF2B5EF4-FFF2-40B4-BE49-F238E27FC236}">
                  <a16:creationId xmlns:a16="http://schemas.microsoft.com/office/drawing/2014/main" id="{F6D32075-0608-D969-17C9-D5F87B250441}"/>
                </a:ext>
              </a:extLst>
            </p:cNvPr>
            <p:cNvSpPr/>
            <p:nvPr/>
          </p:nvSpPr>
          <p:spPr>
            <a:xfrm>
              <a:off x="7866966" y="5257438"/>
              <a:ext cx="532130" cy="93980"/>
            </a:xfrm>
            <a:custGeom>
              <a:avLst/>
              <a:gdLst/>
              <a:ahLst/>
              <a:cxnLst/>
              <a:rect l="l" t="t" r="r" b="b"/>
              <a:pathLst>
                <a:path w="532129" h="93979">
                  <a:moveTo>
                    <a:pt x="0" y="0"/>
                  </a:moveTo>
                  <a:lnTo>
                    <a:pt x="532134" y="9368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9" name="object 69">
              <a:extLst>
                <a:ext uri="{FF2B5EF4-FFF2-40B4-BE49-F238E27FC236}">
                  <a16:creationId xmlns:a16="http://schemas.microsoft.com/office/drawing/2014/main" id="{B7EC24A3-DD6E-3497-A11A-BCE73CE4FAAC}"/>
                </a:ext>
              </a:extLst>
            </p:cNvPr>
            <p:cNvSpPr/>
            <p:nvPr/>
          </p:nvSpPr>
          <p:spPr>
            <a:xfrm>
              <a:off x="7833081" y="5251472"/>
              <a:ext cx="583565" cy="102870"/>
            </a:xfrm>
            <a:custGeom>
              <a:avLst/>
              <a:gdLst/>
              <a:ahLst/>
              <a:cxnLst/>
              <a:rect l="l" t="t" r="r" b="b"/>
              <a:pathLst>
                <a:path w="583565" h="102870">
                  <a:moveTo>
                    <a:pt x="0" y="0"/>
                  </a:moveTo>
                  <a:lnTo>
                    <a:pt x="419" y="73"/>
                  </a:lnTo>
                </a:path>
                <a:path w="583565" h="102870">
                  <a:moveTo>
                    <a:pt x="582758" y="102594"/>
                  </a:moveTo>
                  <a:lnTo>
                    <a:pt x="583170" y="10266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0" name="object 70">
              <a:extLst>
                <a:ext uri="{FF2B5EF4-FFF2-40B4-BE49-F238E27FC236}">
                  <a16:creationId xmlns:a16="http://schemas.microsoft.com/office/drawing/2014/main" id="{1192C413-287E-84EA-9A2D-329475AFF294}"/>
                </a:ext>
              </a:extLst>
            </p:cNvPr>
            <p:cNvSpPr/>
            <p:nvPr/>
          </p:nvSpPr>
          <p:spPr>
            <a:xfrm>
              <a:off x="8449988" y="5336554"/>
              <a:ext cx="526415" cy="17145"/>
            </a:xfrm>
            <a:custGeom>
              <a:avLst/>
              <a:gdLst/>
              <a:ahLst/>
              <a:cxnLst/>
              <a:rect l="l" t="t" r="r" b="b"/>
              <a:pathLst>
                <a:path w="526415" h="17145">
                  <a:moveTo>
                    <a:pt x="0" y="16528"/>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1" name="object 71">
              <a:extLst>
                <a:ext uri="{FF2B5EF4-FFF2-40B4-BE49-F238E27FC236}">
                  <a16:creationId xmlns:a16="http://schemas.microsoft.com/office/drawing/2014/main" id="{9C41BE4D-7FBF-3BAE-99D6-4D0A028F816A}"/>
                </a:ext>
              </a:extLst>
            </p:cNvPr>
            <p:cNvSpPr/>
            <p:nvPr/>
          </p:nvSpPr>
          <p:spPr>
            <a:xfrm>
              <a:off x="8416254" y="5336023"/>
              <a:ext cx="577215" cy="18415"/>
            </a:xfrm>
            <a:custGeom>
              <a:avLst/>
              <a:gdLst/>
              <a:ahLst/>
              <a:cxnLst/>
              <a:rect l="l" t="t" r="r" b="b"/>
              <a:pathLst>
                <a:path w="577215" h="18414">
                  <a:moveTo>
                    <a:pt x="0" y="18118"/>
                  </a:moveTo>
                  <a:lnTo>
                    <a:pt x="206" y="18111"/>
                  </a:lnTo>
                </a:path>
                <a:path w="577215" h="18414">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2" name="object 72">
              <a:extLst>
                <a:ext uri="{FF2B5EF4-FFF2-40B4-BE49-F238E27FC236}">
                  <a16:creationId xmlns:a16="http://schemas.microsoft.com/office/drawing/2014/main" id="{67FB8031-00BA-2335-13AE-A9D13159A10B}"/>
                </a:ext>
              </a:extLst>
            </p:cNvPr>
            <p:cNvSpPr/>
            <p:nvPr/>
          </p:nvSpPr>
          <p:spPr>
            <a:xfrm>
              <a:off x="9026951" y="5306716"/>
              <a:ext cx="526415" cy="27940"/>
            </a:xfrm>
            <a:custGeom>
              <a:avLst/>
              <a:gdLst/>
              <a:ahLst/>
              <a:cxnLst/>
              <a:rect l="l" t="t" r="r" b="b"/>
              <a:pathLst>
                <a:path w="526415" h="27939">
                  <a:moveTo>
                    <a:pt x="0" y="27542"/>
                  </a:moveTo>
                  <a:lnTo>
                    <a:pt x="526274"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3" name="object 73">
              <a:extLst>
                <a:ext uri="{FF2B5EF4-FFF2-40B4-BE49-F238E27FC236}">
                  <a16:creationId xmlns:a16="http://schemas.microsoft.com/office/drawing/2014/main" id="{92041A7C-2BBE-399D-4D61-D07AC68F6585}"/>
                </a:ext>
              </a:extLst>
            </p:cNvPr>
            <p:cNvSpPr/>
            <p:nvPr/>
          </p:nvSpPr>
          <p:spPr>
            <a:xfrm>
              <a:off x="8993226" y="5305824"/>
              <a:ext cx="577215" cy="30480"/>
            </a:xfrm>
            <a:custGeom>
              <a:avLst/>
              <a:gdLst/>
              <a:ahLst/>
              <a:cxnLst/>
              <a:rect l="l" t="t" r="r" b="b"/>
              <a:pathLst>
                <a:path w="577215" h="30479">
                  <a:moveTo>
                    <a:pt x="0" y="30200"/>
                  </a:moveTo>
                  <a:lnTo>
                    <a:pt x="213" y="30185"/>
                  </a:lnTo>
                </a:path>
                <a:path w="577215" h="30479">
                  <a:moveTo>
                    <a:pt x="576757" y="14"/>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4" name="object 74">
              <a:extLst>
                <a:ext uri="{FF2B5EF4-FFF2-40B4-BE49-F238E27FC236}">
                  <a16:creationId xmlns:a16="http://schemas.microsoft.com/office/drawing/2014/main" id="{B2AD3675-2851-5549-E167-62301964EA26}"/>
                </a:ext>
              </a:extLst>
            </p:cNvPr>
            <p:cNvSpPr/>
            <p:nvPr/>
          </p:nvSpPr>
          <p:spPr>
            <a:xfrm>
              <a:off x="9603925" y="5307239"/>
              <a:ext cx="526415" cy="22225"/>
            </a:xfrm>
            <a:custGeom>
              <a:avLst/>
              <a:gdLst/>
              <a:ahLst/>
              <a:cxnLst/>
              <a:rect l="l" t="t" r="r" b="b"/>
              <a:pathLst>
                <a:path w="526415" h="22225">
                  <a:moveTo>
                    <a:pt x="0" y="0"/>
                  </a:moveTo>
                  <a:lnTo>
                    <a:pt x="526266" y="2203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5" name="object 75">
              <a:extLst>
                <a:ext uri="{FF2B5EF4-FFF2-40B4-BE49-F238E27FC236}">
                  <a16:creationId xmlns:a16="http://schemas.microsoft.com/office/drawing/2014/main" id="{93ED1AAB-14F4-AB3D-135F-83EA0C5D64C7}"/>
                </a:ext>
              </a:extLst>
            </p:cNvPr>
            <p:cNvSpPr/>
            <p:nvPr/>
          </p:nvSpPr>
          <p:spPr>
            <a:xfrm>
              <a:off x="9570194" y="5305827"/>
              <a:ext cx="577215" cy="24765"/>
            </a:xfrm>
            <a:custGeom>
              <a:avLst/>
              <a:gdLst/>
              <a:ahLst/>
              <a:cxnLst/>
              <a:rect l="l" t="t" r="r" b="b"/>
              <a:pathLst>
                <a:path w="577215" h="24764">
                  <a:moveTo>
                    <a:pt x="0" y="0"/>
                  </a:moveTo>
                  <a:lnTo>
                    <a:pt x="213" y="7"/>
                  </a:lnTo>
                </a:path>
                <a:path w="577215" h="24764">
                  <a:moveTo>
                    <a:pt x="576757" y="24148"/>
                  </a:moveTo>
                  <a:lnTo>
                    <a:pt x="576971" y="24155"/>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6" name="object 76">
              <a:extLst>
                <a:ext uri="{FF2B5EF4-FFF2-40B4-BE49-F238E27FC236}">
                  <a16:creationId xmlns:a16="http://schemas.microsoft.com/office/drawing/2014/main" id="{A39D687D-CB0B-FE54-D12E-D220EF4432D3}"/>
                </a:ext>
              </a:extLst>
            </p:cNvPr>
            <p:cNvSpPr/>
            <p:nvPr/>
          </p:nvSpPr>
          <p:spPr>
            <a:xfrm>
              <a:off x="10180900" y="5318264"/>
              <a:ext cx="526415" cy="11430"/>
            </a:xfrm>
            <a:custGeom>
              <a:avLst/>
              <a:gdLst/>
              <a:ahLst/>
              <a:cxnLst/>
              <a:rect l="l" t="t" r="r" b="b"/>
              <a:pathLst>
                <a:path w="526415" h="11429">
                  <a:moveTo>
                    <a:pt x="0" y="11014"/>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7" name="object 77">
              <a:extLst>
                <a:ext uri="{FF2B5EF4-FFF2-40B4-BE49-F238E27FC236}">
                  <a16:creationId xmlns:a16="http://schemas.microsoft.com/office/drawing/2014/main" id="{3A779F3D-DB24-92EB-E5BD-3CE4C70BF52B}"/>
                </a:ext>
              </a:extLst>
            </p:cNvPr>
            <p:cNvSpPr/>
            <p:nvPr/>
          </p:nvSpPr>
          <p:spPr>
            <a:xfrm>
              <a:off x="10147165" y="5317902"/>
              <a:ext cx="577215" cy="12700"/>
            </a:xfrm>
            <a:custGeom>
              <a:avLst/>
              <a:gdLst/>
              <a:ahLst/>
              <a:cxnLst/>
              <a:rect l="l" t="t" r="r" b="b"/>
              <a:pathLst>
                <a:path w="577215" h="12700">
                  <a:moveTo>
                    <a:pt x="0" y="12081"/>
                  </a:moveTo>
                  <a:lnTo>
                    <a:pt x="206" y="12074"/>
                  </a:lnTo>
                </a:path>
                <a:path w="577215" h="12700">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object 78">
              <a:extLst>
                <a:ext uri="{FF2B5EF4-FFF2-40B4-BE49-F238E27FC236}">
                  <a16:creationId xmlns:a16="http://schemas.microsoft.com/office/drawing/2014/main" id="{271498BE-9CC7-C781-63BB-7C527899C40D}"/>
                </a:ext>
              </a:extLst>
            </p:cNvPr>
            <p:cNvSpPr/>
            <p:nvPr/>
          </p:nvSpPr>
          <p:spPr>
            <a:xfrm>
              <a:off x="10756452" y="5326272"/>
              <a:ext cx="534670" cy="138430"/>
            </a:xfrm>
            <a:custGeom>
              <a:avLst/>
              <a:gdLst/>
              <a:ahLst/>
              <a:cxnLst/>
              <a:rect l="l" t="t" r="r" b="b"/>
              <a:pathLst>
                <a:path w="534670" h="138429">
                  <a:moveTo>
                    <a:pt x="0" y="0"/>
                  </a:moveTo>
                  <a:lnTo>
                    <a:pt x="534659" y="138426"/>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9" name="object 79">
              <a:extLst>
                <a:ext uri="{FF2B5EF4-FFF2-40B4-BE49-F238E27FC236}">
                  <a16:creationId xmlns:a16="http://schemas.microsoft.com/office/drawing/2014/main" id="{25B6B3A8-E7EC-E5E8-6639-3A532D8C0177}"/>
                </a:ext>
              </a:extLst>
            </p:cNvPr>
            <p:cNvSpPr/>
            <p:nvPr/>
          </p:nvSpPr>
          <p:spPr>
            <a:xfrm>
              <a:off x="10724134" y="5317905"/>
              <a:ext cx="583565" cy="151130"/>
            </a:xfrm>
            <a:custGeom>
              <a:avLst/>
              <a:gdLst/>
              <a:ahLst/>
              <a:cxnLst/>
              <a:rect l="l" t="t" r="r" b="b"/>
              <a:pathLst>
                <a:path w="583565" h="151129">
                  <a:moveTo>
                    <a:pt x="0" y="0"/>
                  </a:moveTo>
                  <a:lnTo>
                    <a:pt x="80" y="22"/>
                  </a:lnTo>
                </a:path>
                <a:path w="583565" h="151129">
                  <a:moveTo>
                    <a:pt x="583089" y="150964"/>
                  </a:moveTo>
                  <a:lnTo>
                    <a:pt x="583177" y="150986"/>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0" name="object 80">
              <a:extLst>
                <a:ext uri="{FF2B5EF4-FFF2-40B4-BE49-F238E27FC236}">
                  <a16:creationId xmlns:a16="http://schemas.microsoft.com/office/drawing/2014/main" id="{42F1B716-EA51-CBAF-632D-59EA0319B768}"/>
                </a:ext>
              </a:extLst>
            </p:cNvPr>
            <p:cNvSpPr/>
            <p:nvPr/>
          </p:nvSpPr>
          <p:spPr>
            <a:xfrm>
              <a:off x="6443375" y="5209688"/>
              <a:ext cx="4901565" cy="298450"/>
            </a:xfrm>
            <a:custGeom>
              <a:avLst/>
              <a:gdLst/>
              <a:ahLst/>
              <a:cxnLst/>
              <a:rect l="l" t="t" r="r" b="b"/>
              <a:pathLst>
                <a:path w="4901565" h="298450">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298450">
                  <a:moveTo>
                    <a:pt x="136666" y="99391"/>
                  </a:moveTo>
                  <a:lnTo>
                    <a:pt x="122176" y="102314"/>
                  </a:lnTo>
                  <a:lnTo>
                    <a:pt x="110326" y="110292"/>
                  </a:lnTo>
                  <a:lnTo>
                    <a:pt x="102327" y="122136"/>
                  </a:lnTo>
                  <a:lnTo>
                    <a:pt x="99391" y="136659"/>
                  </a:lnTo>
                  <a:lnTo>
                    <a:pt x="102327" y="151186"/>
                  </a:lnTo>
                  <a:lnTo>
                    <a:pt x="110326" y="163033"/>
                  </a:lnTo>
                  <a:lnTo>
                    <a:pt x="122176" y="171011"/>
                  </a:lnTo>
                  <a:lnTo>
                    <a:pt x="136666" y="173935"/>
                  </a:lnTo>
                  <a:lnTo>
                    <a:pt x="151189" y="171011"/>
                  </a:lnTo>
                  <a:lnTo>
                    <a:pt x="163034" y="163033"/>
                  </a:lnTo>
                  <a:lnTo>
                    <a:pt x="171011" y="151186"/>
                  </a:lnTo>
                  <a:lnTo>
                    <a:pt x="173935" y="136659"/>
                  </a:lnTo>
                  <a:lnTo>
                    <a:pt x="171011" y="122136"/>
                  </a:lnTo>
                  <a:lnTo>
                    <a:pt x="163034" y="110292"/>
                  </a:lnTo>
                  <a:lnTo>
                    <a:pt x="151189" y="102314"/>
                  </a:lnTo>
                  <a:lnTo>
                    <a:pt x="136666" y="99391"/>
                  </a:lnTo>
                  <a:close/>
                </a:path>
                <a:path w="4901565" h="298450">
                  <a:moveTo>
                    <a:pt x="229844" y="124239"/>
                  </a:moveTo>
                  <a:lnTo>
                    <a:pt x="215354" y="127162"/>
                  </a:lnTo>
                  <a:lnTo>
                    <a:pt x="203504" y="135140"/>
                  </a:lnTo>
                  <a:lnTo>
                    <a:pt x="195504" y="146984"/>
                  </a:lnTo>
                  <a:lnTo>
                    <a:pt x="192569" y="161507"/>
                  </a:lnTo>
                  <a:lnTo>
                    <a:pt x="195504" y="176034"/>
                  </a:lnTo>
                  <a:lnTo>
                    <a:pt x="203504" y="187881"/>
                  </a:lnTo>
                  <a:lnTo>
                    <a:pt x="215354" y="195859"/>
                  </a:lnTo>
                  <a:lnTo>
                    <a:pt x="229844" y="198782"/>
                  </a:lnTo>
                  <a:lnTo>
                    <a:pt x="244367" y="195859"/>
                  </a:lnTo>
                  <a:lnTo>
                    <a:pt x="256211" y="187881"/>
                  </a:lnTo>
                  <a:lnTo>
                    <a:pt x="264189" y="176034"/>
                  </a:lnTo>
                  <a:lnTo>
                    <a:pt x="267112" y="161507"/>
                  </a:lnTo>
                  <a:lnTo>
                    <a:pt x="264189" y="146984"/>
                  </a:lnTo>
                  <a:lnTo>
                    <a:pt x="256211" y="135140"/>
                  </a:lnTo>
                  <a:lnTo>
                    <a:pt x="244367" y="127162"/>
                  </a:lnTo>
                  <a:lnTo>
                    <a:pt x="229844" y="124239"/>
                  </a:lnTo>
                  <a:close/>
                </a:path>
                <a:path w="4901565" h="298450">
                  <a:moveTo>
                    <a:pt x="813765" y="124239"/>
                  </a:moveTo>
                  <a:lnTo>
                    <a:pt x="799242" y="127162"/>
                  </a:lnTo>
                  <a:lnTo>
                    <a:pt x="787398" y="135140"/>
                  </a:lnTo>
                  <a:lnTo>
                    <a:pt x="779420" y="146984"/>
                  </a:lnTo>
                  <a:lnTo>
                    <a:pt x="776497" y="161507"/>
                  </a:lnTo>
                  <a:lnTo>
                    <a:pt x="779420" y="176034"/>
                  </a:lnTo>
                  <a:lnTo>
                    <a:pt x="787398" y="187881"/>
                  </a:lnTo>
                  <a:lnTo>
                    <a:pt x="799242" y="195859"/>
                  </a:lnTo>
                  <a:lnTo>
                    <a:pt x="813765" y="198782"/>
                  </a:lnTo>
                  <a:lnTo>
                    <a:pt x="828293" y="195859"/>
                  </a:lnTo>
                  <a:lnTo>
                    <a:pt x="840139" y="187881"/>
                  </a:lnTo>
                  <a:lnTo>
                    <a:pt x="848118" y="176034"/>
                  </a:lnTo>
                  <a:lnTo>
                    <a:pt x="851041" y="161507"/>
                  </a:lnTo>
                  <a:lnTo>
                    <a:pt x="848118" y="146984"/>
                  </a:lnTo>
                  <a:lnTo>
                    <a:pt x="840139" y="135140"/>
                  </a:lnTo>
                  <a:lnTo>
                    <a:pt x="828293" y="127162"/>
                  </a:lnTo>
                  <a:lnTo>
                    <a:pt x="813765" y="124239"/>
                  </a:lnTo>
                  <a:close/>
                </a:path>
                <a:path w="4901565" h="298450">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298450">
                  <a:moveTo>
                    <a:pt x="1969195" y="105597"/>
                  </a:moveTo>
                  <a:lnTo>
                    <a:pt x="1954671" y="108522"/>
                  </a:lnTo>
                  <a:lnTo>
                    <a:pt x="1942824" y="116502"/>
                  </a:lnTo>
                  <a:lnTo>
                    <a:pt x="1934844" y="128349"/>
                  </a:lnTo>
                  <a:lnTo>
                    <a:pt x="1931920" y="142873"/>
                  </a:lnTo>
                  <a:lnTo>
                    <a:pt x="1934844" y="157397"/>
                  </a:lnTo>
                  <a:lnTo>
                    <a:pt x="1942824" y="169244"/>
                  </a:lnTo>
                  <a:lnTo>
                    <a:pt x="1954671" y="177224"/>
                  </a:lnTo>
                  <a:lnTo>
                    <a:pt x="1969195" y="180148"/>
                  </a:lnTo>
                  <a:lnTo>
                    <a:pt x="1983718" y="177224"/>
                  </a:lnTo>
                  <a:lnTo>
                    <a:pt x="1995562" y="169244"/>
                  </a:lnTo>
                  <a:lnTo>
                    <a:pt x="2003540" y="157397"/>
                  </a:lnTo>
                  <a:lnTo>
                    <a:pt x="2006463" y="142873"/>
                  </a:lnTo>
                  <a:lnTo>
                    <a:pt x="2003540" y="128349"/>
                  </a:lnTo>
                  <a:lnTo>
                    <a:pt x="1995562" y="116502"/>
                  </a:lnTo>
                  <a:lnTo>
                    <a:pt x="1983718" y="108522"/>
                  </a:lnTo>
                  <a:lnTo>
                    <a:pt x="1969195" y="105597"/>
                  </a:lnTo>
                  <a:close/>
                </a:path>
                <a:path w="4901565" h="298450">
                  <a:moveTo>
                    <a:pt x="2546910" y="86963"/>
                  </a:moveTo>
                  <a:lnTo>
                    <a:pt x="2532386" y="89887"/>
                  </a:lnTo>
                  <a:lnTo>
                    <a:pt x="2520539" y="97865"/>
                  </a:lnTo>
                  <a:lnTo>
                    <a:pt x="2512559" y="109712"/>
                  </a:lnTo>
                  <a:lnTo>
                    <a:pt x="2509634" y="124239"/>
                  </a:lnTo>
                  <a:lnTo>
                    <a:pt x="2512559" y="138762"/>
                  </a:lnTo>
                  <a:lnTo>
                    <a:pt x="2520539" y="150606"/>
                  </a:lnTo>
                  <a:lnTo>
                    <a:pt x="2532386" y="158584"/>
                  </a:lnTo>
                  <a:lnTo>
                    <a:pt x="2546910" y="161507"/>
                  </a:lnTo>
                  <a:lnTo>
                    <a:pt x="2561433" y="158584"/>
                  </a:lnTo>
                  <a:lnTo>
                    <a:pt x="2573277" y="150606"/>
                  </a:lnTo>
                  <a:lnTo>
                    <a:pt x="2581255" y="138762"/>
                  </a:lnTo>
                  <a:lnTo>
                    <a:pt x="2584178" y="124239"/>
                  </a:lnTo>
                  <a:lnTo>
                    <a:pt x="2581255" y="109712"/>
                  </a:lnTo>
                  <a:lnTo>
                    <a:pt x="2573277" y="97865"/>
                  </a:lnTo>
                  <a:lnTo>
                    <a:pt x="2561433" y="89887"/>
                  </a:lnTo>
                  <a:lnTo>
                    <a:pt x="2546910" y="86963"/>
                  </a:lnTo>
                  <a:close/>
                </a:path>
                <a:path w="4901565" h="298450">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298450">
                  <a:moveTo>
                    <a:pt x="3708546" y="86963"/>
                  </a:moveTo>
                  <a:lnTo>
                    <a:pt x="3694023" y="89887"/>
                  </a:lnTo>
                  <a:lnTo>
                    <a:pt x="3682179" y="97865"/>
                  </a:lnTo>
                  <a:lnTo>
                    <a:pt x="3674201" y="109712"/>
                  </a:lnTo>
                  <a:lnTo>
                    <a:pt x="3671278" y="124239"/>
                  </a:lnTo>
                  <a:lnTo>
                    <a:pt x="3674201" y="138762"/>
                  </a:lnTo>
                  <a:lnTo>
                    <a:pt x="3682179" y="150606"/>
                  </a:lnTo>
                  <a:lnTo>
                    <a:pt x="3694023" y="158584"/>
                  </a:lnTo>
                  <a:lnTo>
                    <a:pt x="3708546" y="161507"/>
                  </a:lnTo>
                  <a:lnTo>
                    <a:pt x="3723070" y="158584"/>
                  </a:lnTo>
                  <a:lnTo>
                    <a:pt x="3734917" y="150606"/>
                  </a:lnTo>
                  <a:lnTo>
                    <a:pt x="3742897" y="138762"/>
                  </a:lnTo>
                  <a:lnTo>
                    <a:pt x="3745821" y="124239"/>
                  </a:lnTo>
                  <a:lnTo>
                    <a:pt x="3742897" y="109712"/>
                  </a:lnTo>
                  <a:lnTo>
                    <a:pt x="3734917" y="97865"/>
                  </a:lnTo>
                  <a:lnTo>
                    <a:pt x="3723070" y="89887"/>
                  </a:lnTo>
                  <a:lnTo>
                    <a:pt x="3708546" y="86963"/>
                  </a:lnTo>
                  <a:close/>
                </a:path>
                <a:path w="4901565" h="298450">
                  <a:moveTo>
                    <a:pt x="4286261" y="68329"/>
                  </a:moveTo>
                  <a:lnTo>
                    <a:pt x="4271771" y="71252"/>
                  </a:lnTo>
                  <a:lnTo>
                    <a:pt x="4259920" y="79230"/>
                  </a:lnTo>
                  <a:lnTo>
                    <a:pt x="4251921" y="91074"/>
                  </a:lnTo>
                  <a:lnTo>
                    <a:pt x="4248985" y="105597"/>
                  </a:lnTo>
                  <a:lnTo>
                    <a:pt x="4251921" y="120125"/>
                  </a:lnTo>
                  <a:lnTo>
                    <a:pt x="4259920" y="131971"/>
                  </a:lnTo>
                  <a:lnTo>
                    <a:pt x="4271771" y="139950"/>
                  </a:lnTo>
                  <a:lnTo>
                    <a:pt x="4286261" y="142873"/>
                  </a:lnTo>
                  <a:lnTo>
                    <a:pt x="4300784" y="139950"/>
                  </a:lnTo>
                  <a:lnTo>
                    <a:pt x="4312628" y="131971"/>
                  </a:lnTo>
                  <a:lnTo>
                    <a:pt x="4320606" y="120125"/>
                  </a:lnTo>
                  <a:lnTo>
                    <a:pt x="4323529" y="105597"/>
                  </a:lnTo>
                  <a:lnTo>
                    <a:pt x="4320606" y="91074"/>
                  </a:lnTo>
                  <a:lnTo>
                    <a:pt x="4312628" y="79230"/>
                  </a:lnTo>
                  <a:lnTo>
                    <a:pt x="4300784" y="71252"/>
                  </a:lnTo>
                  <a:lnTo>
                    <a:pt x="4286261" y="68329"/>
                  </a:lnTo>
                  <a:close/>
                </a:path>
                <a:path w="4901565" h="298450">
                  <a:moveTo>
                    <a:pt x="4863976" y="223630"/>
                  </a:moveTo>
                  <a:lnTo>
                    <a:pt x="4849486" y="226554"/>
                  </a:lnTo>
                  <a:lnTo>
                    <a:pt x="4837635" y="234531"/>
                  </a:lnTo>
                  <a:lnTo>
                    <a:pt x="4829636" y="246375"/>
                  </a:lnTo>
                  <a:lnTo>
                    <a:pt x="4826700" y="260898"/>
                  </a:lnTo>
                  <a:lnTo>
                    <a:pt x="4829636" y="275426"/>
                  </a:lnTo>
                  <a:lnTo>
                    <a:pt x="4837635" y="287272"/>
                  </a:lnTo>
                  <a:lnTo>
                    <a:pt x="4849486" y="295251"/>
                  </a:lnTo>
                  <a:lnTo>
                    <a:pt x="4863976" y="298174"/>
                  </a:lnTo>
                  <a:lnTo>
                    <a:pt x="4878499" y="295251"/>
                  </a:lnTo>
                  <a:lnTo>
                    <a:pt x="4890343" y="287272"/>
                  </a:lnTo>
                  <a:lnTo>
                    <a:pt x="4898321" y="275426"/>
                  </a:lnTo>
                  <a:lnTo>
                    <a:pt x="4901244" y="260898"/>
                  </a:lnTo>
                  <a:lnTo>
                    <a:pt x="4898321" y="246375"/>
                  </a:lnTo>
                  <a:lnTo>
                    <a:pt x="4890343" y="234531"/>
                  </a:lnTo>
                  <a:lnTo>
                    <a:pt x="4878499" y="226554"/>
                  </a:lnTo>
                  <a:lnTo>
                    <a:pt x="4863976" y="22363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1" name="object 81">
              <a:extLst>
                <a:ext uri="{FF2B5EF4-FFF2-40B4-BE49-F238E27FC236}">
                  <a16:creationId xmlns:a16="http://schemas.microsoft.com/office/drawing/2014/main" id="{1024B5B8-0B8B-0F72-3FF0-9F60E0D5E5F9}"/>
                </a:ext>
              </a:extLst>
            </p:cNvPr>
            <p:cNvSpPr/>
            <p:nvPr/>
          </p:nvSpPr>
          <p:spPr>
            <a:xfrm>
              <a:off x="4747465" y="5145870"/>
              <a:ext cx="6560184" cy="615315"/>
            </a:xfrm>
            <a:custGeom>
              <a:avLst/>
              <a:gdLst/>
              <a:ahLst/>
              <a:cxnLst/>
              <a:rect l="l" t="t" r="r" b="b"/>
              <a:pathLst>
                <a:path w="6560184" h="615314">
                  <a:moveTo>
                    <a:pt x="0" y="535035"/>
                  </a:moveTo>
                  <a:lnTo>
                    <a:pt x="192392" y="614982"/>
                  </a:lnTo>
                </a:path>
                <a:path w="6560184" h="615314">
                  <a:moveTo>
                    <a:pt x="192392" y="614982"/>
                  </a:moveTo>
                  <a:lnTo>
                    <a:pt x="384777" y="350542"/>
                  </a:lnTo>
                </a:path>
                <a:path w="6560184" h="615314">
                  <a:moveTo>
                    <a:pt x="384777" y="350542"/>
                  </a:moveTo>
                  <a:lnTo>
                    <a:pt x="577170" y="338240"/>
                  </a:lnTo>
                </a:path>
                <a:path w="6560184" h="615314">
                  <a:moveTo>
                    <a:pt x="577170" y="338240"/>
                  </a:moveTo>
                  <a:lnTo>
                    <a:pt x="775761" y="215245"/>
                  </a:lnTo>
                </a:path>
                <a:path w="6560184" h="615314">
                  <a:moveTo>
                    <a:pt x="775761" y="215245"/>
                  </a:moveTo>
                  <a:lnTo>
                    <a:pt x="968154" y="178345"/>
                  </a:lnTo>
                </a:path>
                <a:path w="6560184" h="615314">
                  <a:moveTo>
                    <a:pt x="968154" y="178345"/>
                  </a:moveTo>
                  <a:lnTo>
                    <a:pt x="1160539" y="147592"/>
                  </a:lnTo>
                </a:path>
                <a:path w="6560184" h="615314">
                  <a:moveTo>
                    <a:pt x="1160539" y="147592"/>
                  </a:moveTo>
                  <a:lnTo>
                    <a:pt x="1352931" y="122995"/>
                  </a:lnTo>
                </a:path>
                <a:path w="6560184" h="615314">
                  <a:moveTo>
                    <a:pt x="1352931" y="122995"/>
                  </a:moveTo>
                  <a:lnTo>
                    <a:pt x="1545316" y="178345"/>
                  </a:lnTo>
                </a:path>
                <a:path w="6560184" h="615314">
                  <a:moveTo>
                    <a:pt x="1545316" y="178345"/>
                  </a:moveTo>
                  <a:lnTo>
                    <a:pt x="1737709" y="172190"/>
                  </a:lnTo>
                </a:path>
                <a:path w="6560184" h="615314">
                  <a:moveTo>
                    <a:pt x="1737709" y="172190"/>
                  </a:moveTo>
                  <a:lnTo>
                    <a:pt x="1830798" y="135297"/>
                  </a:lnTo>
                </a:path>
                <a:path w="6560184" h="615314">
                  <a:moveTo>
                    <a:pt x="1830798" y="135297"/>
                  </a:moveTo>
                  <a:lnTo>
                    <a:pt x="1930094" y="122995"/>
                  </a:lnTo>
                </a:path>
                <a:path w="6560184" h="615314">
                  <a:moveTo>
                    <a:pt x="1930094" y="122995"/>
                  </a:moveTo>
                  <a:lnTo>
                    <a:pt x="2507264" y="98397"/>
                  </a:lnTo>
                </a:path>
                <a:path w="6560184" h="615314">
                  <a:moveTo>
                    <a:pt x="2507264" y="98397"/>
                  </a:moveTo>
                  <a:lnTo>
                    <a:pt x="3084426" y="18450"/>
                  </a:lnTo>
                </a:path>
                <a:path w="6560184" h="615314">
                  <a:moveTo>
                    <a:pt x="3084426" y="18450"/>
                  </a:moveTo>
                  <a:lnTo>
                    <a:pt x="3667803" y="24597"/>
                  </a:lnTo>
                </a:path>
                <a:path w="6560184" h="615314">
                  <a:moveTo>
                    <a:pt x="3667803" y="24597"/>
                  </a:moveTo>
                  <a:lnTo>
                    <a:pt x="4244966" y="86095"/>
                  </a:lnTo>
                </a:path>
                <a:path w="6560184" h="615314">
                  <a:moveTo>
                    <a:pt x="4244966" y="86095"/>
                  </a:moveTo>
                  <a:lnTo>
                    <a:pt x="4822136" y="36900"/>
                  </a:lnTo>
                </a:path>
                <a:path w="6560184" h="615314">
                  <a:moveTo>
                    <a:pt x="4822136" y="36900"/>
                  </a:moveTo>
                  <a:lnTo>
                    <a:pt x="5399306" y="30745"/>
                  </a:lnTo>
                </a:path>
                <a:path w="6560184" h="615314">
                  <a:moveTo>
                    <a:pt x="5399306" y="30745"/>
                  </a:moveTo>
                  <a:lnTo>
                    <a:pt x="5976468" y="12295"/>
                  </a:lnTo>
                </a:path>
                <a:path w="6560184" h="615314">
                  <a:moveTo>
                    <a:pt x="5976468" y="12295"/>
                  </a:moveTo>
                  <a:lnTo>
                    <a:pt x="6559845" y="0"/>
                  </a:lnTo>
                </a:path>
              </a:pathLst>
            </a:custGeom>
            <a:ln w="24847">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2" name="object 82">
              <a:extLst>
                <a:ext uri="{FF2B5EF4-FFF2-40B4-BE49-F238E27FC236}">
                  <a16:creationId xmlns:a16="http://schemas.microsoft.com/office/drawing/2014/main" id="{36EF7FC7-9FDE-30FB-7E7A-80CF8602AF32}"/>
                </a:ext>
              </a:extLst>
            </p:cNvPr>
            <p:cNvSpPr/>
            <p:nvPr/>
          </p:nvSpPr>
          <p:spPr>
            <a:xfrm>
              <a:off x="4707172" y="5107150"/>
              <a:ext cx="6634480" cy="689610"/>
            </a:xfrm>
            <a:custGeom>
              <a:avLst/>
              <a:gdLst/>
              <a:ahLst/>
              <a:cxnLst/>
              <a:rect l="l" t="t" r="r" b="b"/>
              <a:pathLst>
                <a:path w="6634480" h="689610">
                  <a:moveTo>
                    <a:pt x="34124" y="540439"/>
                  </a:moveTo>
                  <a:lnTo>
                    <a:pt x="20825" y="543128"/>
                  </a:lnTo>
                  <a:lnTo>
                    <a:pt x="9980" y="550460"/>
                  </a:lnTo>
                  <a:lnTo>
                    <a:pt x="2676" y="561333"/>
                  </a:lnTo>
                  <a:lnTo>
                    <a:pt x="0" y="574644"/>
                  </a:lnTo>
                  <a:lnTo>
                    <a:pt x="2676" y="587943"/>
                  </a:lnTo>
                  <a:lnTo>
                    <a:pt x="9980" y="598788"/>
                  </a:lnTo>
                  <a:lnTo>
                    <a:pt x="20825" y="606092"/>
                  </a:lnTo>
                  <a:lnTo>
                    <a:pt x="34124" y="608769"/>
                  </a:lnTo>
                  <a:lnTo>
                    <a:pt x="47435" y="606092"/>
                  </a:lnTo>
                  <a:lnTo>
                    <a:pt x="58308" y="598788"/>
                  </a:lnTo>
                  <a:lnTo>
                    <a:pt x="65640" y="587943"/>
                  </a:lnTo>
                  <a:lnTo>
                    <a:pt x="68329" y="574644"/>
                  </a:lnTo>
                  <a:lnTo>
                    <a:pt x="65640" y="561333"/>
                  </a:lnTo>
                  <a:lnTo>
                    <a:pt x="58308" y="550460"/>
                  </a:lnTo>
                  <a:lnTo>
                    <a:pt x="47435" y="543128"/>
                  </a:lnTo>
                  <a:lnTo>
                    <a:pt x="34124" y="540439"/>
                  </a:lnTo>
                  <a:close/>
                </a:path>
                <a:path w="6634480" h="689610">
                  <a:moveTo>
                    <a:pt x="226693" y="621196"/>
                  </a:moveTo>
                  <a:lnTo>
                    <a:pt x="213394" y="623885"/>
                  </a:lnTo>
                  <a:lnTo>
                    <a:pt x="202549" y="631217"/>
                  </a:lnTo>
                  <a:lnTo>
                    <a:pt x="195245" y="642090"/>
                  </a:lnTo>
                  <a:lnTo>
                    <a:pt x="192569" y="655402"/>
                  </a:lnTo>
                  <a:lnTo>
                    <a:pt x="195245" y="668700"/>
                  </a:lnTo>
                  <a:lnTo>
                    <a:pt x="202549" y="679546"/>
                  </a:lnTo>
                  <a:lnTo>
                    <a:pt x="213394" y="686850"/>
                  </a:lnTo>
                  <a:lnTo>
                    <a:pt x="226693" y="689526"/>
                  </a:lnTo>
                  <a:lnTo>
                    <a:pt x="240005" y="686850"/>
                  </a:lnTo>
                  <a:lnTo>
                    <a:pt x="250877" y="679546"/>
                  </a:lnTo>
                  <a:lnTo>
                    <a:pt x="258209" y="668700"/>
                  </a:lnTo>
                  <a:lnTo>
                    <a:pt x="260898" y="655402"/>
                  </a:lnTo>
                  <a:lnTo>
                    <a:pt x="258209" y="642090"/>
                  </a:lnTo>
                  <a:lnTo>
                    <a:pt x="250877" y="631217"/>
                  </a:lnTo>
                  <a:lnTo>
                    <a:pt x="240005" y="623885"/>
                  </a:lnTo>
                  <a:lnTo>
                    <a:pt x="226693" y="621196"/>
                  </a:lnTo>
                  <a:close/>
                </a:path>
                <a:path w="6634480" h="689610">
                  <a:moveTo>
                    <a:pt x="419262" y="354076"/>
                  </a:moveTo>
                  <a:lnTo>
                    <a:pt x="405963" y="356766"/>
                  </a:lnTo>
                  <a:lnTo>
                    <a:pt x="395118" y="364101"/>
                  </a:lnTo>
                  <a:lnTo>
                    <a:pt x="387814" y="374976"/>
                  </a:lnTo>
                  <a:lnTo>
                    <a:pt x="385138" y="388289"/>
                  </a:lnTo>
                  <a:lnTo>
                    <a:pt x="387814" y="401588"/>
                  </a:lnTo>
                  <a:lnTo>
                    <a:pt x="395118" y="412433"/>
                  </a:lnTo>
                  <a:lnTo>
                    <a:pt x="405963" y="419737"/>
                  </a:lnTo>
                  <a:lnTo>
                    <a:pt x="419262" y="422413"/>
                  </a:lnTo>
                  <a:lnTo>
                    <a:pt x="432575" y="419737"/>
                  </a:lnTo>
                  <a:lnTo>
                    <a:pt x="443450" y="412433"/>
                  </a:lnTo>
                  <a:lnTo>
                    <a:pt x="450785" y="401588"/>
                  </a:lnTo>
                  <a:lnTo>
                    <a:pt x="453475" y="388289"/>
                  </a:lnTo>
                  <a:lnTo>
                    <a:pt x="450785" y="374976"/>
                  </a:lnTo>
                  <a:lnTo>
                    <a:pt x="443450" y="364101"/>
                  </a:lnTo>
                  <a:lnTo>
                    <a:pt x="432575" y="356766"/>
                  </a:lnTo>
                  <a:lnTo>
                    <a:pt x="419262" y="354076"/>
                  </a:lnTo>
                  <a:close/>
                </a:path>
                <a:path w="6634480" h="689610">
                  <a:moveTo>
                    <a:pt x="611839" y="341656"/>
                  </a:moveTo>
                  <a:lnTo>
                    <a:pt x="598540" y="344345"/>
                  </a:lnTo>
                  <a:lnTo>
                    <a:pt x="587695" y="351677"/>
                  </a:lnTo>
                  <a:lnTo>
                    <a:pt x="580391" y="362550"/>
                  </a:lnTo>
                  <a:lnTo>
                    <a:pt x="577714" y="375861"/>
                  </a:lnTo>
                  <a:lnTo>
                    <a:pt x="580391" y="389160"/>
                  </a:lnTo>
                  <a:lnTo>
                    <a:pt x="587695" y="400005"/>
                  </a:lnTo>
                  <a:lnTo>
                    <a:pt x="598540" y="407309"/>
                  </a:lnTo>
                  <a:lnTo>
                    <a:pt x="611839" y="409986"/>
                  </a:lnTo>
                  <a:lnTo>
                    <a:pt x="625150" y="407309"/>
                  </a:lnTo>
                  <a:lnTo>
                    <a:pt x="636023" y="400005"/>
                  </a:lnTo>
                  <a:lnTo>
                    <a:pt x="643355" y="389160"/>
                  </a:lnTo>
                  <a:lnTo>
                    <a:pt x="646044" y="375861"/>
                  </a:lnTo>
                  <a:lnTo>
                    <a:pt x="643355" y="362550"/>
                  </a:lnTo>
                  <a:lnTo>
                    <a:pt x="636023" y="351677"/>
                  </a:lnTo>
                  <a:lnTo>
                    <a:pt x="625150" y="344345"/>
                  </a:lnTo>
                  <a:lnTo>
                    <a:pt x="611839" y="341656"/>
                  </a:lnTo>
                  <a:close/>
                </a:path>
                <a:path w="6634480" h="689610">
                  <a:moveTo>
                    <a:pt x="810622" y="217417"/>
                  </a:moveTo>
                  <a:lnTo>
                    <a:pt x="797323" y="220106"/>
                  </a:lnTo>
                  <a:lnTo>
                    <a:pt x="786478" y="227438"/>
                  </a:lnTo>
                  <a:lnTo>
                    <a:pt x="779174" y="238310"/>
                  </a:lnTo>
                  <a:lnTo>
                    <a:pt x="776497" y="251622"/>
                  </a:lnTo>
                  <a:lnTo>
                    <a:pt x="779174" y="264921"/>
                  </a:lnTo>
                  <a:lnTo>
                    <a:pt x="786478" y="275766"/>
                  </a:lnTo>
                  <a:lnTo>
                    <a:pt x="797323" y="283070"/>
                  </a:lnTo>
                  <a:lnTo>
                    <a:pt x="810622" y="285746"/>
                  </a:lnTo>
                  <a:lnTo>
                    <a:pt x="823933" y="283070"/>
                  </a:lnTo>
                  <a:lnTo>
                    <a:pt x="834806" y="275766"/>
                  </a:lnTo>
                  <a:lnTo>
                    <a:pt x="842138" y="264921"/>
                  </a:lnTo>
                  <a:lnTo>
                    <a:pt x="844827" y="251622"/>
                  </a:lnTo>
                  <a:lnTo>
                    <a:pt x="842138" y="238310"/>
                  </a:lnTo>
                  <a:lnTo>
                    <a:pt x="834806" y="227438"/>
                  </a:lnTo>
                  <a:lnTo>
                    <a:pt x="823933" y="220106"/>
                  </a:lnTo>
                  <a:lnTo>
                    <a:pt x="810622" y="217417"/>
                  </a:lnTo>
                  <a:close/>
                </a:path>
                <a:path w="6634480" h="689610">
                  <a:moveTo>
                    <a:pt x="1003191" y="180141"/>
                  </a:moveTo>
                  <a:lnTo>
                    <a:pt x="989892" y="182830"/>
                  </a:lnTo>
                  <a:lnTo>
                    <a:pt x="979047" y="190162"/>
                  </a:lnTo>
                  <a:lnTo>
                    <a:pt x="971743" y="201035"/>
                  </a:lnTo>
                  <a:lnTo>
                    <a:pt x="969066" y="214346"/>
                  </a:lnTo>
                  <a:lnTo>
                    <a:pt x="971743" y="227646"/>
                  </a:lnTo>
                  <a:lnTo>
                    <a:pt x="979047" y="238494"/>
                  </a:lnTo>
                  <a:lnTo>
                    <a:pt x="989892" y="245801"/>
                  </a:lnTo>
                  <a:lnTo>
                    <a:pt x="1003191" y="248478"/>
                  </a:lnTo>
                  <a:lnTo>
                    <a:pt x="1016502" y="245801"/>
                  </a:lnTo>
                  <a:lnTo>
                    <a:pt x="1027375" y="238494"/>
                  </a:lnTo>
                  <a:lnTo>
                    <a:pt x="1034707" y="227646"/>
                  </a:lnTo>
                  <a:lnTo>
                    <a:pt x="1037396" y="214346"/>
                  </a:lnTo>
                  <a:lnTo>
                    <a:pt x="1034707" y="201035"/>
                  </a:lnTo>
                  <a:lnTo>
                    <a:pt x="1027375" y="190162"/>
                  </a:lnTo>
                  <a:lnTo>
                    <a:pt x="1016502" y="182830"/>
                  </a:lnTo>
                  <a:lnTo>
                    <a:pt x="1003191" y="180141"/>
                  </a:lnTo>
                  <a:close/>
                </a:path>
                <a:path w="6634480" h="689610">
                  <a:moveTo>
                    <a:pt x="1195760" y="149087"/>
                  </a:moveTo>
                  <a:lnTo>
                    <a:pt x="1182461" y="151776"/>
                  </a:lnTo>
                  <a:lnTo>
                    <a:pt x="1171616" y="159108"/>
                  </a:lnTo>
                  <a:lnTo>
                    <a:pt x="1164312" y="169981"/>
                  </a:lnTo>
                  <a:lnTo>
                    <a:pt x="1161636" y="183292"/>
                  </a:lnTo>
                  <a:lnTo>
                    <a:pt x="1164312" y="196591"/>
                  </a:lnTo>
                  <a:lnTo>
                    <a:pt x="1171616" y="207436"/>
                  </a:lnTo>
                  <a:lnTo>
                    <a:pt x="1182461" y="214740"/>
                  </a:lnTo>
                  <a:lnTo>
                    <a:pt x="1195760" y="217417"/>
                  </a:lnTo>
                  <a:lnTo>
                    <a:pt x="1209071" y="214740"/>
                  </a:lnTo>
                  <a:lnTo>
                    <a:pt x="1219944" y="207436"/>
                  </a:lnTo>
                  <a:lnTo>
                    <a:pt x="1227276" y="196591"/>
                  </a:lnTo>
                  <a:lnTo>
                    <a:pt x="1229965" y="183292"/>
                  </a:lnTo>
                  <a:lnTo>
                    <a:pt x="1227276" y="169981"/>
                  </a:lnTo>
                  <a:lnTo>
                    <a:pt x="1219944" y="159108"/>
                  </a:lnTo>
                  <a:lnTo>
                    <a:pt x="1209071" y="151776"/>
                  </a:lnTo>
                  <a:lnTo>
                    <a:pt x="1195760" y="149087"/>
                  </a:lnTo>
                  <a:close/>
                </a:path>
                <a:path w="6634480" h="689610">
                  <a:moveTo>
                    <a:pt x="1388337" y="124239"/>
                  </a:moveTo>
                  <a:lnTo>
                    <a:pt x="1375033" y="126928"/>
                  </a:lnTo>
                  <a:lnTo>
                    <a:pt x="1364186" y="134260"/>
                  </a:lnTo>
                  <a:lnTo>
                    <a:pt x="1356881" y="145133"/>
                  </a:lnTo>
                  <a:lnTo>
                    <a:pt x="1354205" y="158444"/>
                  </a:lnTo>
                  <a:lnTo>
                    <a:pt x="1356881" y="171743"/>
                  </a:lnTo>
                  <a:lnTo>
                    <a:pt x="1364186" y="182588"/>
                  </a:lnTo>
                  <a:lnTo>
                    <a:pt x="1375033" y="189892"/>
                  </a:lnTo>
                  <a:lnTo>
                    <a:pt x="1388337" y="192569"/>
                  </a:lnTo>
                  <a:lnTo>
                    <a:pt x="1401645" y="189892"/>
                  </a:lnTo>
                  <a:lnTo>
                    <a:pt x="1412518" y="182588"/>
                  </a:lnTo>
                  <a:lnTo>
                    <a:pt x="1419852" y="171743"/>
                  </a:lnTo>
                  <a:lnTo>
                    <a:pt x="1422542" y="158444"/>
                  </a:lnTo>
                  <a:lnTo>
                    <a:pt x="1419852" y="145133"/>
                  </a:lnTo>
                  <a:lnTo>
                    <a:pt x="1412518" y="134260"/>
                  </a:lnTo>
                  <a:lnTo>
                    <a:pt x="1401645" y="126928"/>
                  </a:lnTo>
                  <a:lnTo>
                    <a:pt x="1388337" y="124239"/>
                  </a:lnTo>
                  <a:close/>
                </a:path>
                <a:path w="6634480" h="689610">
                  <a:moveTo>
                    <a:pt x="1580906" y="180141"/>
                  </a:moveTo>
                  <a:lnTo>
                    <a:pt x="1567607" y="182830"/>
                  </a:lnTo>
                  <a:lnTo>
                    <a:pt x="1556762" y="190162"/>
                  </a:lnTo>
                  <a:lnTo>
                    <a:pt x="1549458" y="201035"/>
                  </a:lnTo>
                  <a:lnTo>
                    <a:pt x="1546781" y="214346"/>
                  </a:lnTo>
                  <a:lnTo>
                    <a:pt x="1549458" y="227646"/>
                  </a:lnTo>
                  <a:lnTo>
                    <a:pt x="1556762" y="238494"/>
                  </a:lnTo>
                  <a:lnTo>
                    <a:pt x="1567607" y="245801"/>
                  </a:lnTo>
                  <a:lnTo>
                    <a:pt x="1580906" y="248478"/>
                  </a:lnTo>
                  <a:lnTo>
                    <a:pt x="1594217" y="245801"/>
                  </a:lnTo>
                  <a:lnTo>
                    <a:pt x="1605090" y="238494"/>
                  </a:lnTo>
                  <a:lnTo>
                    <a:pt x="1612422" y="227646"/>
                  </a:lnTo>
                  <a:lnTo>
                    <a:pt x="1615111" y="214346"/>
                  </a:lnTo>
                  <a:lnTo>
                    <a:pt x="1612422" y="201035"/>
                  </a:lnTo>
                  <a:lnTo>
                    <a:pt x="1605090" y="190162"/>
                  </a:lnTo>
                  <a:lnTo>
                    <a:pt x="1594217" y="182830"/>
                  </a:lnTo>
                  <a:lnTo>
                    <a:pt x="1580906" y="180141"/>
                  </a:lnTo>
                  <a:close/>
                </a:path>
                <a:path w="6634480" h="689610">
                  <a:moveTo>
                    <a:pt x="1773475" y="173935"/>
                  </a:moveTo>
                  <a:lnTo>
                    <a:pt x="1760176" y="176624"/>
                  </a:lnTo>
                  <a:lnTo>
                    <a:pt x="1749331" y="183956"/>
                  </a:lnTo>
                  <a:lnTo>
                    <a:pt x="1742027" y="194829"/>
                  </a:lnTo>
                  <a:lnTo>
                    <a:pt x="1739350" y="208140"/>
                  </a:lnTo>
                  <a:lnTo>
                    <a:pt x="1742027" y="221439"/>
                  </a:lnTo>
                  <a:lnTo>
                    <a:pt x="1749331" y="232284"/>
                  </a:lnTo>
                  <a:lnTo>
                    <a:pt x="1760176" y="239588"/>
                  </a:lnTo>
                  <a:lnTo>
                    <a:pt x="1773475" y="242264"/>
                  </a:lnTo>
                  <a:lnTo>
                    <a:pt x="1786786" y="239588"/>
                  </a:lnTo>
                  <a:lnTo>
                    <a:pt x="1797659" y="232284"/>
                  </a:lnTo>
                  <a:lnTo>
                    <a:pt x="1804991" y="221439"/>
                  </a:lnTo>
                  <a:lnTo>
                    <a:pt x="1807680" y="208140"/>
                  </a:lnTo>
                  <a:lnTo>
                    <a:pt x="1804991" y="194829"/>
                  </a:lnTo>
                  <a:lnTo>
                    <a:pt x="1797659" y="183956"/>
                  </a:lnTo>
                  <a:lnTo>
                    <a:pt x="1786786" y="176624"/>
                  </a:lnTo>
                  <a:lnTo>
                    <a:pt x="1773475" y="173935"/>
                  </a:lnTo>
                  <a:close/>
                </a:path>
                <a:path w="6634480" h="689610">
                  <a:moveTo>
                    <a:pt x="1866653" y="136659"/>
                  </a:moveTo>
                  <a:lnTo>
                    <a:pt x="1853354" y="139348"/>
                  </a:lnTo>
                  <a:lnTo>
                    <a:pt x="1842509" y="146680"/>
                  </a:lnTo>
                  <a:lnTo>
                    <a:pt x="1835204" y="157553"/>
                  </a:lnTo>
                  <a:lnTo>
                    <a:pt x="1832528" y="170865"/>
                  </a:lnTo>
                  <a:lnTo>
                    <a:pt x="1835204" y="184163"/>
                  </a:lnTo>
                  <a:lnTo>
                    <a:pt x="1842509" y="195008"/>
                  </a:lnTo>
                  <a:lnTo>
                    <a:pt x="1853354" y="202313"/>
                  </a:lnTo>
                  <a:lnTo>
                    <a:pt x="1866653" y="204989"/>
                  </a:lnTo>
                  <a:lnTo>
                    <a:pt x="1879964" y="202313"/>
                  </a:lnTo>
                  <a:lnTo>
                    <a:pt x="1890837" y="195008"/>
                  </a:lnTo>
                  <a:lnTo>
                    <a:pt x="1898169" y="184163"/>
                  </a:lnTo>
                  <a:lnTo>
                    <a:pt x="1900858" y="170865"/>
                  </a:lnTo>
                  <a:lnTo>
                    <a:pt x="1898169" y="157553"/>
                  </a:lnTo>
                  <a:lnTo>
                    <a:pt x="1890837" y="146680"/>
                  </a:lnTo>
                  <a:lnTo>
                    <a:pt x="1879964" y="139348"/>
                  </a:lnTo>
                  <a:lnTo>
                    <a:pt x="1866653" y="136659"/>
                  </a:lnTo>
                  <a:close/>
                </a:path>
                <a:path w="6634480" h="689610">
                  <a:moveTo>
                    <a:pt x="1966044" y="124239"/>
                  </a:moveTo>
                  <a:lnTo>
                    <a:pt x="1952745" y="126928"/>
                  </a:lnTo>
                  <a:lnTo>
                    <a:pt x="1941900" y="134260"/>
                  </a:lnTo>
                  <a:lnTo>
                    <a:pt x="1934596" y="145133"/>
                  </a:lnTo>
                  <a:lnTo>
                    <a:pt x="1931920" y="158444"/>
                  </a:lnTo>
                  <a:lnTo>
                    <a:pt x="1934596" y="171743"/>
                  </a:lnTo>
                  <a:lnTo>
                    <a:pt x="1941900" y="182588"/>
                  </a:lnTo>
                  <a:lnTo>
                    <a:pt x="1952745" y="189892"/>
                  </a:lnTo>
                  <a:lnTo>
                    <a:pt x="1966044" y="192569"/>
                  </a:lnTo>
                  <a:lnTo>
                    <a:pt x="1979355" y="189892"/>
                  </a:lnTo>
                  <a:lnTo>
                    <a:pt x="1990228" y="182588"/>
                  </a:lnTo>
                  <a:lnTo>
                    <a:pt x="1997560" y="171743"/>
                  </a:lnTo>
                  <a:lnTo>
                    <a:pt x="2000249" y="158444"/>
                  </a:lnTo>
                  <a:lnTo>
                    <a:pt x="1997560" y="145133"/>
                  </a:lnTo>
                  <a:lnTo>
                    <a:pt x="1990228" y="134260"/>
                  </a:lnTo>
                  <a:lnTo>
                    <a:pt x="1979355" y="126928"/>
                  </a:lnTo>
                  <a:lnTo>
                    <a:pt x="1966044" y="124239"/>
                  </a:lnTo>
                  <a:close/>
                </a:path>
                <a:path w="6634480" h="689610">
                  <a:moveTo>
                    <a:pt x="2543759" y="99391"/>
                  </a:moveTo>
                  <a:lnTo>
                    <a:pt x="2530460" y="102080"/>
                  </a:lnTo>
                  <a:lnTo>
                    <a:pt x="2519615" y="109412"/>
                  </a:lnTo>
                  <a:lnTo>
                    <a:pt x="2512311" y="120285"/>
                  </a:lnTo>
                  <a:lnTo>
                    <a:pt x="2509634" y="133596"/>
                  </a:lnTo>
                  <a:lnTo>
                    <a:pt x="2512311" y="146895"/>
                  </a:lnTo>
                  <a:lnTo>
                    <a:pt x="2519615" y="157740"/>
                  </a:lnTo>
                  <a:lnTo>
                    <a:pt x="2530460" y="165044"/>
                  </a:lnTo>
                  <a:lnTo>
                    <a:pt x="2543759" y="167721"/>
                  </a:lnTo>
                  <a:lnTo>
                    <a:pt x="2557070" y="165044"/>
                  </a:lnTo>
                  <a:lnTo>
                    <a:pt x="2567943" y="157740"/>
                  </a:lnTo>
                  <a:lnTo>
                    <a:pt x="2575275" y="146895"/>
                  </a:lnTo>
                  <a:lnTo>
                    <a:pt x="2577964" y="133596"/>
                  </a:lnTo>
                  <a:lnTo>
                    <a:pt x="2575275" y="120285"/>
                  </a:lnTo>
                  <a:lnTo>
                    <a:pt x="2567943" y="109412"/>
                  </a:lnTo>
                  <a:lnTo>
                    <a:pt x="2557070" y="102080"/>
                  </a:lnTo>
                  <a:lnTo>
                    <a:pt x="2543759" y="99391"/>
                  </a:lnTo>
                  <a:close/>
                </a:path>
                <a:path w="6634480" h="689610">
                  <a:moveTo>
                    <a:pt x="3121474" y="18634"/>
                  </a:moveTo>
                  <a:lnTo>
                    <a:pt x="3108175" y="21323"/>
                  </a:lnTo>
                  <a:lnTo>
                    <a:pt x="3097330" y="28655"/>
                  </a:lnTo>
                  <a:lnTo>
                    <a:pt x="3090026" y="39528"/>
                  </a:lnTo>
                  <a:lnTo>
                    <a:pt x="3087349" y="52839"/>
                  </a:lnTo>
                  <a:lnTo>
                    <a:pt x="3090026" y="66138"/>
                  </a:lnTo>
                  <a:lnTo>
                    <a:pt x="3097330" y="76983"/>
                  </a:lnTo>
                  <a:lnTo>
                    <a:pt x="3108175" y="84287"/>
                  </a:lnTo>
                  <a:lnTo>
                    <a:pt x="3121474" y="86963"/>
                  </a:lnTo>
                  <a:lnTo>
                    <a:pt x="3134785" y="84287"/>
                  </a:lnTo>
                  <a:lnTo>
                    <a:pt x="3145658" y="76983"/>
                  </a:lnTo>
                  <a:lnTo>
                    <a:pt x="3152990" y="66138"/>
                  </a:lnTo>
                  <a:lnTo>
                    <a:pt x="3155679" y="52839"/>
                  </a:lnTo>
                  <a:lnTo>
                    <a:pt x="3152990" y="39528"/>
                  </a:lnTo>
                  <a:lnTo>
                    <a:pt x="3145658" y="28655"/>
                  </a:lnTo>
                  <a:lnTo>
                    <a:pt x="3134785" y="21323"/>
                  </a:lnTo>
                  <a:lnTo>
                    <a:pt x="3121474" y="18634"/>
                  </a:lnTo>
                  <a:close/>
                </a:path>
                <a:path w="6634480" h="689610">
                  <a:moveTo>
                    <a:pt x="3705395" y="24847"/>
                  </a:moveTo>
                  <a:lnTo>
                    <a:pt x="3692096" y="27536"/>
                  </a:lnTo>
                  <a:lnTo>
                    <a:pt x="3681251" y="34868"/>
                  </a:lnTo>
                  <a:lnTo>
                    <a:pt x="3673947" y="45741"/>
                  </a:lnTo>
                  <a:lnTo>
                    <a:pt x="3671271" y="59053"/>
                  </a:lnTo>
                  <a:lnTo>
                    <a:pt x="3673947" y="72352"/>
                  </a:lnTo>
                  <a:lnTo>
                    <a:pt x="3681251" y="83197"/>
                  </a:lnTo>
                  <a:lnTo>
                    <a:pt x="3692096" y="90501"/>
                  </a:lnTo>
                  <a:lnTo>
                    <a:pt x="3705395" y="93177"/>
                  </a:lnTo>
                  <a:lnTo>
                    <a:pt x="3718711" y="90501"/>
                  </a:lnTo>
                  <a:lnTo>
                    <a:pt x="3729586" y="83197"/>
                  </a:lnTo>
                  <a:lnTo>
                    <a:pt x="3736919" y="72352"/>
                  </a:lnTo>
                  <a:lnTo>
                    <a:pt x="3739608" y="59053"/>
                  </a:lnTo>
                  <a:lnTo>
                    <a:pt x="3736919" y="45741"/>
                  </a:lnTo>
                  <a:lnTo>
                    <a:pt x="3729586" y="34868"/>
                  </a:lnTo>
                  <a:lnTo>
                    <a:pt x="3718711" y="27536"/>
                  </a:lnTo>
                  <a:lnTo>
                    <a:pt x="3705395" y="24847"/>
                  </a:lnTo>
                  <a:close/>
                </a:path>
                <a:path w="6634480" h="689610">
                  <a:moveTo>
                    <a:pt x="4283110" y="86963"/>
                  </a:moveTo>
                  <a:lnTo>
                    <a:pt x="4269811" y="89652"/>
                  </a:lnTo>
                  <a:lnTo>
                    <a:pt x="4258966" y="96984"/>
                  </a:lnTo>
                  <a:lnTo>
                    <a:pt x="4251662" y="107857"/>
                  </a:lnTo>
                  <a:lnTo>
                    <a:pt x="4248985" y="121169"/>
                  </a:lnTo>
                  <a:lnTo>
                    <a:pt x="4251662" y="134468"/>
                  </a:lnTo>
                  <a:lnTo>
                    <a:pt x="4258966" y="145313"/>
                  </a:lnTo>
                  <a:lnTo>
                    <a:pt x="4269811" y="152617"/>
                  </a:lnTo>
                  <a:lnTo>
                    <a:pt x="4283110" y="155293"/>
                  </a:lnTo>
                  <a:lnTo>
                    <a:pt x="4296422" y="152617"/>
                  </a:lnTo>
                  <a:lnTo>
                    <a:pt x="4307298" y="145313"/>
                  </a:lnTo>
                  <a:lnTo>
                    <a:pt x="4314632" y="134468"/>
                  </a:lnTo>
                  <a:lnTo>
                    <a:pt x="4317323" y="121169"/>
                  </a:lnTo>
                  <a:lnTo>
                    <a:pt x="4314632" y="107857"/>
                  </a:lnTo>
                  <a:lnTo>
                    <a:pt x="4307298" y="96984"/>
                  </a:lnTo>
                  <a:lnTo>
                    <a:pt x="4296422" y="89652"/>
                  </a:lnTo>
                  <a:lnTo>
                    <a:pt x="4283110" y="86963"/>
                  </a:lnTo>
                  <a:close/>
                </a:path>
                <a:path w="6634480" h="689610">
                  <a:moveTo>
                    <a:pt x="4860825" y="37268"/>
                  </a:moveTo>
                  <a:lnTo>
                    <a:pt x="4847526" y="39957"/>
                  </a:lnTo>
                  <a:lnTo>
                    <a:pt x="4836681" y="47289"/>
                  </a:lnTo>
                  <a:lnTo>
                    <a:pt x="4829376" y="58162"/>
                  </a:lnTo>
                  <a:lnTo>
                    <a:pt x="4826700" y="71473"/>
                  </a:lnTo>
                  <a:lnTo>
                    <a:pt x="4829376" y="84772"/>
                  </a:lnTo>
                  <a:lnTo>
                    <a:pt x="4836681" y="95617"/>
                  </a:lnTo>
                  <a:lnTo>
                    <a:pt x="4847526" y="102921"/>
                  </a:lnTo>
                  <a:lnTo>
                    <a:pt x="4860825" y="105597"/>
                  </a:lnTo>
                  <a:lnTo>
                    <a:pt x="4874136" y="102921"/>
                  </a:lnTo>
                  <a:lnTo>
                    <a:pt x="4885009" y="95617"/>
                  </a:lnTo>
                  <a:lnTo>
                    <a:pt x="4892341" y="84772"/>
                  </a:lnTo>
                  <a:lnTo>
                    <a:pt x="4895030" y="71473"/>
                  </a:lnTo>
                  <a:lnTo>
                    <a:pt x="4892341" y="58162"/>
                  </a:lnTo>
                  <a:lnTo>
                    <a:pt x="4885009" y="47289"/>
                  </a:lnTo>
                  <a:lnTo>
                    <a:pt x="4874136" y="39957"/>
                  </a:lnTo>
                  <a:lnTo>
                    <a:pt x="4860825" y="37268"/>
                  </a:lnTo>
                  <a:close/>
                </a:path>
                <a:path w="6634480" h="689610">
                  <a:moveTo>
                    <a:pt x="5438539" y="31054"/>
                  </a:moveTo>
                  <a:lnTo>
                    <a:pt x="5425241" y="33743"/>
                  </a:lnTo>
                  <a:lnTo>
                    <a:pt x="5414396" y="41075"/>
                  </a:lnTo>
                  <a:lnTo>
                    <a:pt x="5407091" y="51948"/>
                  </a:lnTo>
                  <a:lnTo>
                    <a:pt x="5404415" y="65259"/>
                  </a:lnTo>
                  <a:lnTo>
                    <a:pt x="5407091" y="78559"/>
                  </a:lnTo>
                  <a:lnTo>
                    <a:pt x="5414396" y="89407"/>
                  </a:lnTo>
                  <a:lnTo>
                    <a:pt x="5425241" y="96714"/>
                  </a:lnTo>
                  <a:lnTo>
                    <a:pt x="5438539" y="99391"/>
                  </a:lnTo>
                  <a:lnTo>
                    <a:pt x="5451851" y="96714"/>
                  </a:lnTo>
                  <a:lnTo>
                    <a:pt x="5462724" y="89407"/>
                  </a:lnTo>
                  <a:lnTo>
                    <a:pt x="5470056" y="78559"/>
                  </a:lnTo>
                  <a:lnTo>
                    <a:pt x="5472745" y="65259"/>
                  </a:lnTo>
                  <a:lnTo>
                    <a:pt x="5470056" y="51948"/>
                  </a:lnTo>
                  <a:lnTo>
                    <a:pt x="5462724" y="41075"/>
                  </a:lnTo>
                  <a:lnTo>
                    <a:pt x="5451851" y="33743"/>
                  </a:lnTo>
                  <a:lnTo>
                    <a:pt x="5438539" y="31054"/>
                  </a:lnTo>
                  <a:close/>
                </a:path>
                <a:path w="6634480" h="689610">
                  <a:moveTo>
                    <a:pt x="6016254" y="12420"/>
                  </a:moveTo>
                  <a:lnTo>
                    <a:pt x="6002955" y="15109"/>
                  </a:lnTo>
                  <a:lnTo>
                    <a:pt x="5992110" y="22441"/>
                  </a:lnTo>
                  <a:lnTo>
                    <a:pt x="5984806" y="33314"/>
                  </a:lnTo>
                  <a:lnTo>
                    <a:pt x="5982130" y="46625"/>
                  </a:lnTo>
                  <a:lnTo>
                    <a:pt x="5984806" y="59924"/>
                  </a:lnTo>
                  <a:lnTo>
                    <a:pt x="5992110" y="70769"/>
                  </a:lnTo>
                  <a:lnTo>
                    <a:pt x="6002955" y="78073"/>
                  </a:lnTo>
                  <a:lnTo>
                    <a:pt x="6016254" y="80750"/>
                  </a:lnTo>
                  <a:lnTo>
                    <a:pt x="6029566" y="78073"/>
                  </a:lnTo>
                  <a:lnTo>
                    <a:pt x="6040439" y="70769"/>
                  </a:lnTo>
                  <a:lnTo>
                    <a:pt x="6047771" y="59924"/>
                  </a:lnTo>
                  <a:lnTo>
                    <a:pt x="6050460" y="46625"/>
                  </a:lnTo>
                  <a:lnTo>
                    <a:pt x="6047771" y="33314"/>
                  </a:lnTo>
                  <a:lnTo>
                    <a:pt x="6040439" y="22441"/>
                  </a:lnTo>
                  <a:lnTo>
                    <a:pt x="6029566" y="15109"/>
                  </a:lnTo>
                  <a:lnTo>
                    <a:pt x="6016254" y="12420"/>
                  </a:lnTo>
                  <a:close/>
                </a:path>
                <a:path w="6634480" h="689610">
                  <a:moveTo>
                    <a:pt x="6600176" y="0"/>
                  </a:moveTo>
                  <a:lnTo>
                    <a:pt x="6586877" y="2688"/>
                  </a:lnTo>
                  <a:lnTo>
                    <a:pt x="6576032" y="10021"/>
                  </a:lnTo>
                  <a:lnTo>
                    <a:pt x="6568727" y="20893"/>
                  </a:lnTo>
                  <a:lnTo>
                    <a:pt x="6566051" y="34205"/>
                  </a:lnTo>
                  <a:lnTo>
                    <a:pt x="6568727" y="47504"/>
                  </a:lnTo>
                  <a:lnTo>
                    <a:pt x="6576032" y="58349"/>
                  </a:lnTo>
                  <a:lnTo>
                    <a:pt x="6586877" y="65653"/>
                  </a:lnTo>
                  <a:lnTo>
                    <a:pt x="6600176" y="68329"/>
                  </a:lnTo>
                  <a:lnTo>
                    <a:pt x="6613488" y="65653"/>
                  </a:lnTo>
                  <a:lnTo>
                    <a:pt x="6624364" y="58349"/>
                  </a:lnTo>
                  <a:lnTo>
                    <a:pt x="6631698" y="47504"/>
                  </a:lnTo>
                  <a:lnTo>
                    <a:pt x="6634388" y="34205"/>
                  </a:lnTo>
                  <a:lnTo>
                    <a:pt x="6631698" y="20893"/>
                  </a:lnTo>
                  <a:lnTo>
                    <a:pt x="6624364" y="10021"/>
                  </a:lnTo>
                  <a:lnTo>
                    <a:pt x="6613488" y="2688"/>
                  </a:lnTo>
                  <a:lnTo>
                    <a:pt x="6600176"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3" name="object 83">
              <a:extLst>
                <a:ext uri="{FF2B5EF4-FFF2-40B4-BE49-F238E27FC236}">
                  <a16:creationId xmlns:a16="http://schemas.microsoft.com/office/drawing/2014/main" id="{9DF38B72-AE18-0060-B84C-78DD557F023E}"/>
                </a:ext>
              </a:extLst>
            </p:cNvPr>
            <p:cNvSpPr/>
            <p:nvPr/>
          </p:nvSpPr>
          <p:spPr>
            <a:xfrm>
              <a:off x="4708208" y="5232047"/>
              <a:ext cx="1900555" cy="483234"/>
            </a:xfrm>
            <a:custGeom>
              <a:avLst/>
              <a:gdLst/>
              <a:ahLst/>
              <a:cxnLst/>
              <a:rect l="l" t="t" r="r" b="b"/>
              <a:pathLst>
                <a:path w="1900554" h="483235">
                  <a:moveTo>
                    <a:pt x="68307" y="449058"/>
                  </a:moveTo>
                  <a:lnTo>
                    <a:pt x="65618" y="462315"/>
                  </a:lnTo>
                  <a:lnTo>
                    <a:pt x="58287" y="473128"/>
                  </a:lnTo>
                  <a:lnTo>
                    <a:pt x="47416" y="480410"/>
                  </a:lnTo>
                  <a:lnTo>
                    <a:pt x="34109" y="483079"/>
                  </a:lnTo>
                  <a:lnTo>
                    <a:pt x="20816" y="480410"/>
                  </a:lnTo>
                  <a:lnTo>
                    <a:pt x="9975" y="473128"/>
                  </a:lnTo>
                  <a:lnTo>
                    <a:pt x="2675" y="462315"/>
                  </a:lnTo>
                  <a:lnTo>
                    <a:pt x="0" y="449058"/>
                  </a:lnTo>
                  <a:lnTo>
                    <a:pt x="2675" y="435787"/>
                  </a:lnTo>
                  <a:lnTo>
                    <a:pt x="9975" y="424947"/>
                  </a:lnTo>
                  <a:lnTo>
                    <a:pt x="20816" y="417636"/>
                  </a:lnTo>
                  <a:lnTo>
                    <a:pt x="34109" y="414955"/>
                  </a:lnTo>
                  <a:lnTo>
                    <a:pt x="47416" y="417636"/>
                  </a:lnTo>
                  <a:lnTo>
                    <a:pt x="58287" y="424947"/>
                  </a:lnTo>
                  <a:lnTo>
                    <a:pt x="65618" y="435787"/>
                  </a:lnTo>
                  <a:lnTo>
                    <a:pt x="68307" y="449058"/>
                  </a:lnTo>
                  <a:close/>
                </a:path>
                <a:path w="1900554" h="483235">
                  <a:moveTo>
                    <a:pt x="419130" y="229152"/>
                  </a:moveTo>
                  <a:lnTo>
                    <a:pt x="405836" y="231833"/>
                  </a:lnTo>
                  <a:lnTo>
                    <a:pt x="394996" y="239145"/>
                  </a:lnTo>
                  <a:lnTo>
                    <a:pt x="387695" y="249987"/>
                  </a:lnTo>
                  <a:lnTo>
                    <a:pt x="385020" y="263262"/>
                  </a:lnTo>
                  <a:lnTo>
                    <a:pt x="387695" y="276520"/>
                  </a:lnTo>
                  <a:lnTo>
                    <a:pt x="394996" y="287332"/>
                  </a:lnTo>
                  <a:lnTo>
                    <a:pt x="405836" y="294615"/>
                  </a:lnTo>
                  <a:lnTo>
                    <a:pt x="419130" y="297283"/>
                  </a:lnTo>
                  <a:lnTo>
                    <a:pt x="432440" y="294615"/>
                  </a:lnTo>
                  <a:lnTo>
                    <a:pt x="443310" y="287332"/>
                  </a:lnTo>
                  <a:lnTo>
                    <a:pt x="450640" y="276520"/>
                  </a:lnTo>
                  <a:lnTo>
                    <a:pt x="453328" y="263262"/>
                  </a:lnTo>
                  <a:lnTo>
                    <a:pt x="450640" y="249987"/>
                  </a:lnTo>
                  <a:lnTo>
                    <a:pt x="443310" y="239145"/>
                  </a:lnTo>
                  <a:lnTo>
                    <a:pt x="432440" y="231833"/>
                  </a:lnTo>
                  <a:lnTo>
                    <a:pt x="419130" y="229152"/>
                  </a:lnTo>
                  <a:close/>
                </a:path>
                <a:path w="1900554" h="483235">
                  <a:moveTo>
                    <a:pt x="611640" y="216769"/>
                  </a:moveTo>
                  <a:lnTo>
                    <a:pt x="598347" y="219450"/>
                  </a:lnTo>
                  <a:lnTo>
                    <a:pt x="587506" y="226760"/>
                  </a:lnTo>
                  <a:lnTo>
                    <a:pt x="580205" y="237600"/>
                  </a:lnTo>
                  <a:lnTo>
                    <a:pt x="577530" y="250871"/>
                  </a:lnTo>
                  <a:lnTo>
                    <a:pt x="580205" y="264129"/>
                  </a:lnTo>
                  <a:lnTo>
                    <a:pt x="587506" y="274941"/>
                  </a:lnTo>
                  <a:lnTo>
                    <a:pt x="598347" y="282224"/>
                  </a:lnTo>
                  <a:lnTo>
                    <a:pt x="611640" y="284892"/>
                  </a:lnTo>
                  <a:lnTo>
                    <a:pt x="624950" y="282224"/>
                  </a:lnTo>
                  <a:lnTo>
                    <a:pt x="635821" y="274941"/>
                  </a:lnTo>
                  <a:lnTo>
                    <a:pt x="643150" y="264129"/>
                  </a:lnTo>
                  <a:lnTo>
                    <a:pt x="645838" y="250871"/>
                  </a:lnTo>
                  <a:lnTo>
                    <a:pt x="643150" y="237600"/>
                  </a:lnTo>
                  <a:lnTo>
                    <a:pt x="635821" y="226760"/>
                  </a:lnTo>
                  <a:lnTo>
                    <a:pt x="624950" y="219450"/>
                  </a:lnTo>
                  <a:lnTo>
                    <a:pt x="611640" y="216769"/>
                  </a:lnTo>
                  <a:close/>
                </a:path>
                <a:path w="1900554" h="483235">
                  <a:moveTo>
                    <a:pt x="1387895" y="0"/>
                  </a:moveTo>
                  <a:lnTo>
                    <a:pt x="1374601" y="2681"/>
                  </a:lnTo>
                  <a:lnTo>
                    <a:pt x="1363761" y="9992"/>
                  </a:lnTo>
                  <a:lnTo>
                    <a:pt x="1356460" y="20834"/>
                  </a:lnTo>
                  <a:lnTo>
                    <a:pt x="1353785" y="34109"/>
                  </a:lnTo>
                  <a:lnTo>
                    <a:pt x="1356460" y="47367"/>
                  </a:lnTo>
                  <a:lnTo>
                    <a:pt x="1363761" y="58179"/>
                  </a:lnTo>
                  <a:lnTo>
                    <a:pt x="1374601" y="65462"/>
                  </a:lnTo>
                  <a:lnTo>
                    <a:pt x="1387895" y="68131"/>
                  </a:lnTo>
                  <a:lnTo>
                    <a:pt x="1401205" y="65462"/>
                  </a:lnTo>
                  <a:lnTo>
                    <a:pt x="1412075" y="58179"/>
                  </a:lnTo>
                  <a:lnTo>
                    <a:pt x="1419405" y="47367"/>
                  </a:lnTo>
                  <a:lnTo>
                    <a:pt x="1422093" y="34109"/>
                  </a:lnTo>
                  <a:lnTo>
                    <a:pt x="1419405" y="20834"/>
                  </a:lnTo>
                  <a:lnTo>
                    <a:pt x="1412075" y="9992"/>
                  </a:lnTo>
                  <a:lnTo>
                    <a:pt x="1401205" y="2681"/>
                  </a:lnTo>
                  <a:lnTo>
                    <a:pt x="1387895" y="0"/>
                  </a:lnTo>
                  <a:close/>
                </a:path>
                <a:path w="1900554" h="483235">
                  <a:moveTo>
                    <a:pt x="1580412" y="55740"/>
                  </a:moveTo>
                  <a:lnTo>
                    <a:pt x="1567115" y="58421"/>
                  </a:lnTo>
                  <a:lnTo>
                    <a:pt x="1556272" y="65731"/>
                  </a:lnTo>
                  <a:lnTo>
                    <a:pt x="1548971" y="76572"/>
                  </a:lnTo>
                  <a:lnTo>
                    <a:pt x="1546295" y="89842"/>
                  </a:lnTo>
                  <a:lnTo>
                    <a:pt x="1548971" y="103104"/>
                  </a:lnTo>
                  <a:lnTo>
                    <a:pt x="1556272" y="113919"/>
                  </a:lnTo>
                  <a:lnTo>
                    <a:pt x="1567115" y="121202"/>
                  </a:lnTo>
                  <a:lnTo>
                    <a:pt x="1580412" y="123871"/>
                  </a:lnTo>
                  <a:lnTo>
                    <a:pt x="1593718" y="121202"/>
                  </a:lnTo>
                  <a:lnTo>
                    <a:pt x="1604587" y="113919"/>
                  </a:lnTo>
                  <a:lnTo>
                    <a:pt x="1611915" y="103104"/>
                  </a:lnTo>
                  <a:lnTo>
                    <a:pt x="1614603" y="89842"/>
                  </a:lnTo>
                  <a:lnTo>
                    <a:pt x="1611915" y="76572"/>
                  </a:lnTo>
                  <a:lnTo>
                    <a:pt x="1604587" y="65731"/>
                  </a:lnTo>
                  <a:lnTo>
                    <a:pt x="1593718" y="58421"/>
                  </a:lnTo>
                  <a:lnTo>
                    <a:pt x="1580412" y="55740"/>
                  </a:lnTo>
                  <a:close/>
                </a:path>
                <a:path w="1900554" h="483235">
                  <a:moveTo>
                    <a:pt x="1772923" y="49548"/>
                  </a:moveTo>
                  <a:lnTo>
                    <a:pt x="1759625" y="52229"/>
                  </a:lnTo>
                  <a:lnTo>
                    <a:pt x="1748783" y="59540"/>
                  </a:lnTo>
                  <a:lnTo>
                    <a:pt x="1741481" y="70380"/>
                  </a:lnTo>
                  <a:lnTo>
                    <a:pt x="1738806" y="83650"/>
                  </a:lnTo>
                  <a:lnTo>
                    <a:pt x="1741481" y="96911"/>
                  </a:lnTo>
                  <a:lnTo>
                    <a:pt x="1748783" y="107723"/>
                  </a:lnTo>
                  <a:lnTo>
                    <a:pt x="1759625" y="115004"/>
                  </a:lnTo>
                  <a:lnTo>
                    <a:pt x="1772923" y="117672"/>
                  </a:lnTo>
                  <a:lnTo>
                    <a:pt x="1786229" y="115004"/>
                  </a:lnTo>
                  <a:lnTo>
                    <a:pt x="1797097" y="107723"/>
                  </a:lnTo>
                  <a:lnTo>
                    <a:pt x="1804426" y="96911"/>
                  </a:lnTo>
                  <a:lnTo>
                    <a:pt x="1807113" y="83650"/>
                  </a:lnTo>
                  <a:lnTo>
                    <a:pt x="1804426" y="70380"/>
                  </a:lnTo>
                  <a:lnTo>
                    <a:pt x="1797097" y="59540"/>
                  </a:lnTo>
                  <a:lnTo>
                    <a:pt x="1786229" y="52229"/>
                  </a:lnTo>
                  <a:lnTo>
                    <a:pt x="1772923" y="49548"/>
                  </a:lnTo>
                  <a:close/>
                </a:path>
                <a:path w="1900554" h="483235">
                  <a:moveTo>
                    <a:pt x="1866071" y="12390"/>
                  </a:moveTo>
                  <a:lnTo>
                    <a:pt x="1852776" y="15071"/>
                  </a:lnTo>
                  <a:lnTo>
                    <a:pt x="1841934" y="22382"/>
                  </a:lnTo>
                  <a:lnTo>
                    <a:pt x="1834630" y="33222"/>
                  </a:lnTo>
                  <a:lnTo>
                    <a:pt x="1831954" y="46493"/>
                  </a:lnTo>
                  <a:lnTo>
                    <a:pt x="1834630" y="59750"/>
                  </a:lnTo>
                  <a:lnTo>
                    <a:pt x="1841934" y="70563"/>
                  </a:lnTo>
                  <a:lnTo>
                    <a:pt x="1852776" y="77845"/>
                  </a:lnTo>
                  <a:lnTo>
                    <a:pt x="1866071" y="80514"/>
                  </a:lnTo>
                  <a:lnTo>
                    <a:pt x="1879378" y="77845"/>
                  </a:lnTo>
                  <a:lnTo>
                    <a:pt x="1890249" y="70563"/>
                  </a:lnTo>
                  <a:lnTo>
                    <a:pt x="1897580" y="59750"/>
                  </a:lnTo>
                  <a:lnTo>
                    <a:pt x="1900269" y="46493"/>
                  </a:lnTo>
                  <a:lnTo>
                    <a:pt x="1897580" y="33222"/>
                  </a:lnTo>
                  <a:lnTo>
                    <a:pt x="1890249" y="22382"/>
                  </a:lnTo>
                  <a:lnTo>
                    <a:pt x="1879378" y="15071"/>
                  </a:lnTo>
                  <a:lnTo>
                    <a:pt x="1866071" y="12390"/>
                  </a:lnTo>
                  <a:close/>
                </a:path>
              </a:pathLst>
            </a:custGeom>
            <a:ln w="8282">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4" name="object 84">
              <a:extLst>
                <a:ext uri="{FF2B5EF4-FFF2-40B4-BE49-F238E27FC236}">
                  <a16:creationId xmlns:a16="http://schemas.microsoft.com/office/drawing/2014/main" id="{BAAAB443-E519-A3D5-DC33-F715A7B0B60A}"/>
                </a:ext>
              </a:extLst>
            </p:cNvPr>
            <p:cNvSpPr/>
            <p:nvPr/>
          </p:nvSpPr>
          <p:spPr>
            <a:xfrm>
              <a:off x="4747465" y="5214196"/>
              <a:ext cx="6560184" cy="434975"/>
            </a:xfrm>
            <a:custGeom>
              <a:avLst/>
              <a:gdLst/>
              <a:ahLst/>
              <a:cxnLst/>
              <a:rect l="l" t="t" r="r" b="b"/>
              <a:pathLst>
                <a:path w="6560184" h="434975">
                  <a:moveTo>
                    <a:pt x="0" y="434841"/>
                  </a:moveTo>
                  <a:lnTo>
                    <a:pt x="192392" y="391970"/>
                  </a:lnTo>
                </a:path>
                <a:path w="6560184" h="434975">
                  <a:moveTo>
                    <a:pt x="192392" y="391970"/>
                  </a:moveTo>
                  <a:lnTo>
                    <a:pt x="384777" y="404221"/>
                  </a:lnTo>
                </a:path>
                <a:path w="6560184" h="434975">
                  <a:moveTo>
                    <a:pt x="384777" y="404221"/>
                  </a:moveTo>
                  <a:lnTo>
                    <a:pt x="577170" y="293977"/>
                  </a:lnTo>
                </a:path>
                <a:path w="6560184" h="434975">
                  <a:moveTo>
                    <a:pt x="577170" y="293977"/>
                  </a:moveTo>
                  <a:lnTo>
                    <a:pt x="775761" y="244981"/>
                  </a:lnTo>
                </a:path>
                <a:path w="6560184" h="434975">
                  <a:moveTo>
                    <a:pt x="775761" y="244981"/>
                  </a:moveTo>
                  <a:lnTo>
                    <a:pt x="968154" y="263357"/>
                  </a:lnTo>
                </a:path>
                <a:path w="6560184" h="434975">
                  <a:moveTo>
                    <a:pt x="968154" y="263357"/>
                  </a:moveTo>
                  <a:lnTo>
                    <a:pt x="1160539" y="183734"/>
                  </a:lnTo>
                </a:path>
                <a:path w="6560184" h="434975">
                  <a:moveTo>
                    <a:pt x="1160539" y="183734"/>
                  </a:moveTo>
                  <a:lnTo>
                    <a:pt x="1352931" y="244981"/>
                  </a:lnTo>
                </a:path>
                <a:path w="6560184" h="434975">
                  <a:moveTo>
                    <a:pt x="1352931" y="244981"/>
                  </a:moveTo>
                  <a:lnTo>
                    <a:pt x="1545316" y="67372"/>
                  </a:lnTo>
                </a:path>
                <a:path w="6560184" h="434975">
                  <a:moveTo>
                    <a:pt x="1545316" y="67372"/>
                  </a:moveTo>
                  <a:lnTo>
                    <a:pt x="1737709" y="97992"/>
                  </a:lnTo>
                </a:path>
                <a:path w="6560184" h="434975">
                  <a:moveTo>
                    <a:pt x="1737709" y="97992"/>
                  </a:moveTo>
                  <a:lnTo>
                    <a:pt x="1830798" y="128619"/>
                  </a:lnTo>
                </a:path>
                <a:path w="6560184" h="434975">
                  <a:moveTo>
                    <a:pt x="1830798" y="128619"/>
                  </a:moveTo>
                  <a:lnTo>
                    <a:pt x="1930094" y="146988"/>
                  </a:lnTo>
                </a:path>
                <a:path w="6560184" h="434975">
                  <a:moveTo>
                    <a:pt x="1930094" y="146988"/>
                  </a:moveTo>
                  <a:lnTo>
                    <a:pt x="2507264" y="128619"/>
                  </a:lnTo>
                </a:path>
                <a:path w="6560184" h="434975">
                  <a:moveTo>
                    <a:pt x="2507264" y="128619"/>
                  </a:moveTo>
                  <a:lnTo>
                    <a:pt x="3084426" y="6125"/>
                  </a:lnTo>
                </a:path>
                <a:path w="6560184" h="434975">
                  <a:moveTo>
                    <a:pt x="3084426" y="6125"/>
                  </a:moveTo>
                  <a:lnTo>
                    <a:pt x="3667803" y="79623"/>
                  </a:lnTo>
                </a:path>
                <a:path w="6560184" h="434975">
                  <a:moveTo>
                    <a:pt x="3667803" y="79623"/>
                  </a:moveTo>
                  <a:lnTo>
                    <a:pt x="4244966" y="18376"/>
                  </a:lnTo>
                </a:path>
                <a:path w="6560184" h="434975">
                  <a:moveTo>
                    <a:pt x="4244966" y="18376"/>
                  </a:moveTo>
                  <a:lnTo>
                    <a:pt x="4822136" y="0"/>
                  </a:lnTo>
                </a:path>
                <a:path w="6560184" h="434975">
                  <a:moveTo>
                    <a:pt x="4822136" y="0"/>
                  </a:moveTo>
                  <a:lnTo>
                    <a:pt x="5399306" y="36752"/>
                  </a:lnTo>
                </a:path>
                <a:path w="6560184" h="434975">
                  <a:moveTo>
                    <a:pt x="5399306" y="36752"/>
                  </a:moveTo>
                  <a:lnTo>
                    <a:pt x="5976468" y="6125"/>
                  </a:lnTo>
                </a:path>
                <a:path w="6560184" h="434975">
                  <a:moveTo>
                    <a:pt x="5976468" y="6125"/>
                  </a:moveTo>
                  <a:lnTo>
                    <a:pt x="6559845" y="79623"/>
                  </a:lnTo>
                </a:path>
              </a:pathLst>
            </a:custGeom>
            <a:ln w="24847">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5" name="object 85">
              <a:extLst>
                <a:ext uri="{FF2B5EF4-FFF2-40B4-BE49-F238E27FC236}">
                  <a16:creationId xmlns:a16="http://schemas.microsoft.com/office/drawing/2014/main" id="{D4323B92-88FF-89EE-425C-96E953812C54}"/>
                </a:ext>
              </a:extLst>
            </p:cNvPr>
            <p:cNvSpPr/>
            <p:nvPr/>
          </p:nvSpPr>
          <p:spPr>
            <a:xfrm>
              <a:off x="4707172" y="5175482"/>
              <a:ext cx="6634480" cy="509905"/>
            </a:xfrm>
            <a:custGeom>
              <a:avLst/>
              <a:gdLst/>
              <a:ahLst/>
              <a:cxnLst/>
              <a:rect l="l" t="t" r="r" b="b"/>
              <a:pathLst>
                <a:path w="6634480" h="509904">
                  <a:moveTo>
                    <a:pt x="34124" y="441047"/>
                  </a:moveTo>
                  <a:lnTo>
                    <a:pt x="20825" y="443736"/>
                  </a:lnTo>
                  <a:lnTo>
                    <a:pt x="9980" y="451068"/>
                  </a:lnTo>
                  <a:lnTo>
                    <a:pt x="2676" y="461941"/>
                  </a:lnTo>
                  <a:lnTo>
                    <a:pt x="0" y="475253"/>
                  </a:lnTo>
                  <a:lnTo>
                    <a:pt x="2676" y="488552"/>
                  </a:lnTo>
                  <a:lnTo>
                    <a:pt x="9980" y="499397"/>
                  </a:lnTo>
                  <a:lnTo>
                    <a:pt x="20825" y="506701"/>
                  </a:lnTo>
                  <a:lnTo>
                    <a:pt x="34124" y="509377"/>
                  </a:lnTo>
                  <a:lnTo>
                    <a:pt x="47435" y="506701"/>
                  </a:lnTo>
                  <a:lnTo>
                    <a:pt x="58308" y="499397"/>
                  </a:lnTo>
                  <a:lnTo>
                    <a:pt x="65640" y="488552"/>
                  </a:lnTo>
                  <a:lnTo>
                    <a:pt x="68329" y="475253"/>
                  </a:lnTo>
                  <a:lnTo>
                    <a:pt x="65640" y="461941"/>
                  </a:lnTo>
                  <a:lnTo>
                    <a:pt x="58308" y="451068"/>
                  </a:lnTo>
                  <a:lnTo>
                    <a:pt x="47435" y="443736"/>
                  </a:lnTo>
                  <a:lnTo>
                    <a:pt x="34124" y="441047"/>
                  </a:lnTo>
                  <a:close/>
                </a:path>
                <a:path w="6634480" h="509904">
                  <a:moveTo>
                    <a:pt x="226693" y="397565"/>
                  </a:moveTo>
                  <a:lnTo>
                    <a:pt x="213394" y="400254"/>
                  </a:lnTo>
                  <a:lnTo>
                    <a:pt x="202549" y="407586"/>
                  </a:lnTo>
                  <a:lnTo>
                    <a:pt x="195245" y="418459"/>
                  </a:lnTo>
                  <a:lnTo>
                    <a:pt x="192569" y="431771"/>
                  </a:lnTo>
                  <a:lnTo>
                    <a:pt x="195245" y="445070"/>
                  </a:lnTo>
                  <a:lnTo>
                    <a:pt x="202549" y="455915"/>
                  </a:lnTo>
                  <a:lnTo>
                    <a:pt x="213394" y="463219"/>
                  </a:lnTo>
                  <a:lnTo>
                    <a:pt x="226693" y="465895"/>
                  </a:lnTo>
                  <a:lnTo>
                    <a:pt x="240005" y="463219"/>
                  </a:lnTo>
                  <a:lnTo>
                    <a:pt x="250877" y="455915"/>
                  </a:lnTo>
                  <a:lnTo>
                    <a:pt x="258209" y="445070"/>
                  </a:lnTo>
                  <a:lnTo>
                    <a:pt x="260898" y="431771"/>
                  </a:lnTo>
                  <a:lnTo>
                    <a:pt x="258209" y="418459"/>
                  </a:lnTo>
                  <a:lnTo>
                    <a:pt x="250877" y="407586"/>
                  </a:lnTo>
                  <a:lnTo>
                    <a:pt x="240005" y="400254"/>
                  </a:lnTo>
                  <a:lnTo>
                    <a:pt x="226693" y="397565"/>
                  </a:lnTo>
                  <a:close/>
                </a:path>
                <a:path w="6634480" h="509904">
                  <a:moveTo>
                    <a:pt x="419262" y="409986"/>
                  </a:moveTo>
                  <a:lnTo>
                    <a:pt x="405963" y="412675"/>
                  </a:lnTo>
                  <a:lnTo>
                    <a:pt x="395118" y="420007"/>
                  </a:lnTo>
                  <a:lnTo>
                    <a:pt x="387814" y="430880"/>
                  </a:lnTo>
                  <a:lnTo>
                    <a:pt x="385138" y="444191"/>
                  </a:lnTo>
                  <a:lnTo>
                    <a:pt x="387814" y="457490"/>
                  </a:lnTo>
                  <a:lnTo>
                    <a:pt x="395118" y="468335"/>
                  </a:lnTo>
                  <a:lnTo>
                    <a:pt x="405963" y="475639"/>
                  </a:lnTo>
                  <a:lnTo>
                    <a:pt x="419262" y="478315"/>
                  </a:lnTo>
                  <a:lnTo>
                    <a:pt x="432575" y="475639"/>
                  </a:lnTo>
                  <a:lnTo>
                    <a:pt x="443450" y="468335"/>
                  </a:lnTo>
                  <a:lnTo>
                    <a:pt x="450785" y="457490"/>
                  </a:lnTo>
                  <a:lnTo>
                    <a:pt x="453475" y="444191"/>
                  </a:lnTo>
                  <a:lnTo>
                    <a:pt x="450785" y="430880"/>
                  </a:lnTo>
                  <a:lnTo>
                    <a:pt x="443450" y="420007"/>
                  </a:lnTo>
                  <a:lnTo>
                    <a:pt x="432575" y="412675"/>
                  </a:lnTo>
                  <a:lnTo>
                    <a:pt x="419262" y="409986"/>
                  </a:lnTo>
                  <a:close/>
                </a:path>
                <a:path w="6634480" h="509904">
                  <a:moveTo>
                    <a:pt x="611839" y="298174"/>
                  </a:moveTo>
                  <a:lnTo>
                    <a:pt x="598540" y="300863"/>
                  </a:lnTo>
                  <a:lnTo>
                    <a:pt x="587695" y="308195"/>
                  </a:lnTo>
                  <a:lnTo>
                    <a:pt x="580391" y="319068"/>
                  </a:lnTo>
                  <a:lnTo>
                    <a:pt x="577714" y="332379"/>
                  </a:lnTo>
                  <a:lnTo>
                    <a:pt x="580391" y="345678"/>
                  </a:lnTo>
                  <a:lnTo>
                    <a:pt x="587695" y="356523"/>
                  </a:lnTo>
                  <a:lnTo>
                    <a:pt x="598540" y="363827"/>
                  </a:lnTo>
                  <a:lnTo>
                    <a:pt x="611839" y="366504"/>
                  </a:lnTo>
                  <a:lnTo>
                    <a:pt x="625150" y="363827"/>
                  </a:lnTo>
                  <a:lnTo>
                    <a:pt x="636023" y="356523"/>
                  </a:lnTo>
                  <a:lnTo>
                    <a:pt x="643355" y="345678"/>
                  </a:lnTo>
                  <a:lnTo>
                    <a:pt x="646044" y="332379"/>
                  </a:lnTo>
                  <a:lnTo>
                    <a:pt x="643355" y="319068"/>
                  </a:lnTo>
                  <a:lnTo>
                    <a:pt x="636023" y="308195"/>
                  </a:lnTo>
                  <a:lnTo>
                    <a:pt x="625150" y="300863"/>
                  </a:lnTo>
                  <a:lnTo>
                    <a:pt x="611839" y="298174"/>
                  </a:lnTo>
                  <a:close/>
                </a:path>
                <a:path w="6634480" h="509904">
                  <a:moveTo>
                    <a:pt x="810622" y="248478"/>
                  </a:moveTo>
                  <a:lnTo>
                    <a:pt x="797323" y="251167"/>
                  </a:lnTo>
                  <a:lnTo>
                    <a:pt x="786478" y="258499"/>
                  </a:lnTo>
                  <a:lnTo>
                    <a:pt x="779174" y="269372"/>
                  </a:lnTo>
                  <a:lnTo>
                    <a:pt x="776497" y="282684"/>
                  </a:lnTo>
                  <a:lnTo>
                    <a:pt x="779174" y="295982"/>
                  </a:lnTo>
                  <a:lnTo>
                    <a:pt x="786478" y="306827"/>
                  </a:lnTo>
                  <a:lnTo>
                    <a:pt x="797323" y="314132"/>
                  </a:lnTo>
                  <a:lnTo>
                    <a:pt x="810622" y="316808"/>
                  </a:lnTo>
                  <a:lnTo>
                    <a:pt x="823933" y="314132"/>
                  </a:lnTo>
                  <a:lnTo>
                    <a:pt x="834806" y="306827"/>
                  </a:lnTo>
                  <a:lnTo>
                    <a:pt x="842138" y="295982"/>
                  </a:lnTo>
                  <a:lnTo>
                    <a:pt x="844827" y="282684"/>
                  </a:lnTo>
                  <a:lnTo>
                    <a:pt x="842138" y="269372"/>
                  </a:lnTo>
                  <a:lnTo>
                    <a:pt x="834806" y="258499"/>
                  </a:lnTo>
                  <a:lnTo>
                    <a:pt x="823933" y="251167"/>
                  </a:lnTo>
                  <a:lnTo>
                    <a:pt x="810622" y="248478"/>
                  </a:lnTo>
                  <a:close/>
                </a:path>
                <a:path w="6634480" h="509904">
                  <a:moveTo>
                    <a:pt x="1003191" y="267112"/>
                  </a:moveTo>
                  <a:lnTo>
                    <a:pt x="989892" y="269801"/>
                  </a:lnTo>
                  <a:lnTo>
                    <a:pt x="979047" y="277133"/>
                  </a:lnTo>
                  <a:lnTo>
                    <a:pt x="971743" y="288006"/>
                  </a:lnTo>
                  <a:lnTo>
                    <a:pt x="969066" y="301318"/>
                  </a:lnTo>
                  <a:lnTo>
                    <a:pt x="971743" y="314616"/>
                  </a:lnTo>
                  <a:lnTo>
                    <a:pt x="979047" y="325462"/>
                  </a:lnTo>
                  <a:lnTo>
                    <a:pt x="989892" y="332766"/>
                  </a:lnTo>
                  <a:lnTo>
                    <a:pt x="1003191" y="335442"/>
                  </a:lnTo>
                  <a:lnTo>
                    <a:pt x="1016502" y="332766"/>
                  </a:lnTo>
                  <a:lnTo>
                    <a:pt x="1027375" y="325462"/>
                  </a:lnTo>
                  <a:lnTo>
                    <a:pt x="1034707" y="314616"/>
                  </a:lnTo>
                  <a:lnTo>
                    <a:pt x="1037396" y="301318"/>
                  </a:lnTo>
                  <a:lnTo>
                    <a:pt x="1034707" y="288006"/>
                  </a:lnTo>
                  <a:lnTo>
                    <a:pt x="1027375" y="277133"/>
                  </a:lnTo>
                  <a:lnTo>
                    <a:pt x="1016502" y="269801"/>
                  </a:lnTo>
                  <a:lnTo>
                    <a:pt x="1003191" y="267112"/>
                  </a:lnTo>
                  <a:close/>
                </a:path>
                <a:path w="6634480" h="509904">
                  <a:moveTo>
                    <a:pt x="1195760" y="186355"/>
                  </a:moveTo>
                  <a:lnTo>
                    <a:pt x="1182461" y="189044"/>
                  </a:lnTo>
                  <a:lnTo>
                    <a:pt x="1171616" y="196376"/>
                  </a:lnTo>
                  <a:lnTo>
                    <a:pt x="1164312" y="207249"/>
                  </a:lnTo>
                  <a:lnTo>
                    <a:pt x="1161636" y="220560"/>
                  </a:lnTo>
                  <a:lnTo>
                    <a:pt x="1164312" y="233859"/>
                  </a:lnTo>
                  <a:lnTo>
                    <a:pt x="1171616" y="244704"/>
                  </a:lnTo>
                  <a:lnTo>
                    <a:pt x="1182461" y="252008"/>
                  </a:lnTo>
                  <a:lnTo>
                    <a:pt x="1195760" y="254685"/>
                  </a:lnTo>
                  <a:lnTo>
                    <a:pt x="1209071" y="252008"/>
                  </a:lnTo>
                  <a:lnTo>
                    <a:pt x="1219944" y="244704"/>
                  </a:lnTo>
                  <a:lnTo>
                    <a:pt x="1227276" y="233859"/>
                  </a:lnTo>
                  <a:lnTo>
                    <a:pt x="1229965" y="220560"/>
                  </a:lnTo>
                  <a:lnTo>
                    <a:pt x="1227276" y="207249"/>
                  </a:lnTo>
                  <a:lnTo>
                    <a:pt x="1219944" y="196376"/>
                  </a:lnTo>
                  <a:lnTo>
                    <a:pt x="1209071" y="189044"/>
                  </a:lnTo>
                  <a:lnTo>
                    <a:pt x="1195760" y="186355"/>
                  </a:lnTo>
                  <a:close/>
                </a:path>
                <a:path w="6634480" h="509904">
                  <a:moveTo>
                    <a:pt x="1388337" y="248478"/>
                  </a:moveTo>
                  <a:lnTo>
                    <a:pt x="1375033" y="251167"/>
                  </a:lnTo>
                  <a:lnTo>
                    <a:pt x="1364186" y="258499"/>
                  </a:lnTo>
                  <a:lnTo>
                    <a:pt x="1356881" y="269372"/>
                  </a:lnTo>
                  <a:lnTo>
                    <a:pt x="1354205" y="282684"/>
                  </a:lnTo>
                  <a:lnTo>
                    <a:pt x="1356881" y="295982"/>
                  </a:lnTo>
                  <a:lnTo>
                    <a:pt x="1364186" y="306827"/>
                  </a:lnTo>
                  <a:lnTo>
                    <a:pt x="1375033" y="314132"/>
                  </a:lnTo>
                  <a:lnTo>
                    <a:pt x="1388337" y="316808"/>
                  </a:lnTo>
                  <a:lnTo>
                    <a:pt x="1401645" y="314132"/>
                  </a:lnTo>
                  <a:lnTo>
                    <a:pt x="1412518" y="306827"/>
                  </a:lnTo>
                  <a:lnTo>
                    <a:pt x="1419852" y="295982"/>
                  </a:lnTo>
                  <a:lnTo>
                    <a:pt x="1422542" y="282684"/>
                  </a:lnTo>
                  <a:lnTo>
                    <a:pt x="1419852" y="269372"/>
                  </a:lnTo>
                  <a:lnTo>
                    <a:pt x="1412518" y="258499"/>
                  </a:lnTo>
                  <a:lnTo>
                    <a:pt x="1401645" y="251167"/>
                  </a:lnTo>
                  <a:lnTo>
                    <a:pt x="1388337" y="248478"/>
                  </a:lnTo>
                  <a:close/>
                </a:path>
                <a:path w="6634480" h="509904">
                  <a:moveTo>
                    <a:pt x="1580906" y="68329"/>
                  </a:moveTo>
                  <a:lnTo>
                    <a:pt x="1567607" y="71018"/>
                  </a:lnTo>
                  <a:lnTo>
                    <a:pt x="1556762" y="78350"/>
                  </a:lnTo>
                  <a:lnTo>
                    <a:pt x="1549458" y="89223"/>
                  </a:lnTo>
                  <a:lnTo>
                    <a:pt x="1546781" y="102535"/>
                  </a:lnTo>
                  <a:lnTo>
                    <a:pt x="1549458" y="115833"/>
                  </a:lnTo>
                  <a:lnTo>
                    <a:pt x="1556762" y="126679"/>
                  </a:lnTo>
                  <a:lnTo>
                    <a:pt x="1567607" y="133983"/>
                  </a:lnTo>
                  <a:lnTo>
                    <a:pt x="1580906" y="136659"/>
                  </a:lnTo>
                  <a:lnTo>
                    <a:pt x="1594217" y="133983"/>
                  </a:lnTo>
                  <a:lnTo>
                    <a:pt x="1605090" y="126679"/>
                  </a:lnTo>
                  <a:lnTo>
                    <a:pt x="1612422" y="115833"/>
                  </a:lnTo>
                  <a:lnTo>
                    <a:pt x="1615111" y="102535"/>
                  </a:lnTo>
                  <a:lnTo>
                    <a:pt x="1612422" y="89223"/>
                  </a:lnTo>
                  <a:lnTo>
                    <a:pt x="1605090" y="78350"/>
                  </a:lnTo>
                  <a:lnTo>
                    <a:pt x="1594217" y="71018"/>
                  </a:lnTo>
                  <a:lnTo>
                    <a:pt x="1580906" y="68329"/>
                  </a:lnTo>
                  <a:close/>
                </a:path>
                <a:path w="6634480" h="509904">
                  <a:moveTo>
                    <a:pt x="1773475" y="99391"/>
                  </a:moveTo>
                  <a:lnTo>
                    <a:pt x="1760176" y="102080"/>
                  </a:lnTo>
                  <a:lnTo>
                    <a:pt x="1749331" y="109412"/>
                  </a:lnTo>
                  <a:lnTo>
                    <a:pt x="1742027" y="120285"/>
                  </a:lnTo>
                  <a:lnTo>
                    <a:pt x="1739350" y="133596"/>
                  </a:lnTo>
                  <a:lnTo>
                    <a:pt x="1742027" y="146895"/>
                  </a:lnTo>
                  <a:lnTo>
                    <a:pt x="1749331" y="157740"/>
                  </a:lnTo>
                  <a:lnTo>
                    <a:pt x="1760176" y="165044"/>
                  </a:lnTo>
                  <a:lnTo>
                    <a:pt x="1773475" y="167721"/>
                  </a:lnTo>
                  <a:lnTo>
                    <a:pt x="1786786" y="165044"/>
                  </a:lnTo>
                  <a:lnTo>
                    <a:pt x="1797659" y="157740"/>
                  </a:lnTo>
                  <a:lnTo>
                    <a:pt x="1804991" y="146895"/>
                  </a:lnTo>
                  <a:lnTo>
                    <a:pt x="1807680" y="133596"/>
                  </a:lnTo>
                  <a:lnTo>
                    <a:pt x="1804991" y="120285"/>
                  </a:lnTo>
                  <a:lnTo>
                    <a:pt x="1797659" y="109412"/>
                  </a:lnTo>
                  <a:lnTo>
                    <a:pt x="1786786" y="102080"/>
                  </a:lnTo>
                  <a:lnTo>
                    <a:pt x="1773475" y="99391"/>
                  </a:lnTo>
                  <a:close/>
                </a:path>
                <a:path w="6634480" h="509904">
                  <a:moveTo>
                    <a:pt x="1866653" y="130445"/>
                  </a:moveTo>
                  <a:lnTo>
                    <a:pt x="1853354" y="133134"/>
                  </a:lnTo>
                  <a:lnTo>
                    <a:pt x="1842509" y="140466"/>
                  </a:lnTo>
                  <a:lnTo>
                    <a:pt x="1835204" y="151339"/>
                  </a:lnTo>
                  <a:lnTo>
                    <a:pt x="1832528" y="164651"/>
                  </a:lnTo>
                  <a:lnTo>
                    <a:pt x="1835204" y="177951"/>
                  </a:lnTo>
                  <a:lnTo>
                    <a:pt x="1842509" y="188798"/>
                  </a:lnTo>
                  <a:lnTo>
                    <a:pt x="1853354" y="196105"/>
                  </a:lnTo>
                  <a:lnTo>
                    <a:pt x="1866653" y="198782"/>
                  </a:lnTo>
                  <a:lnTo>
                    <a:pt x="1879964" y="196105"/>
                  </a:lnTo>
                  <a:lnTo>
                    <a:pt x="1890837" y="188798"/>
                  </a:lnTo>
                  <a:lnTo>
                    <a:pt x="1898169" y="177951"/>
                  </a:lnTo>
                  <a:lnTo>
                    <a:pt x="1900858" y="164651"/>
                  </a:lnTo>
                  <a:lnTo>
                    <a:pt x="1898169" y="151339"/>
                  </a:lnTo>
                  <a:lnTo>
                    <a:pt x="1890837" y="140466"/>
                  </a:lnTo>
                  <a:lnTo>
                    <a:pt x="1879964" y="133134"/>
                  </a:lnTo>
                  <a:lnTo>
                    <a:pt x="1866653" y="130445"/>
                  </a:lnTo>
                  <a:close/>
                </a:path>
                <a:path w="6634480" h="509904">
                  <a:moveTo>
                    <a:pt x="1966044" y="149087"/>
                  </a:moveTo>
                  <a:lnTo>
                    <a:pt x="1952745" y="151776"/>
                  </a:lnTo>
                  <a:lnTo>
                    <a:pt x="1941900" y="159108"/>
                  </a:lnTo>
                  <a:lnTo>
                    <a:pt x="1934596" y="169981"/>
                  </a:lnTo>
                  <a:lnTo>
                    <a:pt x="1931920" y="183292"/>
                  </a:lnTo>
                  <a:lnTo>
                    <a:pt x="1934596" y="196591"/>
                  </a:lnTo>
                  <a:lnTo>
                    <a:pt x="1941900" y="207436"/>
                  </a:lnTo>
                  <a:lnTo>
                    <a:pt x="1952745" y="214740"/>
                  </a:lnTo>
                  <a:lnTo>
                    <a:pt x="1966044" y="217417"/>
                  </a:lnTo>
                  <a:lnTo>
                    <a:pt x="1979355" y="214740"/>
                  </a:lnTo>
                  <a:lnTo>
                    <a:pt x="1990228" y="207436"/>
                  </a:lnTo>
                  <a:lnTo>
                    <a:pt x="1997560" y="196591"/>
                  </a:lnTo>
                  <a:lnTo>
                    <a:pt x="2000249" y="183292"/>
                  </a:lnTo>
                  <a:lnTo>
                    <a:pt x="1997560" y="169981"/>
                  </a:lnTo>
                  <a:lnTo>
                    <a:pt x="1990228" y="159108"/>
                  </a:lnTo>
                  <a:lnTo>
                    <a:pt x="1979355" y="151776"/>
                  </a:lnTo>
                  <a:lnTo>
                    <a:pt x="1966044" y="149087"/>
                  </a:lnTo>
                  <a:close/>
                </a:path>
                <a:path w="6634480" h="509904">
                  <a:moveTo>
                    <a:pt x="2543759" y="130445"/>
                  </a:moveTo>
                  <a:lnTo>
                    <a:pt x="2530460" y="133134"/>
                  </a:lnTo>
                  <a:lnTo>
                    <a:pt x="2519615" y="140466"/>
                  </a:lnTo>
                  <a:lnTo>
                    <a:pt x="2512311" y="151339"/>
                  </a:lnTo>
                  <a:lnTo>
                    <a:pt x="2509634" y="164651"/>
                  </a:lnTo>
                  <a:lnTo>
                    <a:pt x="2512311" y="177951"/>
                  </a:lnTo>
                  <a:lnTo>
                    <a:pt x="2519615" y="188798"/>
                  </a:lnTo>
                  <a:lnTo>
                    <a:pt x="2530460" y="196105"/>
                  </a:lnTo>
                  <a:lnTo>
                    <a:pt x="2543759" y="198782"/>
                  </a:lnTo>
                  <a:lnTo>
                    <a:pt x="2557070" y="196105"/>
                  </a:lnTo>
                  <a:lnTo>
                    <a:pt x="2567943" y="188798"/>
                  </a:lnTo>
                  <a:lnTo>
                    <a:pt x="2575275" y="177951"/>
                  </a:lnTo>
                  <a:lnTo>
                    <a:pt x="2577964" y="164651"/>
                  </a:lnTo>
                  <a:lnTo>
                    <a:pt x="2575275" y="151339"/>
                  </a:lnTo>
                  <a:lnTo>
                    <a:pt x="2567943" y="140466"/>
                  </a:lnTo>
                  <a:lnTo>
                    <a:pt x="2557070" y="133134"/>
                  </a:lnTo>
                  <a:lnTo>
                    <a:pt x="2543759" y="130445"/>
                  </a:lnTo>
                  <a:close/>
                </a:path>
                <a:path w="6634480" h="509904">
                  <a:moveTo>
                    <a:pt x="3121474" y="6206"/>
                  </a:moveTo>
                  <a:lnTo>
                    <a:pt x="3108175" y="8895"/>
                  </a:lnTo>
                  <a:lnTo>
                    <a:pt x="3097330" y="16227"/>
                  </a:lnTo>
                  <a:lnTo>
                    <a:pt x="3090026" y="27100"/>
                  </a:lnTo>
                  <a:lnTo>
                    <a:pt x="3087349" y="40411"/>
                  </a:lnTo>
                  <a:lnTo>
                    <a:pt x="3090026" y="53711"/>
                  </a:lnTo>
                  <a:lnTo>
                    <a:pt x="3097330" y="64559"/>
                  </a:lnTo>
                  <a:lnTo>
                    <a:pt x="3108175" y="71866"/>
                  </a:lnTo>
                  <a:lnTo>
                    <a:pt x="3121474" y="74543"/>
                  </a:lnTo>
                  <a:lnTo>
                    <a:pt x="3134785" y="71866"/>
                  </a:lnTo>
                  <a:lnTo>
                    <a:pt x="3145658" y="64559"/>
                  </a:lnTo>
                  <a:lnTo>
                    <a:pt x="3152990" y="53711"/>
                  </a:lnTo>
                  <a:lnTo>
                    <a:pt x="3155679" y="40411"/>
                  </a:lnTo>
                  <a:lnTo>
                    <a:pt x="3152990" y="27100"/>
                  </a:lnTo>
                  <a:lnTo>
                    <a:pt x="3145658" y="16227"/>
                  </a:lnTo>
                  <a:lnTo>
                    <a:pt x="3134785" y="8895"/>
                  </a:lnTo>
                  <a:lnTo>
                    <a:pt x="3121474" y="6206"/>
                  </a:lnTo>
                  <a:close/>
                </a:path>
                <a:path w="6634480" h="509904">
                  <a:moveTo>
                    <a:pt x="3705395" y="80750"/>
                  </a:moveTo>
                  <a:lnTo>
                    <a:pt x="3692096" y="83439"/>
                  </a:lnTo>
                  <a:lnTo>
                    <a:pt x="3681251" y="90771"/>
                  </a:lnTo>
                  <a:lnTo>
                    <a:pt x="3673947" y="101644"/>
                  </a:lnTo>
                  <a:lnTo>
                    <a:pt x="3671271" y="114955"/>
                  </a:lnTo>
                  <a:lnTo>
                    <a:pt x="3673947" y="128255"/>
                  </a:lnTo>
                  <a:lnTo>
                    <a:pt x="3681251" y="139102"/>
                  </a:lnTo>
                  <a:lnTo>
                    <a:pt x="3692096" y="146409"/>
                  </a:lnTo>
                  <a:lnTo>
                    <a:pt x="3705395" y="149087"/>
                  </a:lnTo>
                  <a:lnTo>
                    <a:pt x="3718711" y="146409"/>
                  </a:lnTo>
                  <a:lnTo>
                    <a:pt x="3729586" y="139102"/>
                  </a:lnTo>
                  <a:lnTo>
                    <a:pt x="3736919" y="128255"/>
                  </a:lnTo>
                  <a:lnTo>
                    <a:pt x="3739608" y="114955"/>
                  </a:lnTo>
                  <a:lnTo>
                    <a:pt x="3736919" y="101644"/>
                  </a:lnTo>
                  <a:lnTo>
                    <a:pt x="3729586" y="90771"/>
                  </a:lnTo>
                  <a:lnTo>
                    <a:pt x="3718711" y="83439"/>
                  </a:lnTo>
                  <a:lnTo>
                    <a:pt x="3705395" y="80750"/>
                  </a:lnTo>
                  <a:close/>
                </a:path>
                <a:path w="6634480" h="509904">
                  <a:moveTo>
                    <a:pt x="4283110" y="18634"/>
                  </a:moveTo>
                  <a:lnTo>
                    <a:pt x="4269811" y="21323"/>
                  </a:lnTo>
                  <a:lnTo>
                    <a:pt x="4258966" y="28655"/>
                  </a:lnTo>
                  <a:lnTo>
                    <a:pt x="4251662" y="39528"/>
                  </a:lnTo>
                  <a:lnTo>
                    <a:pt x="4248985" y="52839"/>
                  </a:lnTo>
                  <a:lnTo>
                    <a:pt x="4251662" y="66138"/>
                  </a:lnTo>
                  <a:lnTo>
                    <a:pt x="4258966" y="76983"/>
                  </a:lnTo>
                  <a:lnTo>
                    <a:pt x="4269811" y="84287"/>
                  </a:lnTo>
                  <a:lnTo>
                    <a:pt x="4283110" y="86963"/>
                  </a:lnTo>
                  <a:lnTo>
                    <a:pt x="4296422" y="84287"/>
                  </a:lnTo>
                  <a:lnTo>
                    <a:pt x="4307298" y="76983"/>
                  </a:lnTo>
                  <a:lnTo>
                    <a:pt x="4314632" y="66138"/>
                  </a:lnTo>
                  <a:lnTo>
                    <a:pt x="4317323" y="52839"/>
                  </a:lnTo>
                  <a:lnTo>
                    <a:pt x="4314632" y="39528"/>
                  </a:lnTo>
                  <a:lnTo>
                    <a:pt x="4307298" y="28655"/>
                  </a:lnTo>
                  <a:lnTo>
                    <a:pt x="4296422" y="21323"/>
                  </a:lnTo>
                  <a:lnTo>
                    <a:pt x="4283110" y="18634"/>
                  </a:lnTo>
                  <a:close/>
                </a:path>
                <a:path w="6634480" h="509904">
                  <a:moveTo>
                    <a:pt x="4860825" y="0"/>
                  </a:moveTo>
                  <a:lnTo>
                    <a:pt x="4847526" y="2688"/>
                  </a:lnTo>
                  <a:lnTo>
                    <a:pt x="4836681" y="10021"/>
                  </a:lnTo>
                  <a:lnTo>
                    <a:pt x="4829376" y="20893"/>
                  </a:lnTo>
                  <a:lnTo>
                    <a:pt x="4826700" y="34205"/>
                  </a:lnTo>
                  <a:lnTo>
                    <a:pt x="4829376" y="47504"/>
                  </a:lnTo>
                  <a:lnTo>
                    <a:pt x="4836681" y="58349"/>
                  </a:lnTo>
                  <a:lnTo>
                    <a:pt x="4847526" y="65653"/>
                  </a:lnTo>
                  <a:lnTo>
                    <a:pt x="4860825" y="68329"/>
                  </a:lnTo>
                  <a:lnTo>
                    <a:pt x="4874136" y="65653"/>
                  </a:lnTo>
                  <a:lnTo>
                    <a:pt x="4885009" y="58349"/>
                  </a:lnTo>
                  <a:lnTo>
                    <a:pt x="4892341" y="47504"/>
                  </a:lnTo>
                  <a:lnTo>
                    <a:pt x="4895030" y="34205"/>
                  </a:lnTo>
                  <a:lnTo>
                    <a:pt x="4892341" y="20893"/>
                  </a:lnTo>
                  <a:lnTo>
                    <a:pt x="4885009" y="10021"/>
                  </a:lnTo>
                  <a:lnTo>
                    <a:pt x="4874136" y="2688"/>
                  </a:lnTo>
                  <a:lnTo>
                    <a:pt x="4860825" y="0"/>
                  </a:lnTo>
                  <a:close/>
                </a:path>
                <a:path w="6634480" h="509904">
                  <a:moveTo>
                    <a:pt x="5438539" y="37268"/>
                  </a:moveTo>
                  <a:lnTo>
                    <a:pt x="5425241" y="39957"/>
                  </a:lnTo>
                  <a:lnTo>
                    <a:pt x="5414396" y="47289"/>
                  </a:lnTo>
                  <a:lnTo>
                    <a:pt x="5407091" y="58162"/>
                  </a:lnTo>
                  <a:lnTo>
                    <a:pt x="5404415" y="71473"/>
                  </a:lnTo>
                  <a:lnTo>
                    <a:pt x="5407091" y="84772"/>
                  </a:lnTo>
                  <a:lnTo>
                    <a:pt x="5414396" y="95617"/>
                  </a:lnTo>
                  <a:lnTo>
                    <a:pt x="5425241" y="102921"/>
                  </a:lnTo>
                  <a:lnTo>
                    <a:pt x="5438539" y="105597"/>
                  </a:lnTo>
                  <a:lnTo>
                    <a:pt x="5451851" y="102921"/>
                  </a:lnTo>
                  <a:lnTo>
                    <a:pt x="5462724" y="95617"/>
                  </a:lnTo>
                  <a:lnTo>
                    <a:pt x="5470056" y="84772"/>
                  </a:lnTo>
                  <a:lnTo>
                    <a:pt x="5472745" y="71473"/>
                  </a:lnTo>
                  <a:lnTo>
                    <a:pt x="5470056" y="58162"/>
                  </a:lnTo>
                  <a:lnTo>
                    <a:pt x="5462724" y="47289"/>
                  </a:lnTo>
                  <a:lnTo>
                    <a:pt x="5451851" y="39957"/>
                  </a:lnTo>
                  <a:lnTo>
                    <a:pt x="5438539" y="37268"/>
                  </a:lnTo>
                  <a:close/>
                </a:path>
                <a:path w="6634480" h="509904">
                  <a:moveTo>
                    <a:pt x="6016254" y="6206"/>
                  </a:moveTo>
                  <a:lnTo>
                    <a:pt x="6002955" y="8895"/>
                  </a:lnTo>
                  <a:lnTo>
                    <a:pt x="5992110" y="16227"/>
                  </a:lnTo>
                  <a:lnTo>
                    <a:pt x="5984806" y="27100"/>
                  </a:lnTo>
                  <a:lnTo>
                    <a:pt x="5982130" y="40411"/>
                  </a:lnTo>
                  <a:lnTo>
                    <a:pt x="5984806" y="53711"/>
                  </a:lnTo>
                  <a:lnTo>
                    <a:pt x="5992110" y="64559"/>
                  </a:lnTo>
                  <a:lnTo>
                    <a:pt x="6002955" y="71866"/>
                  </a:lnTo>
                  <a:lnTo>
                    <a:pt x="6016254" y="74543"/>
                  </a:lnTo>
                  <a:lnTo>
                    <a:pt x="6029566" y="71866"/>
                  </a:lnTo>
                  <a:lnTo>
                    <a:pt x="6040439" y="64559"/>
                  </a:lnTo>
                  <a:lnTo>
                    <a:pt x="6047771" y="53711"/>
                  </a:lnTo>
                  <a:lnTo>
                    <a:pt x="6050460" y="40411"/>
                  </a:lnTo>
                  <a:lnTo>
                    <a:pt x="6047771" y="27100"/>
                  </a:lnTo>
                  <a:lnTo>
                    <a:pt x="6040439" y="16227"/>
                  </a:lnTo>
                  <a:lnTo>
                    <a:pt x="6029566" y="8895"/>
                  </a:lnTo>
                  <a:lnTo>
                    <a:pt x="6016254" y="6206"/>
                  </a:lnTo>
                  <a:close/>
                </a:path>
                <a:path w="6634480" h="509904">
                  <a:moveTo>
                    <a:pt x="6600176" y="80750"/>
                  </a:moveTo>
                  <a:lnTo>
                    <a:pt x="6586877" y="83439"/>
                  </a:lnTo>
                  <a:lnTo>
                    <a:pt x="6576032" y="90771"/>
                  </a:lnTo>
                  <a:lnTo>
                    <a:pt x="6568727" y="101644"/>
                  </a:lnTo>
                  <a:lnTo>
                    <a:pt x="6566051" y="114955"/>
                  </a:lnTo>
                  <a:lnTo>
                    <a:pt x="6568727" y="128255"/>
                  </a:lnTo>
                  <a:lnTo>
                    <a:pt x="6576032" y="139102"/>
                  </a:lnTo>
                  <a:lnTo>
                    <a:pt x="6586877" y="146409"/>
                  </a:lnTo>
                  <a:lnTo>
                    <a:pt x="6600176" y="149087"/>
                  </a:lnTo>
                  <a:lnTo>
                    <a:pt x="6613488" y="146409"/>
                  </a:lnTo>
                  <a:lnTo>
                    <a:pt x="6624364" y="139102"/>
                  </a:lnTo>
                  <a:lnTo>
                    <a:pt x="6631698" y="128255"/>
                  </a:lnTo>
                  <a:lnTo>
                    <a:pt x="6634388" y="114955"/>
                  </a:lnTo>
                  <a:lnTo>
                    <a:pt x="6631698" y="101644"/>
                  </a:lnTo>
                  <a:lnTo>
                    <a:pt x="6624364" y="90771"/>
                  </a:lnTo>
                  <a:lnTo>
                    <a:pt x="6613488" y="83439"/>
                  </a:lnTo>
                  <a:lnTo>
                    <a:pt x="6600176" y="8075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pic>
        <p:nvPicPr>
          <p:cNvPr id="166" name="object 88">
            <a:extLst>
              <a:ext uri="{FF2B5EF4-FFF2-40B4-BE49-F238E27FC236}">
                <a16:creationId xmlns:a16="http://schemas.microsoft.com/office/drawing/2014/main" id="{3B8477D2-4B1F-D565-3D53-040FBFDB3E74}"/>
              </a:ext>
            </a:extLst>
          </p:cNvPr>
          <p:cNvPicPr/>
          <p:nvPr/>
        </p:nvPicPr>
        <p:blipFill>
          <a:blip r:embed="rId2" cstate="print"/>
          <a:stretch>
            <a:fillRect/>
          </a:stretch>
        </p:blipFill>
        <p:spPr>
          <a:xfrm>
            <a:off x="3386225" y="2773814"/>
            <a:ext cx="197643" cy="105058"/>
          </a:xfrm>
          <a:prstGeom prst="rect">
            <a:avLst/>
          </a:prstGeom>
        </p:spPr>
      </p:pic>
      <p:pic>
        <p:nvPicPr>
          <p:cNvPr id="167" name="object 89">
            <a:extLst>
              <a:ext uri="{FF2B5EF4-FFF2-40B4-BE49-F238E27FC236}">
                <a16:creationId xmlns:a16="http://schemas.microsoft.com/office/drawing/2014/main" id="{EF5EA4D6-43E8-C7CB-706F-09996209594C}"/>
              </a:ext>
            </a:extLst>
          </p:cNvPr>
          <p:cNvPicPr/>
          <p:nvPr/>
        </p:nvPicPr>
        <p:blipFill>
          <a:blip r:embed="rId3" cstate="print"/>
          <a:stretch>
            <a:fillRect/>
          </a:stretch>
        </p:blipFill>
        <p:spPr>
          <a:xfrm>
            <a:off x="1950295" y="3192603"/>
            <a:ext cx="69703" cy="69535"/>
          </a:xfrm>
          <a:prstGeom prst="rect">
            <a:avLst/>
          </a:prstGeom>
        </p:spPr>
      </p:pic>
      <p:pic>
        <p:nvPicPr>
          <p:cNvPr id="168" name="object 90">
            <a:extLst>
              <a:ext uri="{FF2B5EF4-FFF2-40B4-BE49-F238E27FC236}">
                <a16:creationId xmlns:a16="http://schemas.microsoft.com/office/drawing/2014/main" id="{A996B336-B99E-28AA-2374-FBE5EE03C8D0}"/>
              </a:ext>
            </a:extLst>
          </p:cNvPr>
          <p:cNvPicPr/>
          <p:nvPr/>
        </p:nvPicPr>
        <p:blipFill>
          <a:blip r:embed="rId4" cstate="print"/>
          <a:stretch>
            <a:fillRect/>
          </a:stretch>
        </p:blipFill>
        <p:spPr>
          <a:xfrm>
            <a:off x="2481540" y="2826240"/>
            <a:ext cx="69709" cy="69535"/>
          </a:xfrm>
          <a:prstGeom prst="rect">
            <a:avLst/>
          </a:prstGeom>
        </p:spPr>
      </p:pic>
      <p:pic>
        <p:nvPicPr>
          <p:cNvPr id="169" name="object 91">
            <a:extLst>
              <a:ext uri="{FF2B5EF4-FFF2-40B4-BE49-F238E27FC236}">
                <a16:creationId xmlns:a16="http://schemas.microsoft.com/office/drawing/2014/main" id="{821DD920-DA87-7D7F-06D7-ECFCF18E68FA}"/>
              </a:ext>
            </a:extLst>
          </p:cNvPr>
          <p:cNvPicPr/>
          <p:nvPr/>
        </p:nvPicPr>
        <p:blipFill>
          <a:blip r:embed="rId5" cstate="print"/>
          <a:stretch>
            <a:fillRect/>
          </a:stretch>
        </p:blipFill>
        <p:spPr>
          <a:xfrm>
            <a:off x="2656745" y="2792417"/>
            <a:ext cx="69703" cy="69541"/>
          </a:xfrm>
          <a:prstGeom prst="rect">
            <a:avLst/>
          </a:prstGeom>
        </p:spPr>
      </p:pic>
      <p:pic>
        <p:nvPicPr>
          <p:cNvPr id="170" name="object 92">
            <a:extLst>
              <a:ext uri="{FF2B5EF4-FFF2-40B4-BE49-F238E27FC236}">
                <a16:creationId xmlns:a16="http://schemas.microsoft.com/office/drawing/2014/main" id="{4C08F26A-8429-886F-A5D2-99F335A9532A}"/>
              </a:ext>
            </a:extLst>
          </p:cNvPr>
          <p:cNvPicPr/>
          <p:nvPr/>
        </p:nvPicPr>
        <p:blipFill>
          <a:blip r:embed="rId5" cstate="print"/>
          <a:stretch>
            <a:fillRect/>
          </a:stretch>
        </p:blipFill>
        <p:spPr>
          <a:xfrm>
            <a:off x="2831943" y="2764236"/>
            <a:ext cx="69703" cy="69541"/>
          </a:xfrm>
          <a:prstGeom prst="rect">
            <a:avLst/>
          </a:prstGeom>
        </p:spPr>
      </p:pic>
      <p:pic>
        <p:nvPicPr>
          <p:cNvPr id="171" name="object 93">
            <a:extLst>
              <a:ext uri="{FF2B5EF4-FFF2-40B4-BE49-F238E27FC236}">
                <a16:creationId xmlns:a16="http://schemas.microsoft.com/office/drawing/2014/main" id="{ED5D4FD9-55ED-04D3-4377-B6C7618F6982}"/>
              </a:ext>
            </a:extLst>
          </p:cNvPr>
          <p:cNvPicPr/>
          <p:nvPr/>
        </p:nvPicPr>
        <p:blipFill>
          <a:blip r:embed="rId6" cstate="print"/>
          <a:stretch>
            <a:fillRect/>
          </a:stretch>
        </p:blipFill>
        <p:spPr>
          <a:xfrm>
            <a:off x="3532737" y="2741689"/>
            <a:ext cx="69709" cy="69541"/>
          </a:xfrm>
          <a:prstGeom prst="rect">
            <a:avLst/>
          </a:prstGeom>
        </p:spPr>
      </p:pic>
      <p:pic>
        <p:nvPicPr>
          <p:cNvPr id="172" name="object 94">
            <a:extLst>
              <a:ext uri="{FF2B5EF4-FFF2-40B4-BE49-F238E27FC236}">
                <a16:creationId xmlns:a16="http://schemas.microsoft.com/office/drawing/2014/main" id="{07374714-1E32-F696-5B94-A4F84ED741C0}"/>
              </a:ext>
            </a:extLst>
          </p:cNvPr>
          <p:cNvPicPr/>
          <p:nvPr/>
        </p:nvPicPr>
        <p:blipFill>
          <a:blip r:embed="rId7" cstate="print"/>
          <a:stretch>
            <a:fillRect/>
          </a:stretch>
        </p:blipFill>
        <p:spPr>
          <a:xfrm>
            <a:off x="4058333" y="2719142"/>
            <a:ext cx="69709" cy="69541"/>
          </a:xfrm>
          <a:prstGeom prst="rect">
            <a:avLst/>
          </a:prstGeom>
        </p:spPr>
      </p:pic>
      <p:pic>
        <p:nvPicPr>
          <p:cNvPr id="173" name="object 95">
            <a:extLst>
              <a:ext uri="{FF2B5EF4-FFF2-40B4-BE49-F238E27FC236}">
                <a16:creationId xmlns:a16="http://schemas.microsoft.com/office/drawing/2014/main" id="{4B4A0D0B-658D-7D6A-8BE2-00B4E03F2AB4}"/>
              </a:ext>
            </a:extLst>
          </p:cNvPr>
          <p:cNvPicPr/>
          <p:nvPr/>
        </p:nvPicPr>
        <p:blipFill>
          <a:blip r:embed="rId3" cstate="print"/>
          <a:stretch>
            <a:fillRect/>
          </a:stretch>
        </p:blipFill>
        <p:spPr>
          <a:xfrm>
            <a:off x="4583935" y="2645875"/>
            <a:ext cx="69703" cy="69535"/>
          </a:xfrm>
          <a:prstGeom prst="rect">
            <a:avLst/>
          </a:prstGeom>
        </p:spPr>
      </p:pic>
      <p:pic>
        <p:nvPicPr>
          <p:cNvPr id="174" name="object 96">
            <a:extLst>
              <a:ext uri="{FF2B5EF4-FFF2-40B4-BE49-F238E27FC236}">
                <a16:creationId xmlns:a16="http://schemas.microsoft.com/office/drawing/2014/main" id="{185FBC22-BB3F-D698-7344-C5E2EBC6741C}"/>
              </a:ext>
            </a:extLst>
          </p:cNvPr>
          <p:cNvPicPr/>
          <p:nvPr/>
        </p:nvPicPr>
        <p:blipFill>
          <a:blip r:embed="rId8" cstate="print"/>
          <a:stretch>
            <a:fillRect/>
          </a:stretch>
        </p:blipFill>
        <p:spPr>
          <a:xfrm>
            <a:off x="5115186" y="2651510"/>
            <a:ext cx="69703" cy="69535"/>
          </a:xfrm>
          <a:prstGeom prst="rect">
            <a:avLst/>
          </a:prstGeom>
        </p:spPr>
      </p:pic>
      <p:pic>
        <p:nvPicPr>
          <p:cNvPr id="175" name="object 97">
            <a:extLst>
              <a:ext uri="{FF2B5EF4-FFF2-40B4-BE49-F238E27FC236}">
                <a16:creationId xmlns:a16="http://schemas.microsoft.com/office/drawing/2014/main" id="{6ED82988-8DB5-91C9-11E4-BB99074794EA}"/>
              </a:ext>
            </a:extLst>
          </p:cNvPr>
          <p:cNvPicPr/>
          <p:nvPr/>
        </p:nvPicPr>
        <p:blipFill>
          <a:blip r:embed="rId9" cstate="print"/>
          <a:stretch>
            <a:fillRect/>
          </a:stretch>
        </p:blipFill>
        <p:spPr>
          <a:xfrm>
            <a:off x="5640782" y="2707873"/>
            <a:ext cx="69703" cy="69535"/>
          </a:xfrm>
          <a:prstGeom prst="rect">
            <a:avLst/>
          </a:prstGeom>
        </p:spPr>
      </p:pic>
      <p:pic>
        <p:nvPicPr>
          <p:cNvPr id="176" name="object 98">
            <a:extLst>
              <a:ext uri="{FF2B5EF4-FFF2-40B4-BE49-F238E27FC236}">
                <a16:creationId xmlns:a16="http://schemas.microsoft.com/office/drawing/2014/main" id="{037F8C62-AF60-6938-3715-2FD1DEB8A149}"/>
              </a:ext>
            </a:extLst>
          </p:cNvPr>
          <p:cNvPicPr/>
          <p:nvPr/>
        </p:nvPicPr>
        <p:blipFill>
          <a:blip r:embed="rId4" cstate="print"/>
          <a:stretch>
            <a:fillRect/>
          </a:stretch>
        </p:blipFill>
        <p:spPr>
          <a:xfrm>
            <a:off x="6166378" y="2662781"/>
            <a:ext cx="69709" cy="69541"/>
          </a:xfrm>
          <a:prstGeom prst="rect">
            <a:avLst/>
          </a:prstGeom>
        </p:spPr>
      </p:pic>
      <p:pic>
        <p:nvPicPr>
          <p:cNvPr id="177" name="object 99">
            <a:extLst>
              <a:ext uri="{FF2B5EF4-FFF2-40B4-BE49-F238E27FC236}">
                <a16:creationId xmlns:a16="http://schemas.microsoft.com/office/drawing/2014/main" id="{FC08691F-7DF5-0EE6-8AF9-F145D4E8DD91}"/>
              </a:ext>
            </a:extLst>
          </p:cNvPr>
          <p:cNvPicPr/>
          <p:nvPr/>
        </p:nvPicPr>
        <p:blipFill>
          <a:blip r:embed="rId10" cstate="print"/>
          <a:stretch>
            <a:fillRect/>
          </a:stretch>
        </p:blipFill>
        <p:spPr>
          <a:xfrm>
            <a:off x="6691981" y="2657145"/>
            <a:ext cx="69703" cy="69535"/>
          </a:xfrm>
          <a:prstGeom prst="rect">
            <a:avLst/>
          </a:prstGeom>
        </p:spPr>
      </p:pic>
      <p:pic>
        <p:nvPicPr>
          <p:cNvPr id="178" name="object 100">
            <a:extLst>
              <a:ext uri="{FF2B5EF4-FFF2-40B4-BE49-F238E27FC236}">
                <a16:creationId xmlns:a16="http://schemas.microsoft.com/office/drawing/2014/main" id="{D762F91C-7A94-F4E3-EAAE-9C9811C59697}"/>
              </a:ext>
            </a:extLst>
          </p:cNvPr>
          <p:cNvPicPr/>
          <p:nvPr/>
        </p:nvPicPr>
        <p:blipFill>
          <a:blip r:embed="rId11" cstate="print"/>
          <a:stretch>
            <a:fillRect/>
          </a:stretch>
        </p:blipFill>
        <p:spPr>
          <a:xfrm>
            <a:off x="7217576" y="2640233"/>
            <a:ext cx="69703" cy="69541"/>
          </a:xfrm>
          <a:prstGeom prst="rect">
            <a:avLst/>
          </a:prstGeom>
        </p:spPr>
      </p:pic>
      <p:pic>
        <p:nvPicPr>
          <p:cNvPr id="179" name="object 101">
            <a:extLst>
              <a:ext uri="{FF2B5EF4-FFF2-40B4-BE49-F238E27FC236}">
                <a16:creationId xmlns:a16="http://schemas.microsoft.com/office/drawing/2014/main" id="{BB9C34A7-9A33-9A09-A1E7-7516A37BC406}"/>
              </a:ext>
            </a:extLst>
          </p:cNvPr>
          <p:cNvPicPr/>
          <p:nvPr/>
        </p:nvPicPr>
        <p:blipFill>
          <a:blip r:embed="rId3" cstate="print"/>
          <a:stretch>
            <a:fillRect/>
          </a:stretch>
        </p:blipFill>
        <p:spPr>
          <a:xfrm>
            <a:off x="7748827" y="2628964"/>
            <a:ext cx="69703" cy="69535"/>
          </a:xfrm>
          <a:prstGeom prst="rect">
            <a:avLst/>
          </a:prstGeom>
        </p:spPr>
      </p:pic>
      <p:pic>
        <p:nvPicPr>
          <p:cNvPr id="180" name="object 102">
            <a:extLst>
              <a:ext uri="{FF2B5EF4-FFF2-40B4-BE49-F238E27FC236}">
                <a16:creationId xmlns:a16="http://schemas.microsoft.com/office/drawing/2014/main" id="{F57D39F7-095F-F6BE-63C8-E060D28B6EF2}"/>
              </a:ext>
            </a:extLst>
          </p:cNvPr>
          <p:cNvPicPr/>
          <p:nvPr/>
        </p:nvPicPr>
        <p:blipFill>
          <a:blip r:embed="rId12" cstate="print"/>
          <a:stretch>
            <a:fillRect/>
          </a:stretch>
        </p:blipFill>
        <p:spPr>
          <a:xfrm>
            <a:off x="1775097" y="3090909"/>
            <a:ext cx="69703" cy="69468"/>
          </a:xfrm>
          <a:prstGeom prst="rect">
            <a:avLst/>
          </a:prstGeom>
        </p:spPr>
      </p:pic>
      <p:pic>
        <p:nvPicPr>
          <p:cNvPr id="181" name="object 103">
            <a:extLst>
              <a:ext uri="{FF2B5EF4-FFF2-40B4-BE49-F238E27FC236}">
                <a16:creationId xmlns:a16="http://schemas.microsoft.com/office/drawing/2014/main" id="{C6343797-02B6-9711-D537-41A83A222FDA}"/>
              </a:ext>
            </a:extLst>
          </p:cNvPr>
          <p:cNvPicPr/>
          <p:nvPr/>
        </p:nvPicPr>
        <p:blipFill>
          <a:blip r:embed="rId13" cstate="print"/>
          <a:stretch>
            <a:fillRect/>
          </a:stretch>
        </p:blipFill>
        <p:spPr>
          <a:xfrm>
            <a:off x="1950295" y="3051491"/>
            <a:ext cx="69703" cy="69475"/>
          </a:xfrm>
          <a:prstGeom prst="rect">
            <a:avLst/>
          </a:prstGeom>
        </p:spPr>
      </p:pic>
      <p:pic>
        <p:nvPicPr>
          <p:cNvPr id="182" name="object 104">
            <a:extLst>
              <a:ext uri="{FF2B5EF4-FFF2-40B4-BE49-F238E27FC236}">
                <a16:creationId xmlns:a16="http://schemas.microsoft.com/office/drawing/2014/main" id="{981C0E8E-883F-4653-67E2-E558665CE001}"/>
              </a:ext>
            </a:extLst>
          </p:cNvPr>
          <p:cNvPicPr/>
          <p:nvPr/>
        </p:nvPicPr>
        <p:blipFill>
          <a:blip r:embed="rId14" cstate="print"/>
          <a:stretch>
            <a:fillRect/>
          </a:stretch>
        </p:blipFill>
        <p:spPr>
          <a:xfrm>
            <a:off x="2125495" y="3062754"/>
            <a:ext cx="69703" cy="69475"/>
          </a:xfrm>
          <a:prstGeom prst="rect">
            <a:avLst/>
          </a:prstGeom>
        </p:spPr>
      </p:pic>
      <p:pic>
        <p:nvPicPr>
          <p:cNvPr id="183" name="object 105">
            <a:extLst>
              <a:ext uri="{FF2B5EF4-FFF2-40B4-BE49-F238E27FC236}">
                <a16:creationId xmlns:a16="http://schemas.microsoft.com/office/drawing/2014/main" id="{131B9E9D-9A2B-401C-A94C-827EA08B37F6}"/>
              </a:ext>
            </a:extLst>
          </p:cNvPr>
          <p:cNvPicPr/>
          <p:nvPr/>
        </p:nvPicPr>
        <p:blipFill>
          <a:blip r:embed="rId13" cstate="print"/>
          <a:stretch>
            <a:fillRect/>
          </a:stretch>
        </p:blipFill>
        <p:spPr>
          <a:xfrm>
            <a:off x="2300693" y="2961407"/>
            <a:ext cx="69703" cy="69475"/>
          </a:xfrm>
          <a:prstGeom prst="rect">
            <a:avLst/>
          </a:prstGeom>
        </p:spPr>
      </p:pic>
      <p:pic>
        <p:nvPicPr>
          <p:cNvPr id="184" name="object 106">
            <a:extLst>
              <a:ext uri="{FF2B5EF4-FFF2-40B4-BE49-F238E27FC236}">
                <a16:creationId xmlns:a16="http://schemas.microsoft.com/office/drawing/2014/main" id="{D5AE3B5D-CA2D-2CC2-0298-7E1512CC837D}"/>
              </a:ext>
            </a:extLst>
          </p:cNvPr>
          <p:cNvPicPr/>
          <p:nvPr/>
        </p:nvPicPr>
        <p:blipFill>
          <a:blip r:embed="rId15" cstate="print"/>
          <a:stretch>
            <a:fillRect/>
          </a:stretch>
        </p:blipFill>
        <p:spPr>
          <a:xfrm>
            <a:off x="2481540" y="2916367"/>
            <a:ext cx="69709" cy="69468"/>
          </a:xfrm>
          <a:prstGeom prst="rect">
            <a:avLst/>
          </a:prstGeom>
        </p:spPr>
      </p:pic>
      <p:pic>
        <p:nvPicPr>
          <p:cNvPr id="185" name="object 107">
            <a:extLst>
              <a:ext uri="{FF2B5EF4-FFF2-40B4-BE49-F238E27FC236}">
                <a16:creationId xmlns:a16="http://schemas.microsoft.com/office/drawing/2014/main" id="{20F3A612-C228-FE7C-9B78-EF728EE4787D}"/>
              </a:ext>
            </a:extLst>
          </p:cNvPr>
          <p:cNvPicPr/>
          <p:nvPr/>
        </p:nvPicPr>
        <p:blipFill>
          <a:blip r:embed="rId12" cstate="print"/>
          <a:stretch>
            <a:fillRect/>
          </a:stretch>
        </p:blipFill>
        <p:spPr>
          <a:xfrm>
            <a:off x="2656745" y="2933258"/>
            <a:ext cx="69703" cy="69468"/>
          </a:xfrm>
          <a:prstGeom prst="rect">
            <a:avLst/>
          </a:prstGeom>
        </p:spPr>
      </p:pic>
      <p:pic>
        <p:nvPicPr>
          <p:cNvPr id="186" name="object 108">
            <a:extLst>
              <a:ext uri="{FF2B5EF4-FFF2-40B4-BE49-F238E27FC236}">
                <a16:creationId xmlns:a16="http://schemas.microsoft.com/office/drawing/2014/main" id="{22F9CEF3-FF27-71B6-EF98-A1A9FCF15C3C}"/>
              </a:ext>
            </a:extLst>
          </p:cNvPr>
          <p:cNvPicPr/>
          <p:nvPr/>
        </p:nvPicPr>
        <p:blipFill>
          <a:blip r:embed="rId16" cstate="print"/>
          <a:stretch>
            <a:fillRect/>
          </a:stretch>
        </p:blipFill>
        <p:spPr>
          <a:xfrm>
            <a:off x="2831943" y="2860058"/>
            <a:ext cx="69703" cy="69475"/>
          </a:xfrm>
          <a:prstGeom prst="rect">
            <a:avLst/>
          </a:prstGeom>
        </p:spPr>
      </p:pic>
      <p:pic>
        <p:nvPicPr>
          <p:cNvPr id="187" name="object 109">
            <a:extLst>
              <a:ext uri="{FF2B5EF4-FFF2-40B4-BE49-F238E27FC236}">
                <a16:creationId xmlns:a16="http://schemas.microsoft.com/office/drawing/2014/main" id="{BC5B44A9-D000-6004-0E7E-CADEB14909D1}"/>
              </a:ext>
            </a:extLst>
          </p:cNvPr>
          <p:cNvPicPr/>
          <p:nvPr/>
        </p:nvPicPr>
        <p:blipFill>
          <a:blip r:embed="rId17" cstate="print"/>
          <a:stretch>
            <a:fillRect/>
          </a:stretch>
        </p:blipFill>
        <p:spPr>
          <a:xfrm>
            <a:off x="3007142" y="2916367"/>
            <a:ext cx="69703" cy="69468"/>
          </a:xfrm>
          <a:prstGeom prst="rect">
            <a:avLst/>
          </a:prstGeom>
        </p:spPr>
      </p:pic>
      <p:pic>
        <p:nvPicPr>
          <p:cNvPr id="188" name="object 110">
            <a:extLst>
              <a:ext uri="{FF2B5EF4-FFF2-40B4-BE49-F238E27FC236}">
                <a16:creationId xmlns:a16="http://schemas.microsoft.com/office/drawing/2014/main" id="{63EA9590-3505-CAD5-ACBC-A95052D824C5}"/>
              </a:ext>
            </a:extLst>
          </p:cNvPr>
          <p:cNvPicPr/>
          <p:nvPr/>
        </p:nvPicPr>
        <p:blipFill>
          <a:blip r:embed="rId18" cstate="print"/>
          <a:stretch>
            <a:fillRect/>
          </a:stretch>
        </p:blipFill>
        <p:spPr>
          <a:xfrm>
            <a:off x="3182341" y="2753082"/>
            <a:ext cx="69703" cy="69475"/>
          </a:xfrm>
          <a:prstGeom prst="rect">
            <a:avLst/>
          </a:prstGeom>
        </p:spPr>
      </p:pic>
      <p:pic>
        <p:nvPicPr>
          <p:cNvPr id="189" name="object 111">
            <a:extLst>
              <a:ext uri="{FF2B5EF4-FFF2-40B4-BE49-F238E27FC236}">
                <a16:creationId xmlns:a16="http://schemas.microsoft.com/office/drawing/2014/main" id="{D9DE74E9-7A8A-2556-6784-D1CE3E5D32B8}"/>
              </a:ext>
            </a:extLst>
          </p:cNvPr>
          <p:cNvPicPr/>
          <p:nvPr/>
        </p:nvPicPr>
        <p:blipFill>
          <a:blip r:embed="rId19" cstate="print"/>
          <a:stretch>
            <a:fillRect/>
          </a:stretch>
        </p:blipFill>
        <p:spPr>
          <a:xfrm>
            <a:off x="3357539" y="2781236"/>
            <a:ext cx="154480" cy="97623"/>
          </a:xfrm>
          <a:prstGeom prst="rect">
            <a:avLst/>
          </a:prstGeom>
        </p:spPr>
      </p:pic>
      <p:pic>
        <p:nvPicPr>
          <p:cNvPr id="190" name="object 112">
            <a:extLst>
              <a:ext uri="{FF2B5EF4-FFF2-40B4-BE49-F238E27FC236}">
                <a16:creationId xmlns:a16="http://schemas.microsoft.com/office/drawing/2014/main" id="{34FB4879-7FD7-A32D-C6CD-F77BBE2569C9}"/>
              </a:ext>
            </a:extLst>
          </p:cNvPr>
          <p:cNvPicPr/>
          <p:nvPr/>
        </p:nvPicPr>
        <p:blipFill>
          <a:blip r:embed="rId20" cstate="print"/>
          <a:stretch>
            <a:fillRect/>
          </a:stretch>
        </p:blipFill>
        <p:spPr>
          <a:xfrm>
            <a:off x="3532737" y="2826282"/>
            <a:ext cx="69709" cy="69468"/>
          </a:xfrm>
          <a:prstGeom prst="rect">
            <a:avLst/>
          </a:prstGeom>
        </p:spPr>
      </p:pic>
      <p:pic>
        <p:nvPicPr>
          <p:cNvPr id="191" name="object 113">
            <a:extLst>
              <a:ext uri="{FF2B5EF4-FFF2-40B4-BE49-F238E27FC236}">
                <a16:creationId xmlns:a16="http://schemas.microsoft.com/office/drawing/2014/main" id="{8D10FCF3-99F5-C57B-FD95-9C57606C084D}"/>
              </a:ext>
            </a:extLst>
          </p:cNvPr>
          <p:cNvPicPr/>
          <p:nvPr/>
        </p:nvPicPr>
        <p:blipFill>
          <a:blip r:embed="rId20" cstate="print"/>
          <a:stretch>
            <a:fillRect/>
          </a:stretch>
        </p:blipFill>
        <p:spPr>
          <a:xfrm>
            <a:off x="4058333" y="2809391"/>
            <a:ext cx="69709" cy="69468"/>
          </a:xfrm>
          <a:prstGeom prst="rect">
            <a:avLst/>
          </a:prstGeom>
        </p:spPr>
      </p:pic>
      <p:pic>
        <p:nvPicPr>
          <p:cNvPr id="192" name="object 114">
            <a:extLst>
              <a:ext uri="{FF2B5EF4-FFF2-40B4-BE49-F238E27FC236}">
                <a16:creationId xmlns:a16="http://schemas.microsoft.com/office/drawing/2014/main" id="{E792696F-3D1A-3722-A4D6-F38F64196337}"/>
              </a:ext>
            </a:extLst>
          </p:cNvPr>
          <p:cNvPicPr/>
          <p:nvPr/>
        </p:nvPicPr>
        <p:blipFill>
          <a:blip r:embed="rId14" cstate="print"/>
          <a:stretch>
            <a:fillRect/>
          </a:stretch>
        </p:blipFill>
        <p:spPr>
          <a:xfrm>
            <a:off x="4583935" y="2696779"/>
            <a:ext cx="69703" cy="69475"/>
          </a:xfrm>
          <a:prstGeom prst="rect">
            <a:avLst/>
          </a:prstGeom>
        </p:spPr>
      </p:pic>
      <p:pic>
        <p:nvPicPr>
          <p:cNvPr id="193" name="object 115">
            <a:extLst>
              <a:ext uri="{FF2B5EF4-FFF2-40B4-BE49-F238E27FC236}">
                <a16:creationId xmlns:a16="http://schemas.microsoft.com/office/drawing/2014/main" id="{C977D7DE-55EF-2947-D21E-0C8BE5440C9E}"/>
              </a:ext>
            </a:extLst>
          </p:cNvPr>
          <p:cNvPicPr/>
          <p:nvPr/>
        </p:nvPicPr>
        <p:blipFill>
          <a:blip r:embed="rId21" cstate="print"/>
          <a:stretch>
            <a:fillRect/>
          </a:stretch>
        </p:blipFill>
        <p:spPr>
          <a:xfrm>
            <a:off x="5115186" y="2764345"/>
            <a:ext cx="69703" cy="69475"/>
          </a:xfrm>
          <a:prstGeom prst="rect">
            <a:avLst/>
          </a:prstGeom>
        </p:spPr>
      </p:pic>
      <p:pic>
        <p:nvPicPr>
          <p:cNvPr id="194" name="object 116">
            <a:extLst>
              <a:ext uri="{FF2B5EF4-FFF2-40B4-BE49-F238E27FC236}">
                <a16:creationId xmlns:a16="http://schemas.microsoft.com/office/drawing/2014/main" id="{5013D1BB-5589-0ADA-452F-CC62421134B4}"/>
              </a:ext>
            </a:extLst>
          </p:cNvPr>
          <p:cNvPicPr/>
          <p:nvPr/>
        </p:nvPicPr>
        <p:blipFill>
          <a:blip r:embed="rId22" cstate="print"/>
          <a:stretch>
            <a:fillRect/>
          </a:stretch>
        </p:blipFill>
        <p:spPr>
          <a:xfrm>
            <a:off x="5640782" y="2708042"/>
            <a:ext cx="69703" cy="69468"/>
          </a:xfrm>
          <a:prstGeom prst="rect">
            <a:avLst/>
          </a:prstGeom>
        </p:spPr>
      </p:pic>
      <p:pic>
        <p:nvPicPr>
          <p:cNvPr id="195" name="object 117">
            <a:extLst>
              <a:ext uri="{FF2B5EF4-FFF2-40B4-BE49-F238E27FC236}">
                <a16:creationId xmlns:a16="http://schemas.microsoft.com/office/drawing/2014/main" id="{FBA014AA-64AE-A6BF-E5C1-25744C926EC7}"/>
              </a:ext>
            </a:extLst>
          </p:cNvPr>
          <p:cNvPicPr/>
          <p:nvPr/>
        </p:nvPicPr>
        <p:blipFill>
          <a:blip r:embed="rId12" cstate="print"/>
          <a:stretch>
            <a:fillRect/>
          </a:stretch>
        </p:blipFill>
        <p:spPr>
          <a:xfrm>
            <a:off x="6691981" y="2724934"/>
            <a:ext cx="69703" cy="69468"/>
          </a:xfrm>
          <a:prstGeom prst="rect">
            <a:avLst/>
          </a:prstGeom>
        </p:spPr>
      </p:pic>
      <p:pic>
        <p:nvPicPr>
          <p:cNvPr id="196" name="object 118">
            <a:extLst>
              <a:ext uri="{FF2B5EF4-FFF2-40B4-BE49-F238E27FC236}">
                <a16:creationId xmlns:a16="http://schemas.microsoft.com/office/drawing/2014/main" id="{AAF171ED-735F-878C-6D9A-DACD9EB8B810}"/>
              </a:ext>
            </a:extLst>
          </p:cNvPr>
          <p:cNvPicPr/>
          <p:nvPr/>
        </p:nvPicPr>
        <p:blipFill>
          <a:blip r:embed="rId23" cstate="print"/>
          <a:stretch>
            <a:fillRect/>
          </a:stretch>
        </p:blipFill>
        <p:spPr>
          <a:xfrm>
            <a:off x="6166378" y="2691151"/>
            <a:ext cx="69709" cy="69468"/>
          </a:xfrm>
          <a:prstGeom prst="rect">
            <a:avLst/>
          </a:prstGeom>
        </p:spPr>
      </p:pic>
      <p:pic>
        <p:nvPicPr>
          <p:cNvPr id="197" name="object 119">
            <a:extLst>
              <a:ext uri="{FF2B5EF4-FFF2-40B4-BE49-F238E27FC236}">
                <a16:creationId xmlns:a16="http://schemas.microsoft.com/office/drawing/2014/main" id="{4077E470-3155-878C-5453-F69CDA3A9683}"/>
              </a:ext>
            </a:extLst>
          </p:cNvPr>
          <p:cNvPicPr/>
          <p:nvPr/>
        </p:nvPicPr>
        <p:blipFill>
          <a:blip r:embed="rId24" cstate="print"/>
          <a:stretch>
            <a:fillRect/>
          </a:stretch>
        </p:blipFill>
        <p:spPr>
          <a:xfrm>
            <a:off x="7217576" y="2696779"/>
            <a:ext cx="69703" cy="69475"/>
          </a:xfrm>
          <a:prstGeom prst="rect">
            <a:avLst/>
          </a:prstGeom>
        </p:spPr>
      </p:pic>
      <p:pic>
        <p:nvPicPr>
          <p:cNvPr id="198" name="object 120">
            <a:extLst>
              <a:ext uri="{FF2B5EF4-FFF2-40B4-BE49-F238E27FC236}">
                <a16:creationId xmlns:a16="http://schemas.microsoft.com/office/drawing/2014/main" id="{DBCFDB1F-BC61-6BA5-DFAC-897FC48443D5}"/>
              </a:ext>
            </a:extLst>
          </p:cNvPr>
          <p:cNvPicPr/>
          <p:nvPr/>
        </p:nvPicPr>
        <p:blipFill>
          <a:blip r:embed="rId14" cstate="print"/>
          <a:stretch>
            <a:fillRect/>
          </a:stretch>
        </p:blipFill>
        <p:spPr>
          <a:xfrm>
            <a:off x="7748827" y="2764345"/>
            <a:ext cx="69703" cy="69475"/>
          </a:xfrm>
          <a:prstGeom prst="rect">
            <a:avLst/>
          </a:prstGeom>
        </p:spPr>
      </p:pic>
      <p:grpSp>
        <p:nvGrpSpPr>
          <p:cNvPr id="199" name="Grupo 198">
            <a:extLst>
              <a:ext uri="{FF2B5EF4-FFF2-40B4-BE49-F238E27FC236}">
                <a16:creationId xmlns:a16="http://schemas.microsoft.com/office/drawing/2014/main" id="{437C20CC-99AB-382D-187C-10BC91D95252}"/>
              </a:ext>
            </a:extLst>
          </p:cNvPr>
          <p:cNvGrpSpPr/>
          <p:nvPr/>
        </p:nvGrpSpPr>
        <p:grpSpPr>
          <a:xfrm>
            <a:off x="1300831" y="4335755"/>
            <a:ext cx="6587400" cy="423146"/>
            <a:chOff x="1084521" y="4335755"/>
            <a:chExt cx="6587400" cy="423146"/>
          </a:xfrm>
        </p:grpSpPr>
        <p:sp>
          <p:nvSpPr>
            <p:cNvPr id="200" name="object 15">
              <a:extLst>
                <a:ext uri="{FF2B5EF4-FFF2-40B4-BE49-F238E27FC236}">
                  <a16:creationId xmlns:a16="http://schemas.microsoft.com/office/drawing/2014/main" id="{FEA765C5-6B7A-F352-D0FE-40192654F57D}"/>
                </a:ext>
              </a:extLst>
            </p:cNvPr>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80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1" name="object 16">
              <a:extLst>
                <a:ext uri="{FF2B5EF4-FFF2-40B4-BE49-F238E27FC236}">
                  <a16:creationId xmlns:a16="http://schemas.microsoft.com/office/drawing/2014/main" id="{E1587439-A2BE-6979-EC37-FB9E8F58E1AC}"/>
                </a:ext>
              </a:extLst>
            </p:cNvPr>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104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2" name="object 17">
              <a:extLst>
                <a:ext uri="{FF2B5EF4-FFF2-40B4-BE49-F238E27FC236}">
                  <a16:creationId xmlns:a16="http://schemas.microsoft.com/office/drawing/2014/main" id="{11FE1E17-CE91-C441-6E0C-58F3080B649C}"/>
                </a:ext>
              </a:extLst>
            </p:cNvPr>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3" name="object 18">
              <a:extLst>
                <a:ext uri="{FF2B5EF4-FFF2-40B4-BE49-F238E27FC236}">
                  <a16:creationId xmlns:a16="http://schemas.microsoft.com/office/drawing/2014/main" id="{609B2F0F-515A-99F2-C041-9AE8FB45F92D}"/>
                </a:ext>
              </a:extLst>
            </p:cNvPr>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4" name="object 20">
              <a:extLst>
                <a:ext uri="{FF2B5EF4-FFF2-40B4-BE49-F238E27FC236}">
                  <a16:creationId xmlns:a16="http://schemas.microsoft.com/office/drawing/2014/main" id="{32EEA7E4-5D97-96B3-A96E-EBF683A87D69}"/>
                </a:ext>
              </a:extLst>
            </p:cNvPr>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92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83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5" name="object 21">
              <a:extLst>
                <a:ext uri="{FF2B5EF4-FFF2-40B4-BE49-F238E27FC236}">
                  <a16:creationId xmlns:a16="http://schemas.microsoft.com/office/drawing/2014/main" id="{3189820A-5D3E-10D0-53D8-852C43A6AAA2}"/>
                </a:ext>
              </a:extLst>
            </p:cNvPr>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116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66</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6" name="object 22">
              <a:extLst>
                <a:ext uri="{FF2B5EF4-FFF2-40B4-BE49-F238E27FC236}">
                  <a16:creationId xmlns:a16="http://schemas.microsoft.com/office/drawing/2014/main" id="{4149CDF3-D6DF-8E4B-7813-82CD64416CE5}"/>
                </a:ext>
              </a:extLst>
            </p:cNvPr>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7" name="object 23">
              <a:extLst>
                <a:ext uri="{FF2B5EF4-FFF2-40B4-BE49-F238E27FC236}">
                  <a16:creationId xmlns:a16="http://schemas.microsoft.com/office/drawing/2014/main" id="{4996E117-5640-0AC7-982F-775C868A5D90}"/>
                </a:ext>
              </a:extLst>
            </p:cNvPr>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08" name="object 18">
              <a:extLst>
                <a:ext uri="{FF2B5EF4-FFF2-40B4-BE49-F238E27FC236}">
                  <a16:creationId xmlns:a16="http://schemas.microsoft.com/office/drawing/2014/main" id="{A88550BB-77D4-A4C0-3855-089BD6BAF8FB}"/>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dirty="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dirty="0">
                  <a:ln>
                    <a:noFill/>
                  </a:ln>
                  <a:solidFill>
                    <a:srgbClr val="576284"/>
                  </a:solidFill>
                  <a:effectLst/>
                  <a:uLnTx/>
                  <a:uFillTx/>
                  <a:latin typeface="Arial"/>
                  <a:ea typeface="+mn-ea"/>
                  <a:cs typeface="Arial"/>
                </a:rPr>
                <a:t>C4S </a:t>
              </a:r>
              <a:r>
                <a:rPr kumimoji="0" lang="es-ES" sz="600" b="1" i="0" u="none" strike="noStrike" kern="1200" cap="none" normalizeH="0" baseline="0" noProof="0" dirty="0" err="1">
                  <a:ln>
                    <a:noFill/>
                  </a:ln>
                  <a:solidFill>
                    <a:srgbClr val="576284"/>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dirty="0">
                  <a:ln>
                    <a:noFill/>
                  </a:ln>
                  <a:solidFill>
                    <a:srgbClr val="A84D97"/>
                  </a:solidFill>
                  <a:effectLst/>
                  <a:uLnTx/>
                  <a:uFillTx/>
                  <a:latin typeface="Arial"/>
                  <a:ea typeface="+mn-ea"/>
                  <a:cs typeface="Arial"/>
                </a:rPr>
                <a:t>C2S </a:t>
              </a:r>
              <a:r>
                <a:rPr kumimoji="0" lang="es-ES" sz="600" b="1" i="0" u="none" strike="noStrike" kern="1200" cap="none" normalizeH="0" baseline="0" noProof="0" dirty="0" err="1">
                  <a:ln>
                    <a:noFill/>
                  </a:ln>
                  <a:solidFill>
                    <a:srgbClr val="A84D97"/>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p:txBody>
        </p:sp>
        <p:sp>
          <p:nvSpPr>
            <p:cNvPr id="209" name="object 18">
              <a:extLst>
                <a:ext uri="{FF2B5EF4-FFF2-40B4-BE49-F238E27FC236}">
                  <a16:creationId xmlns:a16="http://schemas.microsoft.com/office/drawing/2014/main" id="{39E019EA-1E78-991F-AB53-621CD692D09F}"/>
                </a:ext>
              </a:extLst>
            </p:cNvPr>
            <p:cNvSpPr txBox="1"/>
            <p:nvPr/>
          </p:nvSpPr>
          <p:spPr>
            <a:xfrm>
              <a:off x="1508005"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0" name="object 18">
              <a:extLst>
                <a:ext uri="{FF2B5EF4-FFF2-40B4-BE49-F238E27FC236}">
                  <a16:creationId xmlns:a16="http://schemas.microsoft.com/office/drawing/2014/main" id="{2ADE33BA-0DD9-1B41-725F-527792676E73}"/>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110</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1" name="object 18">
              <a:extLst>
                <a:ext uri="{FF2B5EF4-FFF2-40B4-BE49-F238E27FC236}">
                  <a16:creationId xmlns:a16="http://schemas.microsoft.com/office/drawing/2014/main" id="{085C2911-22EA-2784-0E13-D6D8E60B0622}"/>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114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111</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2" name="object 18">
              <a:extLst>
                <a:ext uri="{FF2B5EF4-FFF2-40B4-BE49-F238E27FC236}">
                  <a16:creationId xmlns:a16="http://schemas.microsoft.com/office/drawing/2014/main" id="{9DE2B6E6-2189-693C-DDCC-D01F0DA4EBCF}"/>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109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102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3" name="object 18">
              <a:extLst>
                <a:ext uri="{FF2B5EF4-FFF2-40B4-BE49-F238E27FC236}">
                  <a16:creationId xmlns:a16="http://schemas.microsoft.com/office/drawing/2014/main" id="{A97EE4F4-CAA4-7CB9-AD38-E737BCB44FB8}"/>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108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103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4" name="object 18">
              <a:extLst>
                <a:ext uri="{FF2B5EF4-FFF2-40B4-BE49-F238E27FC236}">
                  <a16:creationId xmlns:a16="http://schemas.microsoft.com/office/drawing/2014/main" id="{49ACFAE0-5B48-7F8B-91C7-A7784F29BA7A}"/>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99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5" name="object 18">
              <a:extLst>
                <a:ext uri="{FF2B5EF4-FFF2-40B4-BE49-F238E27FC236}">
                  <a16:creationId xmlns:a16="http://schemas.microsoft.com/office/drawing/2014/main" id="{68F0C897-4E2D-E02C-A3EB-6C92371C2BBE}"/>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96</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6" name="object 18">
              <a:extLst>
                <a:ext uri="{FF2B5EF4-FFF2-40B4-BE49-F238E27FC236}">
                  <a16:creationId xmlns:a16="http://schemas.microsoft.com/office/drawing/2014/main" id="{DB7AECAF-45B9-DE4A-2653-140FA9856FB9}"/>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7" name="object 18">
              <a:extLst>
                <a:ext uri="{FF2B5EF4-FFF2-40B4-BE49-F238E27FC236}">
                  <a16:creationId xmlns:a16="http://schemas.microsoft.com/office/drawing/2014/main" id="{EA50D351-BD61-D6D7-B65A-0D44C1383BFF}"/>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89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8" name="object 18">
              <a:extLst>
                <a:ext uri="{FF2B5EF4-FFF2-40B4-BE49-F238E27FC236}">
                  <a16:creationId xmlns:a16="http://schemas.microsoft.com/office/drawing/2014/main" id="{1F5EF47F-408A-31F4-424B-9B7E52BB5FBD}"/>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101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88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19" name="object 18">
              <a:extLst>
                <a:ext uri="{FF2B5EF4-FFF2-40B4-BE49-F238E27FC236}">
                  <a16:creationId xmlns:a16="http://schemas.microsoft.com/office/drawing/2014/main" id="{4B55E804-F44A-F368-AE0D-F0A3CCF03F8F}"/>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89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78</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20" name="object 18">
              <a:extLst>
                <a:ext uri="{FF2B5EF4-FFF2-40B4-BE49-F238E27FC236}">
                  <a16:creationId xmlns:a16="http://schemas.microsoft.com/office/drawing/2014/main" id="{C71CD2FB-E54F-E9FC-0339-6F527076E271}"/>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93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79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grpSp>
      <p:sp>
        <p:nvSpPr>
          <p:cNvPr id="221" name="object 13">
            <a:extLst>
              <a:ext uri="{FF2B5EF4-FFF2-40B4-BE49-F238E27FC236}">
                <a16:creationId xmlns:a16="http://schemas.microsoft.com/office/drawing/2014/main" id="{887FD665-0BA1-7AFE-48AA-267F121E1A02}"/>
              </a:ext>
            </a:extLst>
          </p:cNvPr>
          <p:cNvSpPr txBox="1"/>
          <p:nvPr/>
        </p:nvSpPr>
        <p:spPr>
          <a:xfrm>
            <a:off x="1845511" y="1653149"/>
            <a:ext cx="1548169" cy="304124"/>
          </a:xfrm>
          <a:prstGeom prst="rect">
            <a:avLst/>
          </a:prstGeom>
        </p:spPr>
        <p:txBody>
          <a:bodyPr vert="horz" wrap="square" lIns="0" tIns="42357" rIns="0" bIns="0" rtlCol="0">
            <a:spAutoFit/>
          </a:bodyPr>
          <a:lstStyle/>
          <a:p>
            <a:pPr marL="7701" marR="3081" lvl="0" indent="-385" algn="ctr">
              <a:spcBef>
                <a:spcPts val="334"/>
              </a:spcBef>
              <a:defRPr/>
            </a:pPr>
            <a:r>
              <a:rPr lang="es-ES" sz="849" b="1" spc="-6" noProof="0" dirty="0" err="1">
                <a:solidFill>
                  <a:srgbClr val="7A45B8"/>
                </a:solidFill>
                <a:cs typeface="Arial"/>
              </a:rPr>
              <a:t>ADvocate</a:t>
            </a:r>
            <a:r>
              <a:rPr lang="es-ES" sz="849" b="1" spc="-12" noProof="0" dirty="0">
                <a:solidFill>
                  <a:srgbClr val="7A45B8"/>
                </a:solidFill>
                <a:cs typeface="Arial"/>
              </a:rPr>
              <a:t> </a:t>
            </a:r>
            <a:r>
              <a:rPr lang="es-ES" sz="849" b="1" noProof="0" dirty="0">
                <a:solidFill>
                  <a:srgbClr val="7A45B8"/>
                </a:solidFill>
                <a:cs typeface="Arial"/>
              </a:rPr>
              <a:t>1</a:t>
            </a:r>
            <a:r>
              <a:rPr lang="es-ES" sz="849" b="1" spc="-9" noProof="0" dirty="0">
                <a:solidFill>
                  <a:srgbClr val="7A45B8"/>
                </a:solidFill>
                <a:cs typeface="Arial"/>
              </a:rPr>
              <a:t> </a:t>
            </a:r>
            <a:r>
              <a:rPr lang="es-ES" sz="849" b="1" noProof="0" dirty="0">
                <a:solidFill>
                  <a:srgbClr val="7A45B8"/>
                </a:solidFill>
                <a:cs typeface="Arial"/>
              </a:rPr>
              <a:t>y</a:t>
            </a:r>
            <a:r>
              <a:rPr lang="es-ES" sz="849" b="1" spc="-9" noProof="0" dirty="0">
                <a:solidFill>
                  <a:srgbClr val="7A45B8"/>
                </a:solidFill>
                <a:cs typeface="Arial"/>
              </a:rPr>
              <a:t> </a:t>
            </a:r>
            <a:r>
              <a:rPr lang="es-ES" sz="849" b="1" spc="-30" noProof="0" dirty="0">
                <a:solidFill>
                  <a:srgbClr val="7A45B8"/>
                </a:solidFill>
                <a:cs typeface="Arial"/>
              </a:rPr>
              <a:t>2 </a:t>
            </a:r>
            <a:r>
              <a:rPr lang="es-ES" sz="849" b="1" noProof="0" dirty="0">
                <a:solidFill>
                  <a:srgbClr val="7A45B8"/>
                </a:solidFill>
                <a:cs typeface="Arial"/>
              </a:rPr>
              <a:t>Periodo</a:t>
            </a:r>
            <a:r>
              <a:rPr lang="es-ES" sz="849" b="1" spc="-36" noProof="0" dirty="0">
                <a:solidFill>
                  <a:srgbClr val="7A45B8"/>
                </a:solidFill>
                <a:cs typeface="Arial"/>
              </a:rPr>
              <a:t> </a:t>
            </a:r>
            <a:r>
              <a:rPr lang="es-ES" sz="849" b="1" spc="-15" noProof="0" dirty="0">
                <a:solidFill>
                  <a:srgbClr val="7A45B8"/>
                </a:solidFill>
                <a:cs typeface="Arial"/>
              </a:rPr>
              <a:t>de </a:t>
            </a:r>
            <a:r>
              <a:rPr lang="es-ES" sz="849" b="1" spc="-6" noProof="0" dirty="0">
                <a:solidFill>
                  <a:srgbClr val="7A45B8"/>
                </a:solidFill>
                <a:cs typeface="Arial"/>
              </a:rPr>
              <a:t>mantenimiento</a:t>
            </a:r>
            <a:endParaRPr lang="es-ES" sz="849" noProof="0" dirty="0">
              <a:solidFill>
                <a:srgbClr val="000000"/>
              </a:solidFill>
              <a:cs typeface="Arial"/>
            </a:endParaRPr>
          </a:p>
        </p:txBody>
      </p:sp>
      <p:sp>
        <p:nvSpPr>
          <p:cNvPr id="222" name="object 14">
            <a:extLst>
              <a:ext uri="{FF2B5EF4-FFF2-40B4-BE49-F238E27FC236}">
                <a16:creationId xmlns:a16="http://schemas.microsoft.com/office/drawing/2014/main" id="{7E01CB9B-115D-EF72-70D7-2B1BE04F8162}"/>
              </a:ext>
            </a:extLst>
          </p:cNvPr>
          <p:cNvSpPr txBox="1"/>
          <p:nvPr/>
        </p:nvSpPr>
        <p:spPr>
          <a:xfrm>
            <a:off x="4422237" y="1647766"/>
            <a:ext cx="2383361" cy="137675"/>
          </a:xfrm>
          <a:prstGeom prst="rect">
            <a:avLst/>
          </a:prstGeom>
        </p:spPr>
        <p:txBody>
          <a:bodyPr vert="horz" wrap="square" lIns="0" tIns="6931" rIns="0" bIns="0" rtlCol="0">
            <a:spAutoFit/>
          </a:bodyPr>
          <a:lstStyle/>
          <a:p>
            <a:pPr marL="7701" lvl="0" algn="ctr">
              <a:spcBef>
                <a:spcPts val="55"/>
              </a:spcBef>
              <a:defRPr/>
            </a:pPr>
            <a:r>
              <a:rPr lang="es-ES" sz="849" b="1" noProof="0" dirty="0" err="1">
                <a:solidFill>
                  <a:srgbClr val="7A45B8"/>
                </a:solidFill>
                <a:cs typeface="Arial"/>
              </a:rPr>
              <a:t>ADjoin</a:t>
            </a:r>
            <a:r>
              <a:rPr lang="es-ES" sz="849" b="1" spc="-27" noProof="0" dirty="0">
                <a:solidFill>
                  <a:srgbClr val="7A45B8"/>
                </a:solidFill>
                <a:cs typeface="Arial"/>
              </a:rPr>
              <a:t> </a:t>
            </a:r>
            <a:r>
              <a:rPr lang="es-ES" sz="849" b="1" noProof="0" dirty="0">
                <a:solidFill>
                  <a:srgbClr val="7A45B8"/>
                </a:solidFill>
                <a:cs typeface="Arial"/>
              </a:rPr>
              <a:t>Extensión</a:t>
            </a:r>
            <a:r>
              <a:rPr lang="es-ES" sz="849" b="1" spc="-27" noProof="0" dirty="0">
                <a:solidFill>
                  <a:srgbClr val="7A45B8"/>
                </a:solidFill>
                <a:cs typeface="Arial"/>
              </a:rPr>
              <a:t> </a:t>
            </a:r>
            <a:r>
              <a:rPr lang="es-ES" sz="849" b="1" noProof="0" dirty="0">
                <a:solidFill>
                  <a:srgbClr val="7A45B8"/>
                </a:solidFill>
                <a:cs typeface="Arial"/>
              </a:rPr>
              <a:t>a</a:t>
            </a:r>
            <a:r>
              <a:rPr lang="es-ES" sz="849" b="1" spc="-27" noProof="0" dirty="0">
                <a:solidFill>
                  <a:srgbClr val="7A45B8"/>
                </a:solidFill>
                <a:cs typeface="Arial"/>
              </a:rPr>
              <a:t> </a:t>
            </a:r>
            <a:r>
              <a:rPr lang="es-ES" sz="849" b="1" noProof="0" dirty="0">
                <a:solidFill>
                  <a:srgbClr val="7A45B8"/>
                </a:solidFill>
                <a:cs typeface="Arial"/>
              </a:rPr>
              <a:t>largo</a:t>
            </a:r>
            <a:r>
              <a:rPr lang="es-ES" sz="849" b="1" spc="-24" noProof="0" dirty="0">
                <a:solidFill>
                  <a:srgbClr val="7A45B8"/>
                </a:solidFill>
                <a:cs typeface="Arial"/>
              </a:rPr>
              <a:t> </a:t>
            </a:r>
            <a:r>
              <a:rPr lang="es-ES" sz="849" b="1" spc="-6" noProof="0" dirty="0">
                <a:solidFill>
                  <a:srgbClr val="7A45B8"/>
                </a:solidFill>
                <a:cs typeface="Arial"/>
              </a:rPr>
              <a:t>plazo</a:t>
            </a:r>
            <a:endParaRPr lang="es-ES" sz="849" noProof="0" dirty="0">
              <a:solidFill>
                <a:srgbClr val="000000"/>
              </a:solidFill>
              <a:cs typeface="Arial"/>
            </a:endParaRPr>
          </a:p>
        </p:txBody>
      </p:sp>
      <p:sp>
        <p:nvSpPr>
          <p:cNvPr id="223" name="object 12">
            <a:extLst>
              <a:ext uri="{FF2B5EF4-FFF2-40B4-BE49-F238E27FC236}">
                <a16:creationId xmlns:a16="http://schemas.microsoft.com/office/drawing/2014/main" id="{09311E75-E126-C485-755A-F79C0770ED30}"/>
              </a:ext>
            </a:extLst>
          </p:cNvPr>
          <p:cNvSpPr txBox="1"/>
          <p:nvPr/>
        </p:nvSpPr>
        <p:spPr>
          <a:xfrm>
            <a:off x="1098891" y="2237262"/>
            <a:ext cx="205184" cy="2076767"/>
          </a:xfrm>
          <a:prstGeom prst="rect">
            <a:avLst/>
          </a:prstGeom>
        </p:spPr>
        <p:txBody>
          <a:bodyPr vert="vert270" wrap="square" lIns="0" tIns="3466" rIns="0" bIns="0" rtlCol="0">
            <a:spAutoFit/>
          </a:bodyPr>
          <a:lstStyle/>
          <a:p>
            <a:pPr marL="6350" marR="3081" lvl="0" algn="ctr">
              <a:lnSpc>
                <a:spcPts val="758"/>
              </a:lnSpc>
              <a:spcBef>
                <a:spcPts val="27"/>
              </a:spcBef>
              <a:defRPr/>
            </a:pPr>
            <a:r>
              <a:rPr lang="es-ES" sz="800" b="1" noProof="0" dirty="0">
                <a:solidFill>
                  <a:srgbClr val="22346A"/>
                </a:solidFill>
                <a:cs typeface="Arial"/>
              </a:rPr>
              <a:t>Proporción</a:t>
            </a:r>
            <a:r>
              <a:rPr lang="es-ES" sz="800" b="1" spc="-18" noProof="0" dirty="0">
                <a:solidFill>
                  <a:srgbClr val="22346A"/>
                </a:solidFill>
                <a:cs typeface="Arial"/>
              </a:rPr>
              <a:t> </a:t>
            </a:r>
            <a:r>
              <a:rPr lang="es-ES" sz="800" b="1" noProof="0" dirty="0">
                <a:solidFill>
                  <a:srgbClr val="22346A"/>
                </a:solidFill>
                <a:cs typeface="Arial"/>
              </a:rPr>
              <a:t>de</a:t>
            </a:r>
            <a:r>
              <a:rPr lang="es-ES" sz="800" b="1" spc="-18" noProof="0" dirty="0">
                <a:solidFill>
                  <a:srgbClr val="22346A"/>
                </a:solidFill>
                <a:cs typeface="Arial"/>
              </a:rPr>
              <a:t> </a:t>
            </a:r>
            <a:r>
              <a:rPr lang="es-ES" sz="800" b="1" spc="-6" noProof="0" dirty="0">
                <a:solidFill>
                  <a:srgbClr val="22346A"/>
                </a:solidFill>
                <a:cs typeface="Arial"/>
              </a:rPr>
              <a:t>pacientes</a:t>
            </a:r>
            <a:br>
              <a:rPr lang="es-ES" sz="800" b="1" spc="-18" noProof="0" dirty="0">
                <a:solidFill>
                  <a:srgbClr val="22346A"/>
                </a:solidFill>
                <a:cs typeface="Arial"/>
              </a:rPr>
            </a:br>
            <a:r>
              <a:rPr lang="es-ES" sz="800" b="1" spc="-15" noProof="0" dirty="0">
                <a:solidFill>
                  <a:srgbClr val="22346A"/>
                </a:solidFill>
                <a:cs typeface="Arial"/>
              </a:rPr>
              <a:t>con </a:t>
            </a:r>
            <a:r>
              <a:rPr lang="es-ES" sz="800" b="1" spc="-6" noProof="0" dirty="0">
                <a:solidFill>
                  <a:srgbClr val="22346A"/>
                </a:solidFill>
                <a:cs typeface="Arial"/>
              </a:rPr>
              <a:t>respuesta</a:t>
            </a:r>
            <a:r>
              <a:rPr lang="es-ES" sz="800" b="1" spc="6" noProof="0" dirty="0">
                <a:solidFill>
                  <a:srgbClr val="22346A"/>
                </a:solidFill>
                <a:cs typeface="Arial"/>
              </a:rPr>
              <a:t> </a:t>
            </a:r>
            <a:r>
              <a:rPr lang="es-ES" sz="800" b="1" spc="-12" noProof="0" dirty="0">
                <a:solidFill>
                  <a:srgbClr val="22346A"/>
                </a:solidFill>
                <a:cs typeface="Arial"/>
              </a:rPr>
              <a:t>EASI-</a:t>
            </a:r>
            <a:r>
              <a:rPr lang="es-ES" sz="800" b="1" noProof="0" dirty="0">
                <a:solidFill>
                  <a:srgbClr val="22346A"/>
                </a:solidFill>
                <a:cs typeface="Arial"/>
              </a:rPr>
              <a:t>90</a:t>
            </a:r>
            <a:r>
              <a:rPr lang="es-ES" sz="800" b="1" spc="6" noProof="0" dirty="0">
                <a:solidFill>
                  <a:srgbClr val="22346A"/>
                </a:solidFill>
                <a:cs typeface="Arial"/>
              </a:rPr>
              <a:t> </a:t>
            </a:r>
            <a:r>
              <a:rPr lang="es-ES" sz="800" b="1" spc="-30" noProof="0" dirty="0">
                <a:solidFill>
                  <a:srgbClr val="22346A"/>
                </a:solidFill>
                <a:cs typeface="Arial"/>
              </a:rPr>
              <a:t>%</a:t>
            </a:r>
            <a:endParaRPr lang="es-ES" sz="800" noProof="0" dirty="0">
              <a:solidFill>
                <a:srgbClr val="000000"/>
              </a:solidFill>
              <a:cs typeface="Arial"/>
            </a:endParaRPr>
          </a:p>
        </p:txBody>
      </p:sp>
      <p:sp>
        <p:nvSpPr>
          <p:cNvPr id="224" name="object 4">
            <a:extLst>
              <a:ext uri="{FF2B5EF4-FFF2-40B4-BE49-F238E27FC236}">
                <a16:creationId xmlns:a16="http://schemas.microsoft.com/office/drawing/2014/main" id="{56F4BC50-2217-8240-01D2-0AD61DA3B560}"/>
              </a:ext>
            </a:extLst>
          </p:cNvPr>
          <p:cNvSpPr txBox="1"/>
          <p:nvPr/>
        </p:nvSpPr>
        <p:spPr>
          <a:xfrm>
            <a:off x="1522393"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100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5" name="object 5">
            <a:extLst>
              <a:ext uri="{FF2B5EF4-FFF2-40B4-BE49-F238E27FC236}">
                <a16:creationId xmlns:a16="http://schemas.microsoft.com/office/drawing/2014/main" id="{81F96A4C-FDDC-526E-23B3-185BB128C9A2}"/>
              </a:ext>
            </a:extLst>
          </p:cNvPr>
          <p:cNvSpPr txBox="1"/>
          <p:nvPr/>
        </p:nvSpPr>
        <p:spPr>
          <a:xfrm>
            <a:off x="1589448"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80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6" name="object 6">
            <a:extLst>
              <a:ext uri="{FF2B5EF4-FFF2-40B4-BE49-F238E27FC236}">
                <a16:creationId xmlns:a16="http://schemas.microsoft.com/office/drawing/2014/main" id="{CB064F00-8645-E913-3F5F-AE67D75850B4}"/>
              </a:ext>
            </a:extLst>
          </p:cNvPr>
          <p:cNvSpPr txBox="1"/>
          <p:nvPr/>
        </p:nvSpPr>
        <p:spPr>
          <a:xfrm>
            <a:off x="1589448"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60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7" name="object 7">
            <a:extLst>
              <a:ext uri="{FF2B5EF4-FFF2-40B4-BE49-F238E27FC236}">
                <a16:creationId xmlns:a16="http://schemas.microsoft.com/office/drawing/2014/main" id="{225FBBD9-5A8D-5D54-C09E-92CC17CAC509}"/>
              </a:ext>
            </a:extLst>
          </p:cNvPr>
          <p:cNvSpPr txBox="1"/>
          <p:nvPr/>
        </p:nvSpPr>
        <p:spPr>
          <a:xfrm>
            <a:off x="1589448"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40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8" name="object 8">
            <a:extLst>
              <a:ext uri="{FF2B5EF4-FFF2-40B4-BE49-F238E27FC236}">
                <a16:creationId xmlns:a16="http://schemas.microsoft.com/office/drawing/2014/main" id="{E525D829-7D2F-6E44-AD27-D321A0F94BC4}"/>
              </a:ext>
            </a:extLst>
          </p:cNvPr>
          <p:cNvSpPr txBox="1"/>
          <p:nvPr/>
        </p:nvSpPr>
        <p:spPr>
          <a:xfrm>
            <a:off x="1589448"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20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9" name="object 18">
            <a:extLst>
              <a:ext uri="{FF2B5EF4-FFF2-40B4-BE49-F238E27FC236}">
                <a16:creationId xmlns:a16="http://schemas.microsoft.com/office/drawing/2014/main" id="{717D1759-C9E6-13D2-6AF3-E339EE03263B}"/>
              </a:ext>
            </a:extLst>
          </p:cNvPr>
          <p:cNvSpPr txBox="1"/>
          <p:nvPr/>
        </p:nvSpPr>
        <p:spPr>
          <a:xfrm>
            <a:off x="1134690"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lang="es-ES" sz="700" b="0" i="0" u="none" strike="noStrike" kern="1200" cap="none" spc="-30" normalizeH="0" baseline="0" noProof="0" dirty="0">
                <a:ln>
                  <a:noFill/>
                </a:ln>
                <a:solidFill>
                  <a:srgbClr val="22346A"/>
                </a:solidFill>
                <a:effectLst/>
                <a:uLnTx/>
                <a:uFillTx/>
                <a:latin typeface="Arial"/>
                <a:ea typeface="+mn-ea"/>
                <a:cs typeface="Arial"/>
              </a:rPr>
              <a:t>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30" name="Rectángulo redondeado 229">
            <a:extLst>
              <a:ext uri="{FF2B5EF4-FFF2-40B4-BE49-F238E27FC236}">
                <a16:creationId xmlns:a16="http://schemas.microsoft.com/office/drawing/2014/main" id="{EFEAD52E-EA50-C46E-7EF2-2B116F6D70B1}"/>
              </a:ext>
            </a:extLst>
          </p:cNvPr>
          <p:cNvSpPr/>
          <p:nvPr/>
        </p:nvSpPr>
        <p:spPr>
          <a:xfrm>
            <a:off x="768190" y="1278934"/>
            <a:ext cx="8010210" cy="4287295"/>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31" name="Grupo 230">
            <a:extLst>
              <a:ext uri="{FF2B5EF4-FFF2-40B4-BE49-F238E27FC236}">
                <a16:creationId xmlns:a16="http://schemas.microsoft.com/office/drawing/2014/main" id="{19618F5A-781E-2BC3-807E-124C89D20E61}"/>
              </a:ext>
            </a:extLst>
          </p:cNvPr>
          <p:cNvGrpSpPr/>
          <p:nvPr/>
        </p:nvGrpSpPr>
        <p:grpSpPr>
          <a:xfrm>
            <a:off x="5178861" y="3146821"/>
            <a:ext cx="1834141" cy="539072"/>
            <a:chOff x="4962551" y="3146821"/>
            <a:chExt cx="1834141" cy="539072"/>
          </a:xfrm>
        </p:grpSpPr>
        <p:sp>
          <p:nvSpPr>
            <p:cNvPr id="232" name="object 24">
              <a:extLst>
                <a:ext uri="{FF2B5EF4-FFF2-40B4-BE49-F238E27FC236}">
                  <a16:creationId xmlns:a16="http://schemas.microsoft.com/office/drawing/2014/main" id="{4E3F2670-EEA9-F698-3C82-B04DFB58ADF5}"/>
                </a:ext>
              </a:extLst>
            </p:cNvPr>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lang="es-ES" sz="700" spc="303" noProof="0" dirty="0">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33" name="object 117">
              <a:extLst>
                <a:ext uri="{FF2B5EF4-FFF2-40B4-BE49-F238E27FC236}">
                  <a16:creationId xmlns:a16="http://schemas.microsoft.com/office/drawing/2014/main" id="{73FAA6E8-7B13-97C7-444A-64FED87A20F8}"/>
                </a:ext>
              </a:extLst>
            </p:cNvPr>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4" name="object 118">
              <a:extLst>
                <a:ext uri="{FF2B5EF4-FFF2-40B4-BE49-F238E27FC236}">
                  <a16:creationId xmlns:a16="http://schemas.microsoft.com/office/drawing/2014/main" id="{050976EE-6F49-076D-FFD6-7C09C19F12A5}"/>
                </a:ext>
              </a:extLst>
            </p:cNvPr>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5" name="object 119">
              <a:extLst>
                <a:ext uri="{FF2B5EF4-FFF2-40B4-BE49-F238E27FC236}">
                  <a16:creationId xmlns:a16="http://schemas.microsoft.com/office/drawing/2014/main" id="{DDFE134B-E6B9-6E71-F844-9E9F8A36F84E}"/>
                </a:ext>
              </a:extLst>
            </p:cNvPr>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6" name="object 120">
              <a:extLst>
                <a:ext uri="{FF2B5EF4-FFF2-40B4-BE49-F238E27FC236}">
                  <a16:creationId xmlns:a16="http://schemas.microsoft.com/office/drawing/2014/main" id="{4D013D9F-8F54-CDFB-FAC8-AF611D967C86}"/>
                </a:ext>
              </a:extLst>
            </p:cNvPr>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7" name="object 121">
              <a:extLst>
                <a:ext uri="{FF2B5EF4-FFF2-40B4-BE49-F238E27FC236}">
                  <a16:creationId xmlns:a16="http://schemas.microsoft.com/office/drawing/2014/main" id="{78A73705-C079-0E8D-07DA-76D54797142B}"/>
                </a:ext>
              </a:extLst>
            </p:cNvPr>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8" name="object 122">
              <a:extLst>
                <a:ext uri="{FF2B5EF4-FFF2-40B4-BE49-F238E27FC236}">
                  <a16:creationId xmlns:a16="http://schemas.microsoft.com/office/drawing/2014/main" id="{DD3FDD26-81F9-0E65-639F-7820CAF21FC8}"/>
                </a:ext>
              </a:extLst>
            </p:cNvPr>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9" name="object 123">
              <a:extLst>
                <a:ext uri="{FF2B5EF4-FFF2-40B4-BE49-F238E27FC236}">
                  <a16:creationId xmlns:a16="http://schemas.microsoft.com/office/drawing/2014/main" id="{0F25CF15-CED4-BCD8-95D6-D837828EC254}"/>
                </a:ext>
              </a:extLst>
            </p:cNvPr>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0" name="object 124">
              <a:extLst>
                <a:ext uri="{FF2B5EF4-FFF2-40B4-BE49-F238E27FC236}">
                  <a16:creationId xmlns:a16="http://schemas.microsoft.com/office/drawing/2014/main" id="{31B7AE71-C09E-7981-561F-106C6E44D7C8}"/>
                </a:ext>
              </a:extLst>
            </p:cNvPr>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ángulo redondeado 262">
            <a:extLst>
              <a:ext uri="{FF2B5EF4-FFF2-40B4-BE49-F238E27FC236}">
                <a16:creationId xmlns:a16="http://schemas.microsoft.com/office/drawing/2014/main" id="{0EDCFB54-97BA-3446-9EFF-1724B5FE1667}"/>
              </a:ext>
            </a:extLst>
          </p:cNvPr>
          <p:cNvSpPr/>
          <p:nvPr/>
        </p:nvSpPr>
        <p:spPr>
          <a:xfrm>
            <a:off x="8952124" y="1647766"/>
            <a:ext cx="2611735" cy="3562001"/>
          </a:xfrm>
          <a:prstGeom prst="roundRect">
            <a:avLst>
              <a:gd name="adj" fmla="val 7436"/>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object 3"/>
          <p:cNvSpPr txBox="1">
            <a:spLocks noGrp="1"/>
          </p:cNvSpPr>
          <p:nvPr>
            <p:ph type="title"/>
          </p:nvPr>
        </p:nvSpPr>
        <p:spPr>
          <a:xfrm>
            <a:off x="541058" y="181519"/>
            <a:ext cx="10710038" cy="640214"/>
          </a:xfrm>
        </p:spPr>
        <p:txBody>
          <a:bodyPr vert="horz" wrap="square" lIns="0" tIns="92801" rIns="0" bIns="0" rtlCol="0" anchor="ctr">
            <a:spAutoFit/>
          </a:bodyPr>
          <a:lstStyle/>
          <a:p>
            <a:r>
              <a:rPr lang="es-ES"/>
              <a:t>EBGLYSS</a:t>
            </a:r>
            <a:r>
              <a:rPr lang="es-ES" baseline="30000"/>
              <a:t>®</a:t>
            </a:r>
            <a:r>
              <a:rPr lang="es-ES"/>
              <a:t> mantiene la respuesta IGA 0/1 a los 3 años</a:t>
            </a:r>
            <a:r>
              <a:rPr lang="es-ES" baseline="30000"/>
              <a:t>1</a:t>
            </a:r>
          </a:p>
        </p:txBody>
      </p:sp>
      <p:sp>
        <p:nvSpPr>
          <p:cNvPr id="5" name="CuadroTexto 4">
            <a:extLst>
              <a:ext uri="{FF2B5EF4-FFF2-40B4-BE49-F238E27FC236}">
                <a16:creationId xmlns:a16="http://schemas.microsoft.com/office/drawing/2014/main" id="{F215F41E-9798-6C7B-4562-542BFB0182A2}"/>
              </a:ext>
            </a:extLst>
          </p:cNvPr>
          <p:cNvSpPr txBox="1"/>
          <p:nvPr/>
        </p:nvSpPr>
        <p:spPr>
          <a:xfrm>
            <a:off x="1434352" y="5594113"/>
            <a:ext cx="9078259"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(0,1):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respuesta IGA 0-1 (piel aclarada o casi aclarada);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con al menos dos puntos de mejora desde el basal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2" name="object 12">
            <a:extLst>
              <a:ext uri="{FF2B5EF4-FFF2-40B4-BE49-F238E27FC236}">
                <a16:creationId xmlns:a16="http://schemas.microsoft.com/office/drawing/2014/main" id="{DB8A89B1-C232-F17B-6043-5A4ADA2A90EB}"/>
              </a:ext>
            </a:extLst>
          </p:cNvPr>
          <p:cNvSpPr txBox="1"/>
          <p:nvPr/>
        </p:nvSpPr>
        <p:spPr>
          <a:xfrm>
            <a:off x="9196567" y="3804577"/>
            <a:ext cx="2122849" cy="936869"/>
          </a:xfrm>
          <a:prstGeom prst="rect">
            <a:avLst/>
          </a:prstGeom>
        </p:spPr>
        <p:txBody>
          <a:bodyPr vert="horz" wrap="square" lIns="0" tIns="6931" rIns="0" bIns="0" rtlCol="0">
            <a:spAutoFit/>
          </a:bodyPr>
          <a:lstStyle/>
          <a:p>
            <a:pPr marL="23104" marR="18483" lvl="0" algn="ctr">
              <a:lnSpc>
                <a:spcPct val="101800"/>
              </a:lnSpc>
              <a:spcBef>
                <a:spcPts val="55"/>
              </a:spcBef>
              <a:defRPr/>
            </a:pPr>
            <a:r>
              <a:rPr lang="es-ES" sz="1200" noProof="0" dirty="0">
                <a:solidFill>
                  <a:srgbClr val="22346A"/>
                </a:solidFill>
                <a:cs typeface="Arial"/>
              </a:rPr>
              <a:t>de pacientes analizados a los 3 años que habían alcanzado IGA 0/1 en la semana 16 mantuvieron la respuesta con la dosis mensual</a:t>
            </a:r>
            <a:r>
              <a:rPr lang="es-ES" sz="1200" baseline="30000" noProof="0" dirty="0">
                <a:solidFill>
                  <a:srgbClr val="22346A"/>
                </a:solidFill>
                <a:cs typeface="Arial"/>
              </a:rPr>
              <a:t>1</a:t>
            </a:r>
          </a:p>
        </p:txBody>
      </p:sp>
      <p:grpSp>
        <p:nvGrpSpPr>
          <p:cNvPr id="4" name="Grupo 3">
            <a:extLst>
              <a:ext uri="{FF2B5EF4-FFF2-40B4-BE49-F238E27FC236}">
                <a16:creationId xmlns:a16="http://schemas.microsoft.com/office/drawing/2014/main" id="{D4B94DE7-8958-2E46-0184-E474CF67552F}"/>
              </a:ext>
            </a:extLst>
          </p:cNvPr>
          <p:cNvGrpSpPr/>
          <p:nvPr/>
        </p:nvGrpSpPr>
        <p:grpSpPr>
          <a:xfrm>
            <a:off x="8964673" y="1892216"/>
            <a:ext cx="2586636" cy="1793438"/>
            <a:chOff x="582767" y="2979302"/>
            <a:chExt cx="2586636" cy="1793438"/>
          </a:xfrm>
        </p:grpSpPr>
        <p:graphicFrame>
          <p:nvGraphicFramePr>
            <p:cNvPr id="6" name="Gráfico 5">
              <a:extLst>
                <a:ext uri="{FF2B5EF4-FFF2-40B4-BE49-F238E27FC236}">
                  <a16:creationId xmlns:a16="http://schemas.microsoft.com/office/drawing/2014/main" id="{190D291A-1EDB-52A6-D43F-A02C7D7D037A}"/>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19" name="Elipse 18">
              <a:extLst>
                <a:ext uri="{FF2B5EF4-FFF2-40B4-BE49-F238E27FC236}">
                  <a16:creationId xmlns:a16="http://schemas.microsoft.com/office/drawing/2014/main" id="{E4F261D9-2646-1237-8350-3BC45694E712}"/>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object 26">
              <a:extLst>
                <a:ext uri="{FF2B5EF4-FFF2-40B4-BE49-F238E27FC236}">
                  <a16:creationId xmlns:a16="http://schemas.microsoft.com/office/drawing/2014/main" id="{B498D86E-D24B-15DF-B492-8ECA11ACF4EE}"/>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dirty="0">
                  <a:ln>
                    <a:noFill/>
                  </a:ln>
                  <a:solidFill>
                    <a:srgbClr val="FFFFFF"/>
                  </a:solidFill>
                  <a:effectLst/>
                  <a:uLnTx/>
                  <a:uFillTx/>
                  <a:latin typeface="Arial"/>
                  <a:ea typeface="+mn-ea"/>
                  <a:cs typeface="Arial"/>
                </a:rPr>
                <a:t>84,0</a:t>
              </a:r>
              <a:r>
                <a:rPr kumimoji="0" lang="es-ES" sz="24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24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36" name="object 49">
            <a:extLst>
              <a:ext uri="{FF2B5EF4-FFF2-40B4-BE49-F238E27FC236}">
                <a16:creationId xmlns:a16="http://schemas.microsoft.com/office/drawing/2014/main" id="{E0509595-3322-1165-4C90-DF60560FD558}"/>
              </a:ext>
            </a:extLst>
          </p:cNvPr>
          <p:cNvSpPr/>
          <p:nvPr/>
        </p:nvSpPr>
        <p:spPr>
          <a:xfrm>
            <a:off x="3301084" y="2153122"/>
            <a:ext cx="0" cy="2109034"/>
          </a:xfrm>
          <a:custGeom>
            <a:avLst/>
            <a:gdLst/>
            <a:ahLst/>
            <a:cxnLst/>
            <a:rect l="l" t="t" r="r" b="b"/>
            <a:pathLst>
              <a:path h="2318384">
                <a:moveTo>
                  <a:pt x="0" y="0"/>
                </a:moveTo>
                <a:lnTo>
                  <a:pt x="0" y="2318221"/>
                </a:lnTo>
              </a:path>
            </a:pathLst>
          </a:custGeom>
          <a:ln w="8509">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7" name="object 50">
            <a:extLst>
              <a:ext uri="{FF2B5EF4-FFF2-40B4-BE49-F238E27FC236}">
                <a16:creationId xmlns:a16="http://schemas.microsoft.com/office/drawing/2014/main" id="{A9F41E35-8CCC-CD9E-5BB9-31F33AAABCAA}"/>
              </a:ext>
            </a:extLst>
          </p:cNvPr>
          <p:cNvPicPr/>
          <p:nvPr/>
        </p:nvPicPr>
        <p:blipFill>
          <a:blip r:embed="rId3" cstate="print"/>
          <a:stretch>
            <a:fillRect/>
          </a:stretch>
        </p:blipFill>
        <p:spPr>
          <a:xfrm>
            <a:off x="3292609" y="2670192"/>
            <a:ext cx="192132" cy="96069"/>
          </a:xfrm>
          <a:prstGeom prst="rect">
            <a:avLst/>
          </a:prstGeom>
        </p:spPr>
      </p:pic>
      <p:sp>
        <p:nvSpPr>
          <p:cNvPr id="38" name="object 51">
            <a:extLst>
              <a:ext uri="{FF2B5EF4-FFF2-40B4-BE49-F238E27FC236}">
                <a16:creationId xmlns:a16="http://schemas.microsoft.com/office/drawing/2014/main" id="{EF04A9F2-B575-A07A-A58A-C4B4AC9EA4C2}"/>
              </a:ext>
            </a:extLst>
          </p:cNvPr>
          <p:cNvSpPr/>
          <p:nvPr/>
        </p:nvSpPr>
        <p:spPr>
          <a:xfrm>
            <a:off x="3506967" y="2724872"/>
            <a:ext cx="479457" cy="31194"/>
          </a:xfrm>
          <a:custGeom>
            <a:avLst/>
            <a:gdLst/>
            <a:ahLst/>
            <a:cxnLst/>
            <a:rect l="l" t="t" r="r" b="b"/>
            <a:pathLst>
              <a:path w="527050" h="34289">
                <a:moveTo>
                  <a:pt x="0" y="33999"/>
                </a:moveTo>
                <a:lnTo>
                  <a:pt x="526966"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object 52">
            <a:extLst>
              <a:ext uri="{FF2B5EF4-FFF2-40B4-BE49-F238E27FC236}">
                <a16:creationId xmlns:a16="http://schemas.microsoft.com/office/drawing/2014/main" id="{EFB6286C-3905-48F4-A607-87BAFE368DFD}"/>
              </a:ext>
            </a:extLst>
          </p:cNvPr>
          <p:cNvSpPr/>
          <p:nvPr/>
        </p:nvSpPr>
        <p:spPr>
          <a:xfrm>
            <a:off x="3476265" y="2723879"/>
            <a:ext cx="525670" cy="34082"/>
          </a:xfrm>
          <a:custGeom>
            <a:avLst/>
            <a:gdLst/>
            <a:ahLst/>
            <a:cxnLst/>
            <a:rect l="l" t="t" r="r" b="b"/>
            <a:pathLst>
              <a:path w="577850" h="37464">
                <a:moveTo>
                  <a:pt x="0" y="37268"/>
                </a:moveTo>
                <a:lnTo>
                  <a:pt x="228" y="37253"/>
                </a:lnTo>
              </a:path>
              <a:path w="577850" h="37464">
                <a:moveTo>
                  <a:pt x="577486" y="1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7" name="object 53">
            <a:extLst>
              <a:ext uri="{FF2B5EF4-FFF2-40B4-BE49-F238E27FC236}">
                <a16:creationId xmlns:a16="http://schemas.microsoft.com/office/drawing/2014/main" id="{55C511E2-3B1A-7E4C-A0B6-5AFFD9042DF2}"/>
              </a:ext>
            </a:extLst>
          </p:cNvPr>
          <p:cNvSpPr/>
          <p:nvPr/>
        </p:nvSpPr>
        <p:spPr>
          <a:xfrm>
            <a:off x="4032454" y="2728160"/>
            <a:ext cx="479457" cy="67586"/>
          </a:xfrm>
          <a:custGeom>
            <a:avLst/>
            <a:gdLst/>
            <a:ahLst/>
            <a:cxnLst/>
            <a:rect l="l" t="t" r="r" b="b"/>
            <a:pathLst>
              <a:path w="527050" h="74295">
                <a:moveTo>
                  <a:pt x="0" y="0"/>
                </a:moveTo>
                <a:lnTo>
                  <a:pt x="527032" y="73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8" name="object 54">
            <a:extLst>
              <a:ext uri="{FF2B5EF4-FFF2-40B4-BE49-F238E27FC236}">
                <a16:creationId xmlns:a16="http://schemas.microsoft.com/office/drawing/2014/main" id="{97430B0D-C578-31DE-0D57-938614861E1F}"/>
              </a:ext>
            </a:extLst>
          </p:cNvPr>
          <p:cNvSpPr/>
          <p:nvPr/>
        </p:nvSpPr>
        <p:spPr>
          <a:xfrm>
            <a:off x="4001812" y="2723876"/>
            <a:ext cx="525670" cy="73940"/>
          </a:xfrm>
          <a:custGeom>
            <a:avLst/>
            <a:gdLst/>
            <a:ahLst/>
            <a:cxnLst/>
            <a:rect l="l" t="t" r="r" b="b"/>
            <a:pathLst>
              <a:path w="577850" h="81279">
                <a:moveTo>
                  <a:pt x="0" y="0"/>
                </a:moveTo>
                <a:lnTo>
                  <a:pt x="287" y="44"/>
                </a:lnTo>
              </a:path>
              <a:path w="577850" h="81279">
                <a:moveTo>
                  <a:pt x="577420" y="80713"/>
                </a:moveTo>
                <a:lnTo>
                  <a:pt x="577714" y="8075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9" name="object 55">
            <a:extLst>
              <a:ext uri="{FF2B5EF4-FFF2-40B4-BE49-F238E27FC236}">
                <a16:creationId xmlns:a16="http://schemas.microsoft.com/office/drawing/2014/main" id="{D5D624AA-8631-E9F2-AE04-B029AB0E981D}"/>
              </a:ext>
            </a:extLst>
          </p:cNvPr>
          <p:cNvSpPr/>
          <p:nvPr/>
        </p:nvSpPr>
        <p:spPr>
          <a:xfrm>
            <a:off x="4558320" y="2786372"/>
            <a:ext cx="484656" cy="10398"/>
          </a:xfrm>
          <a:custGeom>
            <a:avLst/>
            <a:gdLst/>
            <a:ahLst/>
            <a:cxnLst/>
            <a:rect l="l" t="t" r="r" b="b"/>
            <a:pathLst>
              <a:path w="532765" h="11429">
                <a:moveTo>
                  <a:pt x="0" y="11330"/>
                </a:moveTo>
                <a:lnTo>
                  <a:pt x="532708"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0" name="object 56">
            <a:extLst>
              <a:ext uri="{FF2B5EF4-FFF2-40B4-BE49-F238E27FC236}">
                <a16:creationId xmlns:a16="http://schemas.microsoft.com/office/drawing/2014/main" id="{4C8DC179-6DAD-47A5-E30E-8AC2B36EEC88}"/>
              </a:ext>
            </a:extLst>
          </p:cNvPr>
          <p:cNvSpPr/>
          <p:nvPr/>
        </p:nvSpPr>
        <p:spPr>
          <a:xfrm>
            <a:off x="4527356" y="2786040"/>
            <a:ext cx="531447" cy="11553"/>
          </a:xfrm>
          <a:custGeom>
            <a:avLst/>
            <a:gdLst/>
            <a:ahLst/>
            <a:cxnLst/>
            <a:rect l="l" t="t" r="r" b="b"/>
            <a:pathLst>
              <a:path w="584200" h="12700">
                <a:moveTo>
                  <a:pt x="0" y="12420"/>
                </a:moveTo>
                <a:lnTo>
                  <a:pt x="301" y="12412"/>
                </a:lnTo>
              </a:path>
              <a:path w="584200" h="12700">
                <a:moveTo>
                  <a:pt x="583619" y="0"/>
                </a:moveTo>
                <a:lnTo>
                  <a:pt x="583928"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1" name="object 57">
            <a:extLst>
              <a:ext uri="{FF2B5EF4-FFF2-40B4-BE49-F238E27FC236}">
                <a16:creationId xmlns:a16="http://schemas.microsoft.com/office/drawing/2014/main" id="{38798942-1D4C-C15C-7380-49F9E1023B15}"/>
              </a:ext>
            </a:extLst>
          </p:cNvPr>
          <p:cNvSpPr/>
          <p:nvPr/>
        </p:nvSpPr>
        <p:spPr>
          <a:xfrm>
            <a:off x="5089229" y="2789336"/>
            <a:ext cx="479457" cy="51989"/>
          </a:xfrm>
          <a:custGeom>
            <a:avLst/>
            <a:gdLst/>
            <a:ahLst/>
            <a:cxnLst/>
            <a:rect l="l" t="t" r="r" b="b"/>
            <a:pathLst>
              <a:path w="527050" h="57150">
                <a:moveTo>
                  <a:pt x="0" y="0"/>
                </a:moveTo>
                <a:lnTo>
                  <a:pt x="527003" y="56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2" name="object 58">
            <a:extLst>
              <a:ext uri="{FF2B5EF4-FFF2-40B4-BE49-F238E27FC236}">
                <a16:creationId xmlns:a16="http://schemas.microsoft.com/office/drawing/2014/main" id="{F6B79B2F-76D0-6B8D-F42E-6AE00D3D869B}"/>
              </a:ext>
            </a:extLst>
          </p:cNvPr>
          <p:cNvSpPr/>
          <p:nvPr/>
        </p:nvSpPr>
        <p:spPr>
          <a:xfrm>
            <a:off x="5058553" y="2786036"/>
            <a:ext cx="525670" cy="56611"/>
          </a:xfrm>
          <a:custGeom>
            <a:avLst/>
            <a:gdLst/>
            <a:ahLst/>
            <a:cxnLst/>
            <a:rect l="l" t="t" r="r" b="b"/>
            <a:pathLst>
              <a:path w="577850" h="62229">
                <a:moveTo>
                  <a:pt x="0" y="0"/>
                </a:moveTo>
                <a:lnTo>
                  <a:pt x="257" y="29"/>
                </a:lnTo>
              </a:path>
              <a:path w="577850" h="62229">
                <a:moveTo>
                  <a:pt x="577449" y="62093"/>
                </a:moveTo>
                <a:lnTo>
                  <a:pt x="577707" y="6212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3" name="object 59">
            <a:extLst>
              <a:ext uri="{FF2B5EF4-FFF2-40B4-BE49-F238E27FC236}">
                <a16:creationId xmlns:a16="http://schemas.microsoft.com/office/drawing/2014/main" id="{4B91DBBF-C751-CE25-041F-6C45583C87B1}"/>
              </a:ext>
            </a:extLst>
          </p:cNvPr>
          <p:cNvSpPr/>
          <p:nvPr/>
        </p:nvSpPr>
        <p:spPr>
          <a:xfrm>
            <a:off x="5614764" y="2782212"/>
            <a:ext cx="479457" cy="57188"/>
          </a:xfrm>
          <a:custGeom>
            <a:avLst/>
            <a:gdLst/>
            <a:ahLst/>
            <a:cxnLst/>
            <a:rect l="l" t="t" r="r" b="b"/>
            <a:pathLst>
              <a:path w="527050" h="62864">
                <a:moveTo>
                  <a:pt x="0" y="62336"/>
                </a:moveTo>
                <a:lnTo>
                  <a:pt x="527010"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4" name="object 60">
            <a:extLst>
              <a:ext uri="{FF2B5EF4-FFF2-40B4-BE49-F238E27FC236}">
                <a16:creationId xmlns:a16="http://schemas.microsoft.com/office/drawing/2014/main" id="{3A73EE8A-20FC-9F0B-0752-5AD28DCFCA1E}"/>
              </a:ext>
            </a:extLst>
          </p:cNvPr>
          <p:cNvSpPr/>
          <p:nvPr/>
        </p:nvSpPr>
        <p:spPr>
          <a:xfrm>
            <a:off x="5584095" y="2780387"/>
            <a:ext cx="525670" cy="62387"/>
          </a:xfrm>
          <a:custGeom>
            <a:avLst/>
            <a:gdLst/>
            <a:ahLst/>
            <a:cxnLst/>
            <a:rect l="l" t="t" r="r" b="b"/>
            <a:pathLst>
              <a:path w="577850" h="68579">
                <a:moveTo>
                  <a:pt x="0" y="68329"/>
                </a:moveTo>
                <a:lnTo>
                  <a:pt x="272" y="68300"/>
                </a:lnTo>
              </a:path>
              <a:path w="577850" h="68579">
                <a:moveTo>
                  <a:pt x="577442" y="29"/>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5" name="object 61">
            <a:extLst>
              <a:ext uri="{FF2B5EF4-FFF2-40B4-BE49-F238E27FC236}">
                <a16:creationId xmlns:a16="http://schemas.microsoft.com/office/drawing/2014/main" id="{FB2A6D61-B831-AFED-40AE-4CD100B046BB}"/>
              </a:ext>
            </a:extLst>
          </p:cNvPr>
          <p:cNvSpPr/>
          <p:nvPr/>
        </p:nvSpPr>
        <p:spPr>
          <a:xfrm>
            <a:off x="6140276" y="2703602"/>
            <a:ext cx="479457" cy="72207"/>
          </a:xfrm>
          <a:custGeom>
            <a:avLst/>
            <a:gdLst/>
            <a:ahLst/>
            <a:cxnLst/>
            <a:rect l="l" t="t" r="r" b="b"/>
            <a:pathLst>
              <a:path w="527050" h="79375">
                <a:moveTo>
                  <a:pt x="0" y="79336"/>
                </a:moveTo>
                <a:lnTo>
                  <a:pt x="527047"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6" name="object 62">
            <a:extLst>
              <a:ext uri="{FF2B5EF4-FFF2-40B4-BE49-F238E27FC236}">
                <a16:creationId xmlns:a16="http://schemas.microsoft.com/office/drawing/2014/main" id="{47492990-CA30-D73B-67EF-F1E2EC0CC0D0}"/>
              </a:ext>
            </a:extLst>
          </p:cNvPr>
          <p:cNvSpPr/>
          <p:nvPr/>
        </p:nvSpPr>
        <p:spPr>
          <a:xfrm>
            <a:off x="6109641" y="2701269"/>
            <a:ext cx="525670" cy="79139"/>
          </a:xfrm>
          <a:custGeom>
            <a:avLst/>
            <a:gdLst/>
            <a:ahLst/>
            <a:cxnLst/>
            <a:rect l="l" t="t" r="r" b="b"/>
            <a:pathLst>
              <a:path w="577850" h="86995">
                <a:moveTo>
                  <a:pt x="0" y="86971"/>
                </a:moveTo>
                <a:lnTo>
                  <a:pt x="309" y="86927"/>
                </a:lnTo>
              </a:path>
              <a:path w="577850" h="86995">
                <a:moveTo>
                  <a:pt x="577405" y="51"/>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7" name="object 63">
            <a:extLst>
              <a:ext uri="{FF2B5EF4-FFF2-40B4-BE49-F238E27FC236}">
                <a16:creationId xmlns:a16="http://schemas.microsoft.com/office/drawing/2014/main" id="{22FF5AA1-45A5-8DE7-7724-498EA8D91988}"/>
              </a:ext>
            </a:extLst>
          </p:cNvPr>
          <p:cNvSpPr/>
          <p:nvPr/>
        </p:nvSpPr>
        <p:spPr>
          <a:xfrm>
            <a:off x="6665786" y="2706865"/>
            <a:ext cx="480035" cy="87804"/>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8" name="object 64">
            <a:extLst>
              <a:ext uri="{FF2B5EF4-FFF2-40B4-BE49-F238E27FC236}">
                <a16:creationId xmlns:a16="http://schemas.microsoft.com/office/drawing/2014/main" id="{F6D5CC70-F760-2D2E-C989-4AD83F72785E}"/>
              </a:ext>
            </a:extLst>
          </p:cNvPr>
          <p:cNvSpPr/>
          <p:nvPr/>
        </p:nvSpPr>
        <p:spPr>
          <a:xfrm>
            <a:off x="6635186" y="2701272"/>
            <a:ext cx="525670" cy="96469"/>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9" name="object 65">
            <a:extLst>
              <a:ext uri="{FF2B5EF4-FFF2-40B4-BE49-F238E27FC236}">
                <a16:creationId xmlns:a16="http://schemas.microsoft.com/office/drawing/2014/main" id="{622E2406-F5C7-1439-D098-AABDF839189D}"/>
              </a:ext>
            </a:extLst>
          </p:cNvPr>
          <p:cNvSpPr/>
          <p:nvPr/>
        </p:nvSpPr>
        <p:spPr>
          <a:xfrm>
            <a:off x="7191700" y="2797669"/>
            <a:ext cx="484656" cy="5199"/>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0" name="object 66">
            <a:extLst>
              <a:ext uri="{FF2B5EF4-FFF2-40B4-BE49-F238E27FC236}">
                <a16:creationId xmlns:a16="http://schemas.microsoft.com/office/drawing/2014/main" id="{432CAD84-D3D1-DD89-6F99-B1895FE49AE1}"/>
              </a:ext>
            </a:extLst>
          </p:cNvPr>
          <p:cNvSpPr/>
          <p:nvPr/>
        </p:nvSpPr>
        <p:spPr>
          <a:xfrm>
            <a:off x="7160732" y="2797339"/>
            <a:ext cx="531447" cy="5777"/>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1" name="object 67">
            <a:extLst>
              <a:ext uri="{FF2B5EF4-FFF2-40B4-BE49-F238E27FC236}">
                <a16:creationId xmlns:a16="http://schemas.microsoft.com/office/drawing/2014/main" id="{C42E1D92-6B37-1D1A-8DAD-E36B067E6C76}"/>
              </a:ext>
            </a:extLst>
          </p:cNvPr>
          <p:cNvSpPr/>
          <p:nvPr/>
        </p:nvSpPr>
        <p:spPr>
          <a:xfrm>
            <a:off x="3264385" y="2643482"/>
            <a:ext cx="4458953" cy="232219"/>
          </a:xfrm>
          <a:custGeom>
            <a:avLst/>
            <a:gdLst/>
            <a:ahLst/>
            <a:cxnLst/>
            <a:rect l="l" t="t" r="r" b="b"/>
            <a:pathLst>
              <a:path w="4901565" h="255270">
                <a:moveTo>
                  <a:pt x="37275" y="55909"/>
                </a:moveTo>
                <a:lnTo>
                  <a:pt x="22782" y="58832"/>
                </a:lnTo>
                <a:lnTo>
                  <a:pt x="10932" y="66810"/>
                </a:lnTo>
                <a:lnTo>
                  <a:pt x="2934" y="78654"/>
                </a:lnTo>
                <a:lnTo>
                  <a:pt x="0" y="93177"/>
                </a:lnTo>
                <a:lnTo>
                  <a:pt x="2934" y="107700"/>
                </a:lnTo>
                <a:lnTo>
                  <a:pt x="10932" y="119544"/>
                </a:lnTo>
                <a:lnTo>
                  <a:pt x="22782" y="127522"/>
                </a:lnTo>
                <a:lnTo>
                  <a:pt x="37275" y="130445"/>
                </a:lnTo>
                <a:lnTo>
                  <a:pt x="51798" y="127522"/>
                </a:lnTo>
                <a:lnTo>
                  <a:pt x="63642" y="119544"/>
                </a:lnTo>
                <a:lnTo>
                  <a:pt x="71620" y="107700"/>
                </a:lnTo>
                <a:lnTo>
                  <a:pt x="74543" y="93177"/>
                </a:lnTo>
                <a:lnTo>
                  <a:pt x="71620" y="78654"/>
                </a:lnTo>
                <a:lnTo>
                  <a:pt x="63642" y="66810"/>
                </a:lnTo>
                <a:lnTo>
                  <a:pt x="51798" y="58832"/>
                </a:lnTo>
                <a:lnTo>
                  <a:pt x="37275" y="55909"/>
                </a:lnTo>
                <a:close/>
              </a:path>
              <a:path w="4901565" h="255270">
                <a:moveTo>
                  <a:pt x="136666" y="0"/>
                </a:moveTo>
                <a:lnTo>
                  <a:pt x="122173" y="2923"/>
                </a:lnTo>
                <a:lnTo>
                  <a:pt x="110323" y="10900"/>
                </a:lnTo>
                <a:lnTo>
                  <a:pt x="102326" y="22745"/>
                </a:lnTo>
                <a:lnTo>
                  <a:pt x="99391" y="37268"/>
                </a:lnTo>
                <a:lnTo>
                  <a:pt x="102326" y="51795"/>
                </a:lnTo>
                <a:lnTo>
                  <a:pt x="110323" y="63641"/>
                </a:lnTo>
                <a:lnTo>
                  <a:pt x="122173" y="71620"/>
                </a:lnTo>
                <a:lnTo>
                  <a:pt x="136666" y="74543"/>
                </a:lnTo>
                <a:lnTo>
                  <a:pt x="151189" y="71620"/>
                </a:lnTo>
                <a:lnTo>
                  <a:pt x="163034" y="63641"/>
                </a:lnTo>
                <a:lnTo>
                  <a:pt x="171011" y="51795"/>
                </a:lnTo>
                <a:lnTo>
                  <a:pt x="173935" y="37268"/>
                </a:lnTo>
                <a:lnTo>
                  <a:pt x="171011" y="22745"/>
                </a:lnTo>
                <a:lnTo>
                  <a:pt x="163034" y="10900"/>
                </a:lnTo>
                <a:lnTo>
                  <a:pt x="151189" y="2923"/>
                </a:lnTo>
                <a:lnTo>
                  <a:pt x="136666" y="0"/>
                </a:lnTo>
                <a:close/>
              </a:path>
              <a:path w="4901565" h="255270">
                <a:moveTo>
                  <a:pt x="229844" y="86963"/>
                </a:moveTo>
                <a:lnTo>
                  <a:pt x="215354" y="89888"/>
                </a:lnTo>
                <a:lnTo>
                  <a:pt x="203504" y="97868"/>
                </a:lnTo>
                <a:lnTo>
                  <a:pt x="195504" y="109715"/>
                </a:lnTo>
                <a:lnTo>
                  <a:pt x="192569" y="124239"/>
                </a:lnTo>
                <a:lnTo>
                  <a:pt x="195504" y="138762"/>
                </a:lnTo>
                <a:lnTo>
                  <a:pt x="203504" y="150606"/>
                </a:lnTo>
                <a:lnTo>
                  <a:pt x="215354" y="158584"/>
                </a:lnTo>
                <a:lnTo>
                  <a:pt x="229844" y="161507"/>
                </a:lnTo>
                <a:lnTo>
                  <a:pt x="244370" y="158584"/>
                </a:lnTo>
                <a:lnTo>
                  <a:pt x="256214" y="150606"/>
                </a:lnTo>
                <a:lnTo>
                  <a:pt x="264190" y="138762"/>
                </a:lnTo>
                <a:lnTo>
                  <a:pt x="267112" y="124239"/>
                </a:lnTo>
                <a:lnTo>
                  <a:pt x="264190" y="109715"/>
                </a:lnTo>
                <a:lnTo>
                  <a:pt x="256214" y="97868"/>
                </a:lnTo>
                <a:lnTo>
                  <a:pt x="244370" y="89888"/>
                </a:lnTo>
                <a:lnTo>
                  <a:pt x="229844" y="86963"/>
                </a:lnTo>
                <a:close/>
              </a:path>
              <a:path w="4901565" h="255270">
                <a:moveTo>
                  <a:pt x="813765" y="55909"/>
                </a:moveTo>
                <a:lnTo>
                  <a:pt x="799242" y="58832"/>
                </a:lnTo>
                <a:lnTo>
                  <a:pt x="787398" y="66810"/>
                </a:lnTo>
                <a:lnTo>
                  <a:pt x="779420" y="78654"/>
                </a:lnTo>
                <a:lnTo>
                  <a:pt x="776497" y="93177"/>
                </a:lnTo>
                <a:lnTo>
                  <a:pt x="779420" y="107700"/>
                </a:lnTo>
                <a:lnTo>
                  <a:pt x="787398" y="119544"/>
                </a:lnTo>
                <a:lnTo>
                  <a:pt x="799242" y="127522"/>
                </a:lnTo>
                <a:lnTo>
                  <a:pt x="813765" y="130445"/>
                </a:lnTo>
                <a:lnTo>
                  <a:pt x="828293" y="127522"/>
                </a:lnTo>
                <a:lnTo>
                  <a:pt x="840139" y="119544"/>
                </a:lnTo>
                <a:lnTo>
                  <a:pt x="848118" y="107700"/>
                </a:lnTo>
                <a:lnTo>
                  <a:pt x="851041" y="93177"/>
                </a:lnTo>
                <a:lnTo>
                  <a:pt x="848118" y="78654"/>
                </a:lnTo>
                <a:lnTo>
                  <a:pt x="840139" y="66810"/>
                </a:lnTo>
                <a:lnTo>
                  <a:pt x="828293" y="58832"/>
                </a:lnTo>
                <a:lnTo>
                  <a:pt x="813765" y="55909"/>
                </a:lnTo>
                <a:close/>
              </a:path>
              <a:path w="4901565" h="255270">
                <a:moveTo>
                  <a:pt x="1391480" y="130445"/>
                </a:moveTo>
                <a:lnTo>
                  <a:pt x="1376956" y="133370"/>
                </a:lnTo>
                <a:lnTo>
                  <a:pt x="1365109" y="141350"/>
                </a:lnTo>
                <a:lnTo>
                  <a:pt x="1357129" y="153197"/>
                </a:lnTo>
                <a:lnTo>
                  <a:pt x="1354205" y="167721"/>
                </a:lnTo>
                <a:lnTo>
                  <a:pt x="1357129" y="182245"/>
                </a:lnTo>
                <a:lnTo>
                  <a:pt x="1365109" y="194092"/>
                </a:lnTo>
                <a:lnTo>
                  <a:pt x="1376956" y="202072"/>
                </a:lnTo>
                <a:lnTo>
                  <a:pt x="1391480" y="204996"/>
                </a:lnTo>
                <a:lnTo>
                  <a:pt x="1406006" y="202072"/>
                </a:lnTo>
                <a:lnTo>
                  <a:pt x="1417850" y="194092"/>
                </a:lnTo>
                <a:lnTo>
                  <a:pt x="1425826" y="182245"/>
                </a:lnTo>
                <a:lnTo>
                  <a:pt x="1428748" y="167721"/>
                </a:lnTo>
                <a:lnTo>
                  <a:pt x="1425826" y="153197"/>
                </a:lnTo>
                <a:lnTo>
                  <a:pt x="1417850" y="141350"/>
                </a:lnTo>
                <a:lnTo>
                  <a:pt x="1406006" y="133370"/>
                </a:lnTo>
                <a:lnTo>
                  <a:pt x="1391480" y="130445"/>
                </a:lnTo>
                <a:close/>
              </a:path>
              <a:path w="4901565" h="255270">
                <a:moveTo>
                  <a:pt x="1969195" y="118025"/>
                </a:moveTo>
                <a:lnTo>
                  <a:pt x="1954671" y="120948"/>
                </a:lnTo>
                <a:lnTo>
                  <a:pt x="1942824" y="128927"/>
                </a:lnTo>
                <a:lnTo>
                  <a:pt x="1934844" y="140773"/>
                </a:lnTo>
                <a:lnTo>
                  <a:pt x="1931920" y="155301"/>
                </a:lnTo>
                <a:lnTo>
                  <a:pt x="1934844" y="169824"/>
                </a:lnTo>
                <a:lnTo>
                  <a:pt x="1942824" y="181668"/>
                </a:lnTo>
                <a:lnTo>
                  <a:pt x="1954671" y="189645"/>
                </a:lnTo>
                <a:lnTo>
                  <a:pt x="1969195" y="192569"/>
                </a:lnTo>
                <a:lnTo>
                  <a:pt x="1983721" y="189645"/>
                </a:lnTo>
                <a:lnTo>
                  <a:pt x="1995565" y="181668"/>
                </a:lnTo>
                <a:lnTo>
                  <a:pt x="2003541" y="169824"/>
                </a:lnTo>
                <a:lnTo>
                  <a:pt x="2006463" y="155301"/>
                </a:lnTo>
                <a:lnTo>
                  <a:pt x="2003541" y="140773"/>
                </a:lnTo>
                <a:lnTo>
                  <a:pt x="1995565" y="128927"/>
                </a:lnTo>
                <a:lnTo>
                  <a:pt x="1983721" y="120948"/>
                </a:lnTo>
                <a:lnTo>
                  <a:pt x="1969195" y="118025"/>
                </a:lnTo>
                <a:close/>
              </a:path>
              <a:path w="4901565" h="255270">
                <a:moveTo>
                  <a:pt x="2546903" y="180148"/>
                </a:moveTo>
                <a:lnTo>
                  <a:pt x="2532383" y="183072"/>
                </a:lnTo>
                <a:lnTo>
                  <a:pt x="2520538" y="191049"/>
                </a:lnTo>
                <a:lnTo>
                  <a:pt x="2512559" y="202894"/>
                </a:lnTo>
                <a:lnTo>
                  <a:pt x="2509634" y="217417"/>
                </a:lnTo>
                <a:lnTo>
                  <a:pt x="2512559" y="231940"/>
                </a:lnTo>
                <a:lnTo>
                  <a:pt x="2520538" y="243784"/>
                </a:lnTo>
                <a:lnTo>
                  <a:pt x="2532383" y="251761"/>
                </a:lnTo>
                <a:lnTo>
                  <a:pt x="2546903" y="254685"/>
                </a:lnTo>
                <a:lnTo>
                  <a:pt x="2561430" y="251761"/>
                </a:lnTo>
                <a:lnTo>
                  <a:pt x="2573276" y="243784"/>
                </a:lnTo>
                <a:lnTo>
                  <a:pt x="2581255" y="231940"/>
                </a:lnTo>
                <a:lnTo>
                  <a:pt x="2584178" y="217417"/>
                </a:lnTo>
                <a:lnTo>
                  <a:pt x="2581255" y="202894"/>
                </a:lnTo>
                <a:lnTo>
                  <a:pt x="2573276" y="191049"/>
                </a:lnTo>
                <a:lnTo>
                  <a:pt x="2561430" y="183072"/>
                </a:lnTo>
                <a:lnTo>
                  <a:pt x="2546903" y="180148"/>
                </a:lnTo>
                <a:close/>
              </a:path>
              <a:path w="4901565" h="255270">
                <a:moveTo>
                  <a:pt x="3124617" y="111811"/>
                </a:moveTo>
                <a:lnTo>
                  <a:pt x="3110094" y="114736"/>
                </a:lnTo>
                <a:lnTo>
                  <a:pt x="3098250" y="122716"/>
                </a:lnTo>
                <a:lnTo>
                  <a:pt x="3090272" y="134563"/>
                </a:lnTo>
                <a:lnTo>
                  <a:pt x="3087349" y="149087"/>
                </a:lnTo>
                <a:lnTo>
                  <a:pt x="3090272" y="163610"/>
                </a:lnTo>
                <a:lnTo>
                  <a:pt x="3098250" y="175454"/>
                </a:lnTo>
                <a:lnTo>
                  <a:pt x="3110094" y="183432"/>
                </a:lnTo>
                <a:lnTo>
                  <a:pt x="3124617" y="186355"/>
                </a:lnTo>
                <a:lnTo>
                  <a:pt x="3139145" y="183432"/>
                </a:lnTo>
                <a:lnTo>
                  <a:pt x="3150991" y="175454"/>
                </a:lnTo>
                <a:lnTo>
                  <a:pt x="3158970" y="163610"/>
                </a:lnTo>
                <a:lnTo>
                  <a:pt x="3161893" y="149087"/>
                </a:lnTo>
                <a:lnTo>
                  <a:pt x="3158970" y="134563"/>
                </a:lnTo>
                <a:lnTo>
                  <a:pt x="3150991" y="122716"/>
                </a:lnTo>
                <a:lnTo>
                  <a:pt x="3139145" y="114736"/>
                </a:lnTo>
                <a:lnTo>
                  <a:pt x="3124617" y="111811"/>
                </a:lnTo>
                <a:close/>
              </a:path>
              <a:path w="4901565" h="255270">
                <a:moveTo>
                  <a:pt x="3708546" y="24847"/>
                </a:moveTo>
                <a:lnTo>
                  <a:pt x="3694022" y="27771"/>
                </a:lnTo>
                <a:lnTo>
                  <a:pt x="3682175" y="35748"/>
                </a:lnTo>
                <a:lnTo>
                  <a:pt x="3674195" y="47592"/>
                </a:lnTo>
                <a:lnTo>
                  <a:pt x="3671271" y="62115"/>
                </a:lnTo>
                <a:lnTo>
                  <a:pt x="3674195" y="76643"/>
                </a:lnTo>
                <a:lnTo>
                  <a:pt x="3682175" y="88489"/>
                </a:lnTo>
                <a:lnTo>
                  <a:pt x="3694022" y="96468"/>
                </a:lnTo>
                <a:lnTo>
                  <a:pt x="3708546" y="99391"/>
                </a:lnTo>
                <a:lnTo>
                  <a:pt x="3723072" y="96468"/>
                </a:lnTo>
                <a:lnTo>
                  <a:pt x="3734916" y="88489"/>
                </a:lnTo>
                <a:lnTo>
                  <a:pt x="3742892" y="76643"/>
                </a:lnTo>
                <a:lnTo>
                  <a:pt x="3745814" y="62115"/>
                </a:lnTo>
                <a:lnTo>
                  <a:pt x="3742892" y="47592"/>
                </a:lnTo>
                <a:lnTo>
                  <a:pt x="3734916" y="35748"/>
                </a:lnTo>
                <a:lnTo>
                  <a:pt x="3723072" y="27771"/>
                </a:lnTo>
                <a:lnTo>
                  <a:pt x="3708546" y="24847"/>
                </a:lnTo>
                <a:close/>
              </a:path>
              <a:path w="4901565" h="255270">
                <a:moveTo>
                  <a:pt x="4286253" y="136659"/>
                </a:moveTo>
                <a:lnTo>
                  <a:pt x="4271768" y="139583"/>
                </a:lnTo>
                <a:lnTo>
                  <a:pt x="4259919" y="147564"/>
                </a:lnTo>
                <a:lnTo>
                  <a:pt x="4251921" y="159410"/>
                </a:lnTo>
                <a:lnTo>
                  <a:pt x="4248985" y="173935"/>
                </a:lnTo>
                <a:lnTo>
                  <a:pt x="4251921" y="188458"/>
                </a:lnTo>
                <a:lnTo>
                  <a:pt x="4259919" y="200302"/>
                </a:lnTo>
                <a:lnTo>
                  <a:pt x="4271768" y="208280"/>
                </a:lnTo>
                <a:lnTo>
                  <a:pt x="4286253" y="211203"/>
                </a:lnTo>
                <a:lnTo>
                  <a:pt x="4300781" y="208280"/>
                </a:lnTo>
                <a:lnTo>
                  <a:pt x="4312627" y="200302"/>
                </a:lnTo>
                <a:lnTo>
                  <a:pt x="4320606" y="188458"/>
                </a:lnTo>
                <a:lnTo>
                  <a:pt x="4323529" y="173935"/>
                </a:lnTo>
                <a:lnTo>
                  <a:pt x="4320606" y="159410"/>
                </a:lnTo>
                <a:lnTo>
                  <a:pt x="4312627" y="147564"/>
                </a:lnTo>
                <a:lnTo>
                  <a:pt x="4300781" y="139583"/>
                </a:lnTo>
                <a:lnTo>
                  <a:pt x="4286253" y="136659"/>
                </a:lnTo>
                <a:close/>
              </a:path>
              <a:path w="4901565" h="255270">
                <a:moveTo>
                  <a:pt x="4863968" y="136659"/>
                </a:moveTo>
                <a:lnTo>
                  <a:pt x="4849483" y="139583"/>
                </a:lnTo>
                <a:lnTo>
                  <a:pt x="4837634" y="147564"/>
                </a:lnTo>
                <a:lnTo>
                  <a:pt x="4829636" y="159410"/>
                </a:lnTo>
                <a:lnTo>
                  <a:pt x="4826700" y="173935"/>
                </a:lnTo>
                <a:lnTo>
                  <a:pt x="4829636" y="188458"/>
                </a:lnTo>
                <a:lnTo>
                  <a:pt x="4837634" y="200302"/>
                </a:lnTo>
                <a:lnTo>
                  <a:pt x="4849483" y="208280"/>
                </a:lnTo>
                <a:lnTo>
                  <a:pt x="4863968" y="211203"/>
                </a:lnTo>
                <a:lnTo>
                  <a:pt x="4878496" y="208280"/>
                </a:lnTo>
                <a:lnTo>
                  <a:pt x="4890342" y="200302"/>
                </a:lnTo>
                <a:lnTo>
                  <a:pt x="4898320" y="188458"/>
                </a:lnTo>
                <a:lnTo>
                  <a:pt x="4901244" y="173935"/>
                </a:lnTo>
                <a:lnTo>
                  <a:pt x="4898320" y="159410"/>
                </a:lnTo>
                <a:lnTo>
                  <a:pt x="4890342" y="147564"/>
                </a:lnTo>
                <a:lnTo>
                  <a:pt x="4878496" y="139583"/>
                </a:lnTo>
                <a:lnTo>
                  <a:pt x="4863968" y="136659"/>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2" name="object 68">
            <a:extLst>
              <a:ext uri="{FF2B5EF4-FFF2-40B4-BE49-F238E27FC236}">
                <a16:creationId xmlns:a16="http://schemas.microsoft.com/office/drawing/2014/main" id="{1BEA6377-D529-E92B-B7AE-58CE9BCD1C4C}"/>
              </a:ext>
            </a:extLst>
          </p:cNvPr>
          <p:cNvSpPr/>
          <p:nvPr/>
        </p:nvSpPr>
        <p:spPr>
          <a:xfrm>
            <a:off x="3328351" y="2705979"/>
            <a:ext cx="43902" cy="32349"/>
          </a:xfrm>
          <a:custGeom>
            <a:avLst/>
            <a:gdLst/>
            <a:ahLst/>
            <a:cxnLst/>
            <a:rect l="l" t="t" r="r" b="b"/>
            <a:pathLst>
              <a:path w="48259" h="35560">
                <a:moveTo>
                  <a:pt x="0" y="34963"/>
                </a:moveTo>
                <a:lnTo>
                  <a:pt x="4767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3" name="object 69">
            <a:extLst>
              <a:ext uri="{FF2B5EF4-FFF2-40B4-BE49-F238E27FC236}">
                <a16:creationId xmlns:a16="http://schemas.microsoft.com/office/drawing/2014/main" id="{431CA18A-4115-010D-C53A-E85637C82700}"/>
              </a:ext>
            </a:extLst>
          </p:cNvPr>
          <p:cNvSpPr/>
          <p:nvPr/>
        </p:nvSpPr>
        <p:spPr>
          <a:xfrm>
            <a:off x="3301084" y="2695622"/>
            <a:ext cx="84916" cy="62387"/>
          </a:xfrm>
          <a:custGeom>
            <a:avLst/>
            <a:gdLst/>
            <a:ahLst/>
            <a:cxnLst/>
            <a:rect l="l" t="t" r="r" b="b"/>
            <a:pathLst>
              <a:path w="93345" h="68579">
                <a:moveTo>
                  <a:pt x="0" y="68329"/>
                </a:moveTo>
                <a:lnTo>
                  <a:pt x="1082" y="67534"/>
                </a:lnTo>
              </a:path>
              <a:path w="93345" h="68579">
                <a:moveTo>
                  <a:pt x="92095" y="795"/>
                </a:moveTo>
                <a:lnTo>
                  <a:pt x="9317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4" name="object 70">
            <a:extLst>
              <a:ext uri="{FF2B5EF4-FFF2-40B4-BE49-F238E27FC236}">
                <a16:creationId xmlns:a16="http://schemas.microsoft.com/office/drawing/2014/main" id="{85651AFC-6753-B67A-914C-EA78BD93687E}"/>
              </a:ext>
            </a:extLst>
          </p:cNvPr>
          <p:cNvSpPr/>
          <p:nvPr/>
        </p:nvSpPr>
        <p:spPr>
          <a:xfrm>
            <a:off x="3415988" y="2695620"/>
            <a:ext cx="45635" cy="0"/>
          </a:xfrm>
          <a:custGeom>
            <a:avLst/>
            <a:gdLst/>
            <a:ahLst/>
            <a:cxnLst/>
            <a:rect l="l" t="t" r="r" b="b"/>
            <a:pathLst>
              <a:path w="50165">
                <a:moveTo>
                  <a:pt x="0" y="0"/>
                </a:moveTo>
                <a:lnTo>
                  <a:pt x="49695"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5" name="object 71">
            <a:extLst>
              <a:ext uri="{FF2B5EF4-FFF2-40B4-BE49-F238E27FC236}">
                <a16:creationId xmlns:a16="http://schemas.microsoft.com/office/drawing/2014/main" id="{B00444D9-E39C-596A-A1DA-4F944D52ADB8}"/>
              </a:ext>
            </a:extLst>
          </p:cNvPr>
          <p:cNvSpPr/>
          <p:nvPr/>
        </p:nvSpPr>
        <p:spPr>
          <a:xfrm>
            <a:off x="3377363" y="2687149"/>
            <a:ext cx="107445" cy="17330"/>
          </a:xfrm>
          <a:custGeom>
            <a:avLst/>
            <a:gdLst/>
            <a:ahLst/>
            <a:cxnLst/>
            <a:rect l="l" t="t" r="r" b="b"/>
            <a:pathLst>
              <a:path w="118109" h="19050">
                <a:moveTo>
                  <a:pt x="18643" y="9321"/>
                </a:moveTo>
                <a:lnTo>
                  <a:pt x="15913" y="2730"/>
                </a:lnTo>
                <a:lnTo>
                  <a:pt x="9321" y="0"/>
                </a:lnTo>
                <a:lnTo>
                  <a:pt x="2730" y="2730"/>
                </a:lnTo>
                <a:lnTo>
                  <a:pt x="0" y="9321"/>
                </a:lnTo>
                <a:lnTo>
                  <a:pt x="2730" y="15900"/>
                </a:lnTo>
                <a:lnTo>
                  <a:pt x="9321" y="18630"/>
                </a:lnTo>
                <a:lnTo>
                  <a:pt x="15913" y="15900"/>
                </a:lnTo>
                <a:lnTo>
                  <a:pt x="18643" y="9321"/>
                </a:lnTo>
                <a:close/>
              </a:path>
              <a:path w="118109" h="19050">
                <a:moveTo>
                  <a:pt x="118033" y="9321"/>
                </a:moveTo>
                <a:lnTo>
                  <a:pt x="115303" y="2730"/>
                </a:lnTo>
                <a:lnTo>
                  <a:pt x="108712" y="0"/>
                </a:lnTo>
                <a:lnTo>
                  <a:pt x="102120" y="2730"/>
                </a:lnTo>
                <a:lnTo>
                  <a:pt x="99402" y="9321"/>
                </a:lnTo>
                <a:lnTo>
                  <a:pt x="102120" y="15900"/>
                </a:lnTo>
                <a:lnTo>
                  <a:pt x="108712" y="18630"/>
                </a:lnTo>
                <a:lnTo>
                  <a:pt x="115303" y="15900"/>
                </a:lnTo>
                <a:lnTo>
                  <a:pt x="118033" y="9321"/>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6" name="object 72">
            <a:extLst>
              <a:ext uri="{FF2B5EF4-FFF2-40B4-BE49-F238E27FC236}">
                <a16:creationId xmlns:a16="http://schemas.microsoft.com/office/drawing/2014/main" id="{FD29C00B-7708-5824-574A-500012583DB3}"/>
              </a:ext>
            </a:extLst>
          </p:cNvPr>
          <p:cNvSpPr/>
          <p:nvPr/>
        </p:nvSpPr>
        <p:spPr>
          <a:xfrm>
            <a:off x="3506979" y="2684652"/>
            <a:ext cx="479457" cy="10398"/>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7" name="object 73">
            <a:extLst>
              <a:ext uri="{FF2B5EF4-FFF2-40B4-BE49-F238E27FC236}">
                <a16:creationId xmlns:a16="http://schemas.microsoft.com/office/drawing/2014/main" id="{7DC306A3-1CC9-05B6-7E15-E10B864309B9}"/>
              </a:ext>
            </a:extLst>
          </p:cNvPr>
          <p:cNvSpPr/>
          <p:nvPr/>
        </p:nvSpPr>
        <p:spPr>
          <a:xfrm>
            <a:off x="3476265" y="2684322"/>
            <a:ext cx="525670" cy="11553"/>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object 74">
            <a:extLst>
              <a:ext uri="{FF2B5EF4-FFF2-40B4-BE49-F238E27FC236}">
                <a16:creationId xmlns:a16="http://schemas.microsoft.com/office/drawing/2014/main" id="{1AF1C43A-3D27-7CC6-D94E-858630BECEB1}"/>
              </a:ext>
            </a:extLst>
          </p:cNvPr>
          <p:cNvSpPr/>
          <p:nvPr/>
        </p:nvSpPr>
        <p:spPr>
          <a:xfrm>
            <a:off x="4031002" y="2691852"/>
            <a:ext cx="481768" cy="124774"/>
          </a:xfrm>
          <a:custGeom>
            <a:avLst/>
            <a:gdLst/>
            <a:ahLst/>
            <a:cxnLst/>
            <a:rect l="l" t="t" r="r" b="b"/>
            <a:pathLst>
              <a:path w="529590" h="137160">
                <a:moveTo>
                  <a:pt x="0" y="0"/>
                </a:moveTo>
                <a:lnTo>
                  <a:pt x="529579" y="136666"/>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9" name="object 75">
            <a:extLst>
              <a:ext uri="{FF2B5EF4-FFF2-40B4-BE49-F238E27FC236}">
                <a16:creationId xmlns:a16="http://schemas.microsoft.com/office/drawing/2014/main" id="{B7457DE6-CAF2-095F-A035-968ED2860583}"/>
              </a:ext>
            </a:extLst>
          </p:cNvPr>
          <p:cNvSpPr/>
          <p:nvPr/>
        </p:nvSpPr>
        <p:spPr>
          <a:xfrm>
            <a:off x="3993336" y="2675843"/>
            <a:ext cx="17330" cy="17330"/>
          </a:xfrm>
          <a:custGeom>
            <a:avLst/>
            <a:gdLst/>
            <a:ahLst/>
            <a:cxnLst/>
            <a:rect l="l" t="t" r="r" b="b"/>
            <a:pathLst>
              <a:path w="19050" h="19050">
                <a:moveTo>
                  <a:pt x="0" y="9317"/>
                </a:moveTo>
                <a:lnTo>
                  <a:pt x="2728" y="2728"/>
                </a:lnTo>
                <a:lnTo>
                  <a:pt x="9317" y="0"/>
                </a:lnTo>
                <a:lnTo>
                  <a:pt x="15905" y="2728"/>
                </a:lnTo>
                <a:lnTo>
                  <a:pt x="18634" y="9317"/>
                </a:lnTo>
                <a:lnTo>
                  <a:pt x="15905" y="15905"/>
                </a:lnTo>
                <a:lnTo>
                  <a:pt x="9317" y="18634"/>
                </a:lnTo>
                <a:lnTo>
                  <a:pt x="2728" y="15905"/>
                </a:lnTo>
                <a:lnTo>
                  <a:pt x="0" y="9317"/>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0" name="object 76">
            <a:extLst>
              <a:ext uri="{FF2B5EF4-FFF2-40B4-BE49-F238E27FC236}">
                <a16:creationId xmlns:a16="http://schemas.microsoft.com/office/drawing/2014/main" id="{263BC898-49BB-E1C7-A6D7-5F445D7C60F4}"/>
              </a:ext>
            </a:extLst>
          </p:cNvPr>
          <p:cNvSpPr/>
          <p:nvPr/>
        </p:nvSpPr>
        <p:spPr>
          <a:xfrm>
            <a:off x="4527352" y="2819943"/>
            <a:ext cx="578" cy="0"/>
          </a:xfrm>
          <a:custGeom>
            <a:avLst/>
            <a:gdLst/>
            <a:ahLst/>
            <a:cxnLst/>
            <a:rect l="l" t="t" r="r" b="b"/>
            <a:pathLst>
              <a:path w="634">
                <a:moveTo>
                  <a:pt x="0" y="0"/>
                </a:moveTo>
                <a:lnTo>
                  <a:pt x="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1" name="object 77">
            <a:extLst>
              <a:ext uri="{FF2B5EF4-FFF2-40B4-BE49-F238E27FC236}">
                <a16:creationId xmlns:a16="http://schemas.microsoft.com/office/drawing/2014/main" id="{5961C901-086A-F69B-F503-CBD636B2B454}"/>
              </a:ext>
            </a:extLst>
          </p:cNvPr>
          <p:cNvSpPr/>
          <p:nvPr/>
        </p:nvSpPr>
        <p:spPr>
          <a:xfrm>
            <a:off x="4558273" y="2759611"/>
            <a:ext cx="484656" cy="57188"/>
          </a:xfrm>
          <a:custGeom>
            <a:avLst/>
            <a:gdLst/>
            <a:ahLst/>
            <a:cxnLst/>
            <a:rect l="l" t="t" r="r" b="b"/>
            <a:pathLst>
              <a:path w="532765" h="62864">
                <a:moveTo>
                  <a:pt x="0" y="62344"/>
                </a:moveTo>
                <a:lnTo>
                  <a:pt x="532760"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2" name="object 78">
            <a:extLst>
              <a:ext uri="{FF2B5EF4-FFF2-40B4-BE49-F238E27FC236}">
                <a16:creationId xmlns:a16="http://schemas.microsoft.com/office/drawing/2014/main" id="{9B60498F-69A9-D6C5-8AE5-D03F32A2A1FA}"/>
              </a:ext>
            </a:extLst>
          </p:cNvPr>
          <p:cNvSpPr/>
          <p:nvPr/>
        </p:nvSpPr>
        <p:spPr>
          <a:xfrm>
            <a:off x="4527356" y="2757783"/>
            <a:ext cx="531447" cy="62387"/>
          </a:xfrm>
          <a:custGeom>
            <a:avLst/>
            <a:gdLst/>
            <a:ahLst/>
            <a:cxnLst/>
            <a:rect l="l" t="t" r="r" b="b"/>
            <a:pathLst>
              <a:path w="584200" h="68579">
                <a:moveTo>
                  <a:pt x="0" y="68329"/>
                </a:moveTo>
                <a:lnTo>
                  <a:pt x="360" y="68285"/>
                </a:lnTo>
              </a:path>
              <a:path w="584200" h="68579">
                <a:moveTo>
                  <a:pt x="583560" y="36"/>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3" name="object 79">
            <a:extLst>
              <a:ext uri="{FF2B5EF4-FFF2-40B4-BE49-F238E27FC236}">
                <a16:creationId xmlns:a16="http://schemas.microsoft.com/office/drawing/2014/main" id="{677FD596-918C-0D93-83D3-1FB5ABCB81B0}"/>
              </a:ext>
            </a:extLst>
          </p:cNvPr>
          <p:cNvSpPr/>
          <p:nvPr/>
        </p:nvSpPr>
        <p:spPr>
          <a:xfrm>
            <a:off x="5089267" y="2758442"/>
            <a:ext cx="479457" cy="10398"/>
          </a:xfrm>
          <a:custGeom>
            <a:avLst/>
            <a:gdLst/>
            <a:ahLst/>
            <a:cxnLst/>
            <a:rect l="l" t="t" r="r" b="b"/>
            <a:pathLst>
              <a:path w="527050" h="11429">
                <a:moveTo>
                  <a:pt x="0" y="0"/>
                </a:moveTo>
                <a:lnTo>
                  <a:pt x="526958" y="11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4" name="object 80">
            <a:extLst>
              <a:ext uri="{FF2B5EF4-FFF2-40B4-BE49-F238E27FC236}">
                <a16:creationId xmlns:a16="http://schemas.microsoft.com/office/drawing/2014/main" id="{5B865729-B5C0-DC55-CE63-AEA2CE10DE3B}"/>
              </a:ext>
            </a:extLst>
          </p:cNvPr>
          <p:cNvSpPr/>
          <p:nvPr/>
        </p:nvSpPr>
        <p:spPr>
          <a:xfrm>
            <a:off x="5058553" y="2757782"/>
            <a:ext cx="578" cy="578"/>
          </a:xfrm>
          <a:custGeom>
            <a:avLst/>
            <a:gdLst/>
            <a:ahLst/>
            <a:cxnLst/>
            <a:rect l="l" t="t" r="r" b="b"/>
            <a:pathLst>
              <a:path w="634" h="635">
                <a:moveTo>
                  <a:pt x="0" y="0"/>
                </a:moveTo>
                <a:lnTo>
                  <a:pt x="213" y="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5" name="object 81">
            <a:extLst>
              <a:ext uri="{FF2B5EF4-FFF2-40B4-BE49-F238E27FC236}">
                <a16:creationId xmlns:a16="http://schemas.microsoft.com/office/drawing/2014/main" id="{47851ADC-B5D6-A337-42C8-AD0C4BEE669E}"/>
              </a:ext>
            </a:extLst>
          </p:cNvPr>
          <p:cNvSpPr/>
          <p:nvPr/>
        </p:nvSpPr>
        <p:spPr>
          <a:xfrm>
            <a:off x="5583899" y="2760605"/>
            <a:ext cx="578" cy="1733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6" name="object 82">
            <a:extLst>
              <a:ext uri="{FF2B5EF4-FFF2-40B4-BE49-F238E27FC236}">
                <a16:creationId xmlns:a16="http://schemas.microsoft.com/office/drawing/2014/main" id="{70F77291-CF47-6784-4A51-66F7F4A0A24D}"/>
              </a:ext>
            </a:extLst>
          </p:cNvPr>
          <p:cNvSpPr/>
          <p:nvPr/>
        </p:nvSpPr>
        <p:spPr>
          <a:xfrm>
            <a:off x="5614816" y="2769248"/>
            <a:ext cx="479457" cy="5199"/>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7" name="object 83">
            <a:extLst>
              <a:ext uri="{FF2B5EF4-FFF2-40B4-BE49-F238E27FC236}">
                <a16:creationId xmlns:a16="http://schemas.microsoft.com/office/drawing/2014/main" id="{FBDB90A9-C271-D3D2-0207-9BE435D2DD9E}"/>
              </a:ext>
            </a:extLst>
          </p:cNvPr>
          <p:cNvSpPr/>
          <p:nvPr/>
        </p:nvSpPr>
        <p:spPr>
          <a:xfrm>
            <a:off x="5584095" y="2766259"/>
            <a:ext cx="578" cy="1733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8" name="object 84">
            <a:extLst>
              <a:ext uri="{FF2B5EF4-FFF2-40B4-BE49-F238E27FC236}">
                <a16:creationId xmlns:a16="http://schemas.microsoft.com/office/drawing/2014/main" id="{FDBE5DCD-9CA7-D6E9-8565-68968B804CCD}"/>
              </a:ext>
            </a:extLst>
          </p:cNvPr>
          <p:cNvSpPr/>
          <p:nvPr/>
        </p:nvSpPr>
        <p:spPr>
          <a:xfrm>
            <a:off x="6109449" y="2769082"/>
            <a:ext cx="578" cy="578"/>
          </a:xfrm>
          <a:custGeom>
            <a:avLst/>
            <a:gdLst/>
            <a:ahLst/>
            <a:cxnLst/>
            <a:rect l="l" t="t" r="r" b="b"/>
            <a:pathLst>
              <a:path w="634" h="635">
                <a:moveTo>
                  <a:pt x="0" y="7"/>
                </a:moveTo>
                <a:lnTo>
                  <a:pt x="213"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9" name="object 85">
            <a:extLst>
              <a:ext uri="{FF2B5EF4-FFF2-40B4-BE49-F238E27FC236}">
                <a16:creationId xmlns:a16="http://schemas.microsoft.com/office/drawing/2014/main" id="{B1BEDBB6-EC6A-D0BF-4EA1-770089E4EE55}"/>
              </a:ext>
            </a:extLst>
          </p:cNvPr>
          <p:cNvSpPr/>
          <p:nvPr/>
        </p:nvSpPr>
        <p:spPr>
          <a:xfrm>
            <a:off x="6140342" y="2730688"/>
            <a:ext cx="479457" cy="36393"/>
          </a:xfrm>
          <a:custGeom>
            <a:avLst/>
            <a:gdLst/>
            <a:ahLst/>
            <a:cxnLst/>
            <a:rect l="l" t="t" r="r" b="b"/>
            <a:pathLst>
              <a:path w="527050" h="40004">
                <a:moveTo>
                  <a:pt x="0" y="39668"/>
                </a:moveTo>
                <a:lnTo>
                  <a:pt x="526973"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0" name="object 86">
            <a:extLst>
              <a:ext uri="{FF2B5EF4-FFF2-40B4-BE49-F238E27FC236}">
                <a16:creationId xmlns:a16="http://schemas.microsoft.com/office/drawing/2014/main" id="{CBC2C274-FDD5-E84B-126A-F2AB7363F1D2}"/>
              </a:ext>
            </a:extLst>
          </p:cNvPr>
          <p:cNvSpPr/>
          <p:nvPr/>
        </p:nvSpPr>
        <p:spPr>
          <a:xfrm>
            <a:off x="6109641" y="2729529"/>
            <a:ext cx="525670" cy="39858"/>
          </a:xfrm>
          <a:custGeom>
            <a:avLst/>
            <a:gdLst/>
            <a:ahLst/>
            <a:cxnLst/>
            <a:rect l="l" t="t" r="r" b="b"/>
            <a:pathLst>
              <a:path w="577850" h="43814">
                <a:moveTo>
                  <a:pt x="0" y="43481"/>
                </a:moveTo>
                <a:lnTo>
                  <a:pt x="235" y="43467"/>
                </a:lnTo>
              </a:path>
              <a:path w="577850" h="43814">
                <a:moveTo>
                  <a:pt x="577479"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1" name="object 87">
            <a:extLst>
              <a:ext uri="{FF2B5EF4-FFF2-40B4-BE49-F238E27FC236}">
                <a16:creationId xmlns:a16="http://schemas.microsoft.com/office/drawing/2014/main" id="{E0670532-CF6B-6A57-9060-5ACDDAA8C1EC}"/>
              </a:ext>
            </a:extLst>
          </p:cNvPr>
          <p:cNvSpPr/>
          <p:nvPr/>
        </p:nvSpPr>
        <p:spPr>
          <a:xfrm>
            <a:off x="6664085" y="2741024"/>
            <a:ext cx="482346" cy="191783"/>
          </a:xfrm>
          <a:custGeom>
            <a:avLst/>
            <a:gdLst/>
            <a:ahLst/>
            <a:cxnLst/>
            <a:rect l="l" t="t" r="r" b="b"/>
            <a:pathLst>
              <a:path w="530225" h="210820">
                <a:moveTo>
                  <a:pt x="0" y="0"/>
                </a:moveTo>
                <a:lnTo>
                  <a:pt x="529896" y="21082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2" name="object 88">
            <a:extLst>
              <a:ext uri="{FF2B5EF4-FFF2-40B4-BE49-F238E27FC236}">
                <a16:creationId xmlns:a16="http://schemas.microsoft.com/office/drawing/2014/main" id="{E6ACB539-F7E6-B26B-E5AC-0DC7304BD88E}"/>
              </a:ext>
            </a:extLst>
          </p:cNvPr>
          <p:cNvSpPr/>
          <p:nvPr/>
        </p:nvSpPr>
        <p:spPr>
          <a:xfrm>
            <a:off x="6635186" y="2729527"/>
            <a:ext cx="525670" cy="209113"/>
          </a:xfrm>
          <a:custGeom>
            <a:avLst/>
            <a:gdLst/>
            <a:ahLst/>
            <a:cxnLst/>
            <a:rect l="l" t="t" r="r" b="b"/>
            <a:pathLst>
              <a:path w="577850" h="229870">
                <a:moveTo>
                  <a:pt x="0" y="0"/>
                </a:moveTo>
                <a:lnTo>
                  <a:pt x="323" y="132"/>
                </a:lnTo>
              </a:path>
              <a:path w="577850" h="229870">
                <a:moveTo>
                  <a:pt x="577383" y="229712"/>
                </a:moveTo>
                <a:lnTo>
                  <a:pt x="577714" y="229844"/>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3" name="object 89">
            <a:extLst>
              <a:ext uri="{FF2B5EF4-FFF2-40B4-BE49-F238E27FC236}">
                <a16:creationId xmlns:a16="http://schemas.microsoft.com/office/drawing/2014/main" id="{6823F0B5-2BEA-5F9E-D840-5FB08A61E9B2}"/>
              </a:ext>
            </a:extLst>
          </p:cNvPr>
          <p:cNvSpPr/>
          <p:nvPr/>
        </p:nvSpPr>
        <p:spPr>
          <a:xfrm>
            <a:off x="7190128" y="2795770"/>
            <a:ext cx="487545" cy="135172"/>
          </a:xfrm>
          <a:custGeom>
            <a:avLst/>
            <a:gdLst/>
            <a:ahLst/>
            <a:cxnLst/>
            <a:rect l="l" t="t" r="r" b="b"/>
            <a:pathLst>
              <a:path w="535940" h="148589">
                <a:moveTo>
                  <a:pt x="0" y="148085"/>
                </a:moveTo>
                <a:lnTo>
                  <a:pt x="53538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4" name="object 90">
            <a:extLst>
              <a:ext uri="{FF2B5EF4-FFF2-40B4-BE49-F238E27FC236}">
                <a16:creationId xmlns:a16="http://schemas.microsoft.com/office/drawing/2014/main" id="{795BCA6B-128D-F0A5-5E04-679419C2F8C5}"/>
              </a:ext>
            </a:extLst>
          </p:cNvPr>
          <p:cNvSpPr/>
          <p:nvPr/>
        </p:nvSpPr>
        <p:spPr>
          <a:xfrm>
            <a:off x="7160732" y="2791691"/>
            <a:ext cx="531447" cy="147303"/>
          </a:xfrm>
          <a:custGeom>
            <a:avLst/>
            <a:gdLst/>
            <a:ahLst/>
            <a:cxnLst/>
            <a:rect l="l" t="t" r="r" b="b"/>
            <a:pathLst>
              <a:path w="584200" h="161925">
                <a:moveTo>
                  <a:pt x="0" y="161507"/>
                </a:moveTo>
                <a:lnTo>
                  <a:pt x="132" y="161470"/>
                </a:lnTo>
              </a:path>
              <a:path w="584200" h="161925">
                <a:moveTo>
                  <a:pt x="583796" y="29"/>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5" name="object 91">
            <a:extLst>
              <a:ext uri="{FF2B5EF4-FFF2-40B4-BE49-F238E27FC236}">
                <a16:creationId xmlns:a16="http://schemas.microsoft.com/office/drawing/2014/main" id="{921C9EED-C97C-CDB3-E6F9-218418221E61}"/>
              </a:ext>
            </a:extLst>
          </p:cNvPr>
          <p:cNvSpPr/>
          <p:nvPr/>
        </p:nvSpPr>
        <p:spPr>
          <a:xfrm>
            <a:off x="3264385" y="2649133"/>
            <a:ext cx="4458953" cy="328110"/>
          </a:xfrm>
          <a:custGeom>
            <a:avLst/>
            <a:gdLst/>
            <a:ahLst/>
            <a:cxnLst/>
            <a:rect l="l" t="t" r="r" b="b"/>
            <a:pathLst>
              <a:path w="4901565" h="360679">
                <a:moveTo>
                  <a:pt x="37275" y="80757"/>
                </a:moveTo>
                <a:lnTo>
                  <a:pt x="22782" y="83680"/>
                </a:lnTo>
                <a:lnTo>
                  <a:pt x="10932" y="91658"/>
                </a:lnTo>
                <a:lnTo>
                  <a:pt x="2934" y="103502"/>
                </a:lnTo>
                <a:lnTo>
                  <a:pt x="0" y="118025"/>
                </a:lnTo>
                <a:lnTo>
                  <a:pt x="2934" y="132548"/>
                </a:lnTo>
                <a:lnTo>
                  <a:pt x="10932" y="144392"/>
                </a:lnTo>
                <a:lnTo>
                  <a:pt x="22782" y="152370"/>
                </a:lnTo>
                <a:lnTo>
                  <a:pt x="37275" y="155293"/>
                </a:lnTo>
                <a:lnTo>
                  <a:pt x="51798" y="152370"/>
                </a:lnTo>
                <a:lnTo>
                  <a:pt x="63642" y="144392"/>
                </a:lnTo>
                <a:lnTo>
                  <a:pt x="71620" y="132548"/>
                </a:lnTo>
                <a:lnTo>
                  <a:pt x="74543" y="118025"/>
                </a:lnTo>
                <a:lnTo>
                  <a:pt x="71620" y="103502"/>
                </a:lnTo>
                <a:lnTo>
                  <a:pt x="63642" y="91658"/>
                </a:lnTo>
                <a:lnTo>
                  <a:pt x="51798" y="83680"/>
                </a:lnTo>
                <a:lnTo>
                  <a:pt x="37275" y="80757"/>
                </a:lnTo>
                <a:close/>
              </a:path>
              <a:path w="4901565" h="360679">
                <a:moveTo>
                  <a:pt x="136666" y="12420"/>
                </a:moveTo>
                <a:lnTo>
                  <a:pt x="122173" y="15344"/>
                </a:lnTo>
                <a:lnTo>
                  <a:pt x="110323" y="23324"/>
                </a:lnTo>
                <a:lnTo>
                  <a:pt x="102326" y="35171"/>
                </a:lnTo>
                <a:lnTo>
                  <a:pt x="99391" y="49695"/>
                </a:lnTo>
                <a:lnTo>
                  <a:pt x="102326" y="64218"/>
                </a:lnTo>
                <a:lnTo>
                  <a:pt x="110323" y="76063"/>
                </a:lnTo>
                <a:lnTo>
                  <a:pt x="122173" y="84040"/>
                </a:lnTo>
                <a:lnTo>
                  <a:pt x="136666" y="86963"/>
                </a:lnTo>
                <a:lnTo>
                  <a:pt x="151189" y="84040"/>
                </a:lnTo>
                <a:lnTo>
                  <a:pt x="163034" y="76063"/>
                </a:lnTo>
                <a:lnTo>
                  <a:pt x="171011" y="64218"/>
                </a:lnTo>
                <a:lnTo>
                  <a:pt x="173935" y="49695"/>
                </a:lnTo>
                <a:lnTo>
                  <a:pt x="171011" y="35171"/>
                </a:lnTo>
                <a:lnTo>
                  <a:pt x="163034" y="23324"/>
                </a:lnTo>
                <a:lnTo>
                  <a:pt x="151189" y="15344"/>
                </a:lnTo>
                <a:lnTo>
                  <a:pt x="136666" y="12420"/>
                </a:lnTo>
                <a:close/>
              </a:path>
              <a:path w="4901565" h="360679">
                <a:moveTo>
                  <a:pt x="229844" y="12420"/>
                </a:moveTo>
                <a:lnTo>
                  <a:pt x="215354" y="15344"/>
                </a:lnTo>
                <a:lnTo>
                  <a:pt x="203504" y="23324"/>
                </a:lnTo>
                <a:lnTo>
                  <a:pt x="195504" y="35171"/>
                </a:lnTo>
                <a:lnTo>
                  <a:pt x="192569" y="49695"/>
                </a:lnTo>
                <a:lnTo>
                  <a:pt x="195504" y="64218"/>
                </a:lnTo>
                <a:lnTo>
                  <a:pt x="203504" y="76063"/>
                </a:lnTo>
                <a:lnTo>
                  <a:pt x="215354" y="84040"/>
                </a:lnTo>
                <a:lnTo>
                  <a:pt x="229844" y="86963"/>
                </a:lnTo>
                <a:lnTo>
                  <a:pt x="244370" y="84040"/>
                </a:lnTo>
                <a:lnTo>
                  <a:pt x="256214" y="76063"/>
                </a:lnTo>
                <a:lnTo>
                  <a:pt x="264190" y="64218"/>
                </a:lnTo>
                <a:lnTo>
                  <a:pt x="267112" y="49695"/>
                </a:lnTo>
                <a:lnTo>
                  <a:pt x="264190" y="35171"/>
                </a:lnTo>
                <a:lnTo>
                  <a:pt x="256214" y="23324"/>
                </a:lnTo>
                <a:lnTo>
                  <a:pt x="244370" y="15344"/>
                </a:lnTo>
                <a:lnTo>
                  <a:pt x="229844" y="12420"/>
                </a:lnTo>
                <a:close/>
              </a:path>
              <a:path w="4901565" h="360679">
                <a:moveTo>
                  <a:pt x="813765" y="0"/>
                </a:moveTo>
                <a:lnTo>
                  <a:pt x="799242" y="2923"/>
                </a:lnTo>
                <a:lnTo>
                  <a:pt x="787398" y="10900"/>
                </a:lnTo>
                <a:lnTo>
                  <a:pt x="779420" y="22745"/>
                </a:lnTo>
                <a:lnTo>
                  <a:pt x="776497" y="37268"/>
                </a:lnTo>
                <a:lnTo>
                  <a:pt x="779420" y="51795"/>
                </a:lnTo>
                <a:lnTo>
                  <a:pt x="787398" y="63641"/>
                </a:lnTo>
                <a:lnTo>
                  <a:pt x="799242" y="71620"/>
                </a:lnTo>
                <a:lnTo>
                  <a:pt x="813765" y="74543"/>
                </a:lnTo>
                <a:lnTo>
                  <a:pt x="828293" y="71620"/>
                </a:lnTo>
                <a:lnTo>
                  <a:pt x="840139" y="63641"/>
                </a:lnTo>
                <a:lnTo>
                  <a:pt x="848118" y="51795"/>
                </a:lnTo>
                <a:lnTo>
                  <a:pt x="851041" y="37268"/>
                </a:lnTo>
                <a:lnTo>
                  <a:pt x="848118" y="22745"/>
                </a:lnTo>
                <a:lnTo>
                  <a:pt x="840139" y="10900"/>
                </a:lnTo>
                <a:lnTo>
                  <a:pt x="828293" y="2923"/>
                </a:lnTo>
                <a:lnTo>
                  <a:pt x="813765" y="0"/>
                </a:lnTo>
                <a:close/>
              </a:path>
              <a:path w="4901565" h="360679">
                <a:moveTo>
                  <a:pt x="1391480" y="155293"/>
                </a:moveTo>
                <a:lnTo>
                  <a:pt x="1376956" y="158218"/>
                </a:lnTo>
                <a:lnTo>
                  <a:pt x="1365109" y="166198"/>
                </a:lnTo>
                <a:lnTo>
                  <a:pt x="1357129" y="178044"/>
                </a:lnTo>
                <a:lnTo>
                  <a:pt x="1354205" y="192569"/>
                </a:lnTo>
                <a:lnTo>
                  <a:pt x="1357129" y="207093"/>
                </a:lnTo>
                <a:lnTo>
                  <a:pt x="1365109" y="218940"/>
                </a:lnTo>
                <a:lnTo>
                  <a:pt x="1376956" y="226920"/>
                </a:lnTo>
                <a:lnTo>
                  <a:pt x="1391480" y="229844"/>
                </a:lnTo>
                <a:lnTo>
                  <a:pt x="1406006" y="226920"/>
                </a:lnTo>
                <a:lnTo>
                  <a:pt x="1417850" y="218940"/>
                </a:lnTo>
                <a:lnTo>
                  <a:pt x="1425826" y="207093"/>
                </a:lnTo>
                <a:lnTo>
                  <a:pt x="1428748" y="192569"/>
                </a:lnTo>
                <a:lnTo>
                  <a:pt x="1425826" y="178044"/>
                </a:lnTo>
                <a:lnTo>
                  <a:pt x="1417850" y="166198"/>
                </a:lnTo>
                <a:lnTo>
                  <a:pt x="1406006" y="158218"/>
                </a:lnTo>
                <a:lnTo>
                  <a:pt x="1391480" y="155293"/>
                </a:lnTo>
                <a:close/>
              </a:path>
              <a:path w="4901565" h="360679">
                <a:moveTo>
                  <a:pt x="1969195" y="80757"/>
                </a:moveTo>
                <a:lnTo>
                  <a:pt x="1954671" y="83680"/>
                </a:lnTo>
                <a:lnTo>
                  <a:pt x="1942824" y="91658"/>
                </a:lnTo>
                <a:lnTo>
                  <a:pt x="1934844" y="103502"/>
                </a:lnTo>
                <a:lnTo>
                  <a:pt x="1931920" y="118025"/>
                </a:lnTo>
                <a:lnTo>
                  <a:pt x="1934844" y="132548"/>
                </a:lnTo>
                <a:lnTo>
                  <a:pt x="1942824" y="144392"/>
                </a:lnTo>
                <a:lnTo>
                  <a:pt x="1954671" y="152370"/>
                </a:lnTo>
                <a:lnTo>
                  <a:pt x="1969195" y="155293"/>
                </a:lnTo>
                <a:lnTo>
                  <a:pt x="1983721" y="152370"/>
                </a:lnTo>
                <a:lnTo>
                  <a:pt x="1995565" y="144392"/>
                </a:lnTo>
                <a:lnTo>
                  <a:pt x="2003541" y="132548"/>
                </a:lnTo>
                <a:lnTo>
                  <a:pt x="2006463" y="118025"/>
                </a:lnTo>
                <a:lnTo>
                  <a:pt x="2003541" y="103502"/>
                </a:lnTo>
                <a:lnTo>
                  <a:pt x="1995565" y="91658"/>
                </a:lnTo>
                <a:lnTo>
                  <a:pt x="1983721" y="83680"/>
                </a:lnTo>
                <a:lnTo>
                  <a:pt x="1969195" y="80757"/>
                </a:lnTo>
                <a:close/>
              </a:path>
              <a:path w="4901565" h="360679">
                <a:moveTo>
                  <a:pt x="2546903" y="93177"/>
                </a:moveTo>
                <a:lnTo>
                  <a:pt x="2532383" y="96100"/>
                </a:lnTo>
                <a:lnTo>
                  <a:pt x="2520538" y="104078"/>
                </a:lnTo>
                <a:lnTo>
                  <a:pt x="2512559" y="115922"/>
                </a:lnTo>
                <a:lnTo>
                  <a:pt x="2509634" y="130445"/>
                </a:lnTo>
                <a:lnTo>
                  <a:pt x="2512559" y="144973"/>
                </a:lnTo>
                <a:lnTo>
                  <a:pt x="2520538" y="156819"/>
                </a:lnTo>
                <a:lnTo>
                  <a:pt x="2532383" y="164797"/>
                </a:lnTo>
                <a:lnTo>
                  <a:pt x="2546903" y="167721"/>
                </a:lnTo>
                <a:lnTo>
                  <a:pt x="2561430" y="164797"/>
                </a:lnTo>
                <a:lnTo>
                  <a:pt x="2573276" y="156819"/>
                </a:lnTo>
                <a:lnTo>
                  <a:pt x="2581255" y="144973"/>
                </a:lnTo>
                <a:lnTo>
                  <a:pt x="2584178" y="130445"/>
                </a:lnTo>
                <a:lnTo>
                  <a:pt x="2581255" y="115922"/>
                </a:lnTo>
                <a:lnTo>
                  <a:pt x="2573276" y="104078"/>
                </a:lnTo>
                <a:lnTo>
                  <a:pt x="2561430" y="96100"/>
                </a:lnTo>
                <a:lnTo>
                  <a:pt x="2546903" y="93177"/>
                </a:lnTo>
                <a:close/>
              </a:path>
              <a:path w="4901565" h="360679">
                <a:moveTo>
                  <a:pt x="3124617" y="93177"/>
                </a:moveTo>
                <a:lnTo>
                  <a:pt x="3110094" y="96100"/>
                </a:lnTo>
                <a:lnTo>
                  <a:pt x="3098250" y="104078"/>
                </a:lnTo>
                <a:lnTo>
                  <a:pt x="3090272" y="115922"/>
                </a:lnTo>
                <a:lnTo>
                  <a:pt x="3087349" y="130445"/>
                </a:lnTo>
                <a:lnTo>
                  <a:pt x="3090272" y="144973"/>
                </a:lnTo>
                <a:lnTo>
                  <a:pt x="3098250" y="156819"/>
                </a:lnTo>
                <a:lnTo>
                  <a:pt x="3110094" y="164797"/>
                </a:lnTo>
                <a:lnTo>
                  <a:pt x="3124617" y="167721"/>
                </a:lnTo>
                <a:lnTo>
                  <a:pt x="3139145" y="164797"/>
                </a:lnTo>
                <a:lnTo>
                  <a:pt x="3150991" y="156819"/>
                </a:lnTo>
                <a:lnTo>
                  <a:pt x="3158970" y="144973"/>
                </a:lnTo>
                <a:lnTo>
                  <a:pt x="3161893" y="130445"/>
                </a:lnTo>
                <a:lnTo>
                  <a:pt x="3158970" y="115922"/>
                </a:lnTo>
                <a:lnTo>
                  <a:pt x="3150991" y="104078"/>
                </a:lnTo>
                <a:lnTo>
                  <a:pt x="3139145" y="96100"/>
                </a:lnTo>
                <a:lnTo>
                  <a:pt x="3124617" y="93177"/>
                </a:lnTo>
                <a:close/>
              </a:path>
              <a:path w="4901565" h="360679">
                <a:moveTo>
                  <a:pt x="3708546" y="55902"/>
                </a:moveTo>
                <a:lnTo>
                  <a:pt x="3694022" y="58826"/>
                </a:lnTo>
                <a:lnTo>
                  <a:pt x="3682175" y="66806"/>
                </a:lnTo>
                <a:lnTo>
                  <a:pt x="3674195" y="78653"/>
                </a:lnTo>
                <a:lnTo>
                  <a:pt x="3671271" y="93177"/>
                </a:lnTo>
                <a:lnTo>
                  <a:pt x="3674195" y="107700"/>
                </a:lnTo>
                <a:lnTo>
                  <a:pt x="3682175" y="119544"/>
                </a:lnTo>
                <a:lnTo>
                  <a:pt x="3694022" y="127522"/>
                </a:lnTo>
                <a:lnTo>
                  <a:pt x="3708546" y="130445"/>
                </a:lnTo>
                <a:lnTo>
                  <a:pt x="3723072" y="127522"/>
                </a:lnTo>
                <a:lnTo>
                  <a:pt x="3734916" y="119544"/>
                </a:lnTo>
                <a:lnTo>
                  <a:pt x="3742892" y="107700"/>
                </a:lnTo>
                <a:lnTo>
                  <a:pt x="3745814" y="93177"/>
                </a:lnTo>
                <a:lnTo>
                  <a:pt x="3742892" y="78653"/>
                </a:lnTo>
                <a:lnTo>
                  <a:pt x="3734916" y="66806"/>
                </a:lnTo>
                <a:lnTo>
                  <a:pt x="3723072" y="58826"/>
                </a:lnTo>
                <a:lnTo>
                  <a:pt x="3708546" y="55902"/>
                </a:lnTo>
                <a:close/>
              </a:path>
              <a:path w="4901565" h="360679">
                <a:moveTo>
                  <a:pt x="4286253" y="285746"/>
                </a:moveTo>
                <a:lnTo>
                  <a:pt x="4271768" y="288671"/>
                </a:lnTo>
                <a:lnTo>
                  <a:pt x="4259919" y="296651"/>
                </a:lnTo>
                <a:lnTo>
                  <a:pt x="4251921" y="308498"/>
                </a:lnTo>
                <a:lnTo>
                  <a:pt x="4248985" y="323022"/>
                </a:lnTo>
                <a:lnTo>
                  <a:pt x="4251921" y="337545"/>
                </a:lnTo>
                <a:lnTo>
                  <a:pt x="4259919" y="349389"/>
                </a:lnTo>
                <a:lnTo>
                  <a:pt x="4271768" y="357367"/>
                </a:lnTo>
                <a:lnTo>
                  <a:pt x="4286253" y="360290"/>
                </a:lnTo>
                <a:lnTo>
                  <a:pt x="4300781" y="357367"/>
                </a:lnTo>
                <a:lnTo>
                  <a:pt x="4312627" y="349389"/>
                </a:lnTo>
                <a:lnTo>
                  <a:pt x="4320606" y="337545"/>
                </a:lnTo>
                <a:lnTo>
                  <a:pt x="4323529" y="323022"/>
                </a:lnTo>
                <a:lnTo>
                  <a:pt x="4320606" y="308498"/>
                </a:lnTo>
                <a:lnTo>
                  <a:pt x="4312627" y="296651"/>
                </a:lnTo>
                <a:lnTo>
                  <a:pt x="4300781" y="288671"/>
                </a:lnTo>
                <a:lnTo>
                  <a:pt x="4286253" y="285746"/>
                </a:lnTo>
                <a:close/>
              </a:path>
              <a:path w="4901565" h="360679">
                <a:moveTo>
                  <a:pt x="4863968" y="124239"/>
                </a:moveTo>
                <a:lnTo>
                  <a:pt x="4849483" y="127162"/>
                </a:lnTo>
                <a:lnTo>
                  <a:pt x="4837634" y="135140"/>
                </a:lnTo>
                <a:lnTo>
                  <a:pt x="4829636" y="146984"/>
                </a:lnTo>
                <a:lnTo>
                  <a:pt x="4826700" y="161507"/>
                </a:lnTo>
                <a:lnTo>
                  <a:pt x="4829636" y="176034"/>
                </a:lnTo>
                <a:lnTo>
                  <a:pt x="4837634" y="187881"/>
                </a:lnTo>
                <a:lnTo>
                  <a:pt x="4849483" y="195859"/>
                </a:lnTo>
                <a:lnTo>
                  <a:pt x="4863968" y="198782"/>
                </a:lnTo>
                <a:lnTo>
                  <a:pt x="4878496" y="195859"/>
                </a:lnTo>
                <a:lnTo>
                  <a:pt x="4890342" y="187881"/>
                </a:lnTo>
                <a:lnTo>
                  <a:pt x="4898320" y="176034"/>
                </a:lnTo>
                <a:lnTo>
                  <a:pt x="4901244" y="161507"/>
                </a:lnTo>
                <a:lnTo>
                  <a:pt x="4898320" y="146984"/>
                </a:lnTo>
                <a:lnTo>
                  <a:pt x="4890342" y="135140"/>
                </a:lnTo>
                <a:lnTo>
                  <a:pt x="4878496" y="127162"/>
                </a:lnTo>
                <a:lnTo>
                  <a:pt x="4863968" y="124239"/>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6" name="object 92">
            <a:extLst>
              <a:ext uri="{FF2B5EF4-FFF2-40B4-BE49-F238E27FC236}">
                <a16:creationId xmlns:a16="http://schemas.microsoft.com/office/drawing/2014/main" id="{061B33DC-B8F3-78F9-7A60-D51EF0C6D692}"/>
              </a:ext>
            </a:extLst>
          </p:cNvPr>
          <p:cNvSpPr/>
          <p:nvPr/>
        </p:nvSpPr>
        <p:spPr>
          <a:xfrm>
            <a:off x="1696193" y="2424370"/>
            <a:ext cx="5996105" cy="1861218"/>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1" y="2018891"/>
                </a:lnTo>
              </a:path>
              <a:path w="6591300" h="2045970">
                <a:moveTo>
                  <a:pt x="4851541" y="2018891"/>
                </a:moveTo>
                <a:lnTo>
                  <a:pt x="5429256" y="2018891"/>
                </a:lnTo>
              </a:path>
              <a:path w="6591300" h="2045970">
                <a:moveTo>
                  <a:pt x="5429256" y="2018891"/>
                </a:moveTo>
                <a:lnTo>
                  <a:pt x="6006971" y="2018891"/>
                </a:lnTo>
              </a:path>
              <a:path w="6591300" h="2045970">
                <a:moveTo>
                  <a:pt x="6006971" y="2018891"/>
                </a:moveTo>
                <a:lnTo>
                  <a:pt x="6590892"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57" y="2018891"/>
                </a:moveTo>
                <a:lnTo>
                  <a:pt x="4081257"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2" y="2018891"/>
                </a:moveTo>
                <a:lnTo>
                  <a:pt x="6590892" y="2045727"/>
                </a:lnTo>
              </a:path>
              <a:path w="6591300" h="2045970">
                <a:moveTo>
                  <a:pt x="5429256" y="2018891"/>
                </a:moveTo>
                <a:lnTo>
                  <a:pt x="5429256" y="2045727"/>
                </a:lnTo>
              </a:path>
              <a:path w="6591300" h="2045970">
                <a:moveTo>
                  <a:pt x="5621825" y="2018891"/>
                </a:moveTo>
                <a:lnTo>
                  <a:pt x="5621825" y="2045727"/>
                </a:lnTo>
              </a:path>
              <a:path w="6591300" h="2045970">
                <a:moveTo>
                  <a:pt x="5820608" y="2018891"/>
                </a:moveTo>
                <a:lnTo>
                  <a:pt x="5820608"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1" y="2018891"/>
                </a:moveTo>
                <a:lnTo>
                  <a:pt x="4851541" y="2045727"/>
                </a:lnTo>
              </a:path>
              <a:path w="6591300" h="2045970">
                <a:moveTo>
                  <a:pt x="1863590" y="2018891"/>
                </a:moveTo>
                <a:lnTo>
                  <a:pt x="1863590" y="2045727"/>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7" name="object 93">
            <a:extLst>
              <a:ext uri="{FF2B5EF4-FFF2-40B4-BE49-F238E27FC236}">
                <a16:creationId xmlns:a16="http://schemas.microsoft.com/office/drawing/2014/main" id="{2E01EE84-5AA7-D557-789A-83A6D66260D6}"/>
              </a:ext>
            </a:extLst>
          </p:cNvPr>
          <p:cNvSpPr/>
          <p:nvPr/>
        </p:nvSpPr>
        <p:spPr>
          <a:xfrm>
            <a:off x="1718797" y="2424371"/>
            <a:ext cx="5973575" cy="435555"/>
          </a:xfrm>
          <a:custGeom>
            <a:avLst/>
            <a:gdLst/>
            <a:ahLst/>
            <a:cxnLst/>
            <a:rect l="l" t="t" r="r" b="b"/>
            <a:pathLst>
              <a:path w="6566534" h="478789">
                <a:moveTo>
                  <a:pt x="0" y="0"/>
                </a:moveTo>
                <a:lnTo>
                  <a:pt x="192569" y="428627"/>
                </a:lnTo>
              </a:path>
              <a:path w="6566534" h="478789">
                <a:moveTo>
                  <a:pt x="192569" y="428627"/>
                </a:moveTo>
                <a:lnTo>
                  <a:pt x="385145" y="291960"/>
                </a:lnTo>
              </a:path>
              <a:path w="6566534" h="478789">
                <a:moveTo>
                  <a:pt x="385145" y="291960"/>
                </a:moveTo>
                <a:lnTo>
                  <a:pt x="577714" y="409993"/>
                </a:lnTo>
              </a:path>
              <a:path w="6566534" h="478789">
                <a:moveTo>
                  <a:pt x="577714" y="409993"/>
                </a:moveTo>
                <a:lnTo>
                  <a:pt x="776497" y="378931"/>
                </a:lnTo>
              </a:path>
              <a:path w="6566534" h="478789">
                <a:moveTo>
                  <a:pt x="776497" y="385145"/>
                </a:moveTo>
                <a:lnTo>
                  <a:pt x="969066" y="378931"/>
                </a:lnTo>
              </a:path>
              <a:path w="6566534" h="478789">
                <a:moveTo>
                  <a:pt x="969066" y="378931"/>
                </a:moveTo>
                <a:lnTo>
                  <a:pt x="1161636" y="229844"/>
                </a:lnTo>
              </a:path>
              <a:path w="6566534" h="478789">
                <a:moveTo>
                  <a:pt x="1161636" y="229844"/>
                </a:moveTo>
                <a:lnTo>
                  <a:pt x="1354205" y="341656"/>
                </a:lnTo>
              </a:path>
              <a:path w="6566534" h="478789">
                <a:moveTo>
                  <a:pt x="1354205" y="341656"/>
                </a:moveTo>
                <a:lnTo>
                  <a:pt x="1546781" y="285754"/>
                </a:lnTo>
              </a:path>
              <a:path w="6566534" h="478789">
                <a:moveTo>
                  <a:pt x="1546781" y="285754"/>
                </a:moveTo>
                <a:lnTo>
                  <a:pt x="1739350" y="347870"/>
                </a:lnTo>
              </a:path>
              <a:path w="6566534" h="478789">
                <a:moveTo>
                  <a:pt x="1739350" y="347870"/>
                </a:moveTo>
                <a:lnTo>
                  <a:pt x="1832528" y="260906"/>
                </a:lnTo>
              </a:path>
              <a:path w="6566534" h="478789">
                <a:moveTo>
                  <a:pt x="1832528" y="260906"/>
                </a:moveTo>
                <a:lnTo>
                  <a:pt x="1931920" y="372718"/>
                </a:lnTo>
              </a:path>
              <a:path w="6566534" h="478789">
                <a:moveTo>
                  <a:pt x="1931920" y="372718"/>
                </a:moveTo>
                <a:lnTo>
                  <a:pt x="2509634" y="335449"/>
                </a:lnTo>
              </a:path>
              <a:path w="6566534" h="478789">
                <a:moveTo>
                  <a:pt x="2509634" y="335449"/>
                </a:moveTo>
                <a:lnTo>
                  <a:pt x="3087349" y="403779"/>
                </a:lnTo>
              </a:path>
              <a:path w="6566534" h="478789">
                <a:moveTo>
                  <a:pt x="3087349" y="403779"/>
                </a:moveTo>
                <a:lnTo>
                  <a:pt x="3671271" y="409993"/>
                </a:lnTo>
              </a:path>
              <a:path w="6566534" h="478789">
                <a:moveTo>
                  <a:pt x="3671271" y="409993"/>
                </a:moveTo>
                <a:lnTo>
                  <a:pt x="4248985" y="478323"/>
                </a:lnTo>
              </a:path>
              <a:path w="6566534" h="478789">
                <a:moveTo>
                  <a:pt x="4248985" y="478323"/>
                </a:moveTo>
                <a:lnTo>
                  <a:pt x="4826693" y="416200"/>
                </a:lnTo>
              </a:path>
              <a:path w="6566534" h="478789">
                <a:moveTo>
                  <a:pt x="4826693" y="416200"/>
                </a:moveTo>
                <a:lnTo>
                  <a:pt x="5404408" y="304388"/>
                </a:lnTo>
              </a:path>
              <a:path w="6566534" h="478789">
                <a:moveTo>
                  <a:pt x="5404408" y="304388"/>
                </a:moveTo>
                <a:lnTo>
                  <a:pt x="5982123" y="378931"/>
                </a:lnTo>
              </a:path>
              <a:path w="6566534" h="478789">
                <a:moveTo>
                  <a:pt x="5982123" y="378931"/>
                </a:moveTo>
                <a:lnTo>
                  <a:pt x="6566044" y="323022"/>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8" name="object 94">
            <a:extLst>
              <a:ext uri="{FF2B5EF4-FFF2-40B4-BE49-F238E27FC236}">
                <a16:creationId xmlns:a16="http://schemas.microsoft.com/office/drawing/2014/main" id="{4E436231-DC2B-FA49-6CCC-73212B6BD4EC}"/>
              </a:ext>
            </a:extLst>
          </p:cNvPr>
          <p:cNvSpPr/>
          <p:nvPr/>
        </p:nvSpPr>
        <p:spPr>
          <a:xfrm>
            <a:off x="1684963" y="2391974"/>
            <a:ext cx="6035385" cy="497365"/>
          </a:xfrm>
          <a:custGeom>
            <a:avLst/>
            <a:gdLst/>
            <a:ahLst/>
            <a:cxnLst/>
            <a:rect l="l" t="t" r="r" b="b"/>
            <a:pathLst>
              <a:path w="6634480" h="546735">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46735">
                <a:moveTo>
                  <a:pt x="226693" y="428627"/>
                </a:moveTo>
                <a:lnTo>
                  <a:pt x="213394" y="431316"/>
                </a:lnTo>
                <a:lnTo>
                  <a:pt x="202549" y="438648"/>
                </a:lnTo>
                <a:lnTo>
                  <a:pt x="195245" y="449521"/>
                </a:lnTo>
                <a:lnTo>
                  <a:pt x="192569" y="462832"/>
                </a:lnTo>
                <a:lnTo>
                  <a:pt x="195245" y="476131"/>
                </a:lnTo>
                <a:lnTo>
                  <a:pt x="202549" y="486976"/>
                </a:lnTo>
                <a:lnTo>
                  <a:pt x="213394" y="494281"/>
                </a:lnTo>
                <a:lnTo>
                  <a:pt x="226693" y="496957"/>
                </a:lnTo>
                <a:lnTo>
                  <a:pt x="240005" y="494281"/>
                </a:lnTo>
                <a:lnTo>
                  <a:pt x="250877" y="486976"/>
                </a:lnTo>
                <a:lnTo>
                  <a:pt x="258209" y="476131"/>
                </a:lnTo>
                <a:lnTo>
                  <a:pt x="260898" y="462832"/>
                </a:lnTo>
                <a:lnTo>
                  <a:pt x="258209" y="449521"/>
                </a:lnTo>
                <a:lnTo>
                  <a:pt x="250877" y="438648"/>
                </a:lnTo>
                <a:lnTo>
                  <a:pt x="240005" y="431316"/>
                </a:lnTo>
                <a:lnTo>
                  <a:pt x="226693" y="428627"/>
                </a:lnTo>
                <a:close/>
              </a:path>
              <a:path w="6634480" h="546735">
                <a:moveTo>
                  <a:pt x="419262" y="291960"/>
                </a:moveTo>
                <a:lnTo>
                  <a:pt x="405967" y="294649"/>
                </a:lnTo>
                <a:lnTo>
                  <a:pt x="395121" y="301981"/>
                </a:lnTo>
                <a:lnTo>
                  <a:pt x="387815" y="312854"/>
                </a:lnTo>
                <a:lnTo>
                  <a:pt x="385138" y="326166"/>
                </a:lnTo>
                <a:lnTo>
                  <a:pt x="387815" y="339464"/>
                </a:lnTo>
                <a:lnTo>
                  <a:pt x="395121" y="350309"/>
                </a:lnTo>
                <a:lnTo>
                  <a:pt x="405967" y="357614"/>
                </a:lnTo>
                <a:lnTo>
                  <a:pt x="419262" y="360290"/>
                </a:lnTo>
                <a:lnTo>
                  <a:pt x="432575" y="357614"/>
                </a:lnTo>
                <a:lnTo>
                  <a:pt x="443450" y="350309"/>
                </a:lnTo>
                <a:lnTo>
                  <a:pt x="450785" y="339464"/>
                </a:lnTo>
                <a:lnTo>
                  <a:pt x="453475" y="326166"/>
                </a:lnTo>
                <a:lnTo>
                  <a:pt x="450785" y="312854"/>
                </a:lnTo>
                <a:lnTo>
                  <a:pt x="443450" y="301981"/>
                </a:lnTo>
                <a:lnTo>
                  <a:pt x="432575" y="294649"/>
                </a:lnTo>
                <a:lnTo>
                  <a:pt x="419262" y="291960"/>
                </a:lnTo>
                <a:close/>
              </a:path>
              <a:path w="6634480" h="546735">
                <a:moveTo>
                  <a:pt x="611831" y="409986"/>
                </a:moveTo>
                <a:lnTo>
                  <a:pt x="598537" y="412676"/>
                </a:lnTo>
                <a:lnTo>
                  <a:pt x="587694" y="420010"/>
                </a:lnTo>
                <a:lnTo>
                  <a:pt x="580391" y="430886"/>
                </a:lnTo>
                <a:lnTo>
                  <a:pt x="577714" y="444198"/>
                </a:lnTo>
                <a:lnTo>
                  <a:pt x="580391" y="457497"/>
                </a:lnTo>
                <a:lnTo>
                  <a:pt x="587694" y="468342"/>
                </a:lnTo>
                <a:lnTo>
                  <a:pt x="598537" y="475647"/>
                </a:lnTo>
                <a:lnTo>
                  <a:pt x="611831" y="478323"/>
                </a:lnTo>
                <a:lnTo>
                  <a:pt x="625147" y="475647"/>
                </a:lnTo>
                <a:lnTo>
                  <a:pt x="636022" y="468342"/>
                </a:lnTo>
                <a:lnTo>
                  <a:pt x="643355" y="457497"/>
                </a:lnTo>
                <a:lnTo>
                  <a:pt x="646044" y="444198"/>
                </a:lnTo>
                <a:lnTo>
                  <a:pt x="643355" y="430886"/>
                </a:lnTo>
                <a:lnTo>
                  <a:pt x="636022" y="420010"/>
                </a:lnTo>
                <a:lnTo>
                  <a:pt x="625147" y="412676"/>
                </a:lnTo>
                <a:lnTo>
                  <a:pt x="611831" y="409986"/>
                </a:lnTo>
                <a:close/>
              </a:path>
              <a:path w="6634480" h="546735">
                <a:moveTo>
                  <a:pt x="810614" y="378931"/>
                </a:moveTo>
                <a:lnTo>
                  <a:pt x="797320" y="381620"/>
                </a:lnTo>
                <a:lnTo>
                  <a:pt x="786477" y="388952"/>
                </a:lnTo>
                <a:lnTo>
                  <a:pt x="779173" y="399825"/>
                </a:lnTo>
                <a:lnTo>
                  <a:pt x="776497" y="413137"/>
                </a:lnTo>
                <a:lnTo>
                  <a:pt x="779173" y="426436"/>
                </a:lnTo>
                <a:lnTo>
                  <a:pt x="786477" y="437281"/>
                </a:lnTo>
                <a:lnTo>
                  <a:pt x="797320" y="444585"/>
                </a:lnTo>
                <a:lnTo>
                  <a:pt x="810614" y="447261"/>
                </a:lnTo>
                <a:lnTo>
                  <a:pt x="823930" y="444585"/>
                </a:lnTo>
                <a:lnTo>
                  <a:pt x="834805" y="437281"/>
                </a:lnTo>
                <a:lnTo>
                  <a:pt x="842138" y="426436"/>
                </a:lnTo>
                <a:lnTo>
                  <a:pt x="844827" y="413137"/>
                </a:lnTo>
                <a:lnTo>
                  <a:pt x="842138" y="399825"/>
                </a:lnTo>
                <a:lnTo>
                  <a:pt x="834805" y="388952"/>
                </a:lnTo>
                <a:lnTo>
                  <a:pt x="823930" y="381620"/>
                </a:lnTo>
                <a:lnTo>
                  <a:pt x="810614" y="378931"/>
                </a:lnTo>
                <a:close/>
              </a:path>
              <a:path w="6634480" h="546735">
                <a:moveTo>
                  <a:pt x="1003191" y="378931"/>
                </a:moveTo>
                <a:lnTo>
                  <a:pt x="989892" y="381620"/>
                </a:lnTo>
                <a:lnTo>
                  <a:pt x="979047" y="388952"/>
                </a:lnTo>
                <a:lnTo>
                  <a:pt x="971743" y="399825"/>
                </a:lnTo>
                <a:lnTo>
                  <a:pt x="969066" y="413137"/>
                </a:lnTo>
                <a:lnTo>
                  <a:pt x="971743" y="426436"/>
                </a:lnTo>
                <a:lnTo>
                  <a:pt x="979047" y="437281"/>
                </a:lnTo>
                <a:lnTo>
                  <a:pt x="989892" y="444585"/>
                </a:lnTo>
                <a:lnTo>
                  <a:pt x="1003191" y="447261"/>
                </a:lnTo>
                <a:lnTo>
                  <a:pt x="1016502" y="444585"/>
                </a:lnTo>
                <a:lnTo>
                  <a:pt x="1027375" y="437281"/>
                </a:lnTo>
                <a:lnTo>
                  <a:pt x="1034707" y="426436"/>
                </a:lnTo>
                <a:lnTo>
                  <a:pt x="1037396" y="413137"/>
                </a:lnTo>
                <a:lnTo>
                  <a:pt x="1034707" y="399825"/>
                </a:lnTo>
                <a:lnTo>
                  <a:pt x="1027375" y="388952"/>
                </a:lnTo>
                <a:lnTo>
                  <a:pt x="1016502" y="381620"/>
                </a:lnTo>
                <a:lnTo>
                  <a:pt x="1003191" y="378931"/>
                </a:lnTo>
                <a:close/>
              </a:path>
              <a:path w="6634480" h="546735">
                <a:moveTo>
                  <a:pt x="1195760" y="229844"/>
                </a:moveTo>
                <a:lnTo>
                  <a:pt x="1182461" y="232533"/>
                </a:lnTo>
                <a:lnTo>
                  <a:pt x="1171616" y="239865"/>
                </a:lnTo>
                <a:lnTo>
                  <a:pt x="1164312" y="250738"/>
                </a:lnTo>
                <a:lnTo>
                  <a:pt x="1161636" y="264050"/>
                </a:lnTo>
                <a:lnTo>
                  <a:pt x="1164312" y="277348"/>
                </a:lnTo>
                <a:lnTo>
                  <a:pt x="1171616" y="288193"/>
                </a:lnTo>
                <a:lnTo>
                  <a:pt x="1182461" y="295498"/>
                </a:lnTo>
                <a:lnTo>
                  <a:pt x="1195760" y="298174"/>
                </a:lnTo>
                <a:lnTo>
                  <a:pt x="1209071" y="295498"/>
                </a:lnTo>
                <a:lnTo>
                  <a:pt x="1219944" y="288193"/>
                </a:lnTo>
                <a:lnTo>
                  <a:pt x="1227276" y="277348"/>
                </a:lnTo>
                <a:lnTo>
                  <a:pt x="1229965" y="264050"/>
                </a:lnTo>
                <a:lnTo>
                  <a:pt x="1227276" y="250738"/>
                </a:lnTo>
                <a:lnTo>
                  <a:pt x="1219944" y="239865"/>
                </a:lnTo>
                <a:lnTo>
                  <a:pt x="1209071" y="232533"/>
                </a:lnTo>
                <a:lnTo>
                  <a:pt x="1195760" y="229844"/>
                </a:lnTo>
                <a:close/>
              </a:path>
              <a:path w="6634480" h="546735">
                <a:moveTo>
                  <a:pt x="1388329" y="341656"/>
                </a:moveTo>
                <a:lnTo>
                  <a:pt x="1375033" y="344345"/>
                </a:lnTo>
                <a:lnTo>
                  <a:pt x="1364188" y="351677"/>
                </a:lnTo>
                <a:lnTo>
                  <a:pt x="1356882" y="362550"/>
                </a:lnTo>
                <a:lnTo>
                  <a:pt x="1354205" y="375861"/>
                </a:lnTo>
                <a:lnTo>
                  <a:pt x="1356882" y="389160"/>
                </a:lnTo>
                <a:lnTo>
                  <a:pt x="1364188" y="400005"/>
                </a:lnTo>
                <a:lnTo>
                  <a:pt x="1375033" y="407309"/>
                </a:lnTo>
                <a:lnTo>
                  <a:pt x="1388329" y="409986"/>
                </a:lnTo>
                <a:lnTo>
                  <a:pt x="1401641" y="407309"/>
                </a:lnTo>
                <a:lnTo>
                  <a:pt x="1412514" y="400005"/>
                </a:lnTo>
                <a:lnTo>
                  <a:pt x="1419846" y="389160"/>
                </a:lnTo>
                <a:lnTo>
                  <a:pt x="1422535" y="375861"/>
                </a:lnTo>
                <a:lnTo>
                  <a:pt x="1419846" y="362550"/>
                </a:lnTo>
                <a:lnTo>
                  <a:pt x="1412514" y="351677"/>
                </a:lnTo>
                <a:lnTo>
                  <a:pt x="1401641" y="344345"/>
                </a:lnTo>
                <a:lnTo>
                  <a:pt x="1388329" y="341656"/>
                </a:lnTo>
                <a:close/>
              </a:path>
              <a:path w="6634480" h="546735">
                <a:moveTo>
                  <a:pt x="1580898" y="285746"/>
                </a:moveTo>
                <a:lnTo>
                  <a:pt x="1567603" y="288436"/>
                </a:lnTo>
                <a:lnTo>
                  <a:pt x="1556757" y="295771"/>
                </a:lnTo>
                <a:lnTo>
                  <a:pt x="1549451" y="306646"/>
                </a:lnTo>
                <a:lnTo>
                  <a:pt x="1546774" y="319959"/>
                </a:lnTo>
                <a:lnTo>
                  <a:pt x="1549451" y="333258"/>
                </a:lnTo>
                <a:lnTo>
                  <a:pt x="1556757" y="344103"/>
                </a:lnTo>
                <a:lnTo>
                  <a:pt x="1567603" y="351407"/>
                </a:lnTo>
                <a:lnTo>
                  <a:pt x="1580898" y="354083"/>
                </a:lnTo>
                <a:lnTo>
                  <a:pt x="1594214" y="351407"/>
                </a:lnTo>
                <a:lnTo>
                  <a:pt x="1605089" y="344103"/>
                </a:lnTo>
                <a:lnTo>
                  <a:pt x="1612422" y="333258"/>
                </a:lnTo>
                <a:lnTo>
                  <a:pt x="1615111" y="319959"/>
                </a:lnTo>
                <a:lnTo>
                  <a:pt x="1612422" y="306646"/>
                </a:lnTo>
                <a:lnTo>
                  <a:pt x="1605089" y="295771"/>
                </a:lnTo>
                <a:lnTo>
                  <a:pt x="1594214" y="288436"/>
                </a:lnTo>
                <a:lnTo>
                  <a:pt x="1580898" y="285746"/>
                </a:lnTo>
                <a:close/>
              </a:path>
              <a:path w="6634480" h="546735">
                <a:moveTo>
                  <a:pt x="1773475" y="347870"/>
                </a:moveTo>
                <a:lnTo>
                  <a:pt x="1760176" y="350559"/>
                </a:lnTo>
                <a:lnTo>
                  <a:pt x="1749331" y="357891"/>
                </a:lnTo>
                <a:lnTo>
                  <a:pt x="1742027" y="368764"/>
                </a:lnTo>
                <a:lnTo>
                  <a:pt x="1739350" y="382075"/>
                </a:lnTo>
                <a:lnTo>
                  <a:pt x="1742027" y="395374"/>
                </a:lnTo>
                <a:lnTo>
                  <a:pt x="1749331" y="406219"/>
                </a:lnTo>
                <a:lnTo>
                  <a:pt x="1760176" y="413523"/>
                </a:lnTo>
                <a:lnTo>
                  <a:pt x="1773475" y="416199"/>
                </a:lnTo>
                <a:lnTo>
                  <a:pt x="1786786" y="413523"/>
                </a:lnTo>
                <a:lnTo>
                  <a:pt x="1797659" y="406219"/>
                </a:lnTo>
                <a:lnTo>
                  <a:pt x="1804991" y="395374"/>
                </a:lnTo>
                <a:lnTo>
                  <a:pt x="1807680" y="382075"/>
                </a:lnTo>
                <a:lnTo>
                  <a:pt x="1804991" y="368764"/>
                </a:lnTo>
                <a:lnTo>
                  <a:pt x="1797659" y="357891"/>
                </a:lnTo>
                <a:lnTo>
                  <a:pt x="1786786" y="350559"/>
                </a:lnTo>
                <a:lnTo>
                  <a:pt x="1773475" y="347870"/>
                </a:lnTo>
                <a:close/>
              </a:path>
              <a:path w="6634480" h="546735">
                <a:moveTo>
                  <a:pt x="1866653" y="260898"/>
                </a:moveTo>
                <a:lnTo>
                  <a:pt x="1853354" y="263589"/>
                </a:lnTo>
                <a:lnTo>
                  <a:pt x="1842509" y="270923"/>
                </a:lnTo>
                <a:lnTo>
                  <a:pt x="1835204" y="281799"/>
                </a:lnTo>
                <a:lnTo>
                  <a:pt x="1832528" y="295111"/>
                </a:lnTo>
                <a:lnTo>
                  <a:pt x="1835204" y="308410"/>
                </a:lnTo>
                <a:lnTo>
                  <a:pt x="1842509" y="319255"/>
                </a:lnTo>
                <a:lnTo>
                  <a:pt x="1853354" y="326559"/>
                </a:lnTo>
                <a:lnTo>
                  <a:pt x="1866653" y="329236"/>
                </a:lnTo>
                <a:lnTo>
                  <a:pt x="1879964" y="326559"/>
                </a:lnTo>
                <a:lnTo>
                  <a:pt x="1890837" y="319255"/>
                </a:lnTo>
                <a:lnTo>
                  <a:pt x="1898169" y="308410"/>
                </a:lnTo>
                <a:lnTo>
                  <a:pt x="1900858" y="295111"/>
                </a:lnTo>
                <a:lnTo>
                  <a:pt x="1898169" y="281799"/>
                </a:lnTo>
                <a:lnTo>
                  <a:pt x="1890837" y="270923"/>
                </a:lnTo>
                <a:lnTo>
                  <a:pt x="1879964" y="263589"/>
                </a:lnTo>
                <a:lnTo>
                  <a:pt x="1866653" y="260898"/>
                </a:lnTo>
                <a:close/>
              </a:path>
              <a:path w="6634480" h="546735">
                <a:moveTo>
                  <a:pt x="1966044" y="372718"/>
                </a:moveTo>
                <a:lnTo>
                  <a:pt x="1952745" y="375407"/>
                </a:lnTo>
                <a:lnTo>
                  <a:pt x="1941900" y="382739"/>
                </a:lnTo>
                <a:lnTo>
                  <a:pt x="1934596" y="393612"/>
                </a:lnTo>
                <a:lnTo>
                  <a:pt x="1931920" y="406923"/>
                </a:lnTo>
                <a:lnTo>
                  <a:pt x="1934596" y="420222"/>
                </a:lnTo>
                <a:lnTo>
                  <a:pt x="1941900" y="431067"/>
                </a:lnTo>
                <a:lnTo>
                  <a:pt x="1952745" y="438371"/>
                </a:lnTo>
                <a:lnTo>
                  <a:pt x="1966044" y="441047"/>
                </a:lnTo>
                <a:lnTo>
                  <a:pt x="1979355" y="438371"/>
                </a:lnTo>
                <a:lnTo>
                  <a:pt x="1990228" y="431067"/>
                </a:lnTo>
                <a:lnTo>
                  <a:pt x="1997560" y="420222"/>
                </a:lnTo>
                <a:lnTo>
                  <a:pt x="2000249" y="406923"/>
                </a:lnTo>
                <a:lnTo>
                  <a:pt x="1997560" y="393612"/>
                </a:lnTo>
                <a:lnTo>
                  <a:pt x="1990228" y="382739"/>
                </a:lnTo>
                <a:lnTo>
                  <a:pt x="1979355" y="375407"/>
                </a:lnTo>
                <a:lnTo>
                  <a:pt x="1966044" y="372718"/>
                </a:lnTo>
                <a:close/>
              </a:path>
              <a:path w="6634480" h="546735">
                <a:moveTo>
                  <a:pt x="2543759" y="335442"/>
                </a:moveTo>
                <a:lnTo>
                  <a:pt x="2530460" y="338132"/>
                </a:lnTo>
                <a:lnTo>
                  <a:pt x="2519615" y="345467"/>
                </a:lnTo>
                <a:lnTo>
                  <a:pt x="2512311" y="356342"/>
                </a:lnTo>
                <a:lnTo>
                  <a:pt x="2509634" y="369655"/>
                </a:lnTo>
                <a:lnTo>
                  <a:pt x="2512311" y="382954"/>
                </a:lnTo>
                <a:lnTo>
                  <a:pt x="2519615" y="393799"/>
                </a:lnTo>
                <a:lnTo>
                  <a:pt x="2530460" y="401103"/>
                </a:lnTo>
                <a:lnTo>
                  <a:pt x="2543759" y="403779"/>
                </a:lnTo>
                <a:lnTo>
                  <a:pt x="2557070" y="401103"/>
                </a:lnTo>
                <a:lnTo>
                  <a:pt x="2567943" y="393799"/>
                </a:lnTo>
                <a:lnTo>
                  <a:pt x="2575275" y="382954"/>
                </a:lnTo>
                <a:lnTo>
                  <a:pt x="2577964" y="369655"/>
                </a:lnTo>
                <a:lnTo>
                  <a:pt x="2575275" y="356342"/>
                </a:lnTo>
                <a:lnTo>
                  <a:pt x="2567943" y="345467"/>
                </a:lnTo>
                <a:lnTo>
                  <a:pt x="2557070" y="338132"/>
                </a:lnTo>
                <a:lnTo>
                  <a:pt x="2543759" y="335442"/>
                </a:lnTo>
                <a:close/>
              </a:path>
              <a:path w="6634480" h="546735">
                <a:moveTo>
                  <a:pt x="3121466" y="403779"/>
                </a:moveTo>
                <a:lnTo>
                  <a:pt x="3108171" y="406468"/>
                </a:lnTo>
                <a:lnTo>
                  <a:pt x="3097325" y="413800"/>
                </a:lnTo>
                <a:lnTo>
                  <a:pt x="3090019" y="424673"/>
                </a:lnTo>
                <a:lnTo>
                  <a:pt x="3087342" y="437985"/>
                </a:lnTo>
                <a:lnTo>
                  <a:pt x="3090019" y="451283"/>
                </a:lnTo>
                <a:lnTo>
                  <a:pt x="3097325" y="462128"/>
                </a:lnTo>
                <a:lnTo>
                  <a:pt x="3108171" y="469433"/>
                </a:lnTo>
                <a:lnTo>
                  <a:pt x="3121466" y="472109"/>
                </a:lnTo>
                <a:lnTo>
                  <a:pt x="3134782" y="469433"/>
                </a:lnTo>
                <a:lnTo>
                  <a:pt x="3145657" y="462128"/>
                </a:lnTo>
                <a:lnTo>
                  <a:pt x="3152990" y="451283"/>
                </a:lnTo>
                <a:lnTo>
                  <a:pt x="3155679" y="437985"/>
                </a:lnTo>
                <a:lnTo>
                  <a:pt x="3152990" y="424673"/>
                </a:lnTo>
                <a:lnTo>
                  <a:pt x="3145657" y="413800"/>
                </a:lnTo>
                <a:lnTo>
                  <a:pt x="3134782" y="406468"/>
                </a:lnTo>
                <a:lnTo>
                  <a:pt x="3121466" y="403779"/>
                </a:lnTo>
                <a:close/>
              </a:path>
              <a:path w="6634480" h="546735">
                <a:moveTo>
                  <a:pt x="3705395" y="409986"/>
                </a:moveTo>
                <a:lnTo>
                  <a:pt x="3692096" y="412676"/>
                </a:lnTo>
                <a:lnTo>
                  <a:pt x="3681251" y="420010"/>
                </a:lnTo>
                <a:lnTo>
                  <a:pt x="3673947" y="430886"/>
                </a:lnTo>
                <a:lnTo>
                  <a:pt x="3671271" y="444198"/>
                </a:lnTo>
                <a:lnTo>
                  <a:pt x="3673947" y="457497"/>
                </a:lnTo>
                <a:lnTo>
                  <a:pt x="3681251" y="468342"/>
                </a:lnTo>
                <a:lnTo>
                  <a:pt x="3692096" y="475647"/>
                </a:lnTo>
                <a:lnTo>
                  <a:pt x="3705395" y="478323"/>
                </a:lnTo>
                <a:lnTo>
                  <a:pt x="3718706" y="475647"/>
                </a:lnTo>
                <a:lnTo>
                  <a:pt x="3729579" y="468342"/>
                </a:lnTo>
                <a:lnTo>
                  <a:pt x="3736911" y="457497"/>
                </a:lnTo>
                <a:lnTo>
                  <a:pt x="3739600" y="444198"/>
                </a:lnTo>
                <a:lnTo>
                  <a:pt x="3736911" y="430886"/>
                </a:lnTo>
                <a:lnTo>
                  <a:pt x="3729579" y="420010"/>
                </a:lnTo>
                <a:lnTo>
                  <a:pt x="3718706" y="412676"/>
                </a:lnTo>
                <a:lnTo>
                  <a:pt x="3705395" y="409986"/>
                </a:lnTo>
                <a:close/>
              </a:path>
              <a:path w="6634480" h="546735">
                <a:moveTo>
                  <a:pt x="4283110" y="478323"/>
                </a:moveTo>
                <a:lnTo>
                  <a:pt x="4269811" y="481012"/>
                </a:lnTo>
                <a:lnTo>
                  <a:pt x="4258966" y="488344"/>
                </a:lnTo>
                <a:lnTo>
                  <a:pt x="4251662" y="499217"/>
                </a:lnTo>
                <a:lnTo>
                  <a:pt x="4248985" y="512528"/>
                </a:lnTo>
                <a:lnTo>
                  <a:pt x="4251662" y="525827"/>
                </a:lnTo>
                <a:lnTo>
                  <a:pt x="4258966" y="536672"/>
                </a:lnTo>
                <a:lnTo>
                  <a:pt x="4269811" y="543976"/>
                </a:lnTo>
                <a:lnTo>
                  <a:pt x="4283110" y="546653"/>
                </a:lnTo>
                <a:lnTo>
                  <a:pt x="4296421" y="543976"/>
                </a:lnTo>
                <a:lnTo>
                  <a:pt x="4307294" y="536672"/>
                </a:lnTo>
                <a:lnTo>
                  <a:pt x="4314626" y="525827"/>
                </a:lnTo>
                <a:lnTo>
                  <a:pt x="4317315" y="512528"/>
                </a:lnTo>
                <a:lnTo>
                  <a:pt x="4314626" y="499217"/>
                </a:lnTo>
                <a:lnTo>
                  <a:pt x="4307294" y="488344"/>
                </a:lnTo>
                <a:lnTo>
                  <a:pt x="4296421" y="481012"/>
                </a:lnTo>
                <a:lnTo>
                  <a:pt x="4283110" y="478323"/>
                </a:lnTo>
                <a:close/>
              </a:path>
              <a:path w="6634480" h="546735">
                <a:moveTo>
                  <a:pt x="4860817" y="416199"/>
                </a:moveTo>
                <a:lnTo>
                  <a:pt x="4847523" y="418888"/>
                </a:lnTo>
                <a:lnTo>
                  <a:pt x="4836680" y="426221"/>
                </a:lnTo>
                <a:lnTo>
                  <a:pt x="4829376" y="437093"/>
                </a:lnTo>
                <a:lnTo>
                  <a:pt x="4826700" y="450405"/>
                </a:lnTo>
                <a:lnTo>
                  <a:pt x="4829376" y="463704"/>
                </a:lnTo>
                <a:lnTo>
                  <a:pt x="4836680" y="474549"/>
                </a:lnTo>
                <a:lnTo>
                  <a:pt x="4847523" y="481853"/>
                </a:lnTo>
                <a:lnTo>
                  <a:pt x="4860817" y="484529"/>
                </a:lnTo>
                <a:lnTo>
                  <a:pt x="4874133" y="481853"/>
                </a:lnTo>
                <a:lnTo>
                  <a:pt x="4885008" y="474549"/>
                </a:lnTo>
                <a:lnTo>
                  <a:pt x="4892341" y="463704"/>
                </a:lnTo>
                <a:lnTo>
                  <a:pt x="4895030" y="450405"/>
                </a:lnTo>
                <a:lnTo>
                  <a:pt x="4892341" y="437093"/>
                </a:lnTo>
                <a:lnTo>
                  <a:pt x="4885008" y="426221"/>
                </a:lnTo>
                <a:lnTo>
                  <a:pt x="4874133" y="418888"/>
                </a:lnTo>
                <a:lnTo>
                  <a:pt x="4860817" y="416199"/>
                </a:lnTo>
                <a:close/>
              </a:path>
              <a:path w="6634480" h="546735">
                <a:moveTo>
                  <a:pt x="5438532" y="304388"/>
                </a:moveTo>
                <a:lnTo>
                  <a:pt x="5425238" y="307077"/>
                </a:lnTo>
                <a:lnTo>
                  <a:pt x="5414395" y="314409"/>
                </a:lnTo>
                <a:lnTo>
                  <a:pt x="5407091" y="325282"/>
                </a:lnTo>
                <a:lnTo>
                  <a:pt x="5404415" y="338593"/>
                </a:lnTo>
                <a:lnTo>
                  <a:pt x="5407091" y="351892"/>
                </a:lnTo>
                <a:lnTo>
                  <a:pt x="5414395" y="362737"/>
                </a:lnTo>
                <a:lnTo>
                  <a:pt x="5425238" y="370041"/>
                </a:lnTo>
                <a:lnTo>
                  <a:pt x="5438532" y="372718"/>
                </a:lnTo>
                <a:lnTo>
                  <a:pt x="5451845" y="370041"/>
                </a:lnTo>
                <a:lnTo>
                  <a:pt x="5462720" y="362737"/>
                </a:lnTo>
                <a:lnTo>
                  <a:pt x="5470055" y="351892"/>
                </a:lnTo>
                <a:lnTo>
                  <a:pt x="5472745" y="338593"/>
                </a:lnTo>
                <a:lnTo>
                  <a:pt x="5470055" y="325282"/>
                </a:lnTo>
                <a:lnTo>
                  <a:pt x="5462720" y="314409"/>
                </a:lnTo>
                <a:lnTo>
                  <a:pt x="5451845" y="307077"/>
                </a:lnTo>
                <a:lnTo>
                  <a:pt x="5438532" y="304388"/>
                </a:lnTo>
                <a:close/>
              </a:path>
              <a:path w="6634480" h="546735">
                <a:moveTo>
                  <a:pt x="6016247" y="378931"/>
                </a:moveTo>
                <a:lnTo>
                  <a:pt x="6002948" y="381620"/>
                </a:lnTo>
                <a:lnTo>
                  <a:pt x="5992103" y="388952"/>
                </a:lnTo>
                <a:lnTo>
                  <a:pt x="5984799" y="399825"/>
                </a:lnTo>
                <a:lnTo>
                  <a:pt x="5982122" y="413137"/>
                </a:lnTo>
                <a:lnTo>
                  <a:pt x="5984799" y="426436"/>
                </a:lnTo>
                <a:lnTo>
                  <a:pt x="5992103" y="437281"/>
                </a:lnTo>
                <a:lnTo>
                  <a:pt x="6002948" y="444585"/>
                </a:lnTo>
                <a:lnTo>
                  <a:pt x="6016247" y="447261"/>
                </a:lnTo>
                <a:lnTo>
                  <a:pt x="6029559" y="444585"/>
                </a:lnTo>
                <a:lnTo>
                  <a:pt x="6040435" y="437281"/>
                </a:lnTo>
                <a:lnTo>
                  <a:pt x="6047769" y="426436"/>
                </a:lnTo>
                <a:lnTo>
                  <a:pt x="6050460" y="413137"/>
                </a:lnTo>
                <a:lnTo>
                  <a:pt x="6047769" y="399825"/>
                </a:lnTo>
                <a:lnTo>
                  <a:pt x="6040435" y="388952"/>
                </a:lnTo>
                <a:lnTo>
                  <a:pt x="6029559" y="381620"/>
                </a:lnTo>
                <a:lnTo>
                  <a:pt x="6016247" y="378931"/>
                </a:lnTo>
                <a:close/>
              </a:path>
              <a:path w="6634480" h="546735">
                <a:moveTo>
                  <a:pt x="6600168" y="323022"/>
                </a:moveTo>
                <a:lnTo>
                  <a:pt x="6586874" y="325711"/>
                </a:lnTo>
                <a:lnTo>
                  <a:pt x="6576031" y="333043"/>
                </a:lnTo>
                <a:lnTo>
                  <a:pt x="6568727" y="343916"/>
                </a:lnTo>
                <a:lnTo>
                  <a:pt x="6566051" y="357227"/>
                </a:lnTo>
                <a:lnTo>
                  <a:pt x="6568727" y="370526"/>
                </a:lnTo>
                <a:lnTo>
                  <a:pt x="6576031" y="381371"/>
                </a:lnTo>
                <a:lnTo>
                  <a:pt x="6586874" y="388675"/>
                </a:lnTo>
                <a:lnTo>
                  <a:pt x="6600168" y="391352"/>
                </a:lnTo>
                <a:lnTo>
                  <a:pt x="6613484" y="388675"/>
                </a:lnTo>
                <a:lnTo>
                  <a:pt x="6624359" y="381371"/>
                </a:lnTo>
                <a:lnTo>
                  <a:pt x="6631692" y="370526"/>
                </a:lnTo>
                <a:lnTo>
                  <a:pt x="6634381" y="357227"/>
                </a:lnTo>
                <a:lnTo>
                  <a:pt x="6631692" y="343916"/>
                </a:lnTo>
                <a:lnTo>
                  <a:pt x="6624359" y="333043"/>
                </a:lnTo>
                <a:lnTo>
                  <a:pt x="6613484" y="325711"/>
                </a:lnTo>
                <a:lnTo>
                  <a:pt x="6600168" y="323022"/>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79" name="object 95">
            <a:extLst>
              <a:ext uri="{FF2B5EF4-FFF2-40B4-BE49-F238E27FC236}">
                <a16:creationId xmlns:a16="http://schemas.microsoft.com/office/drawing/2014/main" id="{445F7407-9C3A-AC12-15A2-91AF04D476EA}"/>
              </a:ext>
            </a:extLst>
          </p:cNvPr>
          <p:cNvPicPr/>
          <p:nvPr/>
        </p:nvPicPr>
        <p:blipFill>
          <a:blip r:embed="rId4" cstate="print"/>
          <a:stretch>
            <a:fillRect/>
          </a:stretch>
        </p:blipFill>
        <p:spPr>
          <a:xfrm>
            <a:off x="1682137" y="2389147"/>
            <a:ext cx="67812" cy="67812"/>
          </a:xfrm>
          <a:prstGeom prst="rect">
            <a:avLst/>
          </a:prstGeom>
        </p:spPr>
      </p:pic>
      <p:pic>
        <p:nvPicPr>
          <p:cNvPr id="180" name="object 96">
            <a:extLst>
              <a:ext uri="{FF2B5EF4-FFF2-40B4-BE49-F238E27FC236}">
                <a16:creationId xmlns:a16="http://schemas.microsoft.com/office/drawing/2014/main" id="{D672E0C5-E755-7E0E-C652-8EF3E5851E6E}"/>
              </a:ext>
            </a:extLst>
          </p:cNvPr>
          <p:cNvPicPr/>
          <p:nvPr/>
        </p:nvPicPr>
        <p:blipFill>
          <a:blip r:embed="rId5" cstate="print"/>
          <a:stretch>
            <a:fillRect/>
          </a:stretch>
        </p:blipFill>
        <p:spPr>
          <a:xfrm>
            <a:off x="1857317" y="2779069"/>
            <a:ext cx="67812" cy="67812"/>
          </a:xfrm>
          <a:prstGeom prst="rect">
            <a:avLst/>
          </a:prstGeom>
        </p:spPr>
      </p:pic>
      <p:pic>
        <p:nvPicPr>
          <p:cNvPr id="181" name="object 97">
            <a:extLst>
              <a:ext uri="{FF2B5EF4-FFF2-40B4-BE49-F238E27FC236}">
                <a16:creationId xmlns:a16="http://schemas.microsoft.com/office/drawing/2014/main" id="{8BD3E946-1685-4C3E-C387-5F1BB871D355}"/>
              </a:ext>
            </a:extLst>
          </p:cNvPr>
          <p:cNvPicPr/>
          <p:nvPr/>
        </p:nvPicPr>
        <p:blipFill>
          <a:blip r:embed="rId6" cstate="print"/>
          <a:stretch>
            <a:fillRect/>
          </a:stretch>
        </p:blipFill>
        <p:spPr>
          <a:xfrm>
            <a:off x="2032497" y="2654743"/>
            <a:ext cx="67818" cy="67812"/>
          </a:xfrm>
          <a:prstGeom prst="rect">
            <a:avLst/>
          </a:prstGeom>
        </p:spPr>
      </p:pic>
      <p:pic>
        <p:nvPicPr>
          <p:cNvPr id="182" name="object 98">
            <a:extLst>
              <a:ext uri="{FF2B5EF4-FFF2-40B4-BE49-F238E27FC236}">
                <a16:creationId xmlns:a16="http://schemas.microsoft.com/office/drawing/2014/main" id="{13F5B827-256A-4874-E04E-472497B17201}"/>
              </a:ext>
            </a:extLst>
          </p:cNvPr>
          <p:cNvPicPr/>
          <p:nvPr/>
        </p:nvPicPr>
        <p:blipFill>
          <a:blip r:embed="rId7" cstate="print"/>
          <a:stretch>
            <a:fillRect/>
          </a:stretch>
        </p:blipFill>
        <p:spPr>
          <a:xfrm>
            <a:off x="2207684" y="2762111"/>
            <a:ext cx="67812" cy="67818"/>
          </a:xfrm>
          <a:prstGeom prst="rect">
            <a:avLst/>
          </a:prstGeom>
        </p:spPr>
      </p:pic>
      <p:pic>
        <p:nvPicPr>
          <p:cNvPr id="183" name="object 99">
            <a:extLst>
              <a:ext uri="{FF2B5EF4-FFF2-40B4-BE49-F238E27FC236}">
                <a16:creationId xmlns:a16="http://schemas.microsoft.com/office/drawing/2014/main" id="{00F8B2A9-3961-34D9-82C7-C3438B3D919A}"/>
              </a:ext>
            </a:extLst>
          </p:cNvPr>
          <p:cNvPicPr/>
          <p:nvPr/>
        </p:nvPicPr>
        <p:blipFill>
          <a:blip r:embed="rId8" cstate="print"/>
          <a:stretch>
            <a:fillRect/>
          </a:stretch>
        </p:blipFill>
        <p:spPr>
          <a:xfrm>
            <a:off x="2388517" y="2733862"/>
            <a:ext cx="67812" cy="67812"/>
          </a:xfrm>
          <a:prstGeom prst="rect">
            <a:avLst/>
          </a:prstGeom>
        </p:spPr>
      </p:pic>
      <p:pic>
        <p:nvPicPr>
          <p:cNvPr id="184" name="object 100">
            <a:extLst>
              <a:ext uri="{FF2B5EF4-FFF2-40B4-BE49-F238E27FC236}">
                <a16:creationId xmlns:a16="http://schemas.microsoft.com/office/drawing/2014/main" id="{0E7B06ED-B24B-C2A5-FF12-34FDC76BE37D}"/>
              </a:ext>
            </a:extLst>
          </p:cNvPr>
          <p:cNvPicPr/>
          <p:nvPr/>
        </p:nvPicPr>
        <p:blipFill>
          <a:blip r:embed="rId4" cstate="print"/>
          <a:stretch>
            <a:fillRect/>
          </a:stretch>
        </p:blipFill>
        <p:spPr>
          <a:xfrm>
            <a:off x="2738877" y="2598236"/>
            <a:ext cx="67812" cy="67812"/>
          </a:xfrm>
          <a:prstGeom prst="rect">
            <a:avLst/>
          </a:prstGeom>
        </p:spPr>
      </p:pic>
      <p:pic>
        <p:nvPicPr>
          <p:cNvPr id="185" name="object 101">
            <a:extLst>
              <a:ext uri="{FF2B5EF4-FFF2-40B4-BE49-F238E27FC236}">
                <a16:creationId xmlns:a16="http://schemas.microsoft.com/office/drawing/2014/main" id="{2FFCE9F3-48FA-DEAB-16C3-A5C27B8277E8}"/>
              </a:ext>
            </a:extLst>
          </p:cNvPr>
          <p:cNvPicPr/>
          <p:nvPr/>
        </p:nvPicPr>
        <p:blipFill>
          <a:blip r:embed="rId9" cstate="print"/>
          <a:stretch>
            <a:fillRect/>
          </a:stretch>
        </p:blipFill>
        <p:spPr>
          <a:xfrm>
            <a:off x="2563697" y="2733862"/>
            <a:ext cx="67812" cy="67812"/>
          </a:xfrm>
          <a:prstGeom prst="rect">
            <a:avLst/>
          </a:prstGeom>
        </p:spPr>
      </p:pic>
      <p:pic>
        <p:nvPicPr>
          <p:cNvPr id="186" name="object 102">
            <a:extLst>
              <a:ext uri="{FF2B5EF4-FFF2-40B4-BE49-F238E27FC236}">
                <a16:creationId xmlns:a16="http://schemas.microsoft.com/office/drawing/2014/main" id="{44985E85-D9D4-38C9-BD54-FDD9347AA521}"/>
              </a:ext>
            </a:extLst>
          </p:cNvPr>
          <p:cNvPicPr/>
          <p:nvPr/>
        </p:nvPicPr>
        <p:blipFill>
          <a:blip r:embed="rId10" cstate="print"/>
          <a:stretch>
            <a:fillRect/>
          </a:stretch>
        </p:blipFill>
        <p:spPr>
          <a:xfrm>
            <a:off x="2914057" y="2699952"/>
            <a:ext cx="67812" cy="67812"/>
          </a:xfrm>
          <a:prstGeom prst="rect">
            <a:avLst/>
          </a:prstGeom>
        </p:spPr>
      </p:pic>
      <p:pic>
        <p:nvPicPr>
          <p:cNvPr id="187" name="object 103">
            <a:extLst>
              <a:ext uri="{FF2B5EF4-FFF2-40B4-BE49-F238E27FC236}">
                <a16:creationId xmlns:a16="http://schemas.microsoft.com/office/drawing/2014/main" id="{89C354A9-1B4E-6F11-B48B-AA2C3845A3C7}"/>
              </a:ext>
            </a:extLst>
          </p:cNvPr>
          <p:cNvPicPr/>
          <p:nvPr/>
        </p:nvPicPr>
        <p:blipFill>
          <a:blip r:embed="rId11" cstate="print"/>
          <a:stretch>
            <a:fillRect/>
          </a:stretch>
        </p:blipFill>
        <p:spPr>
          <a:xfrm>
            <a:off x="3089238" y="2649091"/>
            <a:ext cx="67818" cy="67818"/>
          </a:xfrm>
          <a:prstGeom prst="rect">
            <a:avLst/>
          </a:prstGeom>
        </p:spPr>
      </p:pic>
      <p:pic>
        <p:nvPicPr>
          <p:cNvPr id="188" name="object 104">
            <a:extLst>
              <a:ext uri="{FF2B5EF4-FFF2-40B4-BE49-F238E27FC236}">
                <a16:creationId xmlns:a16="http://schemas.microsoft.com/office/drawing/2014/main" id="{324C466E-3C16-D8F2-F84D-DFDF7874DB97}"/>
              </a:ext>
            </a:extLst>
          </p:cNvPr>
          <p:cNvPicPr/>
          <p:nvPr/>
        </p:nvPicPr>
        <p:blipFill>
          <a:blip r:embed="rId12" cstate="print"/>
          <a:stretch>
            <a:fillRect/>
          </a:stretch>
        </p:blipFill>
        <p:spPr>
          <a:xfrm>
            <a:off x="3264424" y="2626487"/>
            <a:ext cx="152576" cy="146929"/>
          </a:xfrm>
          <a:prstGeom prst="rect">
            <a:avLst/>
          </a:prstGeom>
        </p:spPr>
      </p:pic>
      <p:pic>
        <p:nvPicPr>
          <p:cNvPr id="189" name="object 105">
            <a:extLst>
              <a:ext uri="{FF2B5EF4-FFF2-40B4-BE49-F238E27FC236}">
                <a16:creationId xmlns:a16="http://schemas.microsoft.com/office/drawing/2014/main" id="{901C6787-6649-0730-43EF-5C8A41712065}"/>
              </a:ext>
            </a:extLst>
          </p:cNvPr>
          <p:cNvPicPr/>
          <p:nvPr/>
        </p:nvPicPr>
        <p:blipFill>
          <a:blip r:embed="rId5" cstate="print"/>
          <a:stretch>
            <a:fillRect/>
          </a:stretch>
        </p:blipFill>
        <p:spPr>
          <a:xfrm>
            <a:off x="3439604" y="2728209"/>
            <a:ext cx="67812" cy="67812"/>
          </a:xfrm>
          <a:prstGeom prst="rect">
            <a:avLst/>
          </a:prstGeom>
        </p:spPr>
      </p:pic>
      <p:pic>
        <p:nvPicPr>
          <p:cNvPr id="190" name="object 106">
            <a:extLst>
              <a:ext uri="{FF2B5EF4-FFF2-40B4-BE49-F238E27FC236}">
                <a16:creationId xmlns:a16="http://schemas.microsoft.com/office/drawing/2014/main" id="{C24B613D-E3FA-107F-3709-734A0788716E}"/>
              </a:ext>
            </a:extLst>
          </p:cNvPr>
          <p:cNvPicPr/>
          <p:nvPr/>
        </p:nvPicPr>
        <p:blipFill>
          <a:blip r:embed="rId13" cstate="print"/>
          <a:stretch>
            <a:fillRect/>
          </a:stretch>
        </p:blipFill>
        <p:spPr>
          <a:xfrm>
            <a:off x="3965152" y="2694299"/>
            <a:ext cx="67812" cy="67818"/>
          </a:xfrm>
          <a:prstGeom prst="rect">
            <a:avLst/>
          </a:prstGeom>
        </p:spPr>
      </p:pic>
      <p:pic>
        <p:nvPicPr>
          <p:cNvPr id="191" name="object 107">
            <a:extLst>
              <a:ext uri="{FF2B5EF4-FFF2-40B4-BE49-F238E27FC236}">
                <a16:creationId xmlns:a16="http://schemas.microsoft.com/office/drawing/2014/main" id="{4F1D1320-D797-F791-23E7-3884DD224950}"/>
              </a:ext>
            </a:extLst>
          </p:cNvPr>
          <p:cNvPicPr/>
          <p:nvPr/>
        </p:nvPicPr>
        <p:blipFill>
          <a:blip r:embed="rId14" cstate="print"/>
          <a:stretch>
            <a:fillRect/>
          </a:stretch>
        </p:blipFill>
        <p:spPr>
          <a:xfrm>
            <a:off x="4490692" y="2756465"/>
            <a:ext cx="67818" cy="67812"/>
          </a:xfrm>
          <a:prstGeom prst="rect">
            <a:avLst/>
          </a:prstGeom>
        </p:spPr>
      </p:pic>
      <p:pic>
        <p:nvPicPr>
          <p:cNvPr id="192" name="object 108">
            <a:extLst>
              <a:ext uri="{FF2B5EF4-FFF2-40B4-BE49-F238E27FC236}">
                <a16:creationId xmlns:a16="http://schemas.microsoft.com/office/drawing/2014/main" id="{5E020BDB-9933-CEF7-4FEA-6C1E76976A7F}"/>
              </a:ext>
            </a:extLst>
          </p:cNvPr>
          <p:cNvPicPr/>
          <p:nvPr/>
        </p:nvPicPr>
        <p:blipFill>
          <a:blip r:embed="rId11" cstate="print"/>
          <a:stretch>
            <a:fillRect/>
          </a:stretch>
        </p:blipFill>
        <p:spPr>
          <a:xfrm>
            <a:off x="5021892" y="2762111"/>
            <a:ext cx="67812" cy="67818"/>
          </a:xfrm>
          <a:prstGeom prst="rect">
            <a:avLst/>
          </a:prstGeom>
        </p:spPr>
      </p:pic>
      <p:pic>
        <p:nvPicPr>
          <p:cNvPr id="193" name="object 109">
            <a:extLst>
              <a:ext uri="{FF2B5EF4-FFF2-40B4-BE49-F238E27FC236}">
                <a16:creationId xmlns:a16="http://schemas.microsoft.com/office/drawing/2014/main" id="{0635D5D1-4C27-2982-8DB8-B121B59DC49F}"/>
              </a:ext>
            </a:extLst>
          </p:cNvPr>
          <p:cNvPicPr/>
          <p:nvPr/>
        </p:nvPicPr>
        <p:blipFill>
          <a:blip r:embed="rId9" cstate="print"/>
          <a:stretch>
            <a:fillRect/>
          </a:stretch>
        </p:blipFill>
        <p:spPr>
          <a:xfrm>
            <a:off x="5547439" y="2824277"/>
            <a:ext cx="67812" cy="67812"/>
          </a:xfrm>
          <a:prstGeom prst="rect">
            <a:avLst/>
          </a:prstGeom>
        </p:spPr>
      </p:pic>
      <p:pic>
        <p:nvPicPr>
          <p:cNvPr id="194" name="object 110">
            <a:extLst>
              <a:ext uri="{FF2B5EF4-FFF2-40B4-BE49-F238E27FC236}">
                <a16:creationId xmlns:a16="http://schemas.microsoft.com/office/drawing/2014/main" id="{1D042B7C-9BEF-331E-89C1-D28157B3A256}"/>
              </a:ext>
            </a:extLst>
          </p:cNvPr>
          <p:cNvPicPr/>
          <p:nvPr/>
        </p:nvPicPr>
        <p:blipFill>
          <a:blip r:embed="rId15" cstate="print"/>
          <a:stretch>
            <a:fillRect/>
          </a:stretch>
        </p:blipFill>
        <p:spPr>
          <a:xfrm>
            <a:off x="6072986" y="2767764"/>
            <a:ext cx="67812" cy="67812"/>
          </a:xfrm>
          <a:prstGeom prst="rect">
            <a:avLst/>
          </a:prstGeom>
        </p:spPr>
      </p:pic>
      <p:pic>
        <p:nvPicPr>
          <p:cNvPr id="195" name="object 111">
            <a:extLst>
              <a:ext uri="{FF2B5EF4-FFF2-40B4-BE49-F238E27FC236}">
                <a16:creationId xmlns:a16="http://schemas.microsoft.com/office/drawing/2014/main" id="{49ABA1A9-5E69-D21E-07D8-3D134E7751B6}"/>
              </a:ext>
            </a:extLst>
          </p:cNvPr>
          <p:cNvPicPr/>
          <p:nvPr/>
        </p:nvPicPr>
        <p:blipFill>
          <a:blip r:embed="rId16" cstate="print"/>
          <a:stretch>
            <a:fillRect/>
          </a:stretch>
        </p:blipFill>
        <p:spPr>
          <a:xfrm>
            <a:off x="6598533" y="2666049"/>
            <a:ext cx="67812" cy="67812"/>
          </a:xfrm>
          <a:prstGeom prst="rect">
            <a:avLst/>
          </a:prstGeom>
        </p:spPr>
      </p:pic>
      <p:pic>
        <p:nvPicPr>
          <p:cNvPr id="196" name="object 112">
            <a:extLst>
              <a:ext uri="{FF2B5EF4-FFF2-40B4-BE49-F238E27FC236}">
                <a16:creationId xmlns:a16="http://schemas.microsoft.com/office/drawing/2014/main" id="{DBE4971E-329A-466E-3371-05826B9ED8D5}"/>
              </a:ext>
            </a:extLst>
          </p:cNvPr>
          <p:cNvPicPr/>
          <p:nvPr/>
        </p:nvPicPr>
        <p:blipFill>
          <a:blip r:embed="rId8" cstate="print"/>
          <a:stretch>
            <a:fillRect/>
          </a:stretch>
        </p:blipFill>
        <p:spPr>
          <a:xfrm>
            <a:off x="7124073" y="2733862"/>
            <a:ext cx="67818" cy="67812"/>
          </a:xfrm>
          <a:prstGeom prst="rect">
            <a:avLst/>
          </a:prstGeom>
        </p:spPr>
      </p:pic>
      <p:pic>
        <p:nvPicPr>
          <p:cNvPr id="197" name="object 113">
            <a:extLst>
              <a:ext uri="{FF2B5EF4-FFF2-40B4-BE49-F238E27FC236}">
                <a16:creationId xmlns:a16="http://schemas.microsoft.com/office/drawing/2014/main" id="{9350617D-19F1-FF3B-0262-35F935C54012}"/>
              </a:ext>
            </a:extLst>
          </p:cNvPr>
          <p:cNvPicPr/>
          <p:nvPr/>
        </p:nvPicPr>
        <p:blipFill>
          <a:blip r:embed="rId17" cstate="print"/>
          <a:stretch>
            <a:fillRect/>
          </a:stretch>
        </p:blipFill>
        <p:spPr>
          <a:xfrm>
            <a:off x="7655273" y="2683000"/>
            <a:ext cx="67812" cy="67812"/>
          </a:xfrm>
          <a:prstGeom prst="rect">
            <a:avLst/>
          </a:prstGeom>
        </p:spPr>
      </p:pic>
      <p:sp>
        <p:nvSpPr>
          <p:cNvPr id="198" name="object 114">
            <a:extLst>
              <a:ext uri="{FF2B5EF4-FFF2-40B4-BE49-F238E27FC236}">
                <a16:creationId xmlns:a16="http://schemas.microsoft.com/office/drawing/2014/main" id="{365DB39D-61B8-F234-3CBB-AFCBF8B3ED2B}"/>
              </a:ext>
            </a:extLst>
          </p:cNvPr>
          <p:cNvSpPr/>
          <p:nvPr/>
        </p:nvSpPr>
        <p:spPr>
          <a:xfrm>
            <a:off x="1718797" y="2424371"/>
            <a:ext cx="5973575" cy="469059"/>
          </a:xfrm>
          <a:custGeom>
            <a:avLst/>
            <a:gdLst/>
            <a:ahLst/>
            <a:cxnLst/>
            <a:rect l="l" t="t" r="r" b="b"/>
            <a:pathLst>
              <a:path w="6566534" h="515620">
                <a:moveTo>
                  <a:pt x="0" y="0"/>
                </a:moveTo>
                <a:lnTo>
                  <a:pt x="192569" y="267112"/>
                </a:lnTo>
              </a:path>
              <a:path w="6566534" h="515620">
                <a:moveTo>
                  <a:pt x="192569" y="267112"/>
                </a:moveTo>
                <a:lnTo>
                  <a:pt x="385145" y="391352"/>
                </a:lnTo>
              </a:path>
              <a:path w="6566534" h="515620">
                <a:moveTo>
                  <a:pt x="385145" y="391352"/>
                </a:moveTo>
                <a:lnTo>
                  <a:pt x="577714" y="403779"/>
                </a:lnTo>
              </a:path>
              <a:path w="6566534" h="515620">
                <a:moveTo>
                  <a:pt x="577714" y="403779"/>
                </a:moveTo>
                <a:lnTo>
                  <a:pt x="776497" y="453475"/>
                </a:lnTo>
              </a:path>
              <a:path w="6566534" h="515620">
                <a:moveTo>
                  <a:pt x="776497" y="453475"/>
                </a:moveTo>
                <a:lnTo>
                  <a:pt x="969066" y="434841"/>
                </a:lnTo>
              </a:path>
              <a:path w="6566534" h="515620">
                <a:moveTo>
                  <a:pt x="969066" y="434841"/>
                </a:moveTo>
                <a:lnTo>
                  <a:pt x="1161636" y="372718"/>
                </a:lnTo>
              </a:path>
              <a:path w="6566534" h="515620">
                <a:moveTo>
                  <a:pt x="1161636" y="372718"/>
                </a:moveTo>
                <a:lnTo>
                  <a:pt x="1354205" y="441047"/>
                </a:lnTo>
              </a:path>
              <a:path w="6566534" h="515620">
                <a:moveTo>
                  <a:pt x="1354205" y="441047"/>
                </a:moveTo>
                <a:lnTo>
                  <a:pt x="1546781" y="273326"/>
                </a:lnTo>
              </a:path>
              <a:path w="6566534" h="515620">
                <a:moveTo>
                  <a:pt x="1546781" y="273326"/>
                </a:moveTo>
                <a:lnTo>
                  <a:pt x="1739350" y="372718"/>
                </a:lnTo>
              </a:path>
              <a:path w="6566534" h="515620">
                <a:moveTo>
                  <a:pt x="1739350" y="372718"/>
                </a:moveTo>
                <a:lnTo>
                  <a:pt x="1832528" y="304388"/>
                </a:lnTo>
              </a:path>
              <a:path w="6566534" h="515620">
                <a:moveTo>
                  <a:pt x="1832528" y="304388"/>
                </a:moveTo>
                <a:lnTo>
                  <a:pt x="1931920" y="304388"/>
                </a:lnTo>
              </a:path>
              <a:path w="6566534" h="515620">
                <a:moveTo>
                  <a:pt x="1931920" y="304388"/>
                </a:moveTo>
                <a:lnTo>
                  <a:pt x="2509634" y="267112"/>
                </a:lnTo>
              </a:path>
              <a:path w="6566534" h="515620">
                <a:moveTo>
                  <a:pt x="2509634" y="267112"/>
                </a:moveTo>
                <a:lnTo>
                  <a:pt x="3087349" y="428627"/>
                </a:lnTo>
              </a:path>
              <a:path w="6566534" h="515620">
                <a:moveTo>
                  <a:pt x="3087349" y="428627"/>
                </a:moveTo>
                <a:lnTo>
                  <a:pt x="3671271" y="298174"/>
                </a:lnTo>
              </a:path>
              <a:path w="6566534" h="515620">
                <a:moveTo>
                  <a:pt x="3671271" y="298174"/>
                </a:moveTo>
                <a:lnTo>
                  <a:pt x="4248985" y="273326"/>
                </a:lnTo>
              </a:path>
              <a:path w="6566534" h="515620">
                <a:moveTo>
                  <a:pt x="4248985" y="273326"/>
                </a:moveTo>
                <a:lnTo>
                  <a:pt x="4826693" y="279540"/>
                </a:lnTo>
              </a:path>
              <a:path w="6566534" h="515620">
                <a:moveTo>
                  <a:pt x="4826693" y="279540"/>
                </a:moveTo>
                <a:lnTo>
                  <a:pt x="5404408" y="285754"/>
                </a:lnTo>
              </a:path>
              <a:path w="6566534" h="515620">
                <a:moveTo>
                  <a:pt x="5404408" y="285754"/>
                </a:moveTo>
                <a:lnTo>
                  <a:pt x="5982123" y="515591"/>
                </a:lnTo>
              </a:path>
              <a:path w="6566534" h="515620">
                <a:moveTo>
                  <a:pt x="5982123" y="515591"/>
                </a:moveTo>
                <a:lnTo>
                  <a:pt x="6566044" y="341656"/>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9" name="object 115">
            <a:extLst>
              <a:ext uri="{FF2B5EF4-FFF2-40B4-BE49-F238E27FC236}">
                <a16:creationId xmlns:a16="http://schemas.microsoft.com/office/drawing/2014/main" id="{5E8FA989-1588-993E-F00D-5475D44D734D}"/>
              </a:ext>
            </a:extLst>
          </p:cNvPr>
          <p:cNvSpPr/>
          <p:nvPr/>
        </p:nvSpPr>
        <p:spPr>
          <a:xfrm>
            <a:off x="1684963" y="2391974"/>
            <a:ext cx="6035385" cy="531447"/>
          </a:xfrm>
          <a:custGeom>
            <a:avLst/>
            <a:gdLst/>
            <a:ahLst/>
            <a:cxnLst/>
            <a:rect l="l" t="t" r="r" b="b"/>
            <a:pathLst>
              <a:path w="6634480" h="584200">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84200">
                <a:moveTo>
                  <a:pt x="226693" y="267112"/>
                </a:moveTo>
                <a:lnTo>
                  <a:pt x="213394" y="269801"/>
                </a:lnTo>
                <a:lnTo>
                  <a:pt x="202549" y="277133"/>
                </a:lnTo>
                <a:lnTo>
                  <a:pt x="195245" y="288006"/>
                </a:lnTo>
                <a:lnTo>
                  <a:pt x="192569" y="301318"/>
                </a:lnTo>
                <a:lnTo>
                  <a:pt x="195245" y="314616"/>
                </a:lnTo>
                <a:lnTo>
                  <a:pt x="202549" y="325462"/>
                </a:lnTo>
                <a:lnTo>
                  <a:pt x="213394" y="332766"/>
                </a:lnTo>
                <a:lnTo>
                  <a:pt x="226693" y="335442"/>
                </a:lnTo>
                <a:lnTo>
                  <a:pt x="240005" y="332766"/>
                </a:lnTo>
                <a:lnTo>
                  <a:pt x="250877" y="325462"/>
                </a:lnTo>
                <a:lnTo>
                  <a:pt x="258209" y="314616"/>
                </a:lnTo>
                <a:lnTo>
                  <a:pt x="260898" y="301318"/>
                </a:lnTo>
                <a:lnTo>
                  <a:pt x="258209" y="288006"/>
                </a:lnTo>
                <a:lnTo>
                  <a:pt x="250877" y="277133"/>
                </a:lnTo>
                <a:lnTo>
                  <a:pt x="240005" y="269801"/>
                </a:lnTo>
                <a:lnTo>
                  <a:pt x="226693" y="267112"/>
                </a:lnTo>
                <a:close/>
              </a:path>
              <a:path w="6634480" h="584200">
                <a:moveTo>
                  <a:pt x="419262" y="391352"/>
                </a:moveTo>
                <a:lnTo>
                  <a:pt x="405967" y="394041"/>
                </a:lnTo>
                <a:lnTo>
                  <a:pt x="395121" y="401373"/>
                </a:lnTo>
                <a:lnTo>
                  <a:pt x="387815" y="412246"/>
                </a:lnTo>
                <a:lnTo>
                  <a:pt x="385138" y="425557"/>
                </a:lnTo>
                <a:lnTo>
                  <a:pt x="387815" y="438856"/>
                </a:lnTo>
                <a:lnTo>
                  <a:pt x="395121" y="449701"/>
                </a:lnTo>
                <a:lnTo>
                  <a:pt x="405967" y="457005"/>
                </a:lnTo>
                <a:lnTo>
                  <a:pt x="419262" y="459681"/>
                </a:lnTo>
                <a:lnTo>
                  <a:pt x="432575" y="457005"/>
                </a:lnTo>
                <a:lnTo>
                  <a:pt x="443450" y="449701"/>
                </a:lnTo>
                <a:lnTo>
                  <a:pt x="450785" y="438856"/>
                </a:lnTo>
                <a:lnTo>
                  <a:pt x="453475" y="425557"/>
                </a:lnTo>
                <a:lnTo>
                  <a:pt x="450785" y="412246"/>
                </a:lnTo>
                <a:lnTo>
                  <a:pt x="443450" y="401373"/>
                </a:lnTo>
                <a:lnTo>
                  <a:pt x="432575" y="394041"/>
                </a:lnTo>
                <a:lnTo>
                  <a:pt x="419262" y="391352"/>
                </a:lnTo>
                <a:close/>
              </a:path>
              <a:path w="6634480" h="584200">
                <a:moveTo>
                  <a:pt x="611831" y="403779"/>
                </a:moveTo>
                <a:lnTo>
                  <a:pt x="598537" y="406468"/>
                </a:lnTo>
                <a:lnTo>
                  <a:pt x="587694" y="413800"/>
                </a:lnTo>
                <a:lnTo>
                  <a:pt x="580391" y="424673"/>
                </a:lnTo>
                <a:lnTo>
                  <a:pt x="577714" y="437985"/>
                </a:lnTo>
                <a:lnTo>
                  <a:pt x="580391" y="451283"/>
                </a:lnTo>
                <a:lnTo>
                  <a:pt x="587694" y="462128"/>
                </a:lnTo>
                <a:lnTo>
                  <a:pt x="598537" y="469433"/>
                </a:lnTo>
                <a:lnTo>
                  <a:pt x="611831" y="472109"/>
                </a:lnTo>
                <a:lnTo>
                  <a:pt x="625147" y="469433"/>
                </a:lnTo>
                <a:lnTo>
                  <a:pt x="636022" y="462128"/>
                </a:lnTo>
                <a:lnTo>
                  <a:pt x="643355" y="451283"/>
                </a:lnTo>
                <a:lnTo>
                  <a:pt x="646044" y="437985"/>
                </a:lnTo>
                <a:lnTo>
                  <a:pt x="643355" y="424673"/>
                </a:lnTo>
                <a:lnTo>
                  <a:pt x="636022" y="413800"/>
                </a:lnTo>
                <a:lnTo>
                  <a:pt x="625147" y="406468"/>
                </a:lnTo>
                <a:lnTo>
                  <a:pt x="611831" y="403779"/>
                </a:lnTo>
                <a:close/>
              </a:path>
              <a:path w="6634480" h="584200">
                <a:moveTo>
                  <a:pt x="810614" y="453475"/>
                </a:moveTo>
                <a:lnTo>
                  <a:pt x="797320" y="456164"/>
                </a:lnTo>
                <a:lnTo>
                  <a:pt x="786477" y="463496"/>
                </a:lnTo>
                <a:lnTo>
                  <a:pt x="779173" y="474369"/>
                </a:lnTo>
                <a:lnTo>
                  <a:pt x="776497" y="487680"/>
                </a:lnTo>
                <a:lnTo>
                  <a:pt x="779173" y="500979"/>
                </a:lnTo>
                <a:lnTo>
                  <a:pt x="786477" y="511824"/>
                </a:lnTo>
                <a:lnTo>
                  <a:pt x="797320" y="519128"/>
                </a:lnTo>
                <a:lnTo>
                  <a:pt x="810614" y="521805"/>
                </a:lnTo>
                <a:lnTo>
                  <a:pt x="823930" y="519128"/>
                </a:lnTo>
                <a:lnTo>
                  <a:pt x="834805" y="511824"/>
                </a:lnTo>
                <a:lnTo>
                  <a:pt x="842138" y="500979"/>
                </a:lnTo>
                <a:lnTo>
                  <a:pt x="844827" y="487680"/>
                </a:lnTo>
                <a:lnTo>
                  <a:pt x="842138" y="474369"/>
                </a:lnTo>
                <a:lnTo>
                  <a:pt x="834805" y="463496"/>
                </a:lnTo>
                <a:lnTo>
                  <a:pt x="823930" y="456164"/>
                </a:lnTo>
                <a:lnTo>
                  <a:pt x="810614" y="453475"/>
                </a:lnTo>
                <a:close/>
              </a:path>
              <a:path w="6634480" h="584200">
                <a:moveTo>
                  <a:pt x="1003191" y="434834"/>
                </a:moveTo>
                <a:lnTo>
                  <a:pt x="989892" y="437524"/>
                </a:lnTo>
                <a:lnTo>
                  <a:pt x="979047" y="444858"/>
                </a:lnTo>
                <a:lnTo>
                  <a:pt x="971743" y="455734"/>
                </a:lnTo>
                <a:lnTo>
                  <a:pt x="969066" y="469046"/>
                </a:lnTo>
                <a:lnTo>
                  <a:pt x="971743" y="482345"/>
                </a:lnTo>
                <a:lnTo>
                  <a:pt x="979047" y="493190"/>
                </a:lnTo>
                <a:lnTo>
                  <a:pt x="989892" y="500494"/>
                </a:lnTo>
                <a:lnTo>
                  <a:pt x="1003191" y="503171"/>
                </a:lnTo>
                <a:lnTo>
                  <a:pt x="1016502" y="500494"/>
                </a:lnTo>
                <a:lnTo>
                  <a:pt x="1027375" y="493190"/>
                </a:lnTo>
                <a:lnTo>
                  <a:pt x="1034707" y="482345"/>
                </a:lnTo>
                <a:lnTo>
                  <a:pt x="1037396" y="469046"/>
                </a:lnTo>
                <a:lnTo>
                  <a:pt x="1034707" y="455734"/>
                </a:lnTo>
                <a:lnTo>
                  <a:pt x="1027375" y="444858"/>
                </a:lnTo>
                <a:lnTo>
                  <a:pt x="1016502" y="437524"/>
                </a:lnTo>
                <a:lnTo>
                  <a:pt x="1003191" y="434834"/>
                </a:lnTo>
                <a:close/>
              </a:path>
              <a:path w="6634480" h="584200">
                <a:moveTo>
                  <a:pt x="1195760" y="372718"/>
                </a:moveTo>
                <a:lnTo>
                  <a:pt x="1182461" y="375407"/>
                </a:lnTo>
                <a:lnTo>
                  <a:pt x="1171616" y="382739"/>
                </a:lnTo>
                <a:lnTo>
                  <a:pt x="1164312" y="393612"/>
                </a:lnTo>
                <a:lnTo>
                  <a:pt x="1161636" y="406923"/>
                </a:lnTo>
                <a:lnTo>
                  <a:pt x="1164312" y="420222"/>
                </a:lnTo>
                <a:lnTo>
                  <a:pt x="1171616" y="431067"/>
                </a:lnTo>
                <a:lnTo>
                  <a:pt x="1182461" y="438371"/>
                </a:lnTo>
                <a:lnTo>
                  <a:pt x="1195760" y="441047"/>
                </a:lnTo>
                <a:lnTo>
                  <a:pt x="1209071" y="438371"/>
                </a:lnTo>
                <a:lnTo>
                  <a:pt x="1219944" y="431067"/>
                </a:lnTo>
                <a:lnTo>
                  <a:pt x="1227276" y="420222"/>
                </a:lnTo>
                <a:lnTo>
                  <a:pt x="1229965" y="406923"/>
                </a:lnTo>
                <a:lnTo>
                  <a:pt x="1227276" y="393612"/>
                </a:lnTo>
                <a:lnTo>
                  <a:pt x="1219944" y="382739"/>
                </a:lnTo>
                <a:lnTo>
                  <a:pt x="1209071" y="375407"/>
                </a:lnTo>
                <a:lnTo>
                  <a:pt x="1195760" y="372718"/>
                </a:lnTo>
                <a:close/>
              </a:path>
              <a:path w="6634480" h="584200">
                <a:moveTo>
                  <a:pt x="1388329" y="441047"/>
                </a:moveTo>
                <a:lnTo>
                  <a:pt x="1375033" y="443736"/>
                </a:lnTo>
                <a:lnTo>
                  <a:pt x="1364188" y="451068"/>
                </a:lnTo>
                <a:lnTo>
                  <a:pt x="1356882" y="461941"/>
                </a:lnTo>
                <a:lnTo>
                  <a:pt x="1354205" y="475253"/>
                </a:lnTo>
                <a:lnTo>
                  <a:pt x="1356882" y="488552"/>
                </a:lnTo>
                <a:lnTo>
                  <a:pt x="1364188" y="499397"/>
                </a:lnTo>
                <a:lnTo>
                  <a:pt x="1375033" y="506701"/>
                </a:lnTo>
                <a:lnTo>
                  <a:pt x="1388329" y="509377"/>
                </a:lnTo>
                <a:lnTo>
                  <a:pt x="1401641" y="506701"/>
                </a:lnTo>
                <a:lnTo>
                  <a:pt x="1412514" y="499397"/>
                </a:lnTo>
                <a:lnTo>
                  <a:pt x="1419846" y="488552"/>
                </a:lnTo>
                <a:lnTo>
                  <a:pt x="1422535" y="475253"/>
                </a:lnTo>
                <a:lnTo>
                  <a:pt x="1419846" y="461941"/>
                </a:lnTo>
                <a:lnTo>
                  <a:pt x="1412514" y="451068"/>
                </a:lnTo>
                <a:lnTo>
                  <a:pt x="1401641" y="443736"/>
                </a:lnTo>
                <a:lnTo>
                  <a:pt x="1388329" y="441047"/>
                </a:lnTo>
                <a:close/>
              </a:path>
              <a:path w="6634480" h="584200">
                <a:moveTo>
                  <a:pt x="1580898" y="273326"/>
                </a:moveTo>
                <a:lnTo>
                  <a:pt x="1567603" y="276015"/>
                </a:lnTo>
                <a:lnTo>
                  <a:pt x="1556757" y="283347"/>
                </a:lnTo>
                <a:lnTo>
                  <a:pt x="1549451" y="294220"/>
                </a:lnTo>
                <a:lnTo>
                  <a:pt x="1546774" y="307531"/>
                </a:lnTo>
                <a:lnTo>
                  <a:pt x="1549451" y="320830"/>
                </a:lnTo>
                <a:lnTo>
                  <a:pt x="1556757" y="331675"/>
                </a:lnTo>
                <a:lnTo>
                  <a:pt x="1567603" y="338980"/>
                </a:lnTo>
                <a:lnTo>
                  <a:pt x="1580898" y="341656"/>
                </a:lnTo>
                <a:lnTo>
                  <a:pt x="1594214" y="338980"/>
                </a:lnTo>
                <a:lnTo>
                  <a:pt x="1605089" y="331675"/>
                </a:lnTo>
                <a:lnTo>
                  <a:pt x="1612422" y="320830"/>
                </a:lnTo>
                <a:lnTo>
                  <a:pt x="1615111" y="307531"/>
                </a:lnTo>
                <a:lnTo>
                  <a:pt x="1612422" y="294220"/>
                </a:lnTo>
                <a:lnTo>
                  <a:pt x="1605089" y="283347"/>
                </a:lnTo>
                <a:lnTo>
                  <a:pt x="1594214" y="276015"/>
                </a:lnTo>
                <a:lnTo>
                  <a:pt x="1580898" y="273326"/>
                </a:lnTo>
                <a:close/>
              </a:path>
              <a:path w="6634480" h="584200">
                <a:moveTo>
                  <a:pt x="1773475" y="372718"/>
                </a:moveTo>
                <a:lnTo>
                  <a:pt x="1760176" y="375407"/>
                </a:lnTo>
                <a:lnTo>
                  <a:pt x="1749331" y="382739"/>
                </a:lnTo>
                <a:lnTo>
                  <a:pt x="1742027" y="393612"/>
                </a:lnTo>
                <a:lnTo>
                  <a:pt x="1739350" y="406923"/>
                </a:lnTo>
                <a:lnTo>
                  <a:pt x="1742027" y="420222"/>
                </a:lnTo>
                <a:lnTo>
                  <a:pt x="1749331" y="431067"/>
                </a:lnTo>
                <a:lnTo>
                  <a:pt x="1760176" y="438371"/>
                </a:lnTo>
                <a:lnTo>
                  <a:pt x="1773475" y="441047"/>
                </a:lnTo>
                <a:lnTo>
                  <a:pt x="1786786" y="438371"/>
                </a:lnTo>
                <a:lnTo>
                  <a:pt x="1797659" y="431067"/>
                </a:lnTo>
                <a:lnTo>
                  <a:pt x="1804991" y="420222"/>
                </a:lnTo>
                <a:lnTo>
                  <a:pt x="1807680" y="406923"/>
                </a:lnTo>
                <a:lnTo>
                  <a:pt x="1804991" y="393612"/>
                </a:lnTo>
                <a:lnTo>
                  <a:pt x="1797659" y="382739"/>
                </a:lnTo>
                <a:lnTo>
                  <a:pt x="1786786" y="375407"/>
                </a:lnTo>
                <a:lnTo>
                  <a:pt x="1773475" y="372718"/>
                </a:lnTo>
                <a:close/>
              </a:path>
              <a:path w="6634480" h="584200">
                <a:moveTo>
                  <a:pt x="1866653" y="304388"/>
                </a:moveTo>
                <a:lnTo>
                  <a:pt x="1853354" y="307077"/>
                </a:lnTo>
                <a:lnTo>
                  <a:pt x="1842509" y="314409"/>
                </a:lnTo>
                <a:lnTo>
                  <a:pt x="1835204" y="325282"/>
                </a:lnTo>
                <a:lnTo>
                  <a:pt x="1832528" y="338593"/>
                </a:lnTo>
                <a:lnTo>
                  <a:pt x="1835204" y="351892"/>
                </a:lnTo>
                <a:lnTo>
                  <a:pt x="1842509" y="362737"/>
                </a:lnTo>
                <a:lnTo>
                  <a:pt x="1853354" y="370041"/>
                </a:lnTo>
                <a:lnTo>
                  <a:pt x="1866653" y="372718"/>
                </a:lnTo>
                <a:lnTo>
                  <a:pt x="1879964" y="370041"/>
                </a:lnTo>
                <a:lnTo>
                  <a:pt x="1890837" y="362737"/>
                </a:lnTo>
                <a:lnTo>
                  <a:pt x="1898169" y="351892"/>
                </a:lnTo>
                <a:lnTo>
                  <a:pt x="1900858" y="338593"/>
                </a:lnTo>
                <a:lnTo>
                  <a:pt x="1898169" y="325282"/>
                </a:lnTo>
                <a:lnTo>
                  <a:pt x="1890837" y="314409"/>
                </a:lnTo>
                <a:lnTo>
                  <a:pt x="1879964" y="307077"/>
                </a:lnTo>
                <a:lnTo>
                  <a:pt x="1866653" y="304388"/>
                </a:lnTo>
                <a:close/>
              </a:path>
              <a:path w="6634480" h="584200">
                <a:moveTo>
                  <a:pt x="1966044" y="304388"/>
                </a:moveTo>
                <a:lnTo>
                  <a:pt x="1952745" y="307077"/>
                </a:lnTo>
                <a:lnTo>
                  <a:pt x="1941900" y="314409"/>
                </a:lnTo>
                <a:lnTo>
                  <a:pt x="1934596" y="325282"/>
                </a:lnTo>
                <a:lnTo>
                  <a:pt x="1931920" y="338593"/>
                </a:lnTo>
                <a:lnTo>
                  <a:pt x="1934596" y="351892"/>
                </a:lnTo>
                <a:lnTo>
                  <a:pt x="1941900" y="362737"/>
                </a:lnTo>
                <a:lnTo>
                  <a:pt x="1952745" y="370041"/>
                </a:lnTo>
                <a:lnTo>
                  <a:pt x="1966044" y="372718"/>
                </a:lnTo>
                <a:lnTo>
                  <a:pt x="1979355" y="370041"/>
                </a:lnTo>
                <a:lnTo>
                  <a:pt x="1990228" y="362737"/>
                </a:lnTo>
                <a:lnTo>
                  <a:pt x="1997560" y="351892"/>
                </a:lnTo>
                <a:lnTo>
                  <a:pt x="2000249" y="338593"/>
                </a:lnTo>
                <a:lnTo>
                  <a:pt x="1997560" y="325282"/>
                </a:lnTo>
                <a:lnTo>
                  <a:pt x="1990228" y="314409"/>
                </a:lnTo>
                <a:lnTo>
                  <a:pt x="1979355" y="307077"/>
                </a:lnTo>
                <a:lnTo>
                  <a:pt x="1966044" y="304388"/>
                </a:lnTo>
                <a:close/>
              </a:path>
              <a:path w="6634480" h="584200">
                <a:moveTo>
                  <a:pt x="2543759" y="267112"/>
                </a:moveTo>
                <a:lnTo>
                  <a:pt x="2530460" y="269801"/>
                </a:lnTo>
                <a:lnTo>
                  <a:pt x="2519615" y="277133"/>
                </a:lnTo>
                <a:lnTo>
                  <a:pt x="2512311" y="288006"/>
                </a:lnTo>
                <a:lnTo>
                  <a:pt x="2509634" y="301318"/>
                </a:lnTo>
                <a:lnTo>
                  <a:pt x="2512311" y="314616"/>
                </a:lnTo>
                <a:lnTo>
                  <a:pt x="2519615" y="325462"/>
                </a:lnTo>
                <a:lnTo>
                  <a:pt x="2530460" y="332766"/>
                </a:lnTo>
                <a:lnTo>
                  <a:pt x="2543759" y="335442"/>
                </a:lnTo>
                <a:lnTo>
                  <a:pt x="2557070" y="332766"/>
                </a:lnTo>
                <a:lnTo>
                  <a:pt x="2567943" y="325462"/>
                </a:lnTo>
                <a:lnTo>
                  <a:pt x="2575275" y="314616"/>
                </a:lnTo>
                <a:lnTo>
                  <a:pt x="2577964" y="301318"/>
                </a:lnTo>
                <a:lnTo>
                  <a:pt x="2575275" y="288006"/>
                </a:lnTo>
                <a:lnTo>
                  <a:pt x="2567943" y="277133"/>
                </a:lnTo>
                <a:lnTo>
                  <a:pt x="2557070" y="269801"/>
                </a:lnTo>
                <a:lnTo>
                  <a:pt x="2543759" y="267112"/>
                </a:lnTo>
                <a:close/>
              </a:path>
              <a:path w="6634480" h="584200">
                <a:moveTo>
                  <a:pt x="3121466" y="428627"/>
                </a:moveTo>
                <a:lnTo>
                  <a:pt x="3108171" y="431316"/>
                </a:lnTo>
                <a:lnTo>
                  <a:pt x="3097325" y="438648"/>
                </a:lnTo>
                <a:lnTo>
                  <a:pt x="3090019" y="449521"/>
                </a:lnTo>
                <a:lnTo>
                  <a:pt x="3087342" y="462832"/>
                </a:lnTo>
                <a:lnTo>
                  <a:pt x="3090019" y="476131"/>
                </a:lnTo>
                <a:lnTo>
                  <a:pt x="3097325" y="486976"/>
                </a:lnTo>
                <a:lnTo>
                  <a:pt x="3108171" y="494281"/>
                </a:lnTo>
                <a:lnTo>
                  <a:pt x="3121466" y="496957"/>
                </a:lnTo>
                <a:lnTo>
                  <a:pt x="3134782" y="494281"/>
                </a:lnTo>
                <a:lnTo>
                  <a:pt x="3145657" y="486976"/>
                </a:lnTo>
                <a:lnTo>
                  <a:pt x="3152990" y="476131"/>
                </a:lnTo>
                <a:lnTo>
                  <a:pt x="3155679" y="462832"/>
                </a:lnTo>
                <a:lnTo>
                  <a:pt x="3152990" y="449521"/>
                </a:lnTo>
                <a:lnTo>
                  <a:pt x="3145657" y="438648"/>
                </a:lnTo>
                <a:lnTo>
                  <a:pt x="3134782" y="431316"/>
                </a:lnTo>
                <a:lnTo>
                  <a:pt x="3121466" y="428627"/>
                </a:lnTo>
                <a:close/>
              </a:path>
              <a:path w="6634480" h="584200">
                <a:moveTo>
                  <a:pt x="3705395" y="298174"/>
                </a:moveTo>
                <a:lnTo>
                  <a:pt x="3692096" y="300863"/>
                </a:lnTo>
                <a:lnTo>
                  <a:pt x="3681251" y="308195"/>
                </a:lnTo>
                <a:lnTo>
                  <a:pt x="3673947" y="319068"/>
                </a:lnTo>
                <a:lnTo>
                  <a:pt x="3671271" y="332379"/>
                </a:lnTo>
                <a:lnTo>
                  <a:pt x="3673947" y="345678"/>
                </a:lnTo>
                <a:lnTo>
                  <a:pt x="3681251" y="356523"/>
                </a:lnTo>
                <a:lnTo>
                  <a:pt x="3692096" y="363827"/>
                </a:lnTo>
                <a:lnTo>
                  <a:pt x="3705395" y="366504"/>
                </a:lnTo>
                <a:lnTo>
                  <a:pt x="3718706" y="363827"/>
                </a:lnTo>
                <a:lnTo>
                  <a:pt x="3729579" y="356523"/>
                </a:lnTo>
                <a:lnTo>
                  <a:pt x="3736911" y="345678"/>
                </a:lnTo>
                <a:lnTo>
                  <a:pt x="3739600" y="332379"/>
                </a:lnTo>
                <a:lnTo>
                  <a:pt x="3736911" y="319068"/>
                </a:lnTo>
                <a:lnTo>
                  <a:pt x="3729579" y="308195"/>
                </a:lnTo>
                <a:lnTo>
                  <a:pt x="3718706" y="300863"/>
                </a:lnTo>
                <a:lnTo>
                  <a:pt x="3705395" y="298174"/>
                </a:lnTo>
                <a:close/>
              </a:path>
              <a:path w="6634480" h="584200">
                <a:moveTo>
                  <a:pt x="4283110" y="273326"/>
                </a:moveTo>
                <a:lnTo>
                  <a:pt x="4269811" y="276015"/>
                </a:lnTo>
                <a:lnTo>
                  <a:pt x="4258966" y="283347"/>
                </a:lnTo>
                <a:lnTo>
                  <a:pt x="4251662" y="294220"/>
                </a:lnTo>
                <a:lnTo>
                  <a:pt x="4248985" y="307531"/>
                </a:lnTo>
                <a:lnTo>
                  <a:pt x="4251662" y="320830"/>
                </a:lnTo>
                <a:lnTo>
                  <a:pt x="4258966" y="331675"/>
                </a:lnTo>
                <a:lnTo>
                  <a:pt x="4269811" y="338980"/>
                </a:lnTo>
                <a:lnTo>
                  <a:pt x="4283110" y="341656"/>
                </a:lnTo>
                <a:lnTo>
                  <a:pt x="4296421" y="338980"/>
                </a:lnTo>
                <a:lnTo>
                  <a:pt x="4307294" y="331675"/>
                </a:lnTo>
                <a:lnTo>
                  <a:pt x="4314626" y="320830"/>
                </a:lnTo>
                <a:lnTo>
                  <a:pt x="4317315" y="307531"/>
                </a:lnTo>
                <a:lnTo>
                  <a:pt x="4314626" y="294220"/>
                </a:lnTo>
                <a:lnTo>
                  <a:pt x="4307294" y="283347"/>
                </a:lnTo>
                <a:lnTo>
                  <a:pt x="4296421" y="276015"/>
                </a:lnTo>
                <a:lnTo>
                  <a:pt x="4283110" y="273326"/>
                </a:lnTo>
                <a:close/>
              </a:path>
              <a:path w="6634480" h="584200">
                <a:moveTo>
                  <a:pt x="4860817" y="279540"/>
                </a:moveTo>
                <a:lnTo>
                  <a:pt x="4847523" y="282229"/>
                </a:lnTo>
                <a:lnTo>
                  <a:pt x="4836680" y="289561"/>
                </a:lnTo>
                <a:lnTo>
                  <a:pt x="4829376" y="300434"/>
                </a:lnTo>
                <a:lnTo>
                  <a:pt x="4826700" y="313745"/>
                </a:lnTo>
                <a:lnTo>
                  <a:pt x="4829376" y="327044"/>
                </a:lnTo>
                <a:lnTo>
                  <a:pt x="4836680" y="337889"/>
                </a:lnTo>
                <a:lnTo>
                  <a:pt x="4847523" y="345193"/>
                </a:lnTo>
                <a:lnTo>
                  <a:pt x="4860817" y="347870"/>
                </a:lnTo>
                <a:lnTo>
                  <a:pt x="4874133" y="345193"/>
                </a:lnTo>
                <a:lnTo>
                  <a:pt x="4885008" y="337889"/>
                </a:lnTo>
                <a:lnTo>
                  <a:pt x="4892341" y="327044"/>
                </a:lnTo>
                <a:lnTo>
                  <a:pt x="4895030" y="313745"/>
                </a:lnTo>
                <a:lnTo>
                  <a:pt x="4892341" y="300434"/>
                </a:lnTo>
                <a:lnTo>
                  <a:pt x="4885008" y="289561"/>
                </a:lnTo>
                <a:lnTo>
                  <a:pt x="4874133" y="282229"/>
                </a:lnTo>
                <a:lnTo>
                  <a:pt x="4860817" y="279540"/>
                </a:lnTo>
                <a:close/>
              </a:path>
              <a:path w="6634480" h="584200">
                <a:moveTo>
                  <a:pt x="5438532" y="285746"/>
                </a:moveTo>
                <a:lnTo>
                  <a:pt x="5425238" y="288436"/>
                </a:lnTo>
                <a:lnTo>
                  <a:pt x="5414395" y="295771"/>
                </a:lnTo>
                <a:lnTo>
                  <a:pt x="5407091" y="306646"/>
                </a:lnTo>
                <a:lnTo>
                  <a:pt x="5404415" y="319959"/>
                </a:lnTo>
                <a:lnTo>
                  <a:pt x="5407091" y="333258"/>
                </a:lnTo>
                <a:lnTo>
                  <a:pt x="5414395" y="344103"/>
                </a:lnTo>
                <a:lnTo>
                  <a:pt x="5425238" y="351407"/>
                </a:lnTo>
                <a:lnTo>
                  <a:pt x="5438532" y="354083"/>
                </a:lnTo>
                <a:lnTo>
                  <a:pt x="5451845" y="351407"/>
                </a:lnTo>
                <a:lnTo>
                  <a:pt x="5462720" y="344103"/>
                </a:lnTo>
                <a:lnTo>
                  <a:pt x="5470055" y="333258"/>
                </a:lnTo>
                <a:lnTo>
                  <a:pt x="5472745" y="319959"/>
                </a:lnTo>
                <a:lnTo>
                  <a:pt x="5470055" y="306646"/>
                </a:lnTo>
                <a:lnTo>
                  <a:pt x="5462720" y="295771"/>
                </a:lnTo>
                <a:lnTo>
                  <a:pt x="5451845" y="288436"/>
                </a:lnTo>
                <a:lnTo>
                  <a:pt x="5438532" y="285746"/>
                </a:lnTo>
                <a:close/>
              </a:path>
              <a:path w="6634480" h="584200">
                <a:moveTo>
                  <a:pt x="6016247" y="515591"/>
                </a:moveTo>
                <a:lnTo>
                  <a:pt x="6002948" y="518280"/>
                </a:lnTo>
                <a:lnTo>
                  <a:pt x="5992103" y="525612"/>
                </a:lnTo>
                <a:lnTo>
                  <a:pt x="5984799" y="536485"/>
                </a:lnTo>
                <a:lnTo>
                  <a:pt x="5982122" y="549796"/>
                </a:lnTo>
                <a:lnTo>
                  <a:pt x="5984799" y="563095"/>
                </a:lnTo>
                <a:lnTo>
                  <a:pt x="5992103" y="573940"/>
                </a:lnTo>
                <a:lnTo>
                  <a:pt x="6002948" y="581244"/>
                </a:lnTo>
                <a:lnTo>
                  <a:pt x="6016247" y="583921"/>
                </a:lnTo>
                <a:lnTo>
                  <a:pt x="6029559" y="581244"/>
                </a:lnTo>
                <a:lnTo>
                  <a:pt x="6040435" y="573940"/>
                </a:lnTo>
                <a:lnTo>
                  <a:pt x="6047769" y="563095"/>
                </a:lnTo>
                <a:lnTo>
                  <a:pt x="6050460" y="549796"/>
                </a:lnTo>
                <a:lnTo>
                  <a:pt x="6047769" y="536485"/>
                </a:lnTo>
                <a:lnTo>
                  <a:pt x="6040435" y="525612"/>
                </a:lnTo>
                <a:lnTo>
                  <a:pt x="6029559" y="518280"/>
                </a:lnTo>
                <a:lnTo>
                  <a:pt x="6016247" y="515591"/>
                </a:lnTo>
                <a:close/>
              </a:path>
              <a:path w="6634480" h="584200">
                <a:moveTo>
                  <a:pt x="6600168" y="341656"/>
                </a:moveTo>
                <a:lnTo>
                  <a:pt x="6586874" y="344345"/>
                </a:lnTo>
                <a:lnTo>
                  <a:pt x="6576031" y="351677"/>
                </a:lnTo>
                <a:lnTo>
                  <a:pt x="6568727" y="362550"/>
                </a:lnTo>
                <a:lnTo>
                  <a:pt x="6566051" y="375861"/>
                </a:lnTo>
                <a:lnTo>
                  <a:pt x="6568727" y="389160"/>
                </a:lnTo>
                <a:lnTo>
                  <a:pt x="6576031" y="400005"/>
                </a:lnTo>
                <a:lnTo>
                  <a:pt x="6586874" y="407309"/>
                </a:lnTo>
                <a:lnTo>
                  <a:pt x="6600168" y="409986"/>
                </a:lnTo>
                <a:lnTo>
                  <a:pt x="6613484" y="407309"/>
                </a:lnTo>
                <a:lnTo>
                  <a:pt x="6624359" y="400005"/>
                </a:lnTo>
                <a:lnTo>
                  <a:pt x="6631692" y="389160"/>
                </a:lnTo>
                <a:lnTo>
                  <a:pt x="6634381" y="375861"/>
                </a:lnTo>
                <a:lnTo>
                  <a:pt x="6631692" y="362550"/>
                </a:lnTo>
                <a:lnTo>
                  <a:pt x="6624359" y="351677"/>
                </a:lnTo>
                <a:lnTo>
                  <a:pt x="6613484" y="344345"/>
                </a:lnTo>
                <a:lnTo>
                  <a:pt x="6600168" y="341656"/>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00" name="object 116">
            <a:extLst>
              <a:ext uri="{FF2B5EF4-FFF2-40B4-BE49-F238E27FC236}">
                <a16:creationId xmlns:a16="http://schemas.microsoft.com/office/drawing/2014/main" id="{87B3210C-4579-1132-B060-67D8EB377743}"/>
              </a:ext>
            </a:extLst>
          </p:cNvPr>
          <p:cNvPicPr/>
          <p:nvPr/>
        </p:nvPicPr>
        <p:blipFill>
          <a:blip r:embed="rId18" cstate="print"/>
          <a:stretch>
            <a:fillRect/>
          </a:stretch>
        </p:blipFill>
        <p:spPr>
          <a:xfrm>
            <a:off x="1682137" y="2389147"/>
            <a:ext cx="67812" cy="67812"/>
          </a:xfrm>
          <a:prstGeom prst="rect">
            <a:avLst/>
          </a:prstGeom>
        </p:spPr>
      </p:pic>
      <p:pic>
        <p:nvPicPr>
          <p:cNvPr id="201" name="object 117">
            <a:extLst>
              <a:ext uri="{FF2B5EF4-FFF2-40B4-BE49-F238E27FC236}">
                <a16:creationId xmlns:a16="http://schemas.microsoft.com/office/drawing/2014/main" id="{9AD61922-0969-B46F-5B95-B91010CBE3C9}"/>
              </a:ext>
            </a:extLst>
          </p:cNvPr>
          <p:cNvPicPr/>
          <p:nvPr/>
        </p:nvPicPr>
        <p:blipFill>
          <a:blip r:embed="rId19" cstate="print"/>
          <a:stretch>
            <a:fillRect/>
          </a:stretch>
        </p:blipFill>
        <p:spPr>
          <a:xfrm>
            <a:off x="1857317" y="2632140"/>
            <a:ext cx="67812" cy="67812"/>
          </a:xfrm>
          <a:prstGeom prst="rect">
            <a:avLst/>
          </a:prstGeom>
        </p:spPr>
      </p:pic>
      <p:pic>
        <p:nvPicPr>
          <p:cNvPr id="202" name="object 118">
            <a:extLst>
              <a:ext uri="{FF2B5EF4-FFF2-40B4-BE49-F238E27FC236}">
                <a16:creationId xmlns:a16="http://schemas.microsoft.com/office/drawing/2014/main" id="{F0AB265B-755F-FBBF-A06D-EF7FDBE11253}"/>
              </a:ext>
            </a:extLst>
          </p:cNvPr>
          <p:cNvPicPr/>
          <p:nvPr/>
        </p:nvPicPr>
        <p:blipFill>
          <a:blip r:embed="rId20" cstate="print"/>
          <a:stretch>
            <a:fillRect/>
          </a:stretch>
        </p:blipFill>
        <p:spPr>
          <a:xfrm>
            <a:off x="2032497" y="2745160"/>
            <a:ext cx="67818" cy="67812"/>
          </a:xfrm>
          <a:prstGeom prst="rect">
            <a:avLst/>
          </a:prstGeom>
        </p:spPr>
      </p:pic>
      <p:pic>
        <p:nvPicPr>
          <p:cNvPr id="203" name="object 119">
            <a:extLst>
              <a:ext uri="{FF2B5EF4-FFF2-40B4-BE49-F238E27FC236}">
                <a16:creationId xmlns:a16="http://schemas.microsoft.com/office/drawing/2014/main" id="{BEFE2A1F-BB70-6875-173D-E8B28301DBB5}"/>
              </a:ext>
            </a:extLst>
          </p:cNvPr>
          <p:cNvPicPr/>
          <p:nvPr/>
        </p:nvPicPr>
        <p:blipFill>
          <a:blip r:embed="rId21" cstate="print"/>
          <a:stretch>
            <a:fillRect/>
          </a:stretch>
        </p:blipFill>
        <p:spPr>
          <a:xfrm>
            <a:off x="2207684" y="2756465"/>
            <a:ext cx="67812" cy="67812"/>
          </a:xfrm>
          <a:prstGeom prst="rect">
            <a:avLst/>
          </a:prstGeom>
        </p:spPr>
      </p:pic>
      <p:pic>
        <p:nvPicPr>
          <p:cNvPr id="204" name="object 120">
            <a:extLst>
              <a:ext uri="{FF2B5EF4-FFF2-40B4-BE49-F238E27FC236}">
                <a16:creationId xmlns:a16="http://schemas.microsoft.com/office/drawing/2014/main" id="{26572BCA-DF23-35B8-CB6A-D08E828D84AB}"/>
              </a:ext>
            </a:extLst>
          </p:cNvPr>
          <p:cNvPicPr/>
          <p:nvPr/>
        </p:nvPicPr>
        <p:blipFill>
          <a:blip r:embed="rId18" cstate="print"/>
          <a:stretch>
            <a:fillRect/>
          </a:stretch>
        </p:blipFill>
        <p:spPr>
          <a:xfrm>
            <a:off x="2388517" y="2801673"/>
            <a:ext cx="67812" cy="67812"/>
          </a:xfrm>
          <a:prstGeom prst="rect">
            <a:avLst/>
          </a:prstGeom>
        </p:spPr>
      </p:pic>
      <p:pic>
        <p:nvPicPr>
          <p:cNvPr id="205" name="object 121">
            <a:extLst>
              <a:ext uri="{FF2B5EF4-FFF2-40B4-BE49-F238E27FC236}">
                <a16:creationId xmlns:a16="http://schemas.microsoft.com/office/drawing/2014/main" id="{7C164224-433D-87D5-A5CD-651A6BA8BF15}"/>
              </a:ext>
            </a:extLst>
          </p:cNvPr>
          <p:cNvPicPr/>
          <p:nvPr/>
        </p:nvPicPr>
        <p:blipFill>
          <a:blip r:embed="rId22" cstate="print"/>
          <a:stretch>
            <a:fillRect/>
          </a:stretch>
        </p:blipFill>
        <p:spPr>
          <a:xfrm>
            <a:off x="2563697" y="2784716"/>
            <a:ext cx="67812" cy="67818"/>
          </a:xfrm>
          <a:prstGeom prst="rect">
            <a:avLst/>
          </a:prstGeom>
        </p:spPr>
      </p:pic>
      <p:pic>
        <p:nvPicPr>
          <p:cNvPr id="206" name="object 122">
            <a:extLst>
              <a:ext uri="{FF2B5EF4-FFF2-40B4-BE49-F238E27FC236}">
                <a16:creationId xmlns:a16="http://schemas.microsoft.com/office/drawing/2014/main" id="{F070CBFD-8991-8397-9922-0FE9B73E7B1E}"/>
              </a:ext>
            </a:extLst>
          </p:cNvPr>
          <p:cNvPicPr/>
          <p:nvPr/>
        </p:nvPicPr>
        <p:blipFill>
          <a:blip r:embed="rId18" cstate="print"/>
          <a:stretch>
            <a:fillRect/>
          </a:stretch>
        </p:blipFill>
        <p:spPr>
          <a:xfrm>
            <a:off x="2738877" y="2728209"/>
            <a:ext cx="67812" cy="67812"/>
          </a:xfrm>
          <a:prstGeom prst="rect">
            <a:avLst/>
          </a:prstGeom>
        </p:spPr>
      </p:pic>
      <p:pic>
        <p:nvPicPr>
          <p:cNvPr id="207" name="object 123">
            <a:extLst>
              <a:ext uri="{FF2B5EF4-FFF2-40B4-BE49-F238E27FC236}">
                <a16:creationId xmlns:a16="http://schemas.microsoft.com/office/drawing/2014/main" id="{4E7884B4-1017-2CDB-90FD-1144BA1C50F8}"/>
              </a:ext>
            </a:extLst>
          </p:cNvPr>
          <p:cNvPicPr/>
          <p:nvPr/>
        </p:nvPicPr>
        <p:blipFill>
          <a:blip r:embed="rId23" cstate="print"/>
          <a:stretch>
            <a:fillRect/>
          </a:stretch>
        </p:blipFill>
        <p:spPr>
          <a:xfrm>
            <a:off x="2914057" y="2790368"/>
            <a:ext cx="67812" cy="67812"/>
          </a:xfrm>
          <a:prstGeom prst="rect">
            <a:avLst/>
          </a:prstGeom>
        </p:spPr>
      </p:pic>
      <p:pic>
        <p:nvPicPr>
          <p:cNvPr id="208" name="object 124">
            <a:extLst>
              <a:ext uri="{FF2B5EF4-FFF2-40B4-BE49-F238E27FC236}">
                <a16:creationId xmlns:a16="http://schemas.microsoft.com/office/drawing/2014/main" id="{682353B3-3DC7-6945-EDEF-58FBAA7CED43}"/>
              </a:ext>
            </a:extLst>
          </p:cNvPr>
          <p:cNvPicPr/>
          <p:nvPr/>
        </p:nvPicPr>
        <p:blipFill>
          <a:blip r:embed="rId24" cstate="print"/>
          <a:stretch>
            <a:fillRect/>
          </a:stretch>
        </p:blipFill>
        <p:spPr>
          <a:xfrm>
            <a:off x="3089238" y="2637792"/>
            <a:ext cx="67818" cy="67812"/>
          </a:xfrm>
          <a:prstGeom prst="rect">
            <a:avLst/>
          </a:prstGeom>
        </p:spPr>
      </p:pic>
      <p:pic>
        <p:nvPicPr>
          <p:cNvPr id="209" name="object 125">
            <a:extLst>
              <a:ext uri="{FF2B5EF4-FFF2-40B4-BE49-F238E27FC236}">
                <a16:creationId xmlns:a16="http://schemas.microsoft.com/office/drawing/2014/main" id="{B8A1424A-BAAD-34A4-D72C-557FF0DEDA07}"/>
              </a:ext>
            </a:extLst>
          </p:cNvPr>
          <p:cNvPicPr/>
          <p:nvPr/>
        </p:nvPicPr>
        <p:blipFill>
          <a:blip r:embed="rId25" cstate="print"/>
          <a:stretch>
            <a:fillRect/>
          </a:stretch>
        </p:blipFill>
        <p:spPr>
          <a:xfrm>
            <a:off x="3264424" y="2666049"/>
            <a:ext cx="152576" cy="129972"/>
          </a:xfrm>
          <a:prstGeom prst="rect">
            <a:avLst/>
          </a:prstGeom>
        </p:spPr>
      </p:pic>
      <p:pic>
        <p:nvPicPr>
          <p:cNvPr id="210" name="object 126">
            <a:extLst>
              <a:ext uri="{FF2B5EF4-FFF2-40B4-BE49-F238E27FC236}">
                <a16:creationId xmlns:a16="http://schemas.microsoft.com/office/drawing/2014/main" id="{5773AA56-49F0-ECD2-8C68-A8EBE1F08993}"/>
              </a:ext>
            </a:extLst>
          </p:cNvPr>
          <p:cNvPicPr/>
          <p:nvPr/>
        </p:nvPicPr>
        <p:blipFill>
          <a:blip r:embed="rId19" cstate="print"/>
          <a:stretch>
            <a:fillRect/>
          </a:stretch>
        </p:blipFill>
        <p:spPr>
          <a:xfrm>
            <a:off x="3439604" y="2666049"/>
            <a:ext cx="67812" cy="67812"/>
          </a:xfrm>
          <a:prstGeom prst="rect">
            <a:avLst/>
          </a:prstGeom>
        </p:spPr>
      </p:pic>
      <p:pic>
        <p:nvPicPr>
          <p:cNvPr id="211" name="object 127">
            <a:extLst>
              <a:ext uri="{FF2B5EF4-FFF2-40B4-BE49-F238E27FC236}">
                <a16:creationId xmlns:a16="http://schemas.microsoft.com/office/drawing/2014/main" id="{C1BB02CF-A069-05E8-8E91-862BA127E739}"/>
              </a:ext>
            </a:extLst>
          </p:cNvPr>
          <p:cNvPicPr/>
          <p:nvPr/>
        </p:nvPicPr>
        <p:blipFill>
          <a:blip r:embed="rId18" cstate="print"/>
          <a:stretch>
            <a:fillRect/>
          </a:stretch>
        </p:blipFill>
        <p:spPr>
          <a:xfrm>
            <a:off x="3965152" y="2632140"/>
            <a:ext cx="67812" cy="67812"/>
          </a:xfrm>
          <a:prstGeom prst="rect">
            <a:avLst/>
          </a:prstGeom>
        </p:spPr>
      </p:pic>
      <p:pic>
        <p:nvPicPr>
          <p:cNvPr id="212" name="object 128">
            <a:extLst>
              <a:ext uri="{FF2B5EF4-FFF2-40B4-BE49-F238E27FC236}">
                <a16:creationId xmlns:a16="http://schemas.microsoft.com/office/drawing/2014/main" id="{8F93F4C7-A720-0CBC-502F-71FDB219E2DF}"/>
              </a:ext>
            </a:extLst>
          </p:cNvPr>
          <p:cNvPicPr/>
          <p:nvPr/>
        </p:nvPicPr>
        <p:blipFill>
          <a:blip r:embed="rId26" cstate="print"/>
          <a:stretch>
            <a:fillRect/>
          </a:stretch>
        </p:blipFill>
        <p:spPr>
          <a:xfrm>
            <a:off x="4490692" y="2779069"/>
            <a:ext cx="67818" cy="67812"/>
          </a:xfrm>
          <a:prstGeom prst="rect">
            <a:avLst/>
          </a:prstGeom>
        </p:spPr>
      </p:pic>
      <p:pic>
        <p:nvPicPr>
          <p:cNvPr id="213" name="object 129">
            <a:extLst>
              <a:ext uri="{FF2B5EF4-FFF2-40B4-BE49-F238E27FC236}">
                <a16:creationId xmlns:a16="http://schemas.microsoft.com/office/drawing/2014/main" id="{5C2C306D-39E1-77A8-B52D-20841F4CC0B9}"/>
              </a:ext>
            </a:extLst>
          </p:cNvPr>
          <p:cNvPicPr/>
          <p:nvPr/>
        </p:nvPicPr>
        <p:blipFill>
          <a:blip r:embed="rId27" cstate="print"/>
          <a:stretch>
            <a:fillRect/>
          </a:stretch>
        </p:blipFill>
        <p:spPr>
          <a:xfrm>
            <a:off x="5021892" y="2660396"/>
            <a:ext cx="67812" cy="67812"/>
          </a:xfrm>
          <a:prstGeom prst="rect">
            <a:avLst/>
          </a:prstGeom>
        </p:spPr>
      </p:pic>
      <p:pic>
        <p:nvPicPr>
          <p:cNvPr id="214" name="object 130">
            <a:extLst>
              <a:ext uri="{FF2B5EF4-FFF2-40B4-BE49-F238E27FC236}">
                <a16:creationId xmlns:a16="http://schemas.microsoft.com/office/drawing/2014/main" id="{5BE03321-A2EC-B917-58E4-7E070FF49B39}"/>
              </a:ext>
            </a:extLst>
          </p:cNvPr>
          <p:cNvPicPr/>
          <p:nvPr/>
        </p:nvPicPr>
        <p:blipFill>
          <a:blip r:embed="rId28" cstate="print"/>
          <a:stretch>
            <a:fillRect/>
          </a:stretch>
        </p:blipFill>
        <p:spPr>
          <a:xfrm>
            <a:off x="5547439" y="2637792"/>
            <a:ext cx="67812" cy="67812"/>
          </a:xfrm>
          <a:prstGeom prst="rect">
            <a:avLst/>
          </a:prstGeom>
        </p:spPr>
      </p:pic>
      <p:pic>
        <p:nvPicPr>
          <p:cNvPr id="215" name="object 131">
            <a:extLst>
              <a:ext uri="{FF2B5EF4-FFF2-40B4-BE49-F238E27FC236}">
                <a16:creationId xmlns:a16="http://schemas.microsoft.com/office/drawing/2014/main" id="{D1A1D03A-9165-330E-7ECF-E1B323DF76D9}"/>
              </a:ext>
            </a:extLst>
          </p:cNvPr>
          <p:cNvPicPr/>
          <p:nvPr/>
        </p:nvPicPr>
        <p:blipFill>
          <a:blip r:embed="rId29" cstate="print"/>
          <a:stretch>
            <a:fillRect/>
          </a:stretch>
        </p:blipFill>
        <p:spPr>
          <a:xfrm>
            <a:off x="6072986" y="2643445"/>
            <a:ext cx="67812" cy="67812"/>
          </a:xfrm>
          <a:prstGeom prst="rect">
            <a:avLst/>
          </a:prstGeom>
        </p:spPr>
      </p:pic>
      <p:pic>
        <p:nvPicPr>
          <p:cNvPr id="216" name="object 132">
            <a:extLst>
              <a:ext uri="{FF2B5EF4-FFF2-40B4-BE49-F238E27FC236}">
                <a16:creationId xmlns:a16="http://schemas.microsoft.com/office/drawing/2014/main" id="{BBEABF95-6C04-2B28-AA51-82240E700FD4}"/>
              </a:ext>
            </a:extLst>
          </p:cNvPr>
          <p:cNvPicPr/>
          <p:nvPr/>
        </p:nvPicPr>
        <p:blipFill>
          <a:blip r:embed="rId30" cstate="print"/>
          <a:stretch>
            <a:fillRect/>
          </a:stretch>
        </p:blipFill>
        <p:spPr>
          <a:xfrm>
            <a:off x="6598533" y="2649091"/>
            <a:ext cx="67812" cy="67818"/>
          </a:xfrm>
          <a:prstGeom prst="rect">
            <a:avLst/>
          </a:prstGeom>
        </p:spPr>
      </p:pic>
      <p:pic>
        <p:nvPicPr>
          <p:cNvPr id="217" name="object 133">
            <a:extLst>
              <a:ext uri="{FF2B5EF4-FFF2-40B4-BE49-F238E27FC236}">
                <a16:creationId xmlns:a16="http://schemas.microsoft.com/office/drawing/2014/main" id="{B54002E9-4D73-6817-A4D6-069849A57E1C}"/>
              </a:ext>
            </a:extLst>
          </p:cNvPr>
          <p:cNvPicPr/>
          <p:nvPr/>
        </p:nvPicPr>
        <p:blipFill>
          <a:blip r:embed="rId20" cstate="print"/>
          <a:stretch>
            <a:fillRect/>
          </a:stretch>
        </p:blipFill>
        <p:spPr>
          <a:xfrm>
            <a:off x="7124073" y="2858180"/>
            <a:ext cx="67818" cy="67812"/>
          </a:xfrm>
          <a:prstGeom prst="rect">
            <a:avLst/>
          </a:prstGeom>
        </p:spPr>
      </p:pic>
      <p:pic>
        <p:nvPicPr>
          <p:cNvPr id="218" name="object 134">
            <a:extLst>
              <a:ext uri="{FF2B5EF4-FFF2-40B4-BE49-F238E27FC236}">
                <a16:creationId xmlns:a16="http://schemas.microsoft.com/office/drawing/2014/main" id="{088F3AD8-9A75-AF31-632D-C45C9362E062}"/>
              </a:ext>
            </a:extLst>
          </p:cNvPr>
          <p:cNvPicPr/>
          <p:nvPr/>
        </p:nvPicPr>
        <p:blipFill>
          <a:blip r:embed="rId21" cstate="print"/>
          <a:stretch>
            <a:fillRect/>
          </a:stretch>
        </p:blipFill>
        <p:spPr>
          <a:xfrm>
            <a:off x="7655273" y="2699952"/>
            <a:ext cx="67812" cy="67812"/>
          </a:xfrm>
          <a:prstGeom prst="rect">
            <a:avLst/>
          </a:prstGeom>
        </p:spPr>
      </p:pic>
      <p:sp>
        <p:nvSpPr>
          <p:cNvPr id="219" name="object 13">
            <a:extLst>
              <a:ext uri="{FF2B5EF4-FFF2-40B4-BE49-F238E27FC236}">
                <a16:creationId xmlns:a16="http://schemas.microsoft.com/office/drawing/2014/main" id="{62AA153B-1CF2-D4B9-4790-0B53615E0070}"/>
              </a:ext>
            </a:extLst>
          </p:cNvPr>
          <p:cNvSpPr txBox="1"/>
          <p:nvPr/>
        </p:nvSpPr>
        <p:spPr>
          <a:xfrm>
            <a:off x="1747188" y="1653149"/>
            <a:ext cx="1548169" cy="304124"/>
          </a:xfrm>
          <a:prstGeom prst="rect">
            <a:avLst/>
          </a:prstGeom>
        </p:spPr>
        <p:txBody>
          <a:bodyPr vert="horz" wrap="square" lIns="0" tIns="42357" rIns="0" bIns="0" rtlCol="0">
            <a:spAutoFit/>
          </a:bodyPr>
          <a:lstStyle/>
          <a:p>
            <a:pPr marL="7701" marR="3081" lvl="0" indent="-385" algn="ctr">
              <a:spcBef>
                <a:spcPts val="334"/>
              </a:spcBef>
              <a:defRPr/>
            </a:pPr>
            <a:r>
              <a:rPr lang="es-ES" sz="849" b="1" spc="-6" noProof="0" dirty="0" err="1">
                <a:solidFill>
                  <a:srgbClr val="7A45B8"/>
                </a:solidFill>
                <a:cs typeface="Arial"/>
              </a:rPr>
              <a:t>ADvocate</a:t>
            </a:r>
            <a:r>
              <a:rPr lang="es-ES" sz="849" b="1" spc="-12" noProof="0" dirty="0">
                <a:solidFill>
                  <a:srgbClr val="7A45B8"/>
                </a:solidFill>
                <a:cs typeface="Arial"/>
              </a:rPr>
              <a:t> </a:t>
            </a:r>
            <a:r>
              <a:rPr lang="es-ES" sz="849" b="1" noProof="0" dirty="0">
                <a:solidFill>
                  <a:srgbClr val="7A45B8"/>
                </a:solidFill>
                <a:cs typeface="Arial"/>
              </a:rPr>
              <a:t>1</a:t>
            </a:r>
            <a:r>
              <a:rPr lang="es-ES" sz="849" b="1" spc="-9" noProof="0" dirty="0">
                <a:solidFill>
                  <a:srgbClr val="7A45B8"/>
                </a:solidFill>
                <a:cs typeface="Arial"/>
              </a:rPr>
              <a:t> </a:t>
            </a:r>
            <a:r>
              <a:rPr lang="es-ES" sz="849" b="1" noProof="0" dirty="0">
                <a:solidFill>
                  <a:srgbClr val="7A45B8"/>
                </a:solidFill>
                <a:cs typeface="Arial"/>
              </a:rPr>
              <a:t>y</a:t>
            </a:r>
            <a:r>
              <a:rPr lang="es-ES" sz="849" b="1" spc="-9" noProof="0" dirty="0">
                <a:solidFill>
                  <a:srgbClr val="7A45B8"/>
                </a:solidFill>
                <a:cs typeface="Arial"/>
              </a:rPr>
              <a:t> </a:t>
            </a:r>
            <a:r>
              <a:rPr lang="es-ES" sz="849" b="1" spc="-30" noProof="0" dirty="0">
                <a:solidFill>
                  <a:srgbClr val="7A45B8"/>
                </a:solidFill>
                <a:cs typeface="Arial"/>
              </a:rPr>
              <a:t>2 </a:t>
            </a:r>
            <a:r>
              <a:rPr lang="es-ES" sz="849" b="1" noProof="0" dirty="0">
                <a:solidFill>
                  <a:srgbClr val="7A45B8"/>
                </a:solidFill>
                <a:cs typeface="Arial"/>
              </a:rPr>
              <a:t>Periodo</a:t>
            </a:r>
            <a:r>
              <a:rPr lang="es-ES" sz="849" b="1" spc="-36" noProof="0" dirty="0">
                <a:solidFill>
                  <a:srgbClr val="7A45B8"/>
                </a:solidFill>
                <a:cs typeface="Arial"/>
              </a:rPr>
              <a:t> </a:t>
            </a:r>
            <a:r>
              <a:rPr lang="es-ES" sz="849" b="1" spc="-15" noProof="0" dirty="0">
                <a:solidFill>
                  <a:srgbClr val="7A45B8"/>
                </a:solidFill>
                <a:cs typeface="Arial"/>
              </a:rPr>
              <a:t>de </a:t>
            </a:r>
            <a:r>
              <a:rPr lang="es-ES" sz="849" b="1" spc="-6" noProof="0" dirty="0">
                <a:solidFill>
                  <a:srgbClr val="7A45B8"/>
                </a:solidFill>
                <a:cs typeface="Arial"/>
              </a:rPr>
              <a:t>mantenimiento</a:t>
            </a:r>
            <a:endParaRPr lang="es-ES" sz="849" noProof="0" dirty="0">
              <a:solidFill>
                <a:srgbClr val="000000"/>
              </a:solidFill>
              <a:cs typeface="Arial"/>
            </a:endParaRPr>
          </a:p>
        </p:txBody>
      </p:sp>
      <p:sp>
        <p:nvSpPr>
          <p:cNvPr id="220" name="object 14">
            <a:extLst>
              <a:ext uri="{FF2B5EF4-FFF2-40B4-BE49-F238E27FC236}">
                <a16:creationId xmlns:a16="http://schemas.microsoft.com/office/drawing/2014/main" id="{B67BD215-82EB-F2E3-BA04-D2F4F09EAB09}"/>
              </a:ext>
            </a:extLst>
          </p:cNvPr>
          <p:cNvSpPr txBox="1"/>
          <p:nvPr/>
        </p:nvSpPr>
        <p:spPr>
          <a:xfrm>
            <a:off x="4323914" y="1647766"/>
            <a:ext cx="2383361" cy="137675"/>
          </a:xfrm>
          <a:prstGeom prst="rect">
            <a:avLst/>
          </a:prstGeom>
        </p:spPr>
        <p:txBody>
          <a:bodyPr vert="horz" wrap="square" lIns="0" tIns="6931" rIns="0" bIns="0" rtlCol="0">
            <a:spAutoFit/>
          </a:bodyPr>
          <a:lstStyle/>
          <a:p>
            <a:pPr marL="7701" lvl="0" algn="ctr">
              <a:spcBef>
                <a:spcPts val="55"/>
              </a:spcBef>
              <a:defRPr/>
            </a:pPr>
            <a:r>
              <a:rPr lang="es-ES" sz="849" b="1" noProof="0" dirty="0" err="1">
                <a:solidFill>
                  <a:srgbClr val="7A45B8"/>
                </a:solidFill>
                <a:cs typeface="Arial"/>
              </a:rPr>
              <a:t>ADjoin</a:t>
            </a:r>
            <a:r>
              <a:rPr lang="es-ES" sz="849" b="1" spc="-27" noProof="0" dirty="0">
                <a:solidFill>
                  <a:srgbClr val="7A45B8"/>
                </a:solidFill>
                <a:cs typeface="Arial"/>
              </a:rPr>
              <a:t> </a:t>
            </a:r>
            <a:r>
              <a:rPr lang="es-ES" sz="849" b="1" noProof="0" dirty="0">
                <a:solidFill>
                  <a:srgbClr val="7A45B8"/>
                </a:solidFill>
                <a:cs typeface="Arial"/>
              </a:rPr>
              <a:t>Extensión</a:t>
            </a:r>
            <a:r>
              <a:rPr lang="es-ES" sz="849" b="1" spc="-27" noProof="0" dirty="0">
                <a:solidFill>
                  <a:srgbClr val="7A45B8"/>
                </a:solidFill>
                <a:cs typeface="Arial"/>
              </a:rPr>
              <a:t> </a:t>
            </a:r>
            <a:r>
              <a:rPr lang="es-ES" sz="849" b="1" noProof="0" dirty="0">
                <a:solidFill>
                  <a:srgbClr val="7A45B8"/>
                </a:solidFill>
                <a:cs typeface="Arial"/>
              </a:rPr>
              <a:t>a</a:t>
            </a:r>
            <a:r>
              <a:rPr lang="es-ES" sz="849" b="1" spc="-27" noProof="0" dirty="0">
                <a:solidFill>
                  <a:srgbClr val="7A45B8"/>
                </a:solidFill>
                <a:cs typeface="Arial"/>
              </a:rPr>
              <a:t> </a:t>
            </a:r>
            <a:r>
              <a:rPr lang="es-ES" sz="849" b="1" noProof="0" dirty="0">
                <a:solidFill>
                  <a:srgbClr val="7A45B8"/>
                </a:solidFill>
                <a:cs typeface="Arial"/>
              </a:rPr>
              <a:t>largo</a:t>
            </a:r>
            <a:r>
              <a:rPr lang="es-ES" sz="849" b="1" spc="-24" noProof="0" dirty="0">
                <a:solidFill>
                  <a:srgbClr val="7A45B8"/>
                </a:solidFill>
                <a:cs typeface="Arial"/>
              </a:rPr>
              <a:t> </a:t>
            </a:r>
            <a:r>
              <a:rPr lang="es-ES" sz="849" b="1" spc="-6" noProof="0" dirty="0">
                <a:solidFill>
                  <a:srgbClr val="7A45B8"/>
                </a:solidFill>
                <a:cs typeface="Arial"/>
              </a:rPr>
              <a:t>plazo</a:t>
            </a:r>
            <a:endParaRPr lang="es-ES" sz="849" noProof="0" dirty="0">
              <a:solidFill>
                <a:srgbClr val="000000"/>
              </a:solidFill>
              <a:cs typeface="Arial"/>
            </a:endParaRPr>
          </a:p>
        </p:txBody>
      </p:sp>
      <p:sp>
        <p:nvSpPr>
          <p:cNvPr id="221" name="object 12">
            <a:extLst>
              <a:ext uri="{FF2B5EF4-FFF2-40B4-BE49-F238E27FC236}">
                <a16:creationId xmlns:a16="http://schemas.microsoft.com/office/drawing/2014/main" id="{61A57657-4192-E863-42F1-ACD75571364F}"/>
              </a:ext>
            </a:extLst>
          </p:cNvPr>
          <p:cNvSpPr txBox="1"/>
          <p:nvPr/>
        </p:nvSpPr>
        <p:spPr>
          <a:xfrm>
            <a:off x="1000568" y="2237262"/>
            <a:ext cx="205184" cy="2076767"/>
          </a:xfrm>
          <a:prstGeom prst="rect">
            <a:avLst/>
          </a:prstGeom>
        </p:spPr>
        <p:txBody>
          <a:bodyPr vert="vert270" wrap="square" lIns="0" tIns="3466" rIns="0" bIns="0" rtlCol="0">
            <a:spAutoFit/>
          </a:bodyPr>
          <a:lstStyle/>
          <a:p>
            <a:pPr marL="6350" marR="3081" lvl="0" indent="-6350" algn="ctr">
              <a:lnSpc>
                <a:spcPts val="758"/>
              </a:lnSpc>
              <a:spcBef>
                <a:spcPts val="27"/>
              </a:spcBef>
              <a:defRPr/>
            </a:pPr>
            <a:r>
              <a:rPr lang="es-ES" sz="800" b="1" noProof="0" dirty="0">
                <a:solidFill>
                  <a:srgbClr val="22346A"/>
                </a:solidFill>
                <a:cs typeface="Arial"/>
              </a:rPr>
              <a:t>Proporción</a:t>
            </a:r>
            <a:r>
              <a:rPr lang="es-ES" sz="800" b="1" spc="-18" noProof="0" dirty="0">
                <a:solidFill>
                  <a:srgbClr val="22346A"/>
                </a:solidFill>
                <a:cs typeface="Arial"/>
              </a:rPr>
              <a:t> </a:t>
            </a:r>
            <a:r>
              <a:rPr lang="es-ES" sz="800" b="1" noProof="0" dirty="0">
                <a:solidFill>
                  <a:srgbClr val="22346A"/>
                </a:solidFill>
                <a:cs typeface="Arial"/>
              </a:rPr>
              <a:t>de</a:t>
            </a:r>
            <a:r>
              <a:rPr lang="es-ES" sz="800" b="1" spc="-18" noProof="0" dirty="0">
                <a:solidFill>
                  <a:srgbClr val="22346A"/>
                </a:solidFill>
                <a:cs typeface="Arial"/>
              </a:rPr>
              <a:t> </a:t>
            </a:r>
            <a:r>
              <a:rPr lang="es-ES" sz="800" b="1" spc="-6" noProof="0" dirty="0">
                <a:solidFill>
                  <a:srgbClr val="22346A"/>
                </a:solidFill>
                <a:cs typeface="Arial"/>
              </a:rPr>
              <a:t>Pacientes</a:t>
            </a:r>
            <a:br>
              <a:rPr lang="es-ES" sz="800" b="1" spc="-18" noProof="0" dirty="0">
                <a:solidFill>
                  <a:srgbClr val="22346A"/>
                </a:solidFill>
                <a:cs typeface="Arial"/>
              </a:rPr>
            </a:br>
            <a:r>
              <a:rPr lang="es-ES" sz="800" b="1" spc="-15" noProof="0" dirty="0">
                <a:solidFill>
                  <a:srgbClr val="22346A"/>
                </a:solidFill>
                <a:cs typeface="Arial"/>
              </a:rPr>
              <a:t>con </a:t>
            </a:r>
            <a:r>
              <a:rPr lang="es-ES" sz="800" b="1" noProof="0" dirty="0">
                <a:solidFill>
                  <a:srgbClr val="22346A"/>
                </a:solidFill>
                <a:cs typeface="Arial"/>
              </a:rPr>
              <a:t>Respuesta</a:t>
            </a:r>
            <a:r>
              <a:rPr lang="es-ES" sz="800" b="1" spc="127" noProof="0" dirty="0">
                <a:solidFill>
                  <a:srgbClr val="22346A"/>
                </a:solidFill>
                <a:cs typeface="Arial"/>
              </a:rPr>
              <a:t> </a:t>
            </a:r>
            <a:r>
              <a:rPr lang="es-ES" sz="800" b="1" spc="-6" noProof="0" dirty="0">
                <a:solidFill>
                  <a:srgbClr val="22346A"/>
                </a:solidFill>
                <a:cs typeface="Arial"/>
              </a:rPr>
              <a:t>IGA</a:t>
            </a:r>
            <a:r>
              <a:rPr lang="es-ES" sz="800" b="1" spc="-36" noProof="0" dirty="0">
                <a:solidFill>
                  <a:srgbClr val="22346A"/>
                </a:solidFill>
                <a:cs typeface="Arial"/>
              </a:rPr>
              <a:t> </a:t>
            </a:r>
            <a:r>
              <a:rPr lang="es-ES" sz="800" b="1" noProof="0" dirty="0">
                <a:solidFill>
                  <a:srgbClr val="22346A"/>
                </a:solidFill>
                <a:cs typeface="Arial"/>
              </a:rPr>
              <a:t>(0,1)</a:t>
            </a:r>
            <a:r>
              <a:rPr lang="es-ES" sz="800" b="1" spc="-21" noProof="0" dirty="0">
                <a:solidFill>
                  <a:srgbClr val="22346A"/>
                </a:solidFill>
                <a:cs typeface="Arial"/>
              </a:rPr>
              <a:t> </a:t>
            </a:r>
            <a:r>
              <a:rPr lang="es-ES" sz="800" b="1" spc="-30" noProof="0" dirty="0">
                <a:solidFill>
                  <a:srgbClr val="22346A"/>
                </a:solidFill>
                <a:cs typeface="Arial"/>
              </a:rPr>
              <a:t>%</a:t>
            </a:r>
            <a:endParaRPr lang="es-ES" sz="800" noProof="0" dirty="0">
              <a:solidFill>
                <a:srgbClr val="000000"/>
              </a:solidFill>
              <a:cs typeface="Arial"/>
            </a:endParaRPr>
          </a:p>
        </p:txBody>
      </p:sp>
      <p:sp>
        <p:nvSpPr>
          <p:cNvPr id="222" name="object 4">
            <a:extLst>
              <a:ext uri="{FF2B5EF4-FFF2-40B4-BE49-F238E27FC236}">
                <a16:creationId xmlns:a16="http://schemas.microsoft.com/office/drawing/2014/main" id="{02F3EC83-605E-6014-2C39-00C00D52DC85}"/>
              </a:ext>
            </a:extLst>
          </p:cNvPr>
          <p:cNvSpPr txBox="1"/>
          <p:nvPr/>
        </p:nvSpPr>
        <p:spPr>
          <a:xfrm>
            <a:off x="1424070"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100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3" name="object 5">
            <a:extLst>
              <a:ext uri="{FF2B5EF4-FFF2-40B4-BE49-F238E27FC236}">
                <a16:creationId xmlns:a16="http://schemas.microsoft.com/office/drawing/2014/main" id="{E6FD5F7E-A906-D912-76B2-9A5303D52623}"/>
              </a:ext>
            </a:extLst>
          </p:cNvPr>
          <p:cNvSpPr txBox="1"/>
          <p:nvPr/>
        </p:nvSpPr>
        <p:spPr>
          <a:xfrm>
            <a:off x="1491125"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80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4" name="object 6">
            <a:extLst>
              <a:ext uri="{FF2B5EF4-FFF2-40B4-BE49-F238E27FC236}">
                <a16:creationId xmlns:a16="http://schemas.microsoft.com/office/drawing/2014/main" id="{8437B718-5D9F-B52E-2B31-78334D08701D}"/>
              </a:ext>
            </a:extLst>
          </p:cNvPr>
          <p:cNvSpPr txBox="1"/>
          <p:nvPr/>
        </p:nvSpPr>
        <p:spPr>
          <a:xfrm>
            <a:off x="1491125"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60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5" name="object 7">
            <a:extLst>
              <a:ext uri="{FF2B5EF4-FFF2-40B4-BE49-F238E27FC236}">
                <a16:creationId xmlns:a16="http://schemas.microsoft.com/office/drawing/2014/main" id="{454CD96F-3545-CC67-34E8-9028C6F41597}"/>
              </a:ext>
            </a:extLst>
          </p:cNvPr>
          <p:cNvSpPr txBox="1"/>
          <p:nvPr/>
        </p:nvSpPr>
        <p:spPr>
          <a:xfrm>
            <a:off x="1491125"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40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6" name="object 8">
            <a:extLst>
              <a:ext uri="{FF2B5EF4-FFF2-40B4-BE49-F238E27FC236}">
                <a16:creationId xmlns:a16="http://schemas.microsoft.com/office/drawing/2014/main" id="{481720AA-F051-E0E6-814E-AA6CCFBFD443}"/>
              </a:ext>
            </a:extLst>
          </p:cNvPr>
          <p:cNvSpPr txBox="1"/>
          <p:nvPr/>
        </p:nvSpPr>
        <p:spPr>
          <a:xfrm>
            <a:off x="1491125"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700" b="0" i="0" u="none" strike="noStrike" kern="1200" cap="none" spc="-15" normalizeH="0" baseline="0" noProof="0" dirty="0">
                <a:ln>
                  <a:noFill/>
                </a:ln>
                <a:solidFill>
                  <a:srgbClr val="22346A"/>
                </a:solidFill>
                <a:effectLst/>
                <a:uLnTx/>
                <a:uFillTx/>
                <a:latin typeface="Arial"/>
                <a:ea typeface="+mn-ea"/>
                <a:cs typeface="Arial"/>
              </a:rPr>
              <a:t>20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27" name="object 18">
            <a:extLst>
              <a:ext uri="{FF2B5EF4-FFF2-40B4-BE49-F238E27FC236}">
                <a16:creationId xmlns:a16="http://schemas.microsoft.com/office/drawing/2014/main" id="{8D821EB4-F255-004C-D007-7433E1FF02D3}"/>
              </a:ext>
            </a:extLst>
          </p:cNvPr>
          <p:cNvSpPr txBox="1"/>
          <p:nvPr/>
        </p:nvSpPr>
        <p:spPr>
          <a:xfrm>
            <a:off x="1036367"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lang="es-ES" sz="700" b="0" i="0" u="none" strike="noStrike" kern="1200" cap="none" spc="-30" normalizeH="0" baseline="0" noProof="0" dirty="0">
                <a:ln>
                  <a:noFill/>
                </a:ln>
                <a:solidFill>
                  <a:srgbClr val="22346A"/>
                </a:solidFill>
                <a:effectLst/>
                <a:uLnTx/>
                <a:uFillTx/>
                <a:latin typeface="Arial"/>
                <a:ea typeface="+mn-ea"/>
                <a:cs typeface="Arial"/>
              </a:rPr>
              <a:t>0</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228" name="Grupo 227">
            <a:extLst>
              <a:ext uri="{FF2B5EF4-FFF2-40B4-BE49-F238E27FC236}">
                <a16:creationId xmlns:a16="http://schemas.microsoft.com/office/drawing/2014/main" id="{0AFA702F-2621-22B1-4B0B-58FA30434FF0}"/>
              </a:ext>
            </a:extLst>
          </p:cNvPr>
          <p:cNvGrpSpPr/>
          <p:nvPr/>
        </p:nvGrpSpPr>
        <p:grpSpPr>
          <a:xfrm>
            <a:off x="5080538" y="3146821"/>
            <a:ext cx="1834141" cy="539072"/>
            <a:chOff x="4962551" y="3146821"/>
            <a:chExt cx="1834141" cy="539072"/>
          </a:xfrm>
        </p:grpSpPr>
        <p:sp>
          <p:nvSpPr>
            <p:cNvPr id="229" name="object 24">
              <a:extLst>
                <a:ext uri="{FF2B5EF4-FFF2-40B4-BE49-F238E27FC236}">
                  <a16:creationId xmlns:a16="http://schemas.microsoft.com/office/drawing/2014/main" id="{05C8BDCC-A649-BCA3-ED4D-07D9656BE611}"/>
                </a:ext>
              </a:extLst>
            </p:cNvPr>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9" normalizeH="0" baseline="0" noProof="0" dirty="0">
                  <a:ln>
                    <a:noFill/>
                  </a:ln>
                  <a:solidFill>
                    <a:srgbClr val="22346A"/>
                  </a:solidFill>
                  <a:effectLst/>
                  <a:uLnTx/>
                  <a:uFillTx/>
                  <a:latin typeface="Arial"/>
                  <a:ea typeface="+mn-ea"/>
                  <a:cs typeface="Arial"/>
                </a:rPr>
                <a:t> </a:t>
              </a:r>
              <a:r>
                <a:rPr kumimoji="0" lang="es-ES" sz="700" b="0" i="0" u="none" strike="noStrike" kern="1200" cap="none" spc="-6" normalizeH="0" baseline="0" noProof="0" dirty="0">
                  <a:ln>
                    <a:noFill/>
                  </a:ln>
                  <a:solidFill>
                    <a:srgbClr val="22346A"/>
                  </a:solidFill>
                  <a:effectLst/>
                  <a:uLnTx/>
                  <a:uFillTx/>
                  <a:latin typeface="Arial"/>
                  <a:ea typeface="+mn-ea"/>
                  <a:cs typeface="Arial"/>
                </a:rPr>
                <a:t>(observado)</a:t>
              </a: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C4S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lang="es-ES" sz="700" spc="303" noProof="0" dirty="0">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lang="es-ES" sz="700" b="0" i="0" u="none" strike="noStrike" kern="1200" cap="none" spc="0" normalizeH="0" baseline="0" noProof="0" dirty="0">
                  <a:ln>
                    <a:noFill/>
                  </a:ln>
                  <a:solidFill>
                    <a:srgbClr val="22346A"/>
                  </a:solidFill>
                  <a:effectLst/>
                  <a:uLnTx/>
                  <a:uFillTx/>
                  <a:latin typeface="Arial"/>
                  <a:ea typeface="+mn-ea"/>
                  <a:cs typeface="Arial"/>
                </a:rPr>
                <a:t>LEB</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250</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mg</a:t>
              </a:r>
              <a:r>
                <a:rPr kumimoji="0" lang="es-ES" sz="700" b="0" i="0" u="none" strike="noStrike" kern="1200" cap="none" spc="18"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C2S</a:t>
              </a:r>
              <a:r>
                <a:rPr kumimoji="0" lang="es-ES" sz="700" b="0" i="0" u="none" strike="noStrike" kern="1200" cap="none" spc="15" normalizeH="0" baseline="0" noProof="0" dirty="0">
                  <a:ln>
                    <a:noFill/>
                  </a:ln>
                  <a:solidFill>
                    <a:srgbClr val="22346A"/>
                  </a:solidFill>
                  <a:effectLst/>
                  <a:uLnTx/>
                  <a:uFillTx/>
                  <a:latin typeface="Arial"/>
                  <a:ea typeface="+mn-ea"/>
                  <a:cs typeface="Arial"/>
                </a:rPr>
                <a:t> </a:t>
              </a:r>
              <a:r>
                <a:rPr kumimoji="0" lang="es-ES" sz="700" b="0" i="0" u="none" strike="noStrike" kern="1200" cap="none" spc="0" normalizeH="0" baseline="0" noProof="0" dirty="0">
                  <a:ln>
                    <a:noFill/>
                  </a:ln>
                  <a:solidFill>
                    <a:srgbClr val="22346A"/>
                  </a:solidFill>
                  <a:effectLst/>
                  <a:uLnTx/>
                  <a:uFillTx/>
                  <a:latin typeface="Arial"/>
                  <a:ea typeface="+mn-ea"/>
                  <a:cs typeface="Arial"/>
                </a:rPr>
                <a:t>(NRI-</a:t>
              </a:r>
              <a:r>
                <a:rPr kumimoji="0" lang="es-ES" sz="700" b="0" i="0" u="none" strike="noStrike" kern="1200" cap="none" spc="-15" normalizeH="0" baseline="0" noProof="0" dirty="0">
                  <a:ln>
                    <a:noFill/>
                  </a:ln>
                  <a:solidFill>
                    <a:srgbClr val="22346A"/>
                  </a:solidFill>
                  <a:effectLst/>
                  <a:uLnTx/>
                  <a:uFillTx/>
                  <a:latin typeface="Arial"/>
                  <a:ea typeface="+mn-ea"/>
                  <a:cs typeface="Arial"/>
                </a:rPr>
                <a:t>MI)</a:t>
              </a:r>
              <a:endParaRPr kumimoji="0" lang="es-E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30" name="object 117">
              <a:extLst>
                <a:ext uri="{FF2B5EF4-FFF2-40B4-BE49-F238E27FC236}">
                  <a16:creationId xmlns:a16="http://schemas.microsoft.com/office/drawing/2014/main" id="{8091E7D0-1F33-D04A-1144-C780C5D661AC}"/>
                </a:ext>
              </a:extLst>
            </p:cNvPr>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1" name="object 118">
              <a:extLst>
                <a:ext uri="{FF2B5EF4-FFF2-40B4-BE49-F238E27FC236}">
                  <a16:creationId xmlns:a16="http://schemas.microsoft.com/office/drawing/2014/main" id="{C045B58B-7301-6983-272E-ABE954B764C5}"/>
                </a:ext>
              </a:extLst>
            </p:cNvPr>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2" name="object 119">
              <a:extLst>
                <a:ext uri="{FF2B5EF4-FFF2-40B4-BE49-F238E27FC236}">
                  <a16:creationId xmlns:a16="http://schemas.microsoft.com/office/drawing/2014/main" id="{60836EF1-F97D-13AC-85B6-CE46FD661EE2}"/>
                </a:ext>
              </a:extLst>
            </p:cNvPr>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3" name="object 120">
              <a:extLst>
                <a:ext uri="{FF2B5EF4-FFF2-40B4-BE49-F238E27FC236}">
                  <a16:creationId xmlns:a16="http://schemas.microsoft.com/office/drawing/2014/main" id="{FFA88746-882C-CFCE-FD46-6AC090284295}"/>
                </a:ext>
              </a:extLst>
            </p:cNvPr>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4" name="object 121">
              <a:extLst>
                <a:ext uri="{FF2B5EF4-FFF2-40B4-BE49-F238E27FC236}">
                  <a16:creationId xmlns:a16="http://schemas.microsoft.com/office/drawing/2014/main" id="{253EAF80-BA2F-E435-BBB0-10623949EA20}"/>
                </a:ext>
              </a:extLst>
            </p:cNvPr>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5" name="object 122">
              <a:extLst>
                <a:ext uri="{FF2B5EF4-FFF2-40B4-BE49-F238E27FC236}">
                  <a16:creationId xmlns:a16="http://schemas.microsoft.com/office/drawing/2014/main" id="{A99159AC-52A4-DDF7-EF62-1B7CF87431AB}"/>
                </a:ext>
              </a:extLst>
            </p:cNvPr>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6" name="object 123">
              <a:extLst>
                <a:ext uri="{FF2B5EF4-FFF2-40B4-BE49-F238E27FC236}">
                  <a16:creationId xmlns:a16="http://schemas.microsoft.com/office/drawing/2014/main" id="{7CF06415-1CF1-B060-A285-B724D7D5EE67}"/>
                </a:ext>
              </a:extLst>
            </p:cNvPr>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7" name="object 124">
              <a:extLst>
                <a:ext uri="{FF2B5EF4-FFF2-40B4-BE49-F238E27FC236}">
                  <a16:creationId xmlns:a16="http://schemas.microsoft.com/office/drawing/2014/main" id="{619209F4-71D3-9B0A-CD9B-BBF160F223FC}"/>
                </a:ext>
              </a:extLst>
            </p:cNvPr>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238" name="Grupo 237">
            <a:extLst>
              <a:ext uri="{FF2B5EF4-FFF2-40B4-BE49-F238E27FC236}">
                <a16:creationId xmlns:a16="http://schemas.microsoft.com/office/drawing/2014/main" id="{33A4D896-16D0-745A-82D2-B3E01AC62C7B}"/>
              </a:ext>
            </a:extLst>
          </p:cNvPr>
          <p:cNvGrpSpPr/>
          <p:nvPr/>
        </p:nvGrpSpPr>
        <p:grpSpPr>
          <a:xfrm>
            <a:off x="1202508" y="4335755"/>
            <a:ext cx="6587400" cy="435970"/>
            <a:chOff x="1084521" y="4335755"/>
            <a:chExt cx="6587400" cy="435970"/>
          </a:xfrm>
        </p:grpSpPr>
        <p:sp>
          <p:nvSpPr>
            <p:cNvPr id="239" name="object 15">
              <a:extLst>
                <a:ext uri="{FF2B5EF4-FFF2-40B4-BE49-F238E27FC236}">
                  <a16:creationId xmlns:a16="http://schemas.microsoft.com/office/drawing/2014/main" id="{FBA57916-DDBE-7D61-825E-B7BF8DF5B81B}"/>
                </a:ext>
              </a:extLst>
            </p:cNvPr>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80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60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52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0" name="object 16">
              <a:extLst>
                <a:ext uri="{FF2B5EF4-FFF2-40B4-BE49-F238E27FC236}">
                  <a16:creationId xmlns:a16="http://schemas.microsoft.com/office/drawing/2014/main" id="{1112D85B-AB6A-101A-442C-A0C25BC862B7}"/>
                </a:ext>
              </a:extLst>
            </p:cNvPr>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104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55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44</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1" name="object 17">
              <a:extLst>
                <a:ext uri="{FF2B5EF4-FFF2-40B4-BE49-F238E27FC236}">
                  <a16:creationId xmlns:a16="http://schemas.microsoft.com/office/drawing/2014/main" id="{55E2518E-D218-9E52-7830-3D319E378518}"/>
                </a:ext>
              </a:extLst>
            </p:cNvPr>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42</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2" name="object 18">
              <a:extLst>
                <a:ext uri="{FF2B5EF4-FFF2-40B4-BE49-F238E27FC236}">
                  <a16:creationId xmlns:a16="http://schemas.microsoft.com/office/drawing/2014/main" id="{86DEA853-212C-9C75-52FC-C3309C13AF08}"/>
                </a:ext>
              </a:extLst>
            </p:cNvPr>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68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66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3" name="object 20">
              <a:extLst>
                <a:ext uri="{FF2B5EF4-FFF2-40B4-BE49-F238E27FC236}">
                  <a16:creationId xmlns:a16="http://schemas.microsoft.com/office/drawing/2014/main" id="{68B280EF-AF77-08D0-E6A2-0FF545218F53}"/>
                </a:ext>
              </a:extLst>
            </p:cNvPr>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92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59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4" name="object 21">
              <a:extLst>
                <a:ext uri="{FF2B5EF4-FFF2-40B4-BE49-F238E27FC236}">
                  <a16:creationId xmlns:a16="http://schemas.microsoft.com/office/drawing/2014/main" id="{75382CA5-8D46-360D-0752-C733801466E9}"/>
                </a:ext>
              </a:extLst>
            </p:cNvPr>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116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5" name="object 22">
              <a:extLst>
                <a:ext uri="{FF2B5EF4-FFF2-40B4-BE49-F238E27FC236}">
                  <a16:creationId xmlns:a16="http://schemas.microsoft.com/office/drawing/2014/main" id="{BDB112E0-2744-2B1F-0F19-57490CDF31C3}"/>
                </a:ext>
              </a:extLst>
            </p:cNvPr>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6" name="object 23">
              <a:extLst>
                <a:ext uri="{FF2B5EF4-FFF2-40B4-BE49-F238E27FC236}">
                  <a16:creationId xmlns:a16="http://schemas.microsoft.com/office/drawing/2014/main" id="{1B017D11-1943-1460-E0A1-818C4876B3F2}"/>
                </a:ext>
              </a:extLst>
            </p:cNvPr>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152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50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41</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47" name="object 18">
              <a:extLst>
                <a:ext uri="{FF2B5EF4-FFF2-40B4-BE49-F238E27FC236}">
                  <a16:creationId xmlns:a16="http://schemas.microsoft.com/office/drawing/2014/main" id="{256295FB-7E0D-325B-5F48-3002C46BA789}"/>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dirty="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dirty="0">
                  <a:ln>
                    <a:noFill/>
                  </a:ln>
                  <a:solidFill>
                    <a:srgbClr val="576284"/>
                  </a:solidFill>
                  <a:effectLst/>
                  <a:uLnTx/>
                  <a:uFillTx/>
                  <a:latin typeface="Arial"/>
                  <a:ea typeface="+mn-ea"/>
                  <a:cs typeface="Arial"/>
                </a:rPr>
                <a:t>C4S </a:t>
              </a:r>
              <a:r>
                <a:rPr kumimoji="0" lang="es-ES" sz="600" b="1" i="0" u="none" strike="noStrike" kern="1200" cap="none" normalizeH="0" baseline="0" noProof="0" dirty="0" err="1">
                  <a:ln>
                    <a:noFill/>
                  </a:ln>
                  <a:solidFill>
                    <a:srgbClr val="576284"/>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dirty="0">
                  <a:ln>
                    <a:noFill/>
                  </a:ln>
                  <a:solidFill>
                    <a:srgbClr val="A84D97"/>
                  </a:solidFill>
                  <a:effectLst/>
                  <a:uLnTx/>
                  <a:uFillTx/>
                  <a:latin typeface="Arial"/>
                  <a:ea typeface="+mn-ea"/>
                  <a:cs typeface="Arial"/>
                </a:rPr>
                <a:t>C2S </a:t>
              </a:r>
              <a:r>
                <a:rPr kumimoji="0" lang="es-ES" sz="600" b="1" i="0" u="none" strike="noStrike" kern="1200" cap="none" normalizeH="0" baseline="0" noProof="0" dirty="0" err="1">
                  <a:ln>
                    <a:noFill/>
                  </a:ln>
                  <a:solidFill>
                    <a:srgbClr val="A84D97"/>
                  </a:solidFill>
                  <a:effectLst/>
                  <a:uLnTx/>
                  <a:uFillTx/>
                  <a:latin typeface="Arial"/>
                  <a:ea typeface="+mn-ea"/>
                  <a:cs typeface="Arial"/>
                </a:rPr>
                <a:t>Nx</a:t>
              </a:r>
              <a:endParaRPr kumimoji="0" lang="es-ES" sz="600" b="0" i="0" u="none" strike="noStrike" kern="1200" cap="none" normalizeH="0" baseline="0" noProof="0" dirty="0">
                <a:ln>
                  <a:noFill/>
                </a:ln>
                <a:solidFill>
                  <a:srgbClr val="000000"/>
                </a:solidFill>
                <a:effectLst/>
                <a:uLnTx/>
                <a:uFillTx/>
                <a:latin typeface="Arial"/>
                <a:ea typeface="+mn-ea"/>
                <a:cs typeface="Arial"/>
              </a:endParaRPr>
            </a:p>
          </p:txBody>
        </p:sp>
        <p:sp>
          <p:nvSpPr>
            <p:cNvPr id="248" name="object 18">
              <a:extLst>
                <a:ext uri="{FF2B5EF4-FFF2-40B4-BE49-F238E27FC236}">
                  <a16:creationId xmlns:a16="http://schemas.microsoft.com/office/drawing/2014/main" id="{7D3C1AFF-2013-1334-B049-700A05CDF3C1}"/>
                </a:ext>
              </a:extLst>
            </p:cNvPr>
            <p:cNvSpPr txBox="1"/>
            <p:nvPr/>
          </p:nvSpPr>
          <p:spPr>
            <a:xfrm>
              <a:off x="1508005" y="4335755"/>
              <a:ext cx="201254" cy="435970"/>
            </a:xfrm>
            <a:prstGeom prst="rect">
              <a:avLst/>
            </a:prstGeom>
          </p:spPr>
          <p:txBody>
            <a:bodyPr vert="horz" wrap="square" lIns="0" tIns="55834" rIns="0" bIns="0" rtlCol="0">
              <a:spAutoFit/>
            </a:bodyPr>
            <a:lstStyle/>
            <a:p>
              <a:pPr marL="7701" lvl="0" algn="ctr">
                <a:spcBef>
                  <a:spcPts val="440"/>
                </a:spcBef>
                <a:defRPr/>
              </a:pPr>
              <a:r>
                <a:rPr lang="es-ES" sz="600" b="1" spc="-20" noProof="0" dirty="0">
                  <a:solidFill>
                    <a:srgbClr val="22346A"/>
                  </a:solidFill>
                  <a:cs typeface="Arial"/>
                </a:rPr>
                <a:t>16</a:t>
              </a:r>
              <a:endParaRPr lang="es-ES" sz="600" spc="-20" noProof="0" dirty="0">
                <a:solidFill>
                  <a:srgbClr val="000000"/>
                </a:solidFill>
                <a:cs typeface="Arial"/>
              </a:endParaRPr>
            </a:p>
            <a:p>
              <a:pPr marL="7701" lvl="0" algn="ctr">
                <a:spcBef>
                  <a:spcPts val="385"/>
                </a:spcBef>
                <a:defRPr/>
              </a:pPr>
              <a:r>
                <a:rPr lang="es-ES" sz="600" b="1" spc="-20" noProof="0" dirty="0">
                  <a:solidFill>
                    <a:srgbClr val="576284"/>
                  </a:solidFill>
                  <a:cs typeface="Arial"/>
                </a:rPr>
                <a:t>77</a:t>
              </a:r>
              <a:endParaRPr lang="es-ES" sz="600" spc="-20" noProof="0" dirty="0">
                <a:solidFill>
                  <a:srgbClr val="000000"/>
                </a:solidFill>
                <a:cs typeface="Arial"/>
              </a:endParaRPr>
            </a:p>
            <a:p>
              <a:pPr marL="7701" lvl="0" algn="ctr">
                <a:spcBef>
                  <a:spcPts val="315"/>
                </a:spcBef>
                <a:defRPr/>
              </a:pPr>
              <a:r>
                <a:rPr lang="es-ES" sz="600" b="1" spc="-20" noProof="0" dirty="0">
                  <a:solidFill>
                    <a:srgbClr val="A84D97"/>
                  </a:solidFill>
                  <a:cs typeface="Arial"/>
                </a:rPr>
                <a:t>77</a:t>
              </a:r>
              <a:endParaRPr lang="es-ES" sz="600" spc="-20" noProof="0" dirty="0">
                <a:solidFill>
                  <a:srgbClr val="000000"/>
                </a:solidFill>
                <a:cs typeface="Arial"/>
              </a:endParaRPr>
            </a:p>
          </p:txBody>
        </p:sp>
        <p:sp>
          <p:nvSpPr>
            <p:cNvPr id="249" name="object 18">
              <a:extLst>
                <a:ext uri="{FF2B5EF4-FFF2-40B4-BE49-F238E27FC236}">
                  <a16:creationId xmlns:a16="http://schemas.microsoft.com/office/drawing/2014/main" id="{D7B0F8B6-700E-E718-1787-25DDF1F42E7F}"/>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0" name="object 18">
              <a:extLst>
                <a:ext uri="{FF2B5EF4-FFF2-40B4-BE49-F238E27FC236}">
                  <a16:creationId xmlns:a16="http://schemas.microsoft.com/office/drawing/2014/main" id="{5663E2A9-82B7-1264-F97C-052DC8A0FA76}"/>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77</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1" name="object 18">
              <a:extLst>
                <a:ext uri="{FF2B5EF4-FFF2-40B4-BE49-F238E27FC236}">
                  <a16:creationId xmlns:a16="http://schemas.microsoft.com/office/drawing/2014/main" id="{4BB9A602-1880-8B7E-C431-7E2273ACED0B}"/>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28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70</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2" name="object 18">
              <a:extLst>
                <a:ext uri="{FF2B5EF4-FFF2-40B4-BE49-F238E27FC236}">
                  <a16:creationId xmlns:a16="http://schemas.microsoft.com/office/drawing/2014/main" id="{D791C6B8-0C3E-B1F8-67AF-AA4BDC309BC4}"/>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74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71</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3" name="object 18">
              <a:extLst>
                <a:ext uri="{FF2B5EF4-FFF2-40B4-BE49-F238E27FC236}">
                  <a16:creationId xmlns:a16="http://schemas.microsoft.com/office/drawing/2014/main" id="{E5E8F52A-0E95-4E36-F359-9CE939E81DE9}"/>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36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69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4" name="object 18">
              <a:extLst>
                <a:ext uri="{FF2B5EF4-FFF2-40B4-BE49-F238E27FC236}">
                  <a16:creationId xmlns:a16="http://schemas.microsoft.com/office/drawing/2014/main" id="{39A4C57F-2810-BBA8-C0A4-E3580AB06B36}"/>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70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5" name="object 18">
              <a:extLst>
                <a:ext uri="{FF2B5EF4-FFF2-40B4-BE49-F238E27FC236}">
                  <a16:creationId xmlns:a16="http://schemas.microsoft.com/office/drawing/2014/main" id="{16B59E36-D86E-DDA8-ADCE-D211F45663FF}"/>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70</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dirty="0">
                  <a:ln>
                    <a:noFill/>
                  </a:ln>
                  <a:solidFill>
                    <a:srgbClr val="A84D97"/>
                  </a:solidFill>
                  <a:effectLst/>
                  <a:uLnTx/>
                  <a:uFillTx/>
                  <a:latin typeface="Arial"/>
                  <a:ea typeface="+mn-ea"/>
                  <a:cs typeface="Arial"/>
                </a:rPr>
                <a:t>64</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6" name="object 18">
              <a:extLst>
                <a:ext uri="{FF2B5EF4-FFF2-40B4-BE49-F238E27FC236}">
                  <a16:creationId xmlns:a16="http://schemas.microsoft.com/office/drawing/2014/main" id="{26576BD3-AF41-24C1-DD7C-409960BD0401}"/>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noProof="0" dirty="0">
                  <a:solidFill>
                    <a:srgbClr val="22346A"/>
                  </a:solidFill>
                  <a:latin typeface="Arial"/>
                  <a:cs typeface="Arial"/>
                </a:rPr>
                <a:t>48</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71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59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7" name="object 18">
              <a:extLst>
                <a:ext uri="{FF2B5EF4-FFF2-40B4-BE49-F238E27FC236}">
                  <a16:creationId xmlns:a16="http://schemas.microsoft.com/office/drawing/2014/main" id="{9414D934-3A8F-BEED-F21E-98BD51D1C4CF}"/>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52</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69</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59</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8" name="object 18">
              <a:extLst>
                <a:ext uri="{FF2B5EF4-FFF2-40B4-BE49-F238E27FC236}">
                  <a16:creationId xmlns:a16="http://schemas.microsoft.com/office/drawing/2014/main" id="{E5867883-5ED8-163B-C6EF-4983E8B9B016}"/>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4</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noProof="0" dirty="0">
                  <a:solidFill>
                    <a:srgbClr val="576284"/>
                  </a:solidFill>
                  <a:latin typeface="Arial"/>
                  <a:cs typeface="Arial"/>
                </a:rPr>
                <a:t>61</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sp>
          <p:nvSpPr>
            <p:cNvPr id="259" name="object 18">
              <a:extLst>
                <a:ext uri="{FF2B5EF4-FFF2-40B4-BE49-F238E27FC236}">
                  <a16:creationId xmlns:a16="http://schemas.microsoft.com/office/drawing/2014/main" id="{414E422D-7BD2-1D4B-AAB2-922BE5018136}"/>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dirty="0">
                  <a:ln>
                    <a:noFill/>
                  </a:ln>
                  <a:solidFill>
                    <a:srgbClr val="22346A"/>
                  </a:solidFill>
                  <a:effectLst/>
                  <a:uLnTx/>
                  <a:uFillTx/>
                  <a:latin typeface="Arial"/>
                  <a:ea typeface="+mn-ea"/>
                  <a:cs typeface="Arial"/>
                </a:rPr>
                <a:t>5</a:t>
              </a:r>
              <a:r>
                <a:rPr lang="es-ES" sz="600" b="1" spc="-20" noProof="0" dirty="0">
                  <a:solidFill>
                    <a:srgbClr val="22346A"/>
                  </a:solidFill>
                  <a:latin typeface="Arial"/>
                  <a:cs typeface="Arial"/>
                </a:rPr>
                <a:t>6</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dirty="0">
                  <a:ln>
                    <a:noFill/>
                  </a:ln>
                  <a:solidFill>
                    <a:srgbClr val="576284"/>
                  </a:solidFill>
                  <a:effectLst/>
                  <a:uLnTx/>
                  <a:uFillTx/>
                  <a:latin typeface="Arial"/>
                  <a:ea typeface="+mn-ea"/>
                  <a:cs typeface="Arial"/>
                </a:rPr>
                <a:t>65</a:t>
              </a:r>
              <a:endParaRPr kumimoji="0" lang="es-ES" sz="600" b="0" i="0" u="none" strike="noStrike" cap="none" spc="-20" normalizeH="0" noProof="0" dirty="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noProof="0" dirty="0">
                  <a:solidFill>
                    <a:srgbClr val="A84D97"/>
                  </a:solidFill>
                  <a:latin typeface="Arial"/>
                  <a:cs typeface="Arial"/>
                </a:rPr>
                <a:t>53</a:t>
              </a:r>
              <a:endParaRPr kumimoji="0" lang="es-ES" sz="600" b="0" i="0" u="none" strike="noStrike" cap="none" spc="-20" normalizeH="0" noProof="0" dirty="0">
                <a:ln>
                  <a:noFill/>
                </a:ln>
                <a:solidFill>
                  <a:srgbClr val="000000"/>
                </a:solidFill>
                <a:effectLst/>
                <a:uLnTx/>
                <a:uFillTx/>
                <a:latin typeface="Arial"/>
                <a:ea typeface="+mn-ea"/>
                <a:cs typeface="Arial"/>
              </a:endParaRPr>
            </a:p>
          </p:txBody>
        </p:sp>
      </p:grpSp>
      <p:sp>
        <p:nvSpPr>
          <p:cNvPr id="260" name="object 65">
            <a:extLst>
              <a:ext uri="{FF2B5EF4-FFF2-40B4-BE49-F238E27FC236}">
                <a16:creationId xmlns:a16="http://schemas.microsoft.com/office/drawing/2014/main" id="{9B8A9B99-F5F0-04F0-D5F8-F4348557A204}"/>
              </a:ext>
            </a:extLst>
          </p:cNvPr>
          <p:cNvSpPr txBox="1"/>
          <p:nvPr/>
        </p:nvSpPr>
        <p:spPr>
          <a:xfrm>
            <a:off x="766663" y="5319232"/>
            <a:ext cx="1614659" cy="131276"/>
          </a:xfrm>
          <a:prstGeom prst="rect">
            <a:avLst/>
          </a:prstGeom>
        </p:spPr>
        <p:txBody>
          <a:bodyPr vert="horz" wrap="square" lIns="0" tIns="8086" rIns="0" bIns="0" rtlCol="0">
            <a:spAutoFit/>
          </a:bodyPr>
          <a:lstStyle/>
          <a:p>
            <a:pPr marL="23104" lvl="0">
              <a:spcBef>
                <a:spcPts val="55"/>
              </a:spcBef>
              <a:defRPr/>
            </a:pPr>
            <a:r>
              <a:rPr lang="es-ES" sz="800" noProof="0" dirty="0" err="1">
                <a:solidFill>
                  <a:srgbClr val="223469"/>
                </a:solidFill>
                <a:cs typeface="Arial"/>
              </a:rPr>
              <a:t>Thaçi</a:t>
            </a:r>
            <a:r>
              <a:rPr lang="es-ES" sz="800" spc="-12" noProof="0" dirty="0">
                <a:solidFill>
                  <a:srgbClr val="223469"/>
                </a:solidFill>
                <a:cs typeface="Arial"/>
              </a:rPr>
              <a:t> </a:t>
            </a:r>
            <a:r>
              <a:rPr lang="es-ES" sz="800" noProof="0" dirty="0">
                <a:solidFill>
                  <a:srgbClr val="223469"/>
                </a:solidFill>
                <a:cs typeface="Arial"/>
              </a:rPr>
              <a:t>D,</a:t>
            </a:r>
            <a:r>
              <a:rPr lang="es-ES" sz="800" spc="-12" noProof="0" dirty="0">
                <a:solidFill>
                  <a:srgbClr val="223469"/>
                </a:solidFill>
                <a:cs typeface="Arial"/>
              </a:rPr>
              <a:t> </a:t>
            </a:r>
            <a:r>
              <a:rPr lang="es-ES" sz="800" i="1" noProof="0" dirty="0">
                <a:solidFill>
                  <a:srgbClr val="223469"/>
                </a:solidFill>
                <a:cs typeface="Arial"/>
              </a:rPr>
              <a:t>et</a:t>
            </a:r>
            <a:r>
              <a:rPr lang="es-ES" sz="800" i="1" spc="-9" noProof="0" dirty="0">
                <a:solidFill>
                  <a:srgbClr val="223469"/>
                </a:solidFill>
                <a:cs typeface="Arial"/>
              </a:rPr>
              <a:t> </a:t>
            </a:r>
            <a:r>
              <a:rPr lang="es-ES" sz="800" i="1" noProof="0" dirty="0">
                <a:solidFill>
                  <a:srgbClr val="223469"/>
                </a:solidFill>
                <a:cs typeface="Arial"/>
              </a:rPr>
              <a:t>al.</a:t>
            </a:r>
            <a:r>
              <a:rPr lang="es-ES" sz="800" i="1" spc="-12" noProof="0" dirty="0">
                <a:solidFill>
                  <a:srgbClr val="223469"/>
                </a:solidFill>
                <a:cs typeface="Arial"/>
              </a:rPr>
              <a:t> </a:t>
            </a:r>
            <a:r>
              <a:rPr lang="es-ES" sz="800" spc="-12" noProof="0" dirty="0">
                <a:solidFill>
                  <a:srgbClr val="223469"/>
                </a:solidFill>
                <a:cs typeface="Arial"/>
              </a:rPr>
              <a:t>2024</a:t>
            </a:r>
            <a:r>
              <a:rPr lang="es-ES" sz="800" spc="-18" baseline="33333" noProof="0" dirty="0">
                <a:solidFill>
                  <a:srgbClr val="223469"/>
                </a:solidFill>
                <a:cs typeface="Arial"/>
              </a:rPr>
              <a:t>1</a:t>
            </a:r>
            <a:endParaRPr lang="es-ES" sz="800" baseline="33333" noProof="0" dirty="0">
              <a:solidFill>
                <a:srgbClr val="223469"/>
              </a:solidFill>
              <a:cs typeface="Arial"/>
            </a:endParaRPr>
          </a:p>
        </p:txBody>
      </p:sp>
      <p:sp>
        <p:nvSpPr>
          <p:cNvPr id="261" name="Rectángulo redondeado 260">
            <a:extLst>
              <a:ext uri="{FF2B5EF4-FFF2-40B4-BE49-F238E27FC236}">
                <a16:creationId xmlns:a16="http://schemas.microsoft.com/office/drawing/2014/main" id="{4681250C-8E1B-1476-1BE2-62F4098C5DBC}"/>
              </a:ext>
            </a:extLst>
          </p:cNvPr>
          <p:cNvSpPr/>
          <p:nvPr/>
        </p:nvSpPr>
        <p:spPr>
          <a:xfrm>
            <a:off x="669867" y="1278934"/>
            <a:ext cx="8010210" cy="4287295"/>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2" name="object 34">
            <a:extLst>
              <a:ext uri="{FF2B5EF4-FFF2-40B4-BE49-F238E27FC236}">
                <a16:creationId xmlns:a16="http://schemas.microsoft.com/office/drawing/2014/main" id="{FCAA2E4B-C42D-B762-B4ED-E5BE4A892860}"/>
              </a:ext>
            </a:extLst>
          </p:cNvPr>
          <p:cNvSpPr txBox="1"/>
          <p:nvPr/>
        </p:nvSpPr>
        <p:spPr>
          <a:xfrm>
            <a:off x="7826271" y="2152513"/>
            <a:ext cx="683074" cy="1010384"/>
          </a:xfrm>
          <a:prstGeom prst="rect">
            <a:avLst/>
          </a:prstGeom>
        </p:spPr>
        <p:txBody>
          <a:bodyPr vert="horz" wrap="square" lIns="0" tIns="10012" rIns="0" bIns="0" rtlCol="0">
            <a:spAutoFit/>
          </a:bodyPr>
          <a:lstStyle/>
          <a:p>
            <a:pPr marL="7701" lvl="0">
              <a:lnSpc>
                <a:spcPts val="2004"/>
              </a:lnSpc>
              <a:spcBef>
                <a:spcPts val="79"/>
              </a:spcBef>
              <a:defRPr/>
            </a:pPr>
            <a:r>
              <a:rPr lang="es-ES" sz="1759" b="1" spc="-12" noProof="0" dirty="0">
                <a:solidFill>
                  <a:srgbClr val="576284"/>
                </a:solidFill>
                <a:cs typeface="Arial"/>
              </a:rPr>
              <a:t>84,0</a:t>
            </a:r>
            <a:endParaRPr lang="es-ES" sz="1759" noProof="0" dirty="0">
              <a:solidFill>
                <a:srgbClr val="000000"/>
              </a:solidFill>
              <a:cs typeface="Arial"/>
            </a:endParaRPr>
          </a:p>
          <a:p>
            <a:pPr marL="7701" lvl="0">
              <a:lnSpc>
                <a:spcPts val="1901"/>
              </a:lnSpc>
              <a:defRPr/>
            </a:pPr>
            <a:r>
              <a:rPr lang="es-ES" sz="1759" b="1" spc="-12" noProof="0" dirty="0">
                <a:solidFill>
                  <a:srgbClr val="9F338A"/>
                </a:solidFill>
                <a:cs typeface="Arial"/>
              </a:rPr>
              <a:t>82,9</a:t>
            </a:r>
            <a:endParaRPr lang="es-ES" sz="1759" noProof="0" dirty="0">
              <a:solidFill>
                <a:srgbClr val="000000"/>
              </a:solidFill>
              <a:cs typeface="Arial"/>
            </a:endParaRPr>
          </a:p>
          <a:p>
            <a:pPr marL="7701" lvl="0">
              <a:lnSpc>
                <a:spcPts val="1901"/>
              </a:lnSpc>
              <a:defRPr/>
            </a:pPr>
            <a:r>
              <a:rPr lang="es-ES" sz="1759" b="1" spc="-12" noProof="0" dirty="0">
                <a:solidFill>
                  <a:srgbClr val="CA9CC7"/>
                </a:solidFill>
                <a:cs typeface="Arial"/>
              </a:rPr>
              <a:t>79,9</a:t>
            </a:r>
            <a:endParaRPr lang="es-ES" sz="1759" noProof="0" dirty="0">
              <a:solidFill>
                <a:srgbClr val="000000"/>
              </a:solidFill>
              <a:cs typeface="Arial"/>
            </a:endParaRPr>
          </a:p>
          <a:p>
            <a:pPr marL="7701" lvl="0">
              <a:lnSpc>
                <a:spcPts val="2004"/>
              </a:lnSpc>
              <a:defRPr/>
            </a:pPr>
            <a:r>
              <a:rPr lang="es-ES" sz="1759" b="1" spc="-12" noProof="0" dirty="0">
                <a:solidFill>
                  <a:srgbClr val="A9A9BE"/>
                </a:solidFill>
                <a:cs typeface="Arial"/>
              </a:rPr>
              <a:t>79,4</a:t>
            </a:r>
            <a:endParaRPr lang="es-ES" sz="1759" noProof="0" dirty="0">
              <a:solidFill>
                <a:srgbClr val="000000"/>
              </a:solidFil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10FC5C15-4A49-8850-5232-0C6593C27F4C}"/>
              </a:ext>
            </a:extLst>
          </p:cNvPr>
          <p:cNvSpPr/>
          <p:nvPr/>
        </p:nvSpPr>
        <p:spPr>
          <a:xfrm>
            <a:off x="4788482" y="3336679"/>
            <a:ext cx="2591254" cy="1724592"/>
          </a:xfrm>
          <a:prstGeom prst="roundRect">
            <a:avLst>
              <a:gd name="adj" fmla="val 7048"/>
            </a:avLst>
          </a:prstGeom>
          <a:solidFill>
            <a:srgbClr val="CAF5A8">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81BE8EE3-4DB9-F20D-F75F-2612AFA7473B}"/>
              </a:ext>
            </a:extLst>
          </p:cNvPr>
          <p:cNvSpPr/>
          <p:nvPr/>
        </p:nvSpPr>
        <p:spPr>
          <a:xfrm>
            <a:off x="7528320" y="3336679"/>
            <a:ext cx="2591254" cy="1724592"/>
          </a:xfrm>
          <a:prstGeom prst="roundRect">
            <a:avLst>
              <a:gd name="adj" fmla="val 7618"/>
            </a:avLst>
          </a:prstGeom>
          <a:solidFill>
            <a:srgbClr val="CAF5A8">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Elipse 16">
            <a:extLst>
              <a:ext uri="{FF2B5EF4-FFF2-40B4-BE49-F238E27FC236}">
                <a16:creationId xmlns:a16="http://schemas.microsoft.com/office/drawing/2014/main" id="{607F6A44-105D-AD41-7459-1D96545CA2D3}"/>
              </a:ext>
            </a:extLst>
          </p:cNvPr>
          <p:cNvSpPr/>
          <p:nvPr/>
        </p:nvSpPr>
        <p:spPr>
          <a:xfrm>
            <a:off x="5585006"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Elipse 17">
            <a:extLst>
              <a:ext uri="{FF2B5EF4-FFF2-40B4-BE49-F238E27FC236}">
                <a16:creationId xmlns:a16="http://schemas.microsoft.com/office/drawing/2014/main" id="{E31324D7-100D-AED1-8051-D6C617B4B51B}"/>
              </a:ext>
            </a:extLst>
          </p:cNvPr>
          <p:cNvSpPr/>
          <p:nvPr/>
        </p:nvSpPr>
        <p:spPr>
          <a:xfrm>
            <a:off x="8324844"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8B361BB0-2112-70F3-D6F1-428BDD3DC8ED}"/>
              </a:ext>
            </a:extLst>
          </p:cNvPr>
          <p:cNvSpPr/>
          <p:nvPr/>
        </p:nvSpPr>
        <p:spPr>
          <a:xfrm>
            <a:off x="2048644" y="3336679"/>
            <a:ext cx="2591254" cy="1724592"/>
          </a:xfrm>
          <a:prstGeom prst="roundRect">
            <a:avLst>
              <a:gd name="adj" fmla="val 9899"/>
            </a:avLst>
          </a:prstGeom>
          <a:solidFill>
            <a:srgbClr val="CAF5A8">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F0170A95-E406-F5CE-F0AF-61F422286DC2}"/>
              </a:ext>
            </a:extLst>
          </p:cNvPr>
          <p:cNvSpPr/>
          <p:nvPr/>
        </p:nvSpPr>
        <p:spPr>
          <a:xfrm>
            <a:off x="2845168"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latin typeface="Arial"/>
                <a:cs typeface="Arial"/>
              </a:rPr>
              <a:t>El perfil de seguridad de EBGLYSS</a:t>
            </a:r>
            <a:r>
              <a:rPr lang="es-ES" baseline="30000">
                <a:latin typeface="Arial"/>
                <a:cs typeface="Arial"/>
              </a:rPr>
              <a:t>®</a:t>
            </a:r>
            <a:r>
              <a:rPr lang="es-ES">
                <a:latin typeface="Arial"/>
                <a:cs typeface="Arial"/>
              </a:rPr>
              <a:t> se mantiene hasta los 3 años del inicio del tratamiento</a:t>
            </a:r>
            <a:r>
              <a:rPr lang="es-ES" baseline="30000">
                <a:latin typeface="Arial"/>
                <a:cs typeface="Arial"/>
              </a:rPr>
              <a:t>1</a:t>
            </a:r>
          </a:p>
        </p:txBody>
      </p:sp>
      <p:sp>
        <p:nvSpPr>
          <p:cNvPr id="3" name="object 3"/>
          <p:cNvSpPr txBox="1"/>
          <p:nvPr/>
        </p:nvSpPr>
        <p:spPr>
          <a:xfrm>
            <a:off x="533400" y="1915323"/>
            <a:ext cx="10284325" cy="597134"/>
          </a:xfrm>
          <a:prstGeom prst="rect">
            <a:avLst/>
          </a:prstGeom>
        </p:spPr>
        <p:txBody>
          <a:bodyPr vert="horz" wrap="square" lIns="0" tIns="10397" rIns="0" bIns="0" rtlCol="0">
            <a:spAutoFit/>
          </a:bodyPr>
          <a:lstStyle/>
          <a:p>
            <a:pPr marL="30805" marR="0" lvl="0" indent="0" algn="l" defTabSz="914400" rtl="0" eaLnBrk="1" fontAlgn="auto" latinLnBrk="0" hangingPunct="1">
              <a:lnSpc>
                <a:spcPct val="100000"/>
              </a:lnSpc>
              <a:spcBef>
                <a:spcPts val="82"/>
              </a:spcBef>
              <a:spcAft>
                <a:spcPts val="0"/>
              </a:spcAft>
              <a:buClrTx/>
              <a:buSzTx/>
              <a:buFontTx/>
              <a:buNone/>
              <a:tabLst/>
              <a:defRPr/>
            </a:pPr>
            <a:r>
              <a:rPr kumimoji="0" sz="1200" b="0" i="0" u="none" strike="noStrike" kern="1200" cap="none" spc="0" normalizeH="0" baseline="0" noProof="0" dirty="0">
                <a:ln>
                  <a:noFill/>
                </a:ln>
                <a:solidFill>
                  <a:srgbClr val="22346A"/>
                </a:solidFill>
                <a:effectLst/>
                <a:uLnTx/>
                <a:uFillTx/>
                <a:latin typeface="Arial"/>
                <a:ea typeface="+mn-ea"/>
                <a:cs typeface="Arial"/>
              </a:rPr>
              <a:t>El</a:t>
            </a:r>
            <a:r>
              <a:rPr kumimoji="0" sz="1200" b="0" i="0" u="none" strike="noStrike" kern="1200" cap="none" spc="30"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perfil</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de</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seguridad</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de</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lebrikizumab</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en</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ADjoin</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fue</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coherente</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con</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el</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observado</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en</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ADvocate</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1&amp;2,</a:t>
            </a:r>
            <a:r>
              <a:rPr kumimoji="0" sz="1200" b="0" i="0" u="none" strike="noStrike" kern="1200" cap="none" spc="-42"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ADhere</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y</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otros</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estudios</a:t>
            </a:r>
            <a:r>
              <a:rPr kumimoji="0" sz="1200" b="0" i="0" u="none" strike="noStrike" kern="1200" cap="none" spc="36"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con</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6" normalizeH="0" baseline="0" noProof="0" dirty="0">
                <a:ln>
                  <a:noFill/>
                </a:ln>
                <a:solidFill>
                  <a:srgbClr val="22346A"/>
                </a:solidFill>
                <a:effectLst/>
                <a:uLnTx/>
                <a:uFillTx/>
                <a:latin typeface="Arial"/>
                <a:ea typeface="+mn-ea"/>
                <a:cs typeface="Arial"/>
              </a:rPr>
              <a:t>lebrikizumab</a:t>
            </a:r>
            <a:r>
              <a:rPr kumimoji="0" sz="1200" b="0" i="0" u="none" strike="noStrike" kern="1200" cap="none" spc="-9" normalizeH="0" baseline="32407" noProof="0" dirty="0">
                <a:ln>
                  <a:noFill/>
                </a:ln>
                <a:solidFill>
                  <a:srgbClr val="22346A"/>
                </a:solidFill>
                <a:effectLst/>
                <a:uLnTx/>
                <a:uFillTx/>
                <a:latin typeface="Arial"/>
                <a:ea typeface="+mn-ea"/>
                <a:cs typeface="Arial"/>
              </a:rPr>
              <a:t>1</a:t>
            </a:r>
            <a:r>
              <a:rPr kumimoji="0" sz="1200" b="0" i="0" u="none" strike="noStrike" kern="1200" cap="none" spc="-6" normalizeH="0" baseline="0" noProof="0" dirty="0">
                <a:ln>
                  <a:noFill/>
                </a:ln>
                <a:solidFill>
                  <a:srgbClr val="22346A"/>
                </a:solidFill>
                <a:effectLst/>
                <a:uLnTx/>
                <a:uFillTx/>
                <a:latin typeface="Arial"/>
                <a:ea typeface="+mn-ea"/>
                <a:cs typeface="Arial"/>
              </a:rPr>
              <a:t>.</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15"/>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3080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22346A"/>
                </a:solidFill>
                <a:effectLst/>
                <a:uLnTx/>
                <a:uFillTx/>
                <a:latin typeface="Arial"/>
                <a:ea typeface="+mn-ea"/>
                <a:cs typeface="Arial"/>
              </a:rPr>
              <a:t>Las</a:t>
            </a:r>
            <a:r>
              <a:rPr kumimoji="0" sz="1200" b="0" i="0" u="none" strike="noStrike" kern="1200" cap="none" spc="33"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tasas</a:t>
            </a:r>
            <a:r>
              <a:rPr kumimoji="0" sz="1200" b="0" i="0" u="none" strike="noStrike" kern="1200" cap="none" spc="42"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de</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acontecimientos</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adversos</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no</a:t>
            </a:r>
            <a:r>
              <a:rPr kumimoji="0" sz="1200" b="0" i="0" u="none" strike="noStrike" kern="1200" cap="none" spc="42"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aumentaron</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a:ln>
                  <a:noFill/>
                </a:ln>
                <a:solidFill>
                  <a:srgbClr val="22346A"/>
                </a:solidFill>
                <a:effectLst/>
                <a:uLnTx/>
                <a:uFillTx/>
                <a:latin typeface="Arial"/>
                <a:ea typeface="+mn-ea"/>
                <a:cs typeface="Arial"/>
              </a:rPr>
              <a:t>con</a:t>
            </a:r>
            <a:r>
              <a:rPr kumimoji="0" sz="1200" b="0" i="0" u="none" strike="noStrike" kern="1200" cap="none" spc="39" normalizeH="0" baseline="0" noProof="0" dirty="0">
                <a:ln>
                  <a:noFill/>
                </a:ln>
                <a:solidFill>
                  <a:srgbClr val="22346A"/>
                </a:solidFill>
                <a:effectLst/>
                <a:uLnTx/>
                <a:uFillTx/>
                <a:latin typeface="Arial"/>
                <a:ea typeface="+mn-ea"/>
                <a:cs typeface="Arial"/>
              </a:rPr>
              <a:t> </a:t>
            </a:r>
            <a:r>
              <a:rPr kumimoji="0" sz="1200" b="0" i="0" u="none" strike="noStrike" kern="1200" cap="none" spc="0" normalizeH="0" baseline="0" noProof="0" dirty="0" err="1">
                <a:ln>
                  <a:noFill/>
                </a:ln>
                <a:solidFill>
                  <a:srgbClr val="22346A"/>
                </a:solidFill>
                <a:effectLst/>
                <a:uLnTx/>
                <a:uFillTx/>
                <a:latin typeface="Arial"/>
                <a:ea typeface="+mn-ea"/>
                <a:cs typeface="Arial"/>
              </a:rPr>
              <a:t>el</a:t>
            </a:r>
            <a:r>
              <a:rPr kumimoji="0" sz="1200" b="0" i="0" u="none" strike="noStrike" kern="1200" cap="none" spc="42" normalizeH="0" baseline="0" noProof="0" dirty="0">
                <a:ln>
                  <a:noFill/>
                </a:ln>
                <a:solidFill>
                  <a:srgbClr val="22346A"/>
                </a:solidFill>
                <a:effectLst/>
                <a:uLnTx/>
                <a:uFillTx/>
                <a:latin typeface="Arial"/>
                <a:ea typeface="+mn-ea"/>
                <a:cs typeface="Arial"/>
              </a:rPr>
              <a:t> </a:t>
            </a:r>
            <a:r>
              <a:rPr kumimoji="0" sz="1200" b="0" i="0" u="none" strike="noStrike" kern="1200" cap="none" spc="-6" normalizeH="0" baseline="0" noProof="0" dirty="0">
                <a:ln>
                  <a:noFill/>
                </a:ln>
                <a:solidFill>
                  <a:srgbClr val="22346A"/>
                </a:solidFill>
                <a:effectLst/>
                <a:uLnTx/>
                <a:uFillTx/>
                <a:latin typeface="Arial"/>
                <a:ea typeface="+mn-ea"/>
                <a:cs typeface="Arial"/>
              </a:rPr>
              <a:t>tiempo</a:t>
            </a:r>
            <a:r>
              <a:rPr kumimoji="0" sz="1200" b="0" i="0" u="none" strike="noStrike" kern="1200" cap="none" spc="-9" normalizeH="0" baseline="32407" noProof="0" dirty="0">
                <a:ln>
                  <a:noFill/>
                </a:ln>
                <a:solidFill>
                  <a:srgbClr val="22346A"/>
                </a:solidFill>
                <a:effectLst/>
                <a:uLnTx/>
                <a:uFillTx/>
                <a:latin typeface="Arial"/>
                <a:ea typeface="+mn-ea"/>
                <a:cs typeface="Arial"/>
              </a:rPr>
              <a:t>1</a:t>
            </a:r>
            <a:r>
              <a:rPr kumimoji="0" sz="1200" b="0" i="0" u="none" strike="noStrike" kern="1200" cap="none" spc="-6" normalizeH="0" baseline="0" noProof="0" dirty="0">
                <a:ln>
                  <a:noFill/>
                </a:ln>
                <a:solidFill>
                  <a:srgbClr val="22346A"/>
                </a:solidFill>
                <a:effectLst/>
                <a:uLnTx/>
                <a:uFillTx/>
                <a:latin typeface="Arial"/>
                <a:ea typeface="+mn-ea"/>
                <a:cs typeface="Arial"/>
              </a:rPr>
              <a:t>.</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object 9"/>
          <p:cNvSpPr txBox="1"/>
          <p:nvPr/>
        </p:nvSpPr>
        <p:spPr>
          <a:xfrm>
            <a:off x="2291478" y="3964282"/>
            <a:ext cx="2074343" cy="744380"/>
          </a:xfrm>
          <a:prstGeom prst="rect">
            <a:avLst/>
          </a:prstGeom>
        </p:spPr>
        <p:txBody>
          <a:bodyPr vert="horz" wrap="square" lIns="0" tIns="6931" rIns="0" bIns="0" rtlCol="0">
            <a:spAutoFit/>
          </a:bodyPr>
          <a:lstStyle/>
          <a:p>
            <a:pPr marL="0" marR="18483" lvl="0" indent="-77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mayoría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12" normalizeH="0" baseline="0" noProof="0">
                <a:ln>
                  <a:noFill/>
                </a:ln>
                <a:solidFill>
                  <a:srgbClr val="22346A"/>
                </a:solidFill>
                <a:effectLst/>
                <a:uLnTx/>
                <a:uFillTx/>
                <a:latin typeface="Arial"/>
                <a:ea typeface="+mn-ea"/>
                <a:cs typeface="Arial"/>
              </a:rPr>
              <a:t>TEAE </a:t>
            </a:r>
            <a:r>
              <a:rPr kumimoji="0" sz="1600" b="1" i="0" u="none" strike="noStrike" kern="1200" cap="none" spc="0" normalizeH="0" baseline="0" noProof="0">
                <a:ln>
                  <a:noFill/>
                </a:ln>
                <a:solidFill>
                  <a:srgbClr val="22346A"/>
                </a:solidFill>
                <a:effectLst/>
                <a:uLnTx/>
                <a:uFillTx/>
                <a:latin typeface="Arial"/>
                <a:ea typeface="+mn-ea"/>
                <a:cs typeface="Arial"/>
              </a:rPr>
              <a:t>fueron</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42"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severidad</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leve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30" normalizeH="0" baseline="0" noProof="0">
                <a:ln>
                  <a:noFill/>
                </a:ln>
                <a:solidFill>
                  <a:srgbClr val="22346A"/>
                </a:solidFill>
                <a:effectLst/>
                <a:uLnTx/>
                <a:uFillTx/>
                <a:latin typeface="Arial"/>
                <a:ea typeface="+mn-ea"/>
                <a:cs typeface="Arial"/>
              </a:rPr>
              <a:t>o </a:t>
            </a:r>
            <a:r>
              <a:rPr kumimoji="0" sz="1600" b="1" i="0" u="none" strike="noStrike" kern="1200" cap="none" spc="-6" normalizeH="0" baseline="0" noProof="0">
                <a:ln>
                  <a:noFill/>
                </a:ln>
                <a:solidFill>
                  <a:srgbClr val="22346A"/>
                </a:solidFill>
                <a:effectLst/>
                <a:uLnTx/>
                <a:uFillTx/>
                <a:latin typeface="Arial"/>
                <a:ea typeface="+mn-ea"/>
                <a:cs typeface="Arial"/>
              </a:rPr>
              <a:t>moderada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987381" y="3964282"/>
            <a:ext cx="2191017" cy="744380"/>
          </a:xfrm>
          <a:prstGeom prst="rect">
            <a:avLst/>
          </a:prstGeom>
        </p:spPr>
        <p:txBody>
          <a:bodyPr vert="horz" wrap="square" lIns="0" tIns="6931" rIns="0" bIns="0" rtlCol="0">
            <a:spAutoFit/>
          </a:bodyPr>
          <a:lstStyle/>
          <a:p>
            <a:pPr marL="0" marR="18483" lvl="0" indent="246056"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58"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discontinuidad</a:t>
            </a:r>
            <a:r>
              <a:rPr kumimoji="0" sz="1600" b="1" i="0" u="none" strike="noStrike" kern="1200" cap="none" spc="64"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del </a:t>
            </a:r>
            <a:r>
              <a:rPr kumimoji="0" sz="1600" b="1" i="0" u="none" strike="noStrike" kern="1200" cap="none" spc="0" normalizeH="0" baseline="0" noProof="0">
                <a:ln>
                  <a:noFill/>
                </a:ln>
                <a:solidFill>
                  <a:srgbClr val="22346A"/>
                </a:solidFill>
                <a:effectLst/>
                <a:uLnTx/>
                <a:uFillTx/>
                <a:latin typeface="Arial"/>
                <a:ea typeface="+mn-ea"/>
                <a:cs typeface="Arial"/>
              </a:rPr>
              <a:t>tratamiento</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por</a:t>
            </a:r>
            <a:r>
              <a:rPr kumimoji="0" sz="1600" b="1" i="0" u="none" strike="noStrike" kern="1200" cap="none" spc="36"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EA</a:t>
            </a:r>
            <a:r>
              <a:rPr kumimoji="0" sz="1600" b="1" i="0" u="none" strike="noStrike" kern="1200" cap="none" spc="-15"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fue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baja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7769000" y="3867849"/>
            <a:ext cx="2136723" cy="995539"/>
          </a:xfrm>
          <a:prstGeom prst="rect">
            <a:avLst/>
          </a:prstGeom>
        </p:spPr>
        <p:txBody>
          <a:bodyPr vert="horz" wrap="square" lIns="0" tIns="6931" rIns="0" bIns="0" rtlCol="0">
            <a:spAutoFit/>
          </a:bodyPr>
          <a:lstStyle/>
          <a:p>
            <a:pPr marL="0" marR="18483" lvl="0" indent="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EBGLYSS</a:t>
            </a:r>
            <a:r>
              <a:rPr kumimoji="0" sz="1600" b="1" i="0" u="none" strike="noStrike" kern="1200" cap="none" spc="0" normalizeH="0" baseline="32407" noProof="0">
                <a:ln>
                  <a:noFill/>
                </a:ln>
                <a:solidFill>
                  <a:srgbClr val="22346A"/>
                </a:solidFill>
                <a:effectLst/>
                <a:uLnTx/>
                <a:uFillTx/>
                <a:latin typeface="Arial"/>
                <a:ea typeface="+mn-ea"/>
                <a:cs typeface="Arial"/>
              </a:rPr>
              <a:t>®</a:t>
            </a:r>
            <a:r>
              <a:rPr kumimoji="0" sz="1600" b="1" i="0" u="none" strike="noStrike" kern="1200" cap="none" spc="227" normalizeH="0" baseline="32407"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mostró</a:t>
            </a:r>
            <a:r>
              <a:rPr kumimoji="0" sz="1600" b="1" i="0" u="none" strike="noStrike" kern="1200" cap="none" spc="12"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una </a:t>
            </a:r>
            <a:r>
              <a:rPr kumimoji="0" sz="1600" b="1" i="0" u="none" strike="noStrike" kern="1200" cap="none" spc="0" normalizeH="0" baseline="0" noProof="0">
                <a:ln>
                  <a:noFill/>
                </a:ln>
                <a:solidFill>
                  <a:srgbClr val="22346A"/>
                </a:solidFill>
                <a:effectLst/>
                <a:uLnTx/>
                <a:uFillTx/>
                <a:latin typeface="Arial"/>
                <a:ea typeface="+mn-ea"/>
                <a:cs typeface="Arial"/>
              </a:rPr>
              <a:t>incidencia</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baja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reacción </a:t>
            </a:r>
            <a:r>
              <a:rPr kumimoji="0" sz="1600" b="1" i="0" u="none" strike="noStrike" kern="1200" cap="none" spc="0" normalizeH="0" baseline="0" noProof="0">
                <a:ln>
                  <a:noFill/>
                </a:ln>
                <a:solidFill>
                  <a:srgbClr val="22346A"/>
                </a:solidFill>
                <a:effectLst/>
                <a:uLnTx/>
                <a:uFillTx/>
                <a:latin typeface="Arial"/>
                <a:ea typeface="+mn-ea"/>
                <a:cs typeface="Arial"/>
              </a:rPr>
              <a:t>en</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el</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sitio</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inyección</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4" name="object 14"/>
          <p:cNvSpPr/>
          <p:nvPr/>
        </p:nvSpPr>
        <p:spPr>
          <a:xfrm>
            <a:off x="8549396" y="3066514"/>
            <a:ext cx="549102" cy="500199"/>
          </a:xfrm>
          <a:custGeom>
            <a:avLst/>
            <a:gdLst/>
            <a:ahLst/>
            <a:cxnLst/>
            <a:rect l="l" t="t" r="r" b="b"/>
            <a:pathLst>
              <a:path w="905509" h="824864">
                <a:moveTo>
                  <a:pt x="40487" y="170014"/>
                </a:moveTo>
                <a:lnTo>
                  <a:pt x="39420" y="162318"/>
                </a:lnTo>
                <a:lnTo>
                  <a:pt x="35534" y="155600"/>
                </a:lnTo>
                <a:lnTo>
                  <a:pt x="29146" y="150710"/>
                </a:lnTo>
                <a:lnTo>
                  <a:pt x="21374" y="148666"/>
                </a:lnTo>
                <a:lnTo>
                  <a:pt x="13677" y="149745"/>
                </a:lnTo>
                <a:lnTo>
                  <a:pt x="6934" y="153619"/>
                </a:lnTo>
                <a:lnTo>
                  <a:pt x="2032" y="159994"/>
                </a:lnTo>
                <a:lnTo>
                  <a:pt x="0" y="167792"/>
                </a:lnTo>
                <a:lnTo>
                  <a:pt x="1079" y="175488"/>
                </a:lnTo>
                <a:lnTo>
                  <a:pt x="4965" y="182219"/>
                </a:lnTo>
                <a:lnTo>
                  <a:pt x="11353" y="187109"/>
                </a:lnTo>
                <a:lnTo>
                  <a:pt x="19138" y="189141"/>
                </a:lnTo>
                <a:lnTo>
                  <a:pt x="26822" y="188074"/>
                </a:lnTo>
                <a:lnTo>
                  <a:pt x="33566" y="184188"/>
                </a:lnTo>
                <a:lnTo>
                  <a:pt x="38455" y="177787"/>
                </a:lnTo>
                <a:lnTo>
                  <a:pt x="40487" y="170014"/>
                </a:lnTo>
                <a:close/>
              </a:path>
              <a:path w="905509" h="824864">
                <a:moveTo>
                  <a:pt x="256705" y="243217"/>
                </a:moveTo>
                <a:lnTo>
                  <a:pt x="175641" y="248551"/>
                </a:lnTo>
                <a:lnTo>
                  <a:pt x="221183" y="310781"/>
                </a:lnTo>
                <a:lnTo>
                  <a:pt x="256705" y="243217"/>
                </a:lnTo>
                <a:close/>
              </a:path>
              <a:path w="905509" h="824864">
                <a:moveTo>
                  <a:pt x="770191" y="405384"/>
                </a:moveTo>
                <a:lnTo>
                  <a:pt x="765860" y="357187"/>
                </a:lnTo>
                <a:lnTo>
                  <a:pt x="765835" y="356870"/>
                </a:lnTo>
                <a:lnTo>
                  <a:pt x="753262" y="311175"/>
                </a:lnTo>
                <a:lnTo>
                  <a:pt x="739381" y="281990"/>
                </a:lnTo>
                <a:lnTo>
                  <a:pt x="739381" y="405384"/>
                </a:lnTo>
                <a:lnTo>
                  <a:pt x="734504" y="453567"/>
                </a:lnTo>
                <a:lnTo>
                  <a:pt x="720534" y="498487"/>
                </a:lnTo>
                <a:lnTo>
                  <a:pt x="698436" y="539153"/>
                </a:lnTo>
                <a:lnTo>
                  <a:pt x="669175" y="574611"/>
                </a:lnTo>
                <a:lnTo>
                  <a:pt x="633730" y="603872"/>
                </a:lnTo>
                <a:lnTo>
                  <a:pt x="593064" y="625983"/>
                </a:lnTo>
                <a:lnTo>
                  <a:pt x="548144" y="639953"/>
                </a:lnTo>
                <a:lnTo>
                  <a:pt x="499948" y="644829"/>
                </a:lnTo>
                <a:lnTo>
                  <a:pt x="451751" y="639953"/>
                </a:lnTo>
                <a:lnTo>
                  <a:pt x="406831" y="625983"/>
                </a:lnTo>
                <a:lnTo>
                  <a:pt x="366166" y="603872"/>
                </a:lnTo>
                <a:lnTo>
                  <a:pt x="330720" y="574611"/>
                </a:lnTo>
                <a:lnTo>
                  <a:pt x="301459" y="539153"/>
                </a:lnTo>
                <a:lnTo>
                  <a:pt x="279361" y="498487"/>
                </a:lnTo>
                <a:lnTo>
                  <a:pt x="265493" y="453898"/>
                </a:lnTo>
                <a:lnTo>
                  <a:pt x="260515" y="405384"/>
                </a:lnTo>
                <a:lnTo>
                  <a:pt x="265391" y="357187"/>
                </a:lnTo>
                <a:lnTo>
                  <a:pt x="279361" y="312280"/>
                </a:lnTo>
                <a:lnTo>
                  <a:pt x="301459" y="271602"/>
                </a:lnTo>
                <a:lnTo>
                  <a:pt x="330720" y="236156"/>
                </a:lnTo>
                <a:lnTo>
                  <a:pt x="366166" y="206895"/>
                </a:lnTo>
                <a:lnTo>
                  <a:pt x="406831" y="184785"/>
                </a:lnTo>
                <a:lnTo>
                  <a:pt x="451751" y="170815"/>
                </a:lnTo>
                <a:lnTo>
                  <a:pt x="499948" y="165938"/>
                </a:lnTo>
                <a:lnTo>
                  <a:pt x="548144" y="170815"/>
                </a:lnTo>
                <a:lnTo>
                  <a:pt x="593064" y="184785"/>
                </a:lnTo>
                <a:lnTo>
                  <a:pt x="633730" y="206895"/>
                </a:lnTo>
                <a:lnTo>
                  <a:pt x="669175" y="236156"/>
                </a:lnTo>
                <a:lnTo>
                  <a:pt x="698436" y="271602"/>
                </a:lnTo>
                <a:lnTo>
                  <a:pt x="720534" y="312280"/>
                </a:lnTo>
                <a:lnTo>
                  <a:pt x="734402" y="356870"/>
                </a:lnTo>
                <a:lnTo>
                  <a:pt x="734504" y="357187"/>
                </a:lnTo>
                <a:lnTo>
                  <a:pt x="739381" y="405384"/>
                </a:lnTo>
                <a:lnTo>
                  <a:pt x="739381" y="281990"/>
                </a:lnTo>
                <a:lnTo>
                  <a:pt x="706564" y="231355"/>
                </a:lnTo>
                <a:lnTo>
                  <a:pt x="673963" y="198767"/>
                </a:lnTo>
                <a:lnTo>
                  <a:pt x="636244" y="172072"/>
                </a:lnTo>
                <a:lnTo>
                  <a:pt x="623341" y="165938"/>
                </a:lnTo>
                <a:lnTo>
                  <a:pt x="594144" y="152057"/>
                </a:lnTo>
                <a:lnTo>
                  <a:pt x="548462" y="139484"/>
                </a:lnTo>
                <a:lnTo>
                  <a:pt x="499948" y="135128"/>
                </a:lnTo>
                <a:lnTo>
                  <a:pt x="451434" y="139484"/>
                </a:lnTo>
                <a:lnTo>
                  <a:pt x="405739" y="152057"/>
                </a:lnTo>
                <a:lnTo>
                  <a:pt x="363651" y="172072"/>
                </a:lnTo>
                <a:lnTo>
                  <a:pt x="325920" y="198767"/>
                </a:lnTo>
                <a:lnTo>
                  <a:pt x="293331" y="231355"/>
                </a:lnTo>
                <a:lnTo>
                  <a:pt x="266649" y="269087"/>
                </a:lnTo>
                <a:lnTo>
                  <a:pt x="246634" y="311175"/>
                </a:lnTo>
                <a:lnTo>
                  <a:pt x="234061" y="356870"/>
                </a:lnTo>
                <a:lnTo>
                  <a:pt x="229692" y="405384"/>
                </a:lnTo>
                <a:lnTo>
                  <a:pt x="234035" y="453567"/>
                </a:lnTo>
                <a:lnTo>
                  <a:pt x="234061" y="453898"/>
                </a:lnTo>
                <a:lnTo>
                  <a:pt x="246634" y="499579"/>
                </a:lnTo>
                <a:lnTo>
                  <a:pt x="266649" y="541680"/>
                </a:lnTo>
                <a:lnTo>
                  <a:pt x="293331" y="579399"/>
                </a:lnTo>
                <a:lnTo>
                  <a:pt x="325920" y="611987"/>
                </a:lnTo>
                <a:lnTo>
                  <a:pt x="363651" y="638670"/>
                </a:lnTo>
                <a:lnTo>
                  <a:pt x="405739" y="658685"/>
                </a:lnTo>
                <a:lnTo>
                  <a:pt x="451434" y="671258"/>
                </a:lnTo>
                <a:lnTo>
                  <a:pt x="499948" y="675627"/>
                </a:lnTo>
                <a:lnTo>
                  <a:pt x="548462" y="671258"/>
                </a:lnTo>
                <a:lnTo>
                  <a:pt x="594144" y="658685"/>
                </a:lnTo>
                <a:lnTo>
                  <a:pt x="636244" y="638670"/>
                </a:lnTo>
                <a:lnTo>
                  <a:pt x="673963" y="611987"/>
                </a:lnTo>
                <a:lnTo>
                  <a:pt x="706564" y="579399"/>
                </a:lnTo>
                <a:lnTo>
                  <a:pt x="733247" y="541680"/>
                </a:lnTo>
                <a:lnTo>
                  <a:pt x="753262" y="499579"/>
                </a:lnTo>
                <a:lnTo>
                  <a:pt x="765835" y="453898"/>
                </a:lnTo>
                <a:lnTo>
                  <a:pt x="770191" y="405384"/>
                </a:lnTo>
                <a:close/>
              </a:path>
              <a:path w="905509" h="824864">
                <a:moveTo>
                  <a:pt x="905319" y="412127"/>
                </a:moveTo>
                <a:lnTo>
                  <a:pt x="902550" y="364324"/>
                </a:lnTo>
                <a:lnTo>
                  <a:pt x="902538" y="364134"/>
                </a:lnTo>
                <a:lnTo>
                  <a:pt x="894499" y="318262"/>
                </a:lnTo>
                <a:lnTo>
                  <a:pt x="894410" y="317754"/>
                </a:lnTo>
                <a:lnTo>
                  <a:pt x="881253" y="273291"/>
                </a:lnTo>
                <a:lnTo>
                  <a:pt x="874877" y="258241"/>
                </a:lnTo>
                <a:lnTo>
                  <a:pt x="874877" y="412127"/>
                </a:lnTo>
                <a:lnTo>
                  <a:pt x="871893" y="459943"/>
                </a:lnTo>
                <a:lnTo>
                  <a:pt x="863193" y="506006"/>
                </a:lnTo>
                <a:lnTo>
                  <a:pt x="849134" y="549948"/>
                </a:lnTo>
                <a:lnTo>
                  <a:pt x="830084" y="591413"/>
                </a:lnTo>
                <a:lnTo>
                  <a:pt x="806399" y="630059"/>
                </a:lnTo>
                <a:lnTo>
                  <a:pt x="778433" y="665492"/>
                </a:lnTo>
                <a:lnTo>
                  <a:pt x="746544" y="697369"/>
                </a:lnTo>
                <a:lnTo>
                  <a:pt x="711111" y="725347"/>
                </a:lnTo>
                <a:lnTo>
                  <a:pt x="672477" y="749033"/>
                </a:lnTo>
                <a:lnTo>
                  <a:pt x="630999" y="768083"/>
                </a:lnTo>
                <a:lnTo>
                  <a:pt x="587057" y="782142"/>
                </a:lnTo>
                <a:lnTo>
                  <a:pt x="540994" y="790841"/>
                </a:lnTo>
                <a:lnTo>
                  <a:pt x="493191" y="793813"/>
                </a:lnTo>
                <a:lnTo>
                  <a:pt x="445376" y="790841"/>
                </a:lnTo>
                <a:lnTo>
                  <a:pt x="399313" y="782142"/>
                </a:lnTo>
                <a:lnTo>
                  <a:pt x="355371" y="768083"/>
                </a:lnTo>
                <a:lnTo>
                  <a:pt x="313905" y="749033"/>
                </a:lnTo>
                <a:lnTo>
                  <a:pt x="275272" y="725347"/>
                </a:lnTo>
                <a:lnTo>
                  <a:pt x="239826" y="697369"/>
                </a:lnTo>
                <a:lnTo>
                  <a:pt x="207949" y="665492"/>
                </a:lnTo>
                <a:lnTo>
                  <a:pt x="179971" y="630059"/>
                </a:lnTo>
                <a:lnTo>
                  <a:pt x="156286" y="591413"/>
                </a:lnTo>
                <a:lnTo>
                  <a:pt x="137236" y="549948"/>
                </a:lnTo>
                <a:lnTo>
                  <a:pt x="123177" y="506006"/>
                </a:lnTo>
                <a:lnTo>
                  <a:pt x="114515" y="460133"/>
                </a:lnTo>
                <a:lnTo>
                  <a:pt x="114477" y="459943"/>
                </a:lnTo>
                <a:lnTo>
                  <a:pt x="111506" y="412127"/>
                </a:lnTo>
                <a:lnTo>
                  <a:pt x="114477" y="364324"/>
                </a:lnTo>
                <a:lnTo>
                  <a:pt x="123177" y="318262"/>
                </a:lnTo>
                <a:lnTo>
                  <a:pt x="137236" y="274320"/>
                </a:lnTo>
                <a:lnTo>
                  <a:pt x="156286" y="232854"/>
                </a:lnTo>
                <a:lnTo>
                  <a:pt x="179971" y="194208"/>
                </a:lnTo>
                <a:lnTo>
                  <a:pt x="207949" y="158775"/>
                </a:lnTo>
                <a:lnTo>
                  <a:pt x="239826" y="126885"/>
                </a:lnTo>
                <a:lnTo>
                  <a:pt x="275272" y="98920"/>
                </a:lnTo>
                <a:lnTo>
                  <a:pt x="313905" y="75234"/>
                </a:lnTo>
                <a:lnTo>
                  <a:pt x="355371" y="56184"/>
                </a:lnTo>
                <a:lnTo>
                  <a:pt x="399313" y="42125"/>
                </a:lnTo>
                <a:lnTo>
                  <a:pt x="445376" y="33426"/>
                </a:lnTo>
                <a:lnTo>
                  <a:pt x="493191" y="30441"/>
                </a:lnTo>
                <a:lnTo>
                  <a:pt x="540994" y="33426"/>
                </a:lnTo>
                <a:lnTo>
                  <a:pt x="587057" y="42125"/>
                </a:lnTo>
                <a:lnTo>
                  <a:pt x="630999" y="56184"/>
                </a:lnTo>
                <a:lnTo>
                  <a:pt x="672477" y="75234"/>
                </a:lnTo>
                <a:lnTo>
                  <a:pt x="711111" y="98920"/>
                </a:lnTo>
                <a:lnTo>
                  <a:pt x="746544" y="126885"/>
                </a:lnTo>
                <a:lnTo>
                  <a:pt x="778433" y="158775"/>
                </a:lnTo>
                <a:lnTo>
                  <a:pt x="806399" y="194208"/>
                </a:lnTo>
                <a:lnTo>
                  <a:pt x="830084" y="232854"/>
                </a:lnTo>
                <a:lnTo>
                  <a:pt x="849134" y="274320"/>
                </a:lnTo>
                <a:lnTo>
                  <a:pt x="863193" y="318262"/>
                </a:lnTo>
                <a:lnTo>
                  <a:pt x="871855" y="364134"/>
                </a:lnTo>
                <a:lnTo>
                  <a:pt x="871893" y="364324"/>
                </a:lnTo>
                <a:lnTo>
                  <a:pt x="874877" y="412127"/>
                </a:lnTo>
                <a:lnTo>
                  <a:pt x="874877" y="258241"/>
                </a:lnTo>
                <a:lnTo>
                  <a:pt x="841070" y="191363"/>
                </a:lnTo>
                <a:lnTo>
                  <a:pt x="814666" y="154520"/>
                </a:lnTo>
                <a:lnTo>
                  <a:pt x="784479" y="120853"/>
                </a:lnTo>
                <a:lnTo>
                  <a:pt x="750811" y="90665"/>
                </a:lnTo>
                <a:lnTo>
                  <a:pt x="713968" y="64262"/>
                </a:lnTo>
                <a:lnTo>
                  <a:pt x="674281" y="41960"/>
                </a:lnTo>
                <a:lnTo>
                  <a:pt x="632040" y="24066"/>
                </a:lnTo>
                <a:lnTo>
                  <a:pt x="587578" y="10909"/>
                </a:lnTo>
                <a:lnTo>
                  <a:pt x="541185" y="2781"/>
                </a:lnTo>
                <a:lnTo>
                  <a:pt x="493191" y="0"/>
                </a:lnTo>
                <a:lnTo>
                  <a:pt x="445185" y="2781"/>
                </a:lnTo>
                <a:lnTo>
                  <a:pt x="398805" y="10909"/>
                </a:lnTo>
                <a:lnTo>
                  <a:pt x="354330" y="24066"/>
                </a:lnTo>
                <a:lnTo>
                  <a:pt x="312102" y="41960"/>
                </a:lnTo>
                <a:lnTo>
                  <a:pt x="272402" y="64262"/>
                </a:lnTo>
                <a:lnTo>
                  <a:pt x="235572" y="90665"/>
                </a:lnTo>
                <a:lnTo>
                  <a:pt x="201904" y="120853"/>
                </a:lnTo>
                <a:lnTo>
                  <a:pt x="171704" y="154520"/>
                </a:lnTo>
                <a:lnTo>
                  <a:pt x="145313" y="191363"/>
                </a:lnTo>
                <a:lnTo>
                  <a:pt x="123012" y="231051"/>
                </a:lnTo>
                <a:lnTo>
                  <a:pt x="105117" y="273291"/>
                </a:lnTo>
                <a:lnTo>
                  <a:pt x="91960" y="317754"/>
                </a:lnTo>
                <a:lnTo>
                  <a:pt x="83832" y="364134"/>
                </a:lnTo>
                <a:lnTo>
                  <a:pt x="81064" y="412127"/>
                </a:lnTo>
                <a:lnTo>
                  <a:pt x="83820" y="459943"/>
                </a:lnTo>
                <a:lnTo>
                  <a:pt x="83832" y="460133"/>
                </a:lnTo>
                <a:lnTo>
                  <a:pt x="91871" y="506006"/>
                </a:lnTo>
                <a:lnTo>
                  <a:pt x="91960" y="506514"/>
                </a:lnTo>
                <a:lnTo>
                  <a:pt x="105117" y="550989"/>
                </a:lnTo>
                <a:lnTo>
                  <a:pt x="123012" y="593217"/>
                </a:lnTo>
                <a:lnTo>
                  <a:pt x="145313" y="632917"/>
                </a:lnTo>
                <a:lnTo>
                  <a:pt x="171704" y="669747"/>
                </a:lnTo>
                <a:lnTo>
                  <a:pt x="201904" y="703427"/>
                </a:lnTo>
                <a:lnTo>
                  <a:pt x="235572" y="733615"/>
                </a:lnTo>
                <a:lnTo>
                  <a:pt x="272402" y="760018"/>
                </a:lnTo>
                <a:lnTo>
                  <a:pt x="312102" y="782320"/>
                </a:lnTo>
                <a:lnTo>
                  <a:pt x="354330" y="800214"/>
                </a:lnTo>
                <a:lnTo>
                  <a:pt x="398805" y="813371"/>
                </a:lnTo>
                <a:lnTo>
                  <a:pt x="445185" y="821499"/>
                </a:lnTo>
                <a:lnTo>
                  <a:pt x="493191" y="824280"/>
                </a:lnTo>
                <a:lnTo>
                  <a:pt x="541185" y="821499"/>
                </a:lnTo>
                <a:lnTo>
                  <a:pt x="587578" y="813371"/>
                </a:lnTo>
                <a:lnTo>
                  <a:pt x="632040" y="800214"/>
                </a:lnTo>
                <a:lnTo>
                  <a:pt x="647128" y="793813"/>
                </a:lnTo>
                <a:lnTo>
                  <a:pt x="674281" y="782320"/>
                </a:lnTo>
                <a:lnTo>
                  <a:pt x="713968" y="760018"/>
                </a:lnTo>
                <a:lnTo>
                  <a:pt x="750811" y="733615"/>
                </a:lnTo>
                <a:lnTo>
                  <a:pt x="784479" y="703427"/>
                </a:lnTo>
                <a:lnTo>
                  <a:pt x="814666" y="669747"/>
                </a:lnTo>
                <a:lnTo>
                  <a:pt x="841070" y="632917"/>
                </a:lnTo>
                <a:lnTo>
                  <a:pt x="863371" y="593217"/>
                </a:lnTo>
                <a:lnTo>
                  <a:pt x="881253" y="550989"/>
                </a:lnTo>
                <a:lnTo>
                  <a:pt x="894410" y="506514"/>
                </a:lnTo>
                <a:lnTo>
                  <a:pt x="902538" y="460133"/>
                </a:lnTo>
                <a:lnTo>
                  <a:pt x="905319" y="4121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5976869" y="3095586"/>
            <a:ext cx="214481" cy="442054"/>
          </a:xfrm>
          <a:custGeom>
            <a:avLst/>
            <a:gdLst/>
            <a:ahLst/>
            <a:cxnLst/>
            <a:rect l="l" t="t" r="r" b="b"/>
            <a:pathLst>
              <a:path w="353695" h="728979">
                <a:moveTo>
                  <a:pt x="353402" y="711733"/>
                </a:moveTo>
                <a:lnTo>
                  <a:pt x="348551" y="706793"/>
                </a:lnTo>
                <a:lnTo>
                  <a:pt x="189179" y="706793"/>
                </a:lnTo>
                <a:lnTo>
                  <a:pt x="201218" y="685914"/>
                </a:lnTo>
                <a:lnTo>
                  <a:pt x="342823" y="440131"/>
                </a:lnTo>
                <a:lnTo>
                  <a:pt x="342823" y="436067"/>
                </a:lnTo>
                <a:lnTo>
                  <a:pt x="339039" y="429488"/>
                </a:lnTo>
                <a:lnTo>
                  <a:pt x="335521" y="427456"/>
                </a:lnTo>
                <a:lnTo>
                  <a:pt x="313347" y="427456"/>
                </a:lnTo>
                <a:lnTo>
                  <a:pt x="313347" y="448741"/>
                </a:lnTo>
                <a:lnTo>
                  <a:pt x="176695" y="685914"/>
                </a:lnTo>
                <a:lnTo>
                  <a:pt x="40055" y="448741"/>
                </a:lnTo>
                <a:lnTo>
                  <a:pt x="95491" y="448741"/>
                </a:lnTo>
                <a:lnTo>
                  <a:pt x="100241" y="443979"/>
                </a:lnTo>
                <a:lnTo>
                  <a:pt x="100241" y="21285"/>
                </a:lnTo>
                <a:lnTo>
                  <a:pt x="253161" y="21285"/>
                </a:lnTo>
                <a:lnTo>
                  <a:pt x="253161" y="443979"/>
                </a:lnTo>
                <a:lnTo>
                  <a:pt x="257911" y="448741"/>
                </a:lnTo>
                <a:lnTo>
                  <a:pt x="313347" y="448741"/>
                </a:lnTo>
                <a:lnTo>
                  <a:pt x="313347" y="427456"/>
                </a:lnTo>
                <a:lnTo>
                  <a:pt x="274396" y="427456"/>
                </a:lnTo>
                <a:lnTo>
                  <a:pt x="274396" y="21285"/>
                </a:lnTo>
                <a:lnTo>
                  <a:pt x="274396" y="4775"/>
                </a:lnTo>
                <a:lnTo>
                  <a:pt x="269646" y="0"/>
                </a:lnTo>
                <a:lnTo>
                  <a:pt x="83756" y="0"/>
                </a:lnTo>
                <a:lnTo>
                  <a:pt x="79006" y="4775"/>
                </a:lnTo>
                <a:lnTo>
                  <a:pt x="79006" y="427456"/>
                </a:lnTo>
                <a:lnTo>
                  <a:pt x="17868" y="427456"/>
                </a:lnTo>
                <a:lnTo>
                  <a:pt x="14363" y="429488"/>
                </a:lnTo>
                <a:lnTo>
                  <a:pt x="10579" y="436067"/>
                </a:lnTo>
                <a:lnTo>
                  <a:pt x="10579" y="440131"/>
                </a:lnTo>
                <a:lnTo>
                  <a:pt x="164211" y="706793"/>
                </a:lnTo>
                <a:lnTo>
                  <a:pt x="4851" y="706793"/>
                </a:lnTo>
                <a:lnTo>
                  <a:pt x="0" y="711733"/>
                </a:lnTo>
                <a:lnTo>
                  <a:pt x="0" y="723925"/>
                </a:lnTo>
                <a:lnTo>
                  <a:pt x="4851" y="728865"/>
                </a:lnTo>
                <a:lnTo>
                  <a:pt x="348551" y="728865"/>
                </a:lnTo>
                <a:lnTo>
                  <a:pt x="353402" y="723925"/>
                </a:lnTo>
                <a:lnTo>
                  <a:pt x="353402" y="71173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3181774" y="3104250"/>
            <a:ext cx="324994" cy="424726"/>
          </a:xfrm>
          <a:custGeom>
            <a:avLst/>
            <a:gdLst/>
            <a:ahLst/>
            <a:cxnLst/>
            <a:rect l="l" t="t" r="r" b="b"/>
            <a:pathLst>
              <a:path w="535939" h="700404">
                <a:moveTo>
                  <a:pt x="267687" y="0"/>
                </a:moveTo>
                <a:lnTo>
                  <a:pt x="232530" y="49541"/>
                </a:lnTo>
                <a:lnTo>
                  <a:pt x="191871" y="70146"/>
                </a:lnTo>
                <a:lnTo>
                  <a:pt x="138746" y="86985"/>
                </a:lnTo>
                <a:lnTo>
                  <a:pt x="75347" y="99317"/>
                </a:lnTo>
                <a:lnTo>
                  <a:pt x="3865" y="106400"/>
                </a:lnTo>
                <a:lnTo>
                  <a:pt x="0" y="107961"/>
                </a:lnTo>
                <a:lnTo>
                  <a:pt x="0" y="423120"/>
                </a:lnTo>
                <a:lnTo>
                  <a:pt x="5069" y="464661"/>
                </a:lnTo>
                <a:lnTo>
                  <a:pt x="19721" y="503276"/>
                </a:lnTo>
                <a:lnTo>
                  <a:pt x="43123" y="537371"/>
                </a:lnTo>
                <a:lnTo>
                  <a:pt x="74440" y="565353"/>
                </a:lnTo>
                <a:lnTo>
                  <a:pt x="267687" y="700054"/>
                </a:lnTo>
                <a:lnTo>
                  <a:pt x="460933" y="565353"/>
                </a:lnTo>
                <a:lnTo>
                  <a:pt x="492250" y="537371"/>
                </a:lnTo>
                <a:lnTo>
                  <a:pt x="515652" y="503276"/>
                </a:lnTo>
                <a:lnTo>
                  <a:pt x="530304" y="464661"/>
                </a:lnTo>
                <a:lnTo>
                  <a:pt x="535374" y="423120"/>
                </a:lnTo>
                <a:lnTo>
                  <a:pt x="535374" y="107961"/>
                </a:lnTo>
                <a:lnTo>
                  <a:pt x="531508" y="106400"/>
                </a:lnTo>
                <a:lnTo>
                  <a:pt x="460026" y="99317"/>
                </a:lnTo>
                <a:lnTo>
                  <a:pt x="396627" y="86985"/>
                </a:lnTo>
                <a:lnTo>
                  <a:pt x="343502" y="70146"/>
                </a:lnTo>
                <a:lnTo>
                  <a:pt x="302843" y="49541"/>
                </a:lnTo>
                <a:lnTo>
                  <a:pt x="276841" y="25912"/>
                </a:lnTo>
                <a:lnTo>
                  <a:pt x="267687" y="0"/>
                </a:lnTo>
                <a:close/>
              </a:path>
            </a:pathLst>
          </a:custGeom>
          <a:ln w="2208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CuadroTexto 18">
            <a:extLst>
              <a:ext uri="{FF2B5EF4-FFF2-40B4-BE49-F238E27FC236}">
                <a16:creationId xmlns:a16="http://schemas.microsoft.com/office/drawing/2014/main" id="{F0EDA877-7D23-E5B8-690E-913E1B2C7E03}"/>
              </a:ext>
            </a:extLst>
          </p:cNvPr>
          <p:cNvSpPr txBox="1"/>
          <p:nvPr/>
        </p:nvSpPr>
        <p:spPr>
          <a:xfrm>
            <a:off x="1428377" y="6108942"/>
            <a:ext cx="907825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eventos adversos;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TEAE: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eventos adversos emergentes del tratamiento,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Stein Gold L,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Safety of Lebrikizumab in Adults and Adolescents with Moderate-to-Severe Atopic Dermatitis: An Integrated Analysis of Eight Clinical </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Trials. Am J </a:t>
            </a:r>
            <a:r>
              <a:rPr kumimoji="0" lang="de-DE" sz="700" b="0" i="0" u="none" strike="noStrike" kern="1200" cap="none" spc="0" normalizeH="0" baseline="0" noProof="0" err="1">
                <a:ln>
                  <a:noFill/>
                </a:ln>
                <a:solidFill>
                  <a:srgbClr val="646464"/>
                </a:solidFill>
                <a:effectLst/>
                <a:uLnTx/>
                <a:uFillTx/>
                <a:latin typeface="Arial" panose="020B0604020202020204"/>
                <a:ea typeface="+mn-ea"/>
                <a:cs typeface="+mn-cs"/>
              </a:rPr>
              <a:t>Clin</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de-DE" sz="7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 2023;24(4):595-607.</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FF7B-8EF9-D9BD-CFFF-F713E6CF2656}"/>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E078F572-D40C-7D56-7D7E-79A2127D7C03}"/>
              </a:ext>
            </a:extLst>
          </p:cNvPr>
          <p:cNvSpPr/>
          <p:nvPr/>
        </p:nvSpPr>
        <p:spPr>
          <a:xfrm>
            <a:off x="551880" y="1503143"/>
            <a:ext cx="11042473" cy="953126"/>
          </a:xfrm>
          <a:prstGeom prst="roundRect">
            <a:avLst>
              <a:gd name="adj" fmla="val 19825"/>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A6E9783A-C530-04BC-EB1E-351418D02C30}"/>
              </a:ext>
            </a:extLst>
          </p:cNvPr>
          <p:cNvSpPr txBox="1"/>
          <p:nvPr/>
        </p:nvSpPr>
        <p:spPr>
          <a:xfrm>
            <a:off x="2842847" y="1748874"/>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3 años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8" name="Rectángulo redondeado 7">
            <a:extLst>
              <a:ext uri="{FF2B5EF4-FFF2-40B4-BE49-F238E27FC236}">
                <a16:creationId xmlns:a16="http://schemas.microsoft.com/office/drawing/2014/main" id="{130FB5DC-6D7C-8856-8D19-6E1272B07241}"/>
              </a:ext>
            </a:extLst>
          </p:cNvPr>
          <p:cNvSpPr/>
          <p:nvPr/>
        </p:nvSpPr>
        <p:spPr>
          <a:xfrm>
            <a:off x="551880" y="2557365"/>
            <a:ext cx="11042473" cy="1871760"/>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7453840F-8F2F-4215-9813-CDEFE563AF71}"/>
              </a:ext>
            </a:extLst>
          </p:cNvPr>
          <p:cNvSpPr/>
          <p:nvPr/>
        </p:nvSpPr>
        <p:spPr>
          <a:xfrm>
            <a:off x="1524000" y="2687081"/>
            <a:ext cx="8642555" cy="1612328"/>
          </a:xfrm>
          <a:prstGeom prst="rect">
            <a:avLst/>
          </a:prstGeom>
          <a:noFill/>
          <a:ln w="1905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dirty="0">
                <a:ln>
                  <a:noFill/>
                </a:ln>
                <a:solidFill>
                  <a:srgbClr val="7945B8"/>
                </a:solidFill>
                <a:effectLst/>
                <a:uLnTx/>
                <a:uFillTx/>
                <a:latin typeface="Arial" panose="020B0604020202020204"/>
                <a:ea typeface="+mn-ea"/>
                <a:cs typeface="+mn-cs"/>
              </a:rPr>
              <a:t>EFICACIA</a:t>
            </a:r>
            <a:endParaRPr kumimoji="0" lang="es-ES" sz="1400" b="0" i="0" u="none" strike="noStrike" kern="1200" cap="none" spc="0" normalizeH="0" baseline="0" noProof="0" dirty="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 proporciona </a:t>
            </a:r>
            <a:r>
              <a:rPr lang="es-ES" dirty="0">
                <a:solidFill>
                  <a:srgbClr val="223469"/>
                </a:solidFill>
                <a:latin typeface="Arial" panose="020B0604020202020204"/>
              </a:rPr>
              <a:t>respuesta clínica d</a:t>
            </a:r>
            <a:r>
              <a:rPr kumimoji="0" lang="es-ES" sz="1800" b="0" i="0" u="none" strike="noStrike" kern="1200" cap="none" spc="0" normalizeH="0" baseline="0" noProof="0" dirty="0" err="1">
                <a:ln>
                  <a:noFill/>
                </a:ln>
                <a:solidFill>
                  <a:srgbClr val="223469"/>
                </a:solidFill>
                <a:effectLst/>
                <a:uLnTx/>
                <a:uFillTx/>
                <a:latin typeface="Arial" panose="020B0604020202020204"/>
                <a:ea typeface="+mn-ea"/>
                <a:cs typeface="+mn-cs"/>
              </a:rPr>
              <a:t>esde</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 las primeras semanas hasta los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3 años </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(EASI-75, EASI-90, IGA 0/1)</a:t>
            </a:r>
            <a:r>
              <a:rPr kumimoji="0" lang="es-ES_tradnl" sz="1800" b="1" i="0" u="none" strike="noStrike" kern="1200" cap="none" spc="0" normalizeH="0" baseline="30000" noProof="0" dirty="0">
                <a:ln>
                  <a:noFill/>
                </a:ln>
                <a:solidFill>
                  <a:srgbClr val="223469"/>
                </a:solidFill>
                <a:effectLst/>
                <a:uLnTx/>
                <a:uFillTx/>
                <a:latin typeface="Arial" panose="020B0604020202020204"/>
                <a:ea typeface="+mn-ea"/>
                <a:cs typeface="+mn-cs"/>
              </a:rPr>
              <a:t> 1</a:t>
            </a:r>
            <a:endPar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00" b="0" i="0" u="none" strike="noStrike" kern="1200" cap="none" spc="0" normalizeH="0" baseline="0" noProof="0" dirty="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El 76% de los pacientes en tratamiento continuo con </a:t>
            </a:r>
            <a:r>
              <a:rPr kumimoji="0" lang="es-ES" sz="1800" b="0" i="0" u="none" strike="noStrike" kern="1200" cap="none" spc="0" normalizeH="0" baseline="0" noProof="0" dirty="0" err="1">
                <a:ln>
                  <a:noFill/>
                </a:ln>
                <a:solidFill>
                  <a:srgbClr val="223469"/>
                </a:solidFill>
                <a:effectLst/>
                <a:uLnTx/>
                <a:uFillTx/>
                <a:latin typeface="Arial" panose="020B0604020202020204"/>
                <a:ea typeface="+mn-ea"/>
                <a:cs typeface="+mn-cs"/>
              </a:rPr>
              <a:t>lebrikizumab</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 durante 3 años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no requirieron terapia de rescate</a:t>
            </a:r>
            <a:r>
              <a:rPr kumimoji="0" lang="es-ES_tradnl" sz="1800" b="1" i="0" u="none" strike="noStrike" kern="1200" cap="none" spc="0" normalizeH="0" baseline="30000" noProof="0" dirty="0">
                <a:ln>
                  <a:noFill/>
                </a:ln>
                <a:solidFill>
                  <a:srgbClr val="223469"/>
                </a:solidFill>
                <a:effectLst/>
                <a:uLnTx/>
                <a:uFillTx/>
                <a:latin typeface="Arial" panose="020B0604020202020204"/>
                <a:ea typeface="+mn-ea"/>
                <a:cs typeface="+mn-cs"/>
              </a:rPr>
              <a:t>1</a:t>
            </a:r>
            <a:endPar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endParaRPr>
          </a:p>
        </p:txBody>
      </p:sp>
      <p:sp>
        <p:nvSpPr>
          <p:cNvPr id="11" name="Rectángulo redondeado 10">
            <a:extLst>
              <a:ext uri="{FF2B5EF4-FFF2-40B4-BE49-F238E27FC236}">
                <a16:creationId xmlns:a16="http://schemas.microsoft.com/office/drawing/2014/main" id="{48A81503-71A2-B0A8-0BCB-27FF2E087EF7}"/>
              </a:ext>
            </a:extLst>
          </p:cNvPr>
          <p:cNvSpPr/>
          <p:nvPr/>
        </p:nvSpPr>
        <p:spPr>
          <a:xfrm>
            <a:off x="551880" y="4572095"/>
            <a:ext cx="11042473" cy="953126"/>
          </a:xfrm>
          <a:prstGeom prst="roundRect">
            <a:avLst>
              <a:gd name="adj" fmla="val 16662"/>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ángulo 11">
            <a:extLst>
              <a:ext uri="{FF2B5EF4-FFF2-40B4-BE49-F238E27FC236}">
                <a16:creationId xmlns:a16="http://schemas.microsoft.com/office/drawing/2014/main" id="{1032F1E0-4361-D770-74DD-455D4B80A2AC}"/>
              </a:ext>
            </a:extLst>
          </p:cNvPr>
          <p:cNvSpPr/>
          <p:nvPr/>
        </p:nvSpPr>
        <p:spPr>
          <a:xfrm>
            <a:off x="1524000" y="4579395"/>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SEGURIDAD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perfil de seguridad se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mantiene hasta los 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3" name="object 11">
            <a:extLst>
              <a:ext uri="{FF2B5EF4-FFF2-40B4-BE49-F238E27FC236}">
                <a16:creationId xmlns:a16="http://schemas.microsoft.com/office/drawing/2014/main" id="{7AC5490F-86C4-6AC9-7DA3-6289EAC84F65}"/>
              </a:ext>
            </a:extLst>
          </p:cNvPr>
          <p:cNvSpPr/>
          <p:nvPr/>
        </p:nvSpPr>
        <p:spPr>
          <a:xfrm>
            <a:off x="1293123" y="1735255"/>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33C861C5-0B0C-9D12-7C72-72B6CF50486A}"/>
              </a:ext>
            </a:extLst>
          </p:cNvPr>
          <p:cNvSpPr txBox="1"/>
          <p:nvPr/>
        </p:nvSpPr>
        <p:spPr>
          <a:xfrm>
            <a:off x="1428375" y="6154175"/>
            <a:ext cx="9084237"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Índice de superficie y gravedad del eczema.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dirty="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dirty="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25-28 Septiembre 2024. Póster número D1T01.</a:t>
            </a:r>
          </a:p>
        </p:txBody>
      </p:sp>
      <p:sp>
        <p:nvSpPr>
          <p:cNvPr id="5" name="Título 1">
            <a:extLst>
              <a:ext uri="{FF2B5EF4-FFF2-40B4-BE49-F238E27FC236}">
                <a16:creationId xmlns:a16="http://schemas.microsoft.com/office/drawing/2014/main" id="{C333DFE5-854F-7868-D356-EBE7D3984D2A}"/>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AF79C5D-8806-C416-6B06-E8969D43C941}"/>
              </a:ext>
            </a:extLst>
          </p:cNvPr>
          <p:cNvSpPr>
            <a:spLocks noGrp="1"/>
          </p:cNvSpPr>
          <p:nvPr>
            <p:ph type="title"/>
          </p:nvPr>
        </p:nvSpPr>
        <p:spPr>
          <a:xfrm>
            <a:off x="541058" y="135599"/>
            <a:ext cx="10710038" cy="792785"/>
          </a:xfrm>
        </p:spPr>
        <p:txBody>
          <a:bodyPr>
            <a:normAutofit/>
          </a:bodyPr>
          <a:lstStyle/>
          <a:p>
            <a:pPr>
              <a:lnSpc>
                <a:spcPct val="100000"/>
              </a:lnSpc>
            </a:pPr>
            <a:r>
              <a:rPr lang="es-ES"/>
              <a:t>EBGLYSS</a:t>
            </a:r>
            <a:r>
              <a:rPr lang="es-ES" baseline="30000"/>
              <a:t>®</a:t>
            </a:r>
            <a:r>
              <a:rPr lang="es-ES"/>
              <a:t> sigue manteniendo la respuesta clínica y el perfil de seguridad en el tratamiento de DA moderada a grave tras 3 años</a:t>
            </a:r>
            <a:r>
              <a:rPr lang="es-ES" baseline="30000"/>
              <a:t>1</a:t>
            </a:r>
          </a:p>
        </p:txBody>
      </p:sp>
    </p:spTree>
    <p:extLst>
      <p:ext uri="{BB962C8B-B14F-4D97-AF65-F5344CB8AC3E}">
        <p14:creationId xmlns:p14="http://schemas.microsoft.com/office/powerpoint/2010/main" val="243974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7304552-8061-8C99-ABA8-B5C67B7EAE8E}"/>
              </a:ext>
            </a:extLst>
          </p:cNvPr>
          <p:cNvSpPr txBox="1">
            <a:spLocks/>
          </p:cNvSpPr>
          <p:nvPr/>
        </p:nvSpPr>
        <p:spPr>
          <a:xfrm>
            <a:off x="658652" y="2945548"/>
            <a:ext cx="8298535" cy="95245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r>
              <a:rPr lang="es-ES" sz="4500" b="1" dirty="0">
                <a:solidFill>
                  <a:schemeClr val="bg1"/>
                </a:solidFill>
              </a:rPr>
              <a:t>Experiencia EBGLYSS</a:t>
            </a:r>
            <a:r>
              <a:rPr lang="es-ES" sz="4500" b="1" baseline="30000" dirty="0">
                <a:solidFill>
                  <a:schemeClr val="bg1"/>
                </a:solidFill>
              </a:rPr>
              <a:t>®</a:t>
            </a:r>
            <a:r>
              <a:rPr lang="es-ES" sz="4500" b="1" dirty="0">
                <a:solidFill>
                  <a:schemeClr val="bg1"/>
                </a:solidFill>
              </a:rPr>
              <a:t> en España</a:t>
            </a:r>
          </a:p>
        </p:txBody>
      </p:sp>
      <p:sp>
        <p:nvSpPr>
          <p:cNvPr id="6" name="Subtítulo 8">
            <a:extLst>
              <a:ext uri="{FF2B5EF4-FFF2-40B4-BE49-F238E27FC236}">
                <a16:creationId xmlns:a16="http://schemas.microsoft.com/office/drawing/2014/main" id="{66784B42-3DED-24D7-F7C5-640AD3DDD4EE}"/>
              </a:ext>
            </a:extLst>
          </p:cNvPr>
          <p:cNvSpPr txBox="1">
            <a:spLocks/>
          </p:cNvSpPr>
          <p:nvPr/>
        </p:nvSpPr>
        <p:spPr>
          <a:xfrm>
            <a:off x="658652" y="4024824"/>
            <a:ext cx="6756301" cy="74811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CAF5A8"/>
                </a:solidFill>
              </a:rPr>
              <a:t>Nombre ponente:</a:t>
            </a:r>
          </a:p>
          <a:p>
            <a:pPr marL="0" indent="0">
              <a:buNone/>
            </a:pPr>
            <a:r>
              <a:rPr lang="es-ES">
                <a:solidFill>
                  <a:srgbClr val="CAF5A8"/>
                </a:solidFill>
              </a:rPr>
              <a:t>Centro:</a:t>
            </a:r>
          </a:p>
          <a:p>
            <a:pPr marL="0" indent="0">
              <a:buNone/>
            </a:pPr>
            <a:r>
              <a:rPr lang="es-ES">
                <a:solidFill>
                  <a:srgbClr val="CAF5A8"/>
                </a:solidFill>
              </a:rPr>
              <a:t>Fecha:</a:t>
            </a:r>
          </a:p>
        </p:txBody>
      </p:sp>
      <p:pic>
        <p:nvPicPr>
          <p:cNvPr id="7" name="Imagen 6">
            <a:extLst>
              <a:ext uri="{FF2B5EF4-FFF2-40B4-BE49-F238E27FC236}">
                <a16:creationId xmlns:a16="http://schemas.microsoft.com/office/drawing/2014/main" id="{A0CBA644-7A1D-A6C8-FD3F-04815EC3C528}"/>
              </a:ext>
            </a:extLst>
          </p:cNvPr>
          <p:cNvPicPr>
            <a:picLocks noChangeAspect="1"/>
          </p:cNvPicPr>
          <p:nvPr/>
        </p:nvPicPr>
        <p:blipFill>
          <a:blip r:embed="rId2"/>
          <a:stretch>
            <a:fillRect/>
          </a:stretch>
        </p:blipFill>
        <p:spPr>
          <a:xfrm>
            <a:off x="658652" y="607847"/>
            <a:ext cx="4306638" cy="1274943"/>
          </a:xfrm>
          <a:prstGeom prst="rect">
            <a:avLst/>
          </a:prstGeom>
        </p:spPr>
      </p:pic>
      <p:grpSp>
        <p:nvGrpSpPr>
          <p:cNvPr id="8" name="Grupo 7">
            <a:extLst>
              <a:ext uri="{FF2B5EF4-FFF2-40B4-BE49-F238E27FC236}">
                <a16:creationId xmlns:a16="http://schemas.microsoft.com/office/drawing/2014/main" id="{6E825472-3C0E-9C35-1FE1-3F1FB6B68F92}"/>
              </a:ext>
            </a:extLst>
          </p:cNvPr>
          <p:cNvGrpSpPr/>
          <p:nvPr/>
        </p:nvGrpSpPr>
        <p:grpSpPr>
          <a:xfrm>
            <a:off x="3377255" y="6139780"/>
            <a:ext cx="8799358" cy="492443"/>
            <a:chOff x="3346314" y="5955116"/>
            <a:chExt cx="8799358" cy="492443"/>
          </a:xfrm>
        </p:grpSpPr>
        <p:sp>
          <p:nvSpPr>
            <p:cNvPr id="9" name="CuadroTexto 8">
              <a:extLst>
                <a:ext uri="{FF2B5EF4-FFF2-40B4-BE49-F238E27FC236}">
                  <a16:creationId xmlns:a16="http://schemas.microsoft.com/office/drawing/2014/main" id="{BCC6CC66-58D2-3212-76EF-25CBB2FAD5A2}"/>
                </a:ext>
              </a:extLst>
            </p:cNvPr>
            <p:cNvSpPr txBox="1"/>
            <p:nvPr/>
          </p:nvSpPr>
          <p:spPr>
            <a:xfrm>
              <a:off x="3405021" y="5955116"/>
              <a:ext cx="8740651" cy="492443"/>
            </a:xfrm>
            <a:prstGeom prst="rect">
              <a:avLst/>
            </a:prstGeom>
            <a:noFill/>
          </p:spPr>
          <p:txBody>
            <a:bodyPr wrap="square" rtlCol="0">
              <a:spAutoFit/>
            </a:bodyPr>
            <a:lstStyle/>
            <a:p>
              <a:pPr>
                <a:spcAft>
                  <a:spcPts val="600"/>
                </a:spcAft>
              </a:pPr>
              <a:r>
                <a:rPr lang="es-ES" sz="700" b="0" i="0" u="none" strike="noStrike" baseline="0" dirty="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dirty="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dirty="0">
                <a:solidFill>
                  <a:srgbClr val="FFFFFF"/>
                </a:solidFill>
                <a:latin typeface="Arial" panose="020B0604020202020204" pitchFamily="34" charset="0"/>
                <a:cs typeface="Arial" panose="020B0604020202020204" pitchFamily="34" charset="0"/>
              </a:endParaRPr>
            </a:p>
          </p:txBody>
        </p:sp>
        <p:sp>
          <p:nvSpPr>
            <p:cNvPr id="10" name="Triángulo isósceles 4">
              <a:extLst>
                <a:ext uri="{FF2B5EF4-FFF2-40B4-BE49-F238E27FC236}">
                  <a16:creationId xmlns:a16="http://schemas.microsoft.com/office/drawing/2014/main" id="{C819B026-6AAF-E5B2-CD7F-93FD12B3061C}"/>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15" name="CuadroTexto 14">
            <a:extLst>
              <a:ext uri="{FF2B5EF4-FFF2-40B4-BE49-F238E27FC236}">
                <a16:creationId xmlns:a16="http://schemas.microsoft.com/office/drawing/2014/main" id="{12D986FE-F0F5-E168-7C79-F4A3543314EA}"/>
              </a:ext>
            </a:extLst>
          </p:cNvPr>
          <p:cNvSpPr txBox="1"/>
          <p:nvPr/>
        </p:nvSpPr>
        <p:spPr>
          <a:xfrm rot="16200000" flipH="1">
            <a:off x="11052450" y="1142190"/>
            <a:ext cx="2032881" cy="215444"/>
          </a:xfrm>
          <a:prstGeom prst="rect">
            <a:avLst/>
          </a:prstGeom>
          <a:noFill/>
        </p:spPr>
        <p:txBody>
          <a:bodyPr wrap="square" lIns="91440" tIns="45720" rIns="91440" bIns="45720" rtlCol="0" anchor="t">
            <a:spAutoFit/>
          </a:bodyPr>
          <a:lstStyle/>
          <a:p>
            <a:r>
              <a:rPr lang="es-ES" sz="800">
                <a:solidFill>
                  <a:schemeClr val="bg1"/>
                </a:solidFill>
                <a:latin typeface="Arial"/>
                <a:cs typeface="Arial"/>
              </a:rPr>
              <a:t>ES-EBG-2600004, </a:t>
            </a:r>
            <a:r>
              <a:rPr lang="es-ES" sz="800">
                <a:solidFill>
                  <a:schemeClr val="bg1"/>
                </a:solidFill>
              </a:rPr>
              <a:t>Enero 2026</a:t>
            </a:r>
            <a:endParaRPr lang="en-US">
              <a:solidFill>
                <a:schemeClr val="bg1"/>
              </a:solidFill>
            </a:endParaRPr>
          </a:p>
        </p:txBody>
      </p:sp>
    </p:spTree>
    <p:extLst>
      <p:ext uri="{BB962C8B-B14F-4D97-AF65-F5344CB8AC3E}">
        <p14:creationId xmlns:p14="http://schemas.microsoft.com/office/powerpoint/2010/main" val="1411992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2167" y="2079625"/>
            <a:ext cx="8084429" cy="2020039"/>
            <a:chOff x="3383470" y="4060303"/>
            <a:chExt cx="13331821" cy="3331193"/>
          </a:xfrm>
        </p:grpSpPr>
        <p:sp>
          <p:nvSpPr>
            <p:cNvPr id="3" name="object 3"/>
            <p:cNvSpPr/>
            <p:nvPr/>
          </p:nvSpPr>
          <p:spPr>
            <a:xfrm>
              <a:off x="3383723" y="4060303"/>
              <a:ext cx="5971284" cy="1953895"/>
            </a:xfrm>
            <a:custGeom>
              <a:avLst/>
              <a:gdLst/>
              <a:ahLst/>
              <a:cxnLst/>
              <a:rect l="l" t="t" r="r" b="b"/>
              <a:pathLst>
                <a:path w="5942965" h="1953895">
                  <a:moveTo>
                    <a:pt x="208810" y="0"/>
                  </a:moveTo>
                  <a:lnTo>
                    <a:pt x="164452" y="6523"/>
                  </a:lnTo>
                  <a:lnTo>
                    <a:pt x="122170" y="23013"/>
                  </a:lnTo>
                  <a:lnTo>
                    <a:pt x="84054" y="48791"/>
                  </a:lnTo>
                  <a:lnTo>
                    <a:pt x="51519" y="82537"/>
                  </a:lnTo>
                  <a:lnTo>
                    <a:pt x="25981" y="122936"/>
                  </a:lnTo>
                  <a:lnTo>
                    <a:pt x="8512" y="168327"/>
                  </a:lnTo>
                  <a:lnTo>
                    <a:pt x="0" y="216695"/>
                  </a:lnTo>
                  <a:lnTo>
                    <a:pt x="17555" y="1351511"/>
                  </a:lnTo>
                  <a:lnTo>
                    <a:pt x="21907" y="1682452"/>
                  </a:lnTo>
                  <a:lnTo>
                    <a:pt x="22366" y="1725060"/>
                  </a:lnTo>
                  <a:lnTo>
                    <a:pt x="26857" y="1768630"/>
                  </a:lnTo>
                  <a:lnTo>
                    <a:pt x="39410" y="1810206"/>
                  </a:lnTo>
                  <a:lnTo>
                    <a:pt x="59471" y="1847940"/>
                  </a:lnTo>
                  <a:lnTo>
                    <a:pt x="86014" y="1880280"/>
                  </a:lnTo>
                  <a:lnTo>
                    <a:pt x="117975" y="1905846"/>
                  </a:lnTo>
                  <a:lnTo>
                    <a:pt x="154012" y="1923615"/>
                  </a:lnTo>
                  <a:lnTo>
                    <a:pt x="192510" y="1932781"/>
                  </a:lnTo>
                  <a:lnTo>
                    <a:pt x="1401341" y="1925346"/>
                  </a:lnTo>
                  <a:lnTo>
                    <a:pt x="1703651" y="1924104"/>
                  </a:lnTo>
                  <a:lnTo>
                    <a:pt x="1847665" y="1923885"/>
                  </a:lnTo>
                  <a:lnTo>
                    <a:pt x="1922150" y="1924020"/>
                  </a:lnTo>
                  <a:lnTo>
                    <a:pt x="2829858" y="1929640"/>
                  </a:lnTo>
                  <a:lnTo>
                    <a:pt x="4112053" y="1939663"/>
                  </a:lnTo>
                  <a:lnTo>
                    <a:pt x="5256793" y="1949236"/>
                  </a:lnTo>
                  <a:lnTo>
                    <a:pt x="5752138" y="1953506"/>
                  </a:lnTo>
                  <a:lnTo>
                    <a:pt x="5760134" y="1952629"/>
                  </a:lnTo>
                  <a:lnTo>
                    <a:pt x="5824614" y="1932115"/>
                  </a:lnTo>
                  <a:lnTo>
                    <a:pt x="5861350" y="1907333"/>
                  </a:lnTo>
                  <a:lnTo>
                    <a:pt x="5892734" y="1874859"/>
                  </a:lnTo>
                  <a:lnTo>
                    <a:pt x="5917393" y="1835966"/>
                  </a:lnTo>
                  <a:lnTo>
                    <a:pt x="5934260" y="1792244"/>
                  </a:lnTo>
                  <a:lnTo>
                    <a:pt x="5942469" y="1745623"/>
                  </a:lnTo>
                  <a:lnTo>
                    <a:pt x="5929475" y="1329930"/>
                  </a:lnTo>
                  <a:lnTo>
                    <a:pt x="5922126" y="1076253"/>
                  </a:lnTo>
                  <a:lnTo>
                    <a:pt x="5916735" y="874766"/>
                  </a:lnTo>
                  <a:lnTo>
                    <a:pt x="5911948" y="675629"/>
                  </a:lnTo>
                  <a:lnTo>
                    <a:pt x="5909315" y="549498"/>
                  </a:lnTo>
                  <a:lnTo>
                    <a:pt x="5907283" y="432394"/>
                  </a:lnTo>
                  <a:lnTo>
                    <a:pt x="5906535" y="378224"/>
                  </a:lnTo>
                  <a:lnTo>
                    <a:pt x="5905988" y="327509"/>
                  </a:lnTo>
                  <a:lnTo>
                    <a:pt x="5905658" y="280648"/>
                  </a:lnTo>
                  <a:lnTo>
                    <a:pt x="5905562" y="238038"/>
                  </a:lnTo>
                  <a:lnTo>
                    <a:pt x="5902013" y="199380"/>
                  </a:lnTo>
                  <a:lnTo>
                    <a:pt x="5891210" y="162393"/>
                  </a:lnTo>
                  <a:lnTo>
                    <a:pt x="5850403" y="99443"/>
                  </a:lnTo>
                  <a:lnTo>
                    <a:pt x="5806380" y="67128"/>
                  </a:lnTo>
                  <a:lnTo>
                    <a:pt x="5764219" y="52656"/>
                  </a:lnTo>
                  <a:lnTo>
                    <a:pt x="5737815" y="49906"/>
                  </a:lnTo>
                  <a:lnTo>
                    <a:pt x="208810" y="0"/>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object 4"/>
            <p:cNvSpPr/>
            <p:nvPr/>
          </p:nvSpPr>
          <p:spPr>
            <a:xfrm>
              <a:off x="3383470" y="5141917"/>
              <a:ext cx="3867785" cy="2245360"/>
            </a:xfrm>
            <a:custGeom>
              <a:avLst/>
              <a:gdLst/>
              <a:ahLst/>
              <a:cxnLst/>
              <a:rect l="l" t="t" r="r" b="b"/>
              <a:pathLst>
                <a:path w="3867784" h="2245359">
                  <a:moveTo>
                    <a:pt x="3867404" y="2171217"/>
                  </a:moveTo>
                  <a:lnTo>
                    <a:pt x="3862133" y="0"/>
                  </a:lnTo>
                  <a:lnTo>
                    <a:pt x="872921" y="0"/>
                  </a:lnTo>
                  <a:lnTo>
                    <a:pt x="0" y="0"/>
                  </a:lnTo>
                  <a:lnTo>
                    <a:pt x="25" y="2228227"/>
                  </a:lnTo>
                  <a:lnTo>
                    <a:pt x="453694" y="2228227"/>
                  </a:lnTo>
                  <a:lnTo>
                    <a:pt x="872921" y="2245182"/>
                  </a:lnTo>
                  <a:lnTo>
                    <a:pt x="872921" y="2155774"/>
                  </a:lnTo>
                  <a:lnTo>
                    <a:pt x="3867404" y="2171217"/>
                  </a:lnTo>
                  <a:close/>
                </a:path>
              </a:pathLst>
            </a:custGeom>
            <a:solidFill>
              <a:srgbClr val="F2FC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7245603" y="5141912"/>
              <a:ext cx="7705725" cy="2245360"/>
            </a:xfrm>
            <a:custGeom>
              <a:avLst/>
              <a:gdLst/>
              <a:ahLst/>
              <a:cxnLst/>
              <a:rect l="l" t="t" r="r" b="b"/>
              <a:pathLst>
                <a:path w="7705725" h="2245359">
                  <a:moveTo>
                    <a:pt x="7705438" y="0"/>
                  </a:moveTo>
                  <a:lnTo>
                    <a:pt x="0" y="0"/>
                  </a:lnTo>
                  <a:lnTo>
                    <a:pt x="5749" y="2245180"/>
                  </a:lnTo>
                  <a:lnTo>
                    <a:pt x="7705438" y="2228231"/>
                  </a:lnTo>
                  <a:lnTo>
                    <a:pt x="7705438" y="0"/>
                  </a:lnTo>
                  <a:close/>
                </a:path>
              </a:pathLst>
            </a:custGeom>
            <a:solidFill>
              <a:srgbClr val="E4FA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3383483" y="6097707"/>
              <a:ext cx="3867785" cy="1278255"/>
            </a:xfrm>
            <a:custGeom>
              <a:avLst/>
              <a:gdLst/>
              <a:ahLst/>
              <a:cxnLst/>
              <a:rect l="l" t="t" r="r" b="b"/>
              <a:pathLst>
                <a:path w="3867784" h="1278254">
                  <a:moveTo>
                    <a:pt x="3867391" y="596"/>
                  </a:moveTo>
                  <a:lnTo>
                    <a:pt x="1151318" y="596"/>
                  </a:lnTo>
                  <a:lnTo>
                    <a:pt x="1151318" y="0"/>
                  </a:lnTo>
                  <a:lnTo>
                    <a:pt x="0" y="0"/>
                  </a:lnTo>
                  <a:lnTo>
                    <a:pt x="0" y="1277340"/>
                  </a:lnTo>
                  <a:lnTo>
                    <a:pt x="872909" y="1277340"/>
                  </a:lnTo>
                  <a:lnTo>
                    <a:pt x="872909" y="1277950"/>
                  </a:lnTo>
                  <a:lnTo>
                    <a:pt x="3867391" y="1277950"/>
                  </a:lnTo>
                  <a:lnTo>
                    <a:pt x="3867391" y="596"/>
                  </a:lnTo>
                  <a:close/>
                </a:path>
              </a:pathLst>
            </a:custGeom>
            <a:solidFill>
              <a:srgbClr val="DED1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7"/>
            <p:cNvSpPr/>
            <p:nvPr/>
          </p:nvSpPr>
          <p:spPr>
            <a:xfrm>
              <a:off x="7250881" y="6098301"/>
              <a:ext cx="7700645" cy="1292860"/>
            </a:xfrm>
            <a:custGeom>
              <a:avLst/>
              <a:gdLst/>
              <a:ahLst/>
              <a:cxnLst/>
              <a:rect l="l" t="t" r="r" b="b"/>
              <a:pathLst>
                <a:path w="7700644" h="1292859">
                  <a:moveTo>
                    <a:pt x="7700160" y="0"/>
                  </a:moveTo>
                  <a:lnTo>
                    <a:pt x="0" y="0"/>
                  </a:lnTo>
                  <a:lnTo>
                    <a:pt x="0" y="1292840"/>
                  </a:lnTo>
                  <a:lnTo>
                    <a:pt x="7700160" y="1292840"/>
                  </a:lnTo>
                  <a:lnTo>
                    <a:pt x="7700160" y="0"/>
                  </a:lnTo>
                  <a:close/>
                </a:path>
              </a:pathLst>
            </a:custGeom>
            <a:solidFill>
              <a:srgbClr val="BDA2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8"/>
            <p:cNvSpPr/>
            <p:nvPr/>
          </p:nvSpPr>
          <p:spPr>
            <a:xfrm>
              <a:off x="4676762" y="6097707"/>
              <a:ext cx="9853930" cy="1293495"/>
            </a:xfrm>
            <a:custGeom>
              <a:avLst/>
              <a:gdLst/>
              <a:ahLst/>
              <a:cxnLst/>
              <a:rect l="l" t="t" r="r" b="b"/>
              <a:pathLst>
                <a:path w="9853930" h="1293495">
                  <a:moveTo>
                    <a:pt x="14782" y="0"/>
                  </a:moveTo>
                  <a:lnTo>
                    <a:pt x="0" y="0"/>
                  </a:lnTo>
                  <a:lnTo>
                    <a:pt x="0" y="1293444"/>
                  </a:lnTo>
                  <a:lnTo>
                    <a:pt x="14782" y="1293444"/>
                  </a:lnTo>
                  <a:lnTo>
                    <a:pt x="14782" y="0"/>
                  </a:lnTo>
                  <a:close/>
                </a:path>
                <a:path w="9853930" h="1293495">
                  <a:moveTo>
                    <a:pt x="442569" y="0"/>
                  </a:moveTo>
                  <a:lnTo>
                    <a:pt x="427774" y="0"/>
                  </a:lnTo>
                  <a:lnTo>
                    <a:pt x="427774" y="1293444"/>
                  </a:lnTo>
                  <a:lnTo>
                    <a:pt x="442569" y="1293444"/>
                  </a:lnTo>
                  <a:lnTo>
                    <a:pt x="442569" y="0"/>
                  </a:lnTo>
                  <a:close/>
                </a:path>
                <a:path w="9853930" h="1293495">
                  <a:moveTo>
                    <a:pt x="870356" y="0"/>
                  </a:moveTo>
                  <a:lnTo>
                    <a:pt x="855573" y="0"/>
                  </a:lnTo>
                  <a:lnTo>
                    <a:pt x="855573" y="1293444"/>
                  </a:lnTo>
                  <a:lnTo>
                    <a:pt x="870356" y="1293444"/>
                  </a:lnTo>
                  <a:lnTo>
                    <a:pt x="870356" y="0"/>
                  </a:lnTo>
                  <a:close/>
                </a:path>
                <a:path w="9853930" h="1293495">
                  <a:moveTo>
                    <a:pt x="1298143" y="0"/>
                  </a:moveTo>
                  <a:lnTo>
                    <a:pt x="1283347" y="0"/>
                  </a:lnTo>
                  <a:lnTo>
                    <a:pt x="1283347" y="1293444"/>
                  </a:lnTo>
                  <a:lnTo>
                    <a:pt x="1298143" y="1293444"/>
                  </a:lnTo>
                  <a:lnTo>
                    <a:pt x="1298143" y="0"/>
                  </a:lnTo>
                  <a:close/>
                </a:path>
                <a:path w="9853930" h="1293495">
                  <a:moveTo>
                    <a:pt x="1725930" y="0"/>
                  </a:moveTo>
                  <a:lnTo>
                    <a:pt x="1711134" y="0"/>
                  </a:lnTo>
                  <a:lnTo>
                    <a:pt x="1711134" y="1293444"/>
                  </a:lnTo>
                  <a:lnTo>
                    <a:pt x="1725930" y="1293444"/>
                  </a:lnTo>
                  <a:lnTo>
                    <a:pt x="1725930" y="0"/>
                  </a:lnTo>
                  <a:close/>
                </a:path>
                <a:path w="9853930" h="1293495">
                  <a:moveTo>
                    <a:pt x="2153716" y="0"/>
                  </a:moveTo>
                  <a:lnTo>
                    <a:pt x="2138934" y="0"/>
                  </a:lnTo>
                  <a:lnTo>
                    <a:pt x="2138934" y="1293444"/>
                  </a:lnTo>
                  <a:lnTo>
                    <a:pt x="2153716" y="1293444"/>
                  </a:lnTo>
                  <a:lnTo>
                    <a:pt x="2153716" y="0"/>
                  </a:lnTo>
                  <a:close/>
                </a:path>
                <a:path w="9853930" h="1293495">
                  <a:moveTo>
                    <a:pt x="2581503" y="0"/>
                  </a:moveTo>
                  <a:lnTo>
                    <a:pt x="2566720" y="0"/>
                  </a:lnTo>
                  <a:lnTo>
                    <a:pt x="2566720" y="1293444"/>
                  </a:lnTo>
                  <a:lnTo>
                    <a:pt x="2581503" y="1293444"/>
                  </a:lnTo>
                  <a:lnTo>
                    <a:pt x="2581503" y="0"/>
                  </a:lnTo>
                  <a:close/>
                </a:path>
                <a:path w="9853930" h="1293495">
                  <a:moveTo>
                    <a:pt x="3009290" y="0"/>
                  </a:moveTo>
                  <a:lnTo>
                    <a:pt x="2994507" y="0"/>
                  </a:lnTo>
                  <a:lnTo>
                    <a:pt x="2994507" y="1293444"/>
                  </a:lnTo>
                  <a:lnTo>
                    <a:pt x="3009290" y="1293444"/>
                  </a:lnTo>
                  <a:lnTo>
                    <a:pt x="3009290" y="0"/>
                  </a:lnTo>
                  <a:close/>
                </a:path>
                <a:path w="9853930" h="1293495">
                  <a:moveTo>
                    <a:pt x="3437077" y="0"/>
                  </a:moveTo>
                  <a:lnTo>
                    <a:pt x="3422281" y="0"/>
                  </a:lnTo>
                  <a:lnTo>
                    <a:pt x="3422281" y="1293444"/>
                  </a:lnTo>
                  <a:lnTo>
                    <a:pt x="3437077" y="1293444"/>
                  </a:lnTo>
                  <a:lnTo>
                    <a:pt x="3437077" y="0"/>
                  </a:lnTo>
                  <a:close/>
                </a:path>
                <a:path w="9853930" h="1293495">
                  <a:moveTo>
                    <a:pt x="3864864" y="0"/>
                  </a:moveTo>
                  <a:lnTo>
                    <a:pt x="3850081" y="0"/>
                  </a:lnTo>
                  <a:lnTo>
                    <a:pt x="3850081" y="1293444"/>
                  </a:lnTo>
                  <a:lnTo>
                    <a:pt x="3864864" y="1293444"/>
                  </a:lnTo>
                  <a:lnTo>
                    <a:pt x="3864864" y="0"/>
                  </a:lnTo>
                  <a:close/>
                </a:path>
                <a:path w="9853930" h="1293495">
                  <a:moveTo>
                    <a:pt x="4292651" y="0"/>
                  </a:moveTo>
                  <a:lnTo>
                    <a:pt x="4277868" y="0"/>
                  </a:lnTo>
                  <a:lnTo>
                    <a:pt x="4277868" y="1293444"/>
                  </a:lnTo>
                  <a:lnTo>
                    <a:pt x="4292651" y="1293444"/>
                  </a:lnTo>
                  <a:lnTo>
                    <a:pt x="4292651" y="0"/>
                  </a:lnTo>
                  <a:close/>
                </a:path>
                <a:path w="9853930" h="1293495">
                  <a:moveTo>
                    <a:pt x="4720437" y="0"/>
                  </a:moveTo>
                  <a:lnTo>
                    <a:pt x="4705642" y="0"/>
                  </a:lnTo>
                  <a:lnTo>
                    <a:pt x="4705642" y="1293444"/>
                  </a:lnTo>
                  <a:lnTo>
                    <a:pt x="4720437" y="1293444"/>
                  </a:lnTo>
                  <a:lnTo>
                    <a:pt x="4720437" y="0"/>
                  </a:lnTo>
                  <a:close/>
                </a:path>
                <a:path w="9853930" h="1293495">
                  <a:moveTo>
                    <a:pt x="5148224" y="0"/>
                  </a:moveTo>
                  <a:lnTo>
                    <a:pt x="5133429" y="0"/>
                  </a:lnTo>
                  <a:lnTo>
                    <a:pt x="5133429" y="1293444"/>
                  </a:lnTo>
                  <a:lnTo>
                    <a:pt x="5148224" y="1293444"/>
                  </a:lnTo>
                  <a:lnTo>
                    <a:pt x="5148224" y="0"/>
                  </a:lnTo>
                  <a:close/>
                </a:path>
                <a:path w="9853930" h="1293495">
                  <a:moveTo>
                    <a:pt x="5576011" y="0"/>
                  </a:moveTo>
                  <a:lnTo>
                    <a:pt x="5561228" y="0"/>
                  </a:lnTo>
                  <a:lnTo>
                    <a:pt x="5561228" y="1293444"/>
                  </a:lnTo>
                  <a:lnTo>
                    <a:pt x="5576011" y="1293444"/>
                  </a:lnTo>
                  <a:lnTo>
                    <a:pt x="5576011" y="0"/>
                  </a:lnTo>
                  <a:close/>
                </a:path>
                <a:path w="9853930" h="1293495">
                  <a:moveTo>
                    <a:pt x="6003798" y="0"/>
                  </a:moveTo>
                  <a:lnTo>
                    <a:pt x="5989015" y="0"/>
                  </a:lnTo>
                  <a:lnTo>
                    <a:pt x="5989015" y="1293444"/>
                  </a:lnTo>
                  <a:lnTo>
                    <a:pt x="6003798" y="1293444"/>
                  </a:lnTo>
                  <a:lnTo>
                    <a:pt x="6003798" y="0"/>
                  </a:lnTo>
                  <a:close/>
                </a:path>
                <a:path w="9853930" h="1293495">
                  <a:moveTo>
                    <a:pt x="6431585" y="0"/>
                  </a:moveTo>
                  <a:lnTo>
                    <a:pt x="6416802" y="0"/>
                  </a:lnTo>
                  <a:lnTo>
                    <a:pt x="6416802" y="1293444"/>
                  </a:lnTo>
                  <a:lnTo>
                    <a:pt x="6431585" y="1293444"/>
                  </a:lnTo>
                  <a:lnTo>
                    <a:pt x="6431585" y="0"/>
                  </a:lnTo>
                  <a:close/>
                </a:path>
                <a:path w="9853930" h="1293495">
                  <a:moveTo>
                    <a:pt x="6859371" y="0"/>
                  </a:moveTo>
                  <a:lnTo>
                    <a:pt x="6844589" y="0"/>
                  </a:lnTo>
                  <a:lnTo>
                    <a:pt x="6844589" y="1293444"/>
                  </a:lnTo>
                  <a:lnTo>
                    <a:pt x="6859371" y="1293444"/>
                  </a:lnTo>
                  <a:lnTo>
                    <a:pt x="6859371" y="0"/>
                  </a:lnTo>
                  <a:close/>
                </a:path>
                <a:path w="9853930" h="1293495">
                  <a:moveTo>
                    <a:pt x="7287158" y="0"/>
                  </a:moveTo>
                  <a:lnTo>
                    <a:pt x="7272363" y="0"/>
                  </a:lnTo>
                  <a:lnTo>
                    <a:pt x="7272363" y="1293444"/>
                  </a:lnTo>
                  <a:lnTo>
                    <a:pt x="7287158" y="1293444"/>
                  </a:lnTo>
                  <a:lnTo>
                    <a:pt x="7287158" y="0"/>
                  </a:lnTo>
                  <a:close/>
                </a:path>
                <a:path w="9853930" h="1293495">
                  <a:moveTo>
                    <a:pt x="7714945" y="0"/>
                  </a:moveTo>
                  <a:lnTo>
                    <a:pt x="7700162" y="0"/>
                  </a:lnTo>
                  <a:lnTo>
                    <a:pt x="7700162" y="1293444"/>
                  </a:lnTo>
                  <a:lnTo>
                    <a:pt x="7714945" y="1293444"/>
                  </a:lnTo>
                  <a:lnTo>
                    <a:pt x="7714945" y="0"/>
                  </a:lnTo>
                  <a:close/>
                </a:path>
                <a:path w="9853930" h="1293495">
                  <a:moveTo>
                    <a:pt x="8142732" y="0"/>
                  </a:moveTo>
                  <a:lnTo>
                    <a:pt x="8127949" y="0"/>
                  </a:lnTo>
                  <a:lnTo>
                    <a:pt x="8127949" y="1293444"/>
                  </a:lnTo>
                  <a:lnTo>
                    <a:pt x="8142732" y="1293444"/>
                  </a:lnTo>
                  <a:lnTo>
                    <a:pt x="8142732" y="0"/>
                  </a:lnTo>
                  <a:close/>
                </a:path>
                <a:path w="9853930" h="1293495">
                  <a:moveTo>
                    <a:pt x="8570519" y="0"/>
                  </a:moveTo>
                  <a:lnTo>
                    <a:pt x="8555736" y="0"/>
                  </a:lnTo>
                  <a:lnTo>
                    <a:pt x="8555736" y="1293444"/>
                  </a:lnTo>
                  <a:lnTo>
                    <a:pt x="8570519" y="1293444"/>
                  </a:lnTo>
                  <a:lnTo>
                    <a:pt x="8570519" y="0"/>
                  </a:lnTo>
                  <a:close/>
                </a:path>
                <a:path w="9853930" h="1293495">
                  <a:moveTo>
                    <a:pt x="8998306" y="0"/>
                  </a:moveTo>
                  <a:lnTo>
                    <a:pt x="8983523" y="0"/>
                  </a:lnTo>
                  <a:lnTo>
                    <a:pt x="8983523" y="1293444"/>
                  </a:lnTo>
                  <a:lnTo>
                    <a:pt x="8998306" y="1293444"/>
                  </a:lnTo>
                  <a:lnTo>
                    <a:pt x="8998306" y="0"/>
                  </a:lnTo>
                  <a:close/>
                </a:path>
                <a:path w="9853930" h="1293495">
                  <a:moveTo>
                    <a:pt x="9426092" y="0"/>
                  </a:moveTo>
                  <a:lnTo>
                    <a:pt x="9411297" y="0"/>
                  </a:lnTo>
                  <a:lnTo>
                    <a:pt x="9411297" y="1293444"/>
                  </a:lnTo>
                  <a:lnTo>
                    <a:pt x="9426092" y="1293444"/>
                  </a:lnTo>
                  <a:lnTo>
                    <a:pt x="9426092" y="0"/>
                  </a:lnTo>
                  <a:close/>
                </a:path>
                <a:path w="9853930" h="1293495">
                  <a:moveTo>
                    <a:pt x="9853879" y="0"/>
                  </a:moveTo>
                  <a:lnTo>
                    <a:pt x="9839096" y="0"/>
                  </a:lnTo>
                  <a:lnTo>
                    <a:pt x="9839096" y="1293444"/>
                  </a:lnTo>
                  <a:lnTo>
                    <a:pt x="9853879" y="1293444"/>
                  </a:lnTo>
                  <a:lnTo>
                    <a:pt x="98538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4022814" y="5989922"/>
              <a:ext cx="10733405" cy="107950"/>
            </a:xfrm>
            <a:custGeom>
              <a:avLst/>
              <a:gdLst/>
              <a:ahLst/>
              <a:cxnLst/>
              <a:rect l="l" t="t" r="r" b="b"/>
              <a:pathLst>
                <a:path w="10733405" h="107950">
                  <a:moveTo>
                    <a:pt x="12357" y="43116"/>
                  </a:moveTo>
                  <a:lnTo>
                    <a:pt x="0" y="43116"/>
                  </a:lnTo>
                  <a:lnTo>
                    <a:pt x="0" y="107784"/>
                  </a:lnTo>
                  <a:lnTo>
                    <a:pt x="12357" y="107784"/>
                  </a:lnTo>
                  <a:lnTo>
                    <a:pt x="12357" y="43116"/>
                  </a:lnTo>
                  <a:close/>
                </a:path>
                <a:path w="10733405" h="107950">
                  <a:moveTo>
                    <a:pt x="441198" y="43116"/>
                  </a:moveTo>
                  <a:lnTo>
                    <a:pt x="428840" y="43116"/>
                  </a:lnTo>
                  <a:lnTo>
                    <a:pt x="428840" y="107784"/>
                  </a:lnTo>
                  <a:lnTo>
                    <a:pt x="441198" y="107784"/>
                  </a:lnTo>
                  <a:lnTo>
                    <a:pt x="441198" y="43116"/>
                  </a:lnTo>
                  <a:close/>
                </a:path>
                <a:path w="10733405" h="107950">
                  <a:moveTo>
                    <a:pt x="667435" y="0"/>
                  </a:moveTo>
                  <a:lnTo>
                    <a:pt x="655078" y="0"/>
                  </a:lnTo>
                  <a:lnTo>
                    <a:pt x="655078" y="107784"/>
                  </a:lnTo>
                  <a:lnTo>
                    <a:pt x="667435" y="107784"/>
                  </a:lnTo>
                  <a:lnTo>
                    <a:pt x="667435" y="0"/>
                  </a:lnTo>
                  <a:close/>
                </a:path>
                <a:path w="10733405" h="107950">
                  <a:moveTo>
                    <a:pt x="870038" y="43116"/>
                  </a:moveTo>
                  <a:lnTo>
                    <a:pt x="857681" y="43116"/>
                  </a:lnTo>
                  <a:lnTo>
                    <a:pt x="857681" y="107784"/>
                  </a:lnTo>
                  <a:lnTo>
                    <a:pt x="870038" y="107784"/>
                  </a:lnTo>
                  <a:lnTo>
                    <a:pt x="870038" y="43116"/>
                  </a:lnTo>
                  <a:close/>
                </a:path>
                <a:path w="10733405" h="107950">
                  <a:moveTo>
                    <a:pt x="1095184" y="0"/>
                  </a:moveTo>
                  <a:lnTo>
                    <a:pt x="1082827" y="0"/>
                  </a:lnTo>
                  <a:lnTo>
                    <a:pt x="1082827" y="107784"/>
                  </a:lnTo>
                  <a:lnTo>
                    <a:pt x="1095184" y="107784"/>
                  </a:lnTo>
                  <a:lnTo>
                    <a:pt x="1095184" y="0"/>
                  </a:lnTo>
                  <a:close/>
                </a:path>
                <a:path w="10733405" h="107950">
                  <a:moveTo>
                    <a:pt x="1298867" y="43116"/>
                  </a:moveTo>
                  <a:lnTo>
                    <a:pt x="1286510" y="43116"/>
                  </a:lnTo>
                  <a:lnTo>
                    <a:pt x="1286510" y="107784"/>
                  </a:lnTo>
                  <a:lnTo>
                    <a:pt x="1298867" y="107784"/>
                  </a:lnTo>
                  <a:lnTo>
                    <a:pt x="1298867" y="43116"/>
                  </a:lnTo>
                  <a:close/>
                </a:path>
                <a:path w="10733405" h="107950">
                  <a:moveTo>
                    <a:pt x="1522933" y="0"/>
                  </a:moveTo>
                  <a:lnTo>
                    <a:pt x="1510563" y="0"/>
                  </a:lnTo>
                  <a:lnTo>
                    <a:pt x="1510563" y="107784"/>
                  </a:lnTo>
                  <a:lnTo>
                    <a:pt x="1522933" y="107784"/>
                  </a:lnTo>
                  <a:lnTo>
                    <a:pt x="1522933" y="0"/>
                  </a:lnTo>
                  <a:close/>
                </a:path>
                <a:path w="10733405" h="107950">
                  <a:moveTo>
                    <a:pt x="1727720" y="43116"/>
                  </a:moveTo>
                  <a:lnTo>
                    <a:pt x="1715350" y="43116"/>
                  </a:lnTo>
                  <a:lnTo>
                    <a:pt x="1715350" y="107784"/>
                  </a:lnTo>
                  <a:lnTo>
                    <a:pt x="1727720" y="107784"/>
                  </a:lnTo>
                  <a:lnTo>
                    <a:pt x="1727720" y="43116"/>
                  </a:lnTo>
                  <a:close/>
                </a:path>
                <a:path w="10733405" h="107950">
                  <a:moveTo>
                    <a:pt x="1950681" y="0"/>
                  </a:moveTo>
                  <a:lnTo>
                    <a:pt x="1938324" y="0"/>
                  </a:lnTo>
                  <a:lnTo>
                    <a:pt x="1938324" y="107784"/>
                  </a:lnTo>
                  <a:lnTo>
                    <a:pt x="1950681" y="107784"/>
                  </a:lnTo>
                  <a:lnTo>
                    <a:pt x="1950681" y="0"/>
                  </a:lnTo>
                  <a:close/>
                </a:path>
                <a:path w="10733405" h="107950">
                  <a:moveTo>
                    <a:pt x="2156561" y="43116"/>
                  </a:moveTo>
                  <a:lnTo>
                    <a:pt x="2144204" y="43116"/>
                  </a:lnTo>
                  <a:lnTo>
                    <a:pt x="2144204" y="107784"/>
                  </a:lnTo>
                  <a:lnTo>
                    <a:pt x="2156561" y="107784"/>
                  </a:lnTo>
                  <a:lnTo>
                    <a:pt x="2156561" y="43116"/>
                  </a:lnTo>
                  <a:close/>
                </a:path>
                <a:path w="10733405" h="107950">
                  <a:moveTo>
                    <a:pt x="2378430" y="0"/>
                  </a:moveTo>
                  <a:lnTo>
                    <a:pt x="2366073" y="0"/>
                  </a:lnTo>
                  <a:lnTo>
                    <a:pt x="2366073" y="107784"/>
                  </a:lnTo>
                  <a:lnTo>
                    <a:pt x="2378430" y="107784"/>
                  </a:lnTo>
                  <a:lnTo>
                    <a:pt x="2378430" y="0"/>
                  </a:lnTo>
                  <a:close/>
                </a:path>
                <a:path w="10733405" h="107950">
                  <a:moveTo>
                    <a:pt x="2585389" y="43116"/>
                  </a:moveTo>
                  <a:lnTo>
                    <a:pt x="2573032" y="43116"/>
                  </a:lnTo>
                  <a:lnTo>
                    <a:pt x="2573032" y="107784"/>
                  </a:lnTo>
                  <a:lnTo>
                    <a:pt x="2585389" y="107784"/>
                  </a:lnTo>
                  <a:lnTo>
                    <a:pt x="2585389" y="43116"/>
                  </a:lnTo>
                  <a:close/>
                </a:path>
                <a:path w="10733405" h="107950">
                  <a:moveTo>
                    <a:pt x="2806179" y="0"/>
                  </a:moveTo>
                  <a:lnTo>
                    <a:pt x="2793822" y="0"/>
                  </a:lnTo>
                  <a:lnTo>
                    <a:pt x="2793822" y="107784"/>
                  </a:lnTo>
                  <a:lnTo>
                    <a:pt x="2806179" y="107784"/>
                  </a:lnTo>
                  <a:lnTo>
                    <a:pt x="2806179" y="0"/>
                  </a:lnTo>
                  <a:close/>
                </a:path>
                <a:path w="10733405" h="107950">
                  <a:moveTo>
                    <a:pt x="3014230" y="43116"/>
                  </a:moveTo>
                  <a:lnTo>
                    <a:pt x="3001886" y="43116"/>
                  </a:lnTo>
                  <a:lnTo>
                    <a:pt x="3001886" y="107784"/>
                  </a:lnTo>
                  <a:lnTo>
                    <a:pt x="3014230" y="107784"/>
                  </a:lnTo>
                  <a:lnTo>
                    <a:pt x="3014230" y="43116"/>
                  </a:lnTo>
                  <a:close/>
                </a:path>
                <a:path w="10733405" h="107950">
                  <a:moveTo>
                    <a:pt x="3233928" y="0"/>
                  </a:moveTo>
                  <a:lnTo>
                    <a:pt x="3221571" y="0"/>
                  </a:lnTo>
                  <a:lnTo>
                    <a:pt x="3221571" y="107784"/>
                  </a:lnTo>
                  <a:lnTo>
                    <a:pt x="3233928" y="107784"/>
                  </a:lnTo>
                  <a:lnTo>
                    <a:pt x="3233928" y="0"/>
                  </a:lnTo>
                  <a:close/>
                </a:path>
                <a:path w="10733405" h="107950">
                  <a:moveTo>
                    <a:pt x="3443071" y="43116"/>
                  </a:moveTo>
                  <a:lnTo>
                    <a:pt x="3430714" y="43116"/>
                  </a:lnTo>
                  <a:lnTo>
                    <a:pt x="3430714" y="107784"/>
                  </a:lnTo>
                  <a:lnTo>
                    <a:pt x="3443071" y="107784"/>
                  </a:lnTo>
                  <a:lnTo>
                    <a:pt x="3443071" y="43116"/>
                  </a:lnTo>
                  <a:close/>
                </a:path>
                <a:path w="10733405" h="107950">
                  <a:moveTo>
                    <a:pt x="3661676" y="0"/>
                  </a:moveTo>
                  <a:lnTo>
                    <a:pt x="3649319" y="0"/>
                  </a:lnTo>
                  <a:lnTo>
                    <a:pt x="3649319" y="107784"/>
                  </a:lnTo>
                  <a:lnTo>
                    <a:pt x="3661676" y="107784"/>
                  </a:lnTo>
                  <a:lnTo>
                    <a:pt x="3661676" y="0"/>
                  </a:lnTo>
                  <a:close/>
                </a:path>
                <a:path w="10733405" h="107950">
                  <a:moveTo>
                    <a:pt x="3871912" y="43116"/>
                  </a:moveTo>
                  <a:lnTo>
                    <a:pt x="3859555" y="43116"/>
                  </a:lnTo>
                  <a:lnTo>
                    <a:pt x="3859555" y="107784"/>
                  </a:lnTo>
                  <a:lnTo>
                    <a:pt x="3871912" y="107784"/>
                  </a:lnTo>
                  <a:lnTo>
                    <a:pt x="3871912" y="43116"/>
                  </a:lnTo>
                  <a:close/>
                </a:path>
                <a:path w="10733405" h="107950">
                  <a:moveTo>
                    <a:pt x="4089425" y="0"/>
                  </a:moveTo>
                  <a:lnTo>
                    <a:pt x="4077068" y="0"/>
                  </a:lnTo>
                  <a:lnTo>
                    <a:pt x="4077068" y="107784"/>
                  </a:lnTo>
                  <a:lnTo>
                    <a:pt x="4089425" y="107784"/>
                  </a:lnTo>
                  <a:lnTo>
                    <a:pt x="4089425" y="0"/>
                  </a:lnTo>
                  <a:close/>
                </a:path>
                <a:path w="10733405" h="107950">
                  <a:moveTo>
                    <a:pt x="4300753" y="43116"/>
                  </a:moveTo>
                  <a:lnTo>
                    <a:pt x="4288396" y="43116"/>
                  </a:lnTo>
                  <a:lnTo>
                    <a:pt x="4288396" y="107784"/>
                  </a:lnTo>
                  <a:lnTo>
                    <a:pt x="4300753" y="107784"/>
                  </a:lnTo>
                  <a:lnTo>
                    <a:pt x="4300753" y="43116"/>
                  </a:lnTo>
                  <a:close/>
                </a:path>
                <a:path w="10733405" h="107950">
                  <a:moveTo>
                    <a:pt x="4517174" y="0"/>
                  </a:moveTo>
                  <a:lnTo>
                    <a:pt x="4504817" y="0"/>
                  </a:lnTo>
                  <a:lnTo>
                    <a:pt x="4504817" y="107784"/>
                  </a:lnTo>
                  <a:lnTo>
                    <a:pt x="4517174" y="107784"/>
                  </a:lnTo>
                  <a:lnTo>
                    <a:pt x="4517174" y="0"/>
                  </a:lnTo>
                  <a:close/>
                </a:path>
                <a:path w="10733405" h="107950">
                  <a:moveTo>
                    <a:pt x="4729594" y="43116"/>
                  </a:moveTo>
                  <a:lnTo>
                    <a:pt x="4717237" y="43116"/>
                  </a:lnTo>
                  <a:lnTo>
                    <a:pt x="4717237" y="107784"/>
                  </a:lnTo>
                  <a:lnTo>
                    <a:pt x="4729594" y="107784"/>
                  </a:lnTo>
                  <a:lnTo>
                    <a:pt x="4729594" y="43116"/>
                  </a:lnTo>
                  <a:close/>
                </a:path>
                <a:path w="10733405" h="107950">
                  <a:moveTo>
                    <a:pt x="4944923" y="0"/>
                  </a:moveTo>
                  <a:lnTo>
                    <a:pt x="4932565" y="0"/>
                  </a:lnTo>
                  <a:lnTo>
                    <a:pt x="4932565" y="107784"/>
                  </a:lnTo>
                  <a:lnTo>
                    <a:pt x="4944923" y="107784"/>
                  </a:lnTo>
                  <a:lnTo>
                    <a:pt x="4944923" y="0"/>
                  </a:lnTo>
                  <a:close/>
                </a:path>
                <a:path w="10733405" h="107950">
                  <a:moveTo>
                    <a:pt x="5158435" y="43116"/>
                  </a:moveTo>
                  <a:lnTo>
                    <a:pt x="5146078" y="43116"/>
                  </a:lnTo>
                  <a:lnTo>
                    <a:pt x="5146078" y="107784"/>
                  </a:lnTo>
                  <a:lnTo>
                    <a:pt x="5158435" y="107784"/>
                  </a:lnTo>
                  <a:lnTo>
                    <a:pt x="5158435" y="43116"/>
                  </a:lnTo>
                  <a:close/>
                </a:path>
                <a:path w="10733405" h="107950">
                  <a:moveTo>
                    <a:pt x="5372671" y="0"/>
                  </a:moveTo>
                  <a:lnTo>
                    <a:pt x="5360314" y="0"/>
                  </a:lnTo>
                  <a:lnTo>
                    <a:pt x="5360314" y="107784"/>
                  </a:lnTo>
                  <a:lnTo>
                    <a:pt x="5372671" y="107784"/>
                  </a:lnTo>
                  <a:lnTo>
                    <a:pt x="5372671" y="0"/>
                  </a:lnTo>
                  <a:close/>
                </a:path>
                <a:path w="10733405" h="107950">
                  <a:moveTo>
                    <a:pt x="5587276" y="43116"/>
                  </a:moveTo>
                  <a:lnTo>
                    <a:pt x="5574919" y="43116"/>
                  </a:lnTo>
                  <a:lnTo>
                    <a:pt x="5574919" y="107784"/>
                  </a:lnTo>
                  <a:lnTo>
                    <a:pt x="5587276" y="107784"/>
                  </a:lnTo>
                  <a:lnTo>
                    <a:pt x="5587276" y="43116"/>
                  </a:lnTo>
                  <a:close/>
                </a:path>
                <a:path w="10733405" h="107950">
                  <a:moveTo>
                    <a:pt x="5800420" y="0"/>
                  </a:moveTo>
                  <a:lnTo>
                    <a:pt x="5788063" y="0"/>
                  </a:lnTo>
                  <a:lnTo>
                    <a:pt x="5788063" y="107784"/>
                  </a:lnTo>
                  <a:lnTo>
                    <a:pt x="5800420" y="107784"/>
                  </a:lnTo>
                  <a:lnTo>
                    <a:pt x="5800420" y="0"/>
                  </a:lnTo>
                  <a:close/>
                </a:path>
                <a:path w="10733405" h="107950">
                  <a:moveTo>
                    <a:pt x="6016104" y="43116"/>
                  </a:moveTo>
                  <a:lnTo>
                    <a:pt x="6003760" y="43116"/>
                  </a:lnTo>
                  <a:lnTo>
                    <a:pt x="6003760" y="107784"/>
                  </a:lnTo>
                  <a:lnTo>
                    <a:pt x="6016104" y="107784"/>
                  </a:lnTo>
                  <a:lnTo>
                    <a:pt x="6016104" y="43116"/>
                  </a:lnTo>
                  <a:close/>
                </a:path>
                <a:path w="10733405" h="107950">
                  <a:moveTo>
                    <a:pt x="6228169" y="0"/>
                  </a:moveTo>
                  <a:lnTo>
                    <a:pt x="6215799" y="0"/>
                  </a:lnTo>
                  <a:lnTo>
                    <a:pt x="6215799" y="107784"/>
                  </a:lnTo>
                  <a:lnTo>
                    <a:pt x="6228169" y="107784"/>
                  </a:lnTo>
                  <a:lnTo>
                    <a:pt x="6228169" y="0"/>
                  </a:lnTo>
                  <a:close/>
                </a:path>
                <a:path w="10733405" h="107950">
                  <a:moveTo>
                    <a:pt x="6444958" y="43116"/>
                  </a:moveTo>
                  <a:lnTo>
                    <a:pt x="6432601" y="43116"/>
                  </a:lnTo>
                  <a:lnTo>
                    <a:pt x="6432601" y="107784"/>
                  </a:lnTo>
                  <a:lnTo>
                    <a:pt x="6444958" y="107784"/>
                  </a:lnTo>
                  <a:lnTo>
                    <a:pt x="6444958" y="43116"/>
                  </a:lnTo>
                  <a:close/>
                </a:path>
                <a:path w="10733405" h="107950">
                  <a:moveTo>
                    <a:pt x="6655917" y="0"/>
                  </a:moveTo>
                  <a:lnTo>
                    <a:pt x="6643560" y="0"/>
                  </a:lnTo>
                  <a:lnTo>
                    <a:pt x="6643560" y="107784"/>
                  </a:lnTo>
                  <a:lnTo>
                    <a:pt x="6655917" y="107784"/>
                  </a:lnTo>
                  <a:lnTo>
                    <a:pt x="6655917" y="0"/>
                  </a:lnTo>
                  <a:close/>
                </a:path>
                <a:path w="10733405" h="107950">
                  <a:moveTo>
                    <a:pt x="6873799" y="43116"/>
                  </a:moveTo>
                  <a:lnTo>
                    <a:pt x="6861442" y="43116"/>
                  </a:lnTo>
                  <a:lnTo>
                    <a:pt x="6861442" y="107784"/>
                  </a:lnTo>
                  <a:lnTo>
                    <a:pt x="6873799" y="107784"/>
                  </a:lnTo>
                  <a:lnTo>
                    <a:pt x="6873799" y="43116"/>
                  </a:lnTo>
                  <a:close/>
                </a:path>
                <a:path w="10733405" h="107950">
                  <a:moveTo>
                    <a:pt x="7083666" y="0"/>
                  </a:moveTo>
                  <a:lnTo>
                    <a:pt x="7071309" y="0"/>
                  </a:lnTo>
                  <a:lnTo>
                    <a:pt x="7071309" y="107784"/>
                  </a:lnTo>
                  <a:lnTo>
                    <a:pt x="7083666" y="107784"/>
                  </a:lnTo>
                  <a:lnTo>
                    <a:pt x="7083666" y="0"/>
                  </a:lnTo>
                  <a:close/>
                </a:path>
                <a:path w="10733405" h="107950">
                  <a:moveTo>
                    <a:pt x="7302640" y="43116"/>
                  </a:moveTo>
                  <a:lnTo>
                    <a:pt x="7290282" y="43116"/>
                  </a:lnTo>
                  <a:lnTo>
                    <a:pt x="7290282" y="107784"/>
                  </a:lnTo>
                  <a:lnTo>
                    <a:pt x="7302640" y="107784"/>
                  </a:lnTo>
                  <a:lnTo>
                    <a:pt x="7302640" y="43116"/>
                  </a:lnTo>
                  <a:close/>
                </a:path>
                <a:path w="10733405" h="107950">
                  <a:moveTo>
                    <a:pt x="7511415" y="0"/>
                  </a:moveTo>
                  <a:lnTo>
                    <a:pt x="7499058" y="0"/>
                  </a:lnTo>
                  <a:lnTo>
                    <a:pt x="7499058" y="107784"/>
                  </a:lnTo>
                  <a:lnTo>
                    <a:pt x="7511415" y="107784"/>
                  </a:lnTo>
                  <a:lnTo>
                    <a:pt x="7511415" y="0"/>
                  </a:lnTo>
                  <a:close/>
                </a:path>
                <a:path w="10733405" h="107950">
                  <a:moveTo>
                    <a:pt x="7731480" y="43116"/>
                  </a:moveTo>
                  <a:lnTo>
                    <a:pt x="7719123" y="43116"/>
                  </a:lnTo>
                  <a:lnTo>
                    <a:pt x="7719123" y="107784"/>
                  </a:lnTo>
                  <a:lnTo>
                    <a:pt x="7731480" y="107784"/>
                  </a:lnTo>
                  <a:lnTo>
                    <a:pt x="7731480" y="43116"/>
                  </a:lnTo>
                  <a:close/>
                </a:path>
                <a:path w="10733405" h="107950">
                  <a:moveTo>
                    <a:pt x="7939164" y="0"/>
                  </a:moveTo>
                  <a:lnTo>
                    <a:pt x="7926806" y="0"/>
                  </a:lnTo>
                  <a:lnTo>
                    <a:pt x="7926806" y="107784"/>
                  </a:lnTo>
                  <a:lnTo>
                    <a:pt x="7939164" y="107784"/>
                  </a:lnTo>
                  <a:lnTo>
                    <a:pt x="7939164" y="0"/>
                  </a:lnTo>
                  <a:close/>
                </a:path>
                <a:path w="10733405" h="107950">
                  <a:moveTo>
                    <a:pt x="8160309" y="43116"/>
                  </a:moveTo>
                  <a:lnTo>
                    <a:pt x="8147952" y="43116"/>
                  </a:lnTo>
                  <a:lnTo>
                    <a:pt x="8147952" y="107784"/>
                  </a:lnTo>
                  <a:lnTo>
                    <a:pt x="8160309" y="107784"/>
                  </a:lnTo>
                  <a:lnTo>
                    <a:pt x="8160309" y="43116"/>
                  </a:lnTo>
                  <a:close/>
                </a:path>
                <a:path w="10733405" h="107950">
                  <a:moveTo>
                    <a:pt x="8366912" y="0"/>
                  </a:moveTo>
                  <a:lnTo>
                    <a:pt x="8354555" y="0"/>
                  </a:lnTo>
                  <a:lnTo>
                    <a:pt x="8354555" y="107784"/>
                  </a:lnTo>
                  <a:lnTo>
                    <a:pt x="8366912" y="107784"/>
                  </a:lnTo>
                  <a:lnTo>
                    <a:pt x="8366912" y="0"/>
                  </a:lnTo>
                  <a:close/>
                </a:path>
                <a:path w="10733405" h="107950">
                  <a:moveTo>
                    <a:pt x="8589162" y="43116"/>
                  </a:moveTo>
                  <a:lnTo>
                    <a:pt x="8576793" y="43116"/>
                  </a:lnTo>
                  <a:lnTo>
                    <a:pt x="8576793" y="107784"/>
                  </a:lnTo>
                  <a:lnTo>
                    <a:pt x="8589162" y="107784"/>
                  </a:lnTo>
                  <a:lnTo>
                    <a:pt x="8589162" y="43116"/>
                  </a:lnTo>
                  <a:close/>
                </a:path>
                <a:path w="10733405" h="107950">
                  <a:moveTo>
                    <a:pt x="8794661" y="0"/>
                  </a:moveTo>
                  <a:lnTo>
                    <a:pt x="8782304" y="0"/>
                  </a:lnTo>
                  <a:lnTo>
                    <a:pt x="8782304" y="107784"/>
                  </a:lnTo>
                  <a:lnTo>
                    <a:pt x="8794661" y="107784"/>
                  </a:lnTo>
                  <a:lnTo>
                    <a:pt x="8794661" y="0"/>
                  </a:lnTo>
                  <a:close/>
                </a:path>
                <a:path w="10733405" h="107950">
                  <a:moveTo>
                    <a:pt x="9018003" y="43116"/>
                  </a:moveTo>
                  <a:lnTo>
                    <a:pt x="9005646" y="43116"/>
                  </a:lnTo>
                  <a:lnTo>
                    <a:pt x="9005646" y="107784"/>
                  </a:lnTo>
                  <a:lnTo>
                    <a:pt x="9018003" y="107784"/>
                  </a:lnTo>
                  <a:lnTo>
                    <a:pt x="9018003" y="43116"/>
                  </a:lnTo>
                  <a:close/>
                </a:path>
                <a:path w="10733405" h="107950">
                  <a:moveTo>
                    <a:pt x="9222410" y="0"/>
                  </a:moveTo>
                  <a:lnTo>
                    <a:pt x="9210053" y="0"/>
                  </a:lnTo>
                  <a:lnTo>
                    <a:pt x="9210053" y="107784"/>
                  </a:lnTo>
                  <a:lnTo>
                    <a:pt x="9222410" y="107784"/>
                  </a:lnTo>
                  <a:lnTo>
                    <a:pt x="9222410" y="0"/>
                  </a:lnTo>
                  <a:close/>
                </a:path>
                <a:path w="10733405" h="107950">
                  <a:moveTo>
                    <a:pt x="9446831" y="43116"/>
                  </a:moveTo>
                  <a:lnTo>
                    <a:pt x="9434487" y="43116"/>
                  </a:lnTo>
                  <a:lnTo>
                    <a:pt x="9434487" y="107784"/>
                  </a:lnTo>
                  <a:lnTo>
                    <a:pt x="9446831" y="107784"/>
                  </a:lnTo>
                  <a:lnTo>
                    <a:pt x="9446831" y="43116"/>
                  </a:lnTo>
                  <a:close/>
                </a:path>
                <a:path w="10733405" h="107950">
                  <a:moveTo>
                    <a:pt x="9650146" y="0"/>
                  </a:moveTo>
                  <a:lnTo>
                    <a:pt x="9637801" y="0"/>
                  </a:lnTo>
                  <a:lnTo>
                    <a:pt x="9637801" y="107784"/>
                  </a:lnTo>
                  <a:lnTo>
                    <a:pt x="9650146" y="107784"/>
                  </a:lnTo>
                  <a:lnTo>
                    <a:pt x="9650146" y="0"/>
                  </a:lnTo>
                  <a:close/>
                </a:path>
                <a:path w="10733405" h="107950">
                  <a:moveTo>
                    <a:pt x="9875660" y="43116"/>
                  </a:moveTo>
                  <a:lnTo>
                    <a:pt x="9863315" y="43116"/>
                  </a:lnTo>
                  <a:lnTo>
                    <a:pt x="9863315" y="107784"/>
                  </a:lnTo>
                  <a:lnTo>
                    <a:pt x="9875660" y="107784"/>
                  </a:lnTo>
                  <a:lnTo>
                    <a:pt x="9875660" y="43116"/>
                  </a:lnTo>
                  <a:close/>
                </a:path>
                <a:path w="10733405" h="107950">
                  <a:moveTo>
                    <a:pt x="10077907" y="0"/>
                  </a:moveTo>
                  <a:lnTo>
                    <a:pt x="10065550" y="0"/>
                  </a:lnTo>
                  <a:lnTo>
                    <a:pt x="10065550" y="107784"/>
                  </a:lnTo>
                  <a:lnTo>
                    <a:pt x="10077907" y="107784"/>
                  </a:lnTo>
                  <a:lnTo>
                    <a:pt x="10077907" y="0"/>
                  </a:lnTo>
                  <a:close/>
                </a:path>
                <a:path w="10733405" h="107950">
                  <a:moveTo>
                    <a:pt x="10304513" y="43116"/>
                  </a:moveTo>
                  <a:lnTo>
                    <a:pt x="10292169" y="43116"/>
                  </a:lnTo>
                  <a:lnTo>
                    <a:pt x="10292169" y="107784"/>
                  </a:lnTo>
                  <a:lnTo>
                    <a:pt x="10304513" y="107784"/>
                  </a:lnTo>
                  <a:lnTo>
                    <a:pt x="10304513" y="43116"/>
                  </a:lnTo>
                  <a:close/>
                </a:path>
                <a:path w="10733405" h="107950">
                  <a:moveTo>
                    <a:pt x="10505656" y="0"/>
                  </a:moveTo>
                  <a:lnTo>
                    <a:pt x="10493311" y="0"/>
                  </a:lnTo>
                  <a:lnTo>
                    <a:pt x="10493311" y="107784"/>
                  </a:lnTo>
                  <a:lnTo>
                    <a:pt x="10505656" y="107784"/>
                  </a:lnTo>
                  <a:lnTo>
                    <a:pt x="10505656" y="0"/>
                  </a:lnTo>
                  <a:close/>
                </a:path>
                <a:path w="10733405" h="107950">
                  <a:moveTo>
                    <a:pt x="10733342" y="43116"/>
                  </a:moveTo>
                  <a:lnTo>
                    <a:pt x="10720997" y="43116"/>
                  </a:lnTo>
                  <a:lnTo>
                    <a:pt x="10720997" y="107784"/>
                  </a:lnTo>
                  <a:lnTo>
                    <a:pt x="10733342" y="107784"/>
                  </a:lnTo>
                  <a:lnTo>
                    <a:pt x="10733342" y="43116"/>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object 10"/>
            <p:cNvPicPr/>
            <p:nvPr/>
          </p:nvPicPr>
          <p:blipFill>
            <a:blip r:embed="rId3" cstate="print"/>
            <a:stretch>
              <a:fillRect/>
            </a:stretch>
          </p:blipFill>
          <p:spPr>
            <a:xfrm>
              <a:off x="3667003" y="5989914"/>
              <a:ext cx="320286" cy="1401228"/>
            </a:xfrm>
            <a:prstGeom prst="rect">
              <a:avLst/>
            </a:prstGeom>
          </p:spPr>
        </p:pic>
        <p:pic>
          <p:nvPicPr>
            <p:cNvPr id="11" name="object 11"/>
            <p:cNvPicPr/>
            <p:nvPr/>
          </p:nvPicPr>
          <p:blipFill>
            <a:blip r:embed="rId4" cstate="print"/>
            <a:stretch>
              <a:fillRect/>
            </a:stretch>
          </p:blipFill>
          <p:spPr>
            <a:xfrm>
              <a:off x="4095248" y="5989914"/>
              <a:ext cx="320315" cy="1401228"/>
            </a:xfrm>
            <a:prstGeom prst="rect">
              <a:avLst/>
            </a:prstGeom>
          </p:spPr>
        </p:pic>
        <p:sp>
          <p:nvSpPr>
            <p:cNvPr id="12" name="object 12"/>
            <p:cNvSpPr/>
            <p:nvPr/>
          </p:nvSpPr>
          <p:spPr>
            <a:xfrm>
              <a:off x="4612530" y="6299286"/>
              <a:ext cx="226695" cy="263525"/>
            </a:xfrm>
            <a:custGeom>
              <a:avLst/>
              <a:gdLst/>
              <a:ahLst/>
              <a:cxnLst/>
              <a:rect l="l" t="t" r="r" b="b"/>
              <a:pathLst>
                <a:path w="226695" h="263525">
                  <a:moveTo>
                    <a:pt x="176313" y="0"/>
                  </a:moveTo>
                  <a:lnTo>
                    <a:pt x="167161" y="1737"/>
                  </a:lnTo>
                  <a:lnTo>
                    <a:pt x="0" y="228629"/>
                  </a:lnTo>
                  <a:lnTo>
                    <a:pt x="1958" y="236610"/>
                  </a:lnTo>
                  <a:lnTo>
                    <a:pt x="49813" y="263424"/>
                  </a:lnTo>
                  <a:lnTo>
                    <a:pt x="58979" y="261686"/>
                  </a:lnTo>
                  <a:lnTo>
                    <a:pt x="221746" y="40779"/>
                  </a:lnTo>
                  <a:lnTo>
                    <a:pt x="226170"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3"/>
            <p:cNvSpPr/>
            <p:nvPr/>
          </p:nvSpPr>
          <p:spPr>
            <a:xfrm>
              <a:off x="4610100" y="6291458"/>
              <a:ext cx="233679" cy="273685"/>
            </a:xfrm>
            <a:custGeom>
              <a:avLst/>
              <a:gdLst/>
              <a:ahLst/>
              <a:cxnLst/>
              <a:rect l="l" t="t" r="r" b="b"/>
              <a:pathLst>
                <a:path w="233679" h="273684">
                  <a:moveTo>
                    <a:pt x="233349" y="31254"/>
                  </a:moveTo>
                  <a:lnTo>
                    <a:pt x="232168" y="26466"/>
                  </a:lnTo>
                  <a:lnTo>
                    <a:pt x="222707" y="21170"/>
                  </a:lnTo>
                  <a:lnTo>
                    <a:pt x="222707" y="47802"/>
                  </a:lnTo>
                  <a:lnTo>
                    <a:pt x="222097" y="47498"/>
                  </a:lnTo>
                  <a:lnTo>
                    <a:pt x="220573" y="46596"/>
                  </a:lnTo>
                  <a:lnTo>
                    <a:pt x="222707" y="47802"/>
                  </a:lnTo>
                  <a:lnTo>
                    <a:pt x="222707" y="21170"/>
                  </a:lnTo>
                  <a:lnTo>
                    <a:pt x="221830" y="20675"/>
                  </a:lnTo>
                  <a:lnTo>
                    <a:pt x="221830" y="42214"/>
                  </a:lnTo>
                  <a:lnTo>
                    <a:pt x="220357" y="46596"/>
                  </a:lnTo>
                  <a:lnTo>
                    <a:pt x="69354" y="251536"/>
                  </a:lnTo>
                  <a:lnTo>
                    <a:pt x="59982" y="264147"/>
                  </a:lnTo>
                  <a:lnTo>
                    <a:pt x="56603" y="265620"/>
                  </a:lnTo>
                  <a:lnTo>
                    <a:pt x="53568" y="265620"/>
                  </a:lnTo>
                  <a:lnTo>
                    <a:pt x="47764" y="264147"/>
                  </a:lnTo>
                  <a:lnTo>
                    <a:pt x="10541" y="243293"/>
                  </a:lnTo>
                  <a:lnTo>
                    <a:pt x="8864" y="240398"/>
                  </a:lnTo>
                  <a:lnTo>
                    <a:pt x="8864" y="237401"/>
                  </a:lnTo>
                  <a:lnTo>
                    <a:pt x="10490" y="232625"/>
                  </a:lnTo>
                  <a:lnTo>
                    <a:pt x="12065" y="230466"/>
                  </a:lnTo>
                  <a:lnTo>
                    <a:pt x="13614" y="228371"/>
                  </a:lnTo>
                  <a:lnTo>
                    <a:pt x="168897" y="17640"/>
                  </a:lnTo>
                  <a:lnTo>
                    <a:pt x="170865" y="14947"/>
                  </a:lnTo>
                  <a:lnTo>
                    <a:pt x="172681" y="14147"/>
                  </a:lnTo>
                  <a:lnTo>
                    <a:pt x="173164" y="16002"/>
                  </a:lnTo>
                  <a:lnTo>
                    <a:pt x="220395" y="42481"/>
                  </a:lnTo>
                  <a:lnTo>
                    <a:pt x="221830" y="42214"/>
                  </a:lnTo>
                  <a:lnTo>
                    <a:pt x="221830" y="20675"/>
                  </a:lnTo>
                  <a:lnTo>
                    <a:pt x="184950" y="0"/>
                  </a:lnTo>
                  <a:lnTo>
                    <a:pt x="179463" y="1054"/>
                  </a:lnTo>
                  <a:lnTo>
                    <a:pt x="175996" y="5740"/>
                  </a:lnTo>
                  <a:lnTo>
                    <a:pt x="171259" y="5740"/>
                  </a:lnTo>
                  <a:lnTo>
                    <a:pt x="165049" y="8483"/>
                  </a:lnTo>
                  <a:lnTo>
                    <a:pt x="3060" y="228371"/>
                  </a:lnTo>
                  <a:lnTo>
                    <a:pt x="927" y="231114"/>
                  </a:lnTo>
                  <a:lnTo>
                    <a:pt x="0" y="234340"/>
                  </a:lnTo>
                  <a:lnTo>
                    <a:pt x="0" y="242912"/>
                  </a:lnTo>
                  <a:lnTo>
                    <a:pt x="3111" y="248335"/>
                  </a:lnTo>
                  <a:lnTo>
                    <a:pt x="46113" y="272440"/>
                  </a:lnTo>
                  <a:lnTo>
                    <a:pt x="49733" y="273304"/>
                  </a:lnTo>
                  <a:lnTo>
                    <a:pt x="59613" y="273304"/>
                  </a:lnTo>
                  <a:lnTo>
                    <a:pt x="65849" y="270598"/>
                  </a:lnTo>
                  <a:lnTo>
                    <a:pt x="69545" y="265620"/>
                  </a:lnTo>
                  <a:lnTo>
                    <a:pt x="227838" y="50774"/>
                  </a:lnTo>
                  <a:lnTo>
                    <a:pt x="224370" y="48729"/>
                  </a:lnTo>
                  <a:lnTo>
                    <a:pt x="227939" y="50622"/>
                  </a:lnTo>
                  <a:lnTo>
                    <a:pt x="229882" y="47853"/>
                  </a:lnTo>
                  <a:lnTo>
                    <a:pt x="230289" y="46596"/>
                  </a:lnTo>
                  <a:lnTo>
                    <a:pt x="230898" y="44754"/>
                  </a:lnTo>
                  <a:lnTo>
                    <a:pt x="230898" y="36144"/>
                  </a:lnTo>
                  <a:lnTo>
                    <a:pt x="230403" y="35293"/>
                  </a:lnTo>
                  <a:lnTo>
                    <a:pt x="230733"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5" cstate="print"/>
            <a:stretch>
              <a:fillRect/>
            </a:stretch>
          </p:blipFill>
          <p:spPr>
            <a:xfrm>
              <a:off x="4523177" y="6528594"/>
              <a:ext cx="147777" cy="132748"/>
            </a:xfrm>
            <a:prstGeom prst="rect">
              <a:avLst/>
            </a:prstGeom>
          </p:spPr>
        </p:pic>
        <p:sp>
          <p:nvSpPr>
            <p:cNvPr id="15" name="object 15"/>
            <p:cNvSpPr/>
            <p:nvPr/>
          </p:nvSpPr>
          <p:spPr>
            <a:xfrm>
              <a:off x="5040430"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1" y="261686"/>
                  </a:lnTo>
                  <a:lnTo>
                    <a:pt x="221775"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5037988" y="6291458"/>
              <a:ext cx="233679" cy="273685"/>
            </a:xfrm>
            <a:custGeom>
              <a:avLst/>
              <a:gdLst/>
              <a:ahLst/>
              <a:cxnLst/>
              <a:rect l="l" t="t" r="r" b="b"/>
              <a:pathLst>
                <a:path w="233679" h="273684">
                  <a:moveTo>
                    <a:pt x="233387" y="31254"/>
                  </a:moveTo>
                  <a:lnTo>
                    <a:pt x="232206" y="26466"/>
                  </a:lnTo>
                  <a:lnTo>
                    <a:pt x="222758" y="21170"/>
                  </a:lnTo>
                  <a:lnTo>
                    <a:pt x="222758" y="47815"/>
                  </a:lnTo>
                  <a:lnTo>
                    <a:pt x="222224" y="47536"/>
                  </a:lnTo>
                  <a:lnTo>
                    <a:pt x="220599" y="46583"/>
                  </a:lnTo>
                  <a:lnTo>
                    <a:pt x="222758" y="47815"/>
                  </a:lnTo>
                  <a:lnTo>
                    <a:pt x="222758" y="21170"/>
                  </a:lnTo>
                  <a:lnTo>
                    <a:pt x="221881" y="20688"/>
                  </a:lnTo>
                  <a:lnTo>
                    <a:pt x="221881" y="42202"/>
                  </a:lnTo>
                  <a:lnTo>
                    <a:pt x="220421" y="46583"/>
                  </a:lnTo>
                  <a:lnTo>
                    <a:pt x="219443" y="47866"/>
                  </a:lnTo>
                  <a:lnTo>
                    <a:pt x="60020" y="264147"/>
                  </a:lnTo>
                  <a:lnTo>
                    <a:pt x="56642" y="265620"/>
                  </a:lnTo>
                  <a:lnTo>
                    <a:pt x="53619" y="265620"/>
                  </a:lnTo>
                  <a:lnTo>
                    <a:pt x="47802" y="264147"/>
                  </a:lnTo>
                  <a:lnTo>
                    <a:pt x="10553" y="243293"/>
                  </a:lnTo>
                  <a:lnTo>
                    <a:pt x="8864" y="240385"/>
                  </a:lnTo>
                  <a:lnTo>
                    <a:pt x="8864" y="237401"/>
                  </a:lnTo>
                  <a:lnTo>
                    <a:pt x="10490" y="232638"/>
                  </a:lnTo>
                  <a:lnTo>
                    <a:pt x="12090" y="230466"/>
                  </a:lnTo>
                  <a:lnTo>
                    <a:pt x="13639" y="228371"/>
                  </a:lnTo>
                  <a:lnTo>
                    <a:pt x="168922" y="17640"/>
                  </a:lnTo>
                  <a:lnTo>
                    <a:pt x="170891" y="14947"/>
                  </a:lnTo>
                  <a:lnTo>
                    <a:pt x="172732" y="14147"/>
                  </a:lnTo>
                  <a:lnTo>
                    <a:pt x="173215" y="16002"/>
                  </a:lnTo>
                  <a:lnTo>
                    <a:pt x="220395" y="42481"/>
                  </a:lnTo>
                  <a:lnTo>
                    <a:pt x="221881" y="42202"/>
                  </a:lnTo>
                  <a:lnTo>
                    <a:pt x="221881" y="20688"/>
                  </a:lnTo>
                  <a:lnTo>
                    <a:pt x="184988" y="0"/>
                  </a:lnTo>
                  <a:lnTo>
                    <a:pt x="179501" y="1054"/>
                  </a:lnTo>
                  <a:lnTo>
                    <a:pt x="176034" y="5740"/>
                  </a:lnTo>
                  <a:lnTo>
                    <a:pt x="171297" y="5740"/>
                  </a:lnTo>
                  <a:lnTo>
                    <a:pt x="165087" y="8483"/>
                  </a:lnTo>
                  <a:lnTo>
                    <a:pt x="3111" y="228371"/>
                  </a:lnTo>
                  <a:lnTo>
                    <a:pt x="939" y="231114"/>
                  </a:lnTo>
                  <a:lnTo>
                    <a:pt x="0" y="234340"/>
                  </a:lnTo>
                  <a:lnTo>
                    <a:pt x="0" y="242938"/>
                  </a:lnTo>
                  <a:lnTo>
                    <a:pt x="3187" y="248335"/>
                  </a:lnTo>
                  <a:lnTo>
                    <a:pt x="46151" y="272440"/>
                  </a:lnTo>
                  <a:lnTo>
                    <a:pt x="49771" y="273304"/>
                  </a:lnTo>
                  <a:lnTo>
                    <a:pt x="59639" y="273304"/>
                  </a:lnTo>
                  <a:lnTo>
                    <a:pt x="65849" y="270598"/>
                  </a:lnTo>
                  <a:lnTo>
                    <a:pt x="69545" y="265620"/>
                  </a:lnTo>
                  <a:lnTo>
                    <a:pt x="227330" y="51523"/>
                  </a:lnTo>
                  <a:lnTo>
                    <a:pt x="227926" y="50698"/>
                  </a:lnTo>
                  <a:lnTo>
                    <a:pt x="224510" y="48793"/>
                  </a:lnTo>
                  <a:lnTo>
                    <a:pt x="227965" y="50647"/>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7" name="object 17"/>
            <p:cNvPicPr/>
            <p:nvPr/>
          </p:nvPicPr>
          <p:blipFill>
            <a:blip r:embed="rId6" cstate="print"/>
            <a:stretch>
              <a:fillRect/>
            </a:stretch>
          </p:blipFill>
          <p:spPr>
            <a:xfrm>
              <a:off x="4951098" y="6528594"/>
              <a:ext cx="147784" cy="132748"/>
            </a:xfrm>
            <a:prstGeom prst="rect">
              <a:avLst/>
            </a:prstGeom>
          </p:spPr>
        </p:pic>
        <p:sp>
          <p:nvSpPr>
            <p:cNvPr id="18" name="object 18"/>
            <p:cNvSpPr/>
            <p:nvPr/>
          </p:nvSpPr>
          <p:spPr>
            <a:xfrm>
              <a:off x="5468352" y="6299286"/>
              <a:ext cx="226695" cy="263525"/>
            </a:xfrm>
            <a:custGeom>
              <a:avLst/>
              <a:gdLst/>
              <a:ahLst/>
              <a:cxnLst/>
              <a:rect l="l" t="t" r="r" b="b"/>
              <a:pathLst>
                <a:path w="226695" h="263525">
                  <a:moveTo>
                    <a:pt x="176349" y="0"/>
                  </a:moveTo>
                  <a:lnTo>
                    <a:pt x="167191" y="1737"/>
                  </a:lnTo>
                  <a:lnTo>
                    <a:pt x="0" y="228629"/>
                  </a:lnTo>
                  <a:lnTo>
                    <a:pt x="1995" y="236610"/>
                  </a:lnTo>
                  <a:lnTo>
                    <a:pt x="4985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9"/>
            <p:cNvSpPr/>
            <p:nvPr/>
          </p:nvSpPr>
          <p:spPr>
            <a:xfrm>
              <a:off x="5465927" y="6291458"/>
              <a:ext cx="233679" cy="273685"/>
            </a:xfrm>
            <a:custGeom>
              <a:avLst/>
              <a:gdLst/>
              <a:ahLst/>
              <a:cxnLst/>
              <a:rect l="l" t="t" r="r" b="b"/>
              <a:pathLst>
                <a:path w="233679" h="273684">
                  <a:moveTo>
                    <a:pt x="233375" y="31254"/>
                  </a:moveTo>
                  <a:lnTo>
                    <a:pt x="232194" y="26466"/>
                  </a:lnTo>
                  <a:lnTo>
                    <a:pt x="222783" y="21196"/>
                  </a:lnTo>
                  <a:lnTo>
                    <a:pt x="222783" y="47853"/>
                  </a:lnTo>
                  <a:lnTo>
                    <a:pt x="222161" y="47536"/>
                  </a:lnTo>
                  <a:lnTo>
                    <a:pt x="220560" y="46596"/>
                  </a:lnTo>
                  <a:lnTo>
                    <a:pt x="222783" y="47853"/>
                  </a:lnTo>
                  <a:lnTo>
                    <a:pt x="222783" y="21196"/>
                  </a:lnTo>
                  <a:lnTo>
                    <a:pt x="221830" y="20662"/>
                  </a:lnTo>
                  <a:lnTo>
                    <a:pt x="221830" y="42202"/>
                  </a:lnTo>
                  <a:lnTo>
                    <a:pt x="220345" y="46596"/>
                  </a:lnTo>
                  <a:lnTo>
                    <a:pt x="62052" y="261429"/>
                  </a:lnTo>
                  <a:lnTo>
                    <a:pt x="60007" y="264147"/>
                  </a:lnTo>
                  <a:lnTo>
                    <a:pt x="56616"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60"/>
                  </a:lnTo>
                  <a:lnTo>
                    <a:pt x="173164" y="16002"/>
                  </a:lnTo>
                  <a:lnTo>
                    <a:pt x="220383" y="42481"/>
                  </a:lnTo>
                  <a:lnTo>
                    <a:pt x="221830" y="42202"/>
                  </a:lnTo>
                  <a:lnTo>
                    <a:pt x="221830" y="20662"/>
                  </a:lnTo>
                  <a:lnTo>
                    <a:pt x="184975" y="0"/>
                  </a:lnTo>
                  <a:lnTo>
                    <a:pt x="179489" y="1054"/>
                  </a:lnTo>
                  <a:lnTo>
                    <a:pt x="176022" y="5740"/>
                  </a:lnTo>
                  <a:lnTo>
                    <a:pt x="171284" y="5740"/>
                  </a:lnTo>
                  <a:lnTo>
                    <a:pt x="165087" y="8483"/>
                  </a:lnTo>
                  <a:lnTo>
                    <a:pt x="3098" y="228371"/>
                  </a:lnTo>
                  <a:lnTo>
                    <a:pt x="914" y="231114"/>
                  </a:lnTo>
                  <a:lnTo>
                    <a:pt x="0" y="234340"/>
                  </a:lnTo>
                  <a:lnTo>
                    <a:pt x="0" y="242938"/>
                  </a:lnTo>
                  <a:lnTo>
                    <a:pt x="3175" y="248335"/>
                  </a:lnTo>
                  <a:lnTo>
                    <a:pt x="46139" y="272440"/>
                  </a:lnTo>
                  <a:lnTo>
                    <a:pt x="49758" y="273304"/>
                  </a:lnTo>
                  <a:lnTo>
                    <a:pt x="59626" y="273304"/>
                  </a:lnTo>
                  <a:lnTo>
                    <a:pt x="65836" y="270598"/>
                  </a:lnTo>
                  <a:lnTo>
                    <a:pt x="69545" y="265620"/>
                  </a:lnTo>
                  <a:lnTo>
                    <a:pt x="227825" y="50787"/>
                  </a:lnTo>
                  <a:lnTo>
                    <a:pt x="224167" y="48628"/>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7" cstate="print"/>
            <a:stretch>
              <a:fillRect/>
            </a:stretch>
          </p:blipFill>
          <p:spPr>
            <a:xfrm>
              <a:off x="5378996" y="6528594"/>
              <a:ext cx="147815" cy="132748"/>
            </a:xfrm>
            <a:prstGeom prst="rect">
              <a:avLst/>
            </a:prstGeom>
          </p:spPr>
        </p:pic>
        <p:sp>
          <p:nvSpPr>
            <p:cNvPr id="21" name="object 21"/>
            <p:cNvSpPr/>
            <p:nvPr/>
          </p:nvSpPr>
          <p:spPr>
            <a:xfrm>
              <a:off x="589628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2"/>
            <p:cNvSpPr/>
            <p:nvPr/>
          </p:nvSpPr>
          <p:spPr>
            <a:xfrm>
              <a:off x="589385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71704" y="248335"/>
                  </a:lnTo>
                  <a:lnTo>
                    <a:pt x="59944" y="264160"/>
                  </a:lnTo>
                  <a:lnTo>
                    <a:pt x="56591" y="265620"/>
                  </a:lnTo>
                  <a:lnTo>
                    <a:pt x="53568" y="265620"/>
                  </a:lnTo>
                  <a:lnTo>
                    <a:pt x="47790" y="264160"/>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 name="object 23"/>
            <p:cNvPicPr/>
            <p:nvPr/>
          </p:nvPicPr>
          <p:blipFill>
            <a:blip r:embed="rId8" cstate="print"/>
            <a:stretch>
              <a:fillRect/>
            </a:stretch>
          </p:blipFill>
          <p:spPr>
            <a:xfrm>
              <a:off x="5806925" y="6528594"/>
              <a:ext cx="147748" cy="132748"/>
            </a:xfrm>
            <a:prstGeom prst="rect">
              <a:avLst/>
            </a:prstGeom>
          </p:spPr>
        </p:pic>
        <p:sp>
          <p:nvSpPr>
            <p:cNvPr id="24" name="object 24"/>
            <p:cNvSpPr/>
            <p:nvPr/>
          </p:nvSpPr>
          <p:spPr>
            <a:xfrm>
              <a:off x="6324209"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2" y="261686"/>
                  </a:lnTo>
                  <a:lnTo>
                    <a:pt x="22173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25"/>
            <p:cNvSpPr/>
            <p:nvPr/>
          </p:nvSpPr>
          <p:spPr>
            <a:xfrm>
              <a:off x="6321768" y="6291458"/>
              <a:ext cx="233679" cy="273685"/>
            </a:xfrm>
            <a:custGeom>
              <a:avLst/>
              <a:gdLst/>
              <a:ahLst/>
              <a:cxnLst/>
              <a:rect l="l" t="t" r="r" b="b"/>
              <a:pathLst>
                <a:path w="233679" h="273684">
                  <a:moveTo>
                    <a:pt x="233387" y="31254"/>
                  </a:moveTo>
                  <a:lnTo>
                    <a:pt x="232168" y="26466"/>
                  </a:lnTo>
                  <a:lnTo>
                    <a:pt x="222796" y="21221"/>
                  </a:lnTo>
                  <a:lnTo>
                    <a:pt x="222796" y="47853"/>
                  </a:lnTo>
                  <a:lnTo>
                    <a:pt x="222173" y="47536"/>
                  </a:lnTo>
                  <a:lnTo>
                    <a:pt x="220573" y="46596"/>
                  </a:lnTo>
                  <a:lnTo>
                    <a:pt x="222796" y="47853"/>
                  </a:lnTo>
                  <a:lnTo>
                    <a:pt x="222796" y="21221"/>
                  </a:lnTo>
                  <a:lnTo>
                    <a:pt x="221830" y="20675"/>
                  </a:lnTo>
                  <a:lnTo>
                    <a:pt x="221830" y="42214"/>
                  </a:lnTo>
                  <a:lnTo>
                    <a:pt x="220357" y="46596"/>
                  </a:lnTo>
                  <a:lnTo>
                    <a:pt x="59982" y="264147"/>
                  </a:lnTo>
                  <a:lnTo>
                    <a:pt x="56603" y="265620"/>
                  </a:lnTo>
                  <a:lnTo>
                    <a:pt x="53581" y="265620"/>
                  </a:lnTo>
                  <a:lnTo>
                    <a:pt x="47777" y="264147"/>
                  </a:lnTo>
                  <a:lnTo>
                    <a:pt x="10541" y="243293"/>
                  </a:lnTo>
                  <a:lnTo>
                    <a:pt x="8864" y="240385"/>
                  </a:lnTo>
                  <a:lnTo>
                    <a:pt x="8864" y="237401"/>
                  </a:lnTo>
                  <a:lnTo>
                    <a:pt x="10490" y="232638"/>
                  </a:lnTo>
                  <a:lnTo>
                    <a:pt x="12090" y="230466"/>
                  </a:lnTo>
                  <a:lnTo>
                    <a:pt x="13639" y="228371"/>
                  </a:lnTo>
                  <a:lnTo>
                    <a:pt x="168922" y="17640"/>
                  </a:lnTo>
                  <a:lnTo>
                    <a:pt x="170891" y="14947"/>
                  </a:lnTo>
                  <a:lnTo>
                    <a:pt x="172707" y="14160"/>
                  </a:lnTo>
                  <a:lnTo>
                    <a:pt x="173177" y="16002"/>
                  </a:lnTo>
                  <a:lnTo>
                    <a:pt x="220395" y="42481"/>
                  </a:lnTo>
                  <a:lnTo>
                    <a:pt x="221830" y="42214"/>
                  </a:lnTo>
                  <a:lnTo>
                    <a:pt x="221830" y="20675"/>
                  </a:lnTo>
                  <a:lnTo>
                    <a:pt x="184988" y="0"/>
                  </a:lnTo>
                  <a:lnTo>
                    <a:pt x="179501" y="1054"/>
                  </a:lnTo>
                  <a:lnTo>
                    <a:pt x="176034" y="5740"/>
                  </a:lnTo>
                  <a:lnTo>
                    <a:pt x="171297"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218" y="48653"/>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6" name="object 26"/>
            <p:cNvPicPr/>
            <p:nvPr/>
          </p:nvPicPr>
          <p:blipFill>
            <a:blip r:embed="rId9" cstate="print"/>
            <a:stretch>
              <a:fillRect/>
            </a:stretch>
          </p:blipFill>
          <p:spPr>
            <a:xfrm>
              <a:off x="6234846" y="6528594"/>
              <a:ext cx="147785" cy="132748"/>
            </a:xfrm>
            <a:prstGeom prst="rect">
              <a:avLst/>
            </a:prstGeom>
          </p:spPr>
        </p:pic>
        <p:sp>
          <p:nvSpPr>
            <p:cNvPr id="27" name="object 27"/>
            <p:cNvSpPr/>
            <p:nvPr/>
          </p:nvSpPr>
          <p:spPr>
            <a:xfrm>
              <a:off x="6752130" y="6299286"/>
              <a:ext cx="226695" cy="263525"/>
            </a:xfrm>
            <a:custGeom>
              <a:avLst/>
              <a:gdLst/>
              <a:ahLst/>
              <a:cxnLst/>
              <a:rect l="l" t="t" r="r" b="b"/>
              <a:pathLst>
                <a:path w="226695" h="263525">
                  <a:moveTo>
                    <a:pt x="176320" y="0"/>
                  </a:moveTo>
                  <a:lnTo>
                    <a:pt x="167191" y="1737"/>
                  </a:lnTo>
                  <a:lnTo>
                    <a:pt x="0" y="228629"/>
                  </a:lnTo>
                  <a:lnTo>
                    <a:pt x="1987" y="236610"/>
                  </a:lnTo>
                  <a:lnTo>
                    <a:pt x="49813"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object 28"/>
            <p:cNvSpPr/>
            <p:nvPr/>
          </p:nvSpPr>
          <p:spPr>
            <a:xfrm>
              <a:off x="6749707" y="6291458"/>
              <a:ext cx="233679" cy="273685"/>
            </a:xfrm>
            <a:custGeom>
              <a:avLst/>
              <a:gdLst/>
              <a:ahLst/>
              <a:cxnLst/>
              <a:rect l="l" t="t" r="r" b="b"/>
              <a:pathLst>
                <a:path w="233679" h="273684">
                  <a:moveTo>
                    <a:pt x="233375" y="31254"/>
                  </a:moveTo>
                  <a:lnTo>
                    <a:pt x="232168" y="26466"/>
                  </a:lnTo>
                  <a:lnTo>
                    <a:pt x="222783" y="21209"/>
                  </a:lnTo>
                  <a:lnTo>
                    <a:pt x="222783" y="47853"/>
                  </a:lnTo>
                  <a:lnTo>
                    <a:pt x="222161" y="47536"/>
                  </a:lnTo>
                  <a:lnTo>
                    <a:pt x="220560" y="46596"/>
                  </a:lnTo>
                  <a:lnTo>
                    <a:pt x="222783" y="47853"/>
                  </a:lnTo>
                  <a:lnTo>
                    <a:pt x="222783" y="21209"/>
                  </a:lnTo>
                  <a:lnTo>
                    <a:pt x="221818" y="20675"/>
                  </a:lnTo>
                  <a:lnTo>
                    <a:pt x="221818" y="42214"/>
                  </a:lnTo>
                  <a:lnTo>
                    <a:pt x="220345" y="46596"/>
                  </a:lnTo>
                  <a:lnTo>
                    <a:pt x="59969"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10" y="17640"/>
                  </a:lnTo>
                  <a:lnTo>
                    <a:pt x="170878" y="14947"/>
                  </a:lnTo>
                  <a:lnTo>
                    <a:pt x="172694" y="14147"/>
                  </a:lnTo>
                  <a:lnTo>
                    <a:pt x="173164" y="16002"/>
                  </a:lnTo>
                  <a:lnTo>
                    <a:pt x="220383" y="42481"/>
                  </a:lnTo>
                  <a:lnTo>
                    <a:pt x="221818" y="42214"/>
                  </a:lnTo>
                  <a:lnTo>
                    <a:pt x="221818" y="20675"/>
                  </a:lnTo>
                  <a:lnTo>
                    <a:pt x="184937" y="0"/>
                  </a:lnTo>
                  <a:lnTo>
                    <a:pt x="179451" y="1054"/>
                  </a:lnTo>
                  <a:lnTo>
                    <a:pt x="175996" y="5740"/>
                  </a:lnTo>
                  <a:lnTo>
                    <a:pt x="171246" y="5740"/>
                  </a:lnTo>
                  <a:lnTo>
                    <a:pt x="165074" y="8483"/>
                  </a:lnTo>
                  <a:lnTo>
                    <a:pt x="3098" y="228371"/>
                  </a:lnTo>
                  <a:lnTo>
                    <a:pt x="914" y="231114"/>
                  </a:lnTo>
                  <a:lnTo>
                    <a:pt x="0" y="234340"/>
                  </a:lnTo>
                  <a:lnTo>
                    <a:pt x="0" y="242938"/>
                  </a:lnTo>
                  <a:lnTo>
                    <a:pt x="3162" y="248335"/>
                  </a:lnTo>
                  <a:lnTo>
                    <a:pt x="46113" y="272440"/>
                  </a:lnTo>
                  <a:lnTo>
                    <a:pt x="49720" y="273304"/>
                  </a:lnTo>
                  <a:lnTo>
                    <a:pt x="59601" y="273304"/>
                  </a:lnTo>
                  <a:lnTo>
                    <a:pt x="65836" y="270598"/>
                  </a:lnTo>
                  <a:lnTo>
                    <a:pt x="69532" y="265620"/>
                  </a:lnTo>
                  <a:lnTo>
                    <a:pt x="227825" y="50787"/>
                  </a:lnTo>
                  <a:lnTo>
                    <a:pt x="224167" y="48628"/>
                  </a:lnTo>
                  <a:lnTo>
                    <a:pt x="227939" y="50622"/>
                  </a:lnTo>
                  <a:lnTo>
                    <a:pt x="229882" y="47853"/>
                  </a:lnTo>
                  <a:lnTo>
                    <a:pt x="230289" y="46596"/>
                  </a:lnTo>
                  <a:lnTo>
                    <a:pt x="230886" y="44754"/>
                  </a:lnTo>
                  <a:lnTo>
                    <a:pt x="230886" y="36144"/>
                  </a:lnTo>
                  <a:lnTo>
                    <a:pt x="230390" y="35293"/>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9" name="object 29"/>
            <p:cNvPicPr/>
            <p:nvPr/>
          </p:nvPicPr>
          <p:blipFill>
            <a:blip r:embed="rId10" cstate="print"/>
            <a:stretch>
              <a:fillRect/>
            </a:stretch>
          </p:blipFill>
          <p:spPr>
            <a:xfrm>
              <a:off x="6662774" y="6528594"/>
              <a:ext cx="147786" cy="132748"/>
            </a:xfrm>
            <a:prstGeom prst="rect">
              <a:avLst/>
            </a:prstGeom>
          </p:spPr>
        </p:pic>
        <p:sp>
          <p:nvSpPr>
            <p:cNvPr id="30" name="object 30"/>
            <p:cNvSpPr/>
            <p:nvPr/>
          </p:nvSpPr>
          <p:spPr>
            <a:xfrm>
              <a:off x="7180058" y="6299286"/>
              <a:ext cx="226695" cy="263525"/>
            </a:xfrm>
            <a:custGeom>
              <a:avLst/>
              <a:gdLst/>
              <a:ahLst/>
              <a:cxnLst/>
              <a:rect l="l" t="t" r="r" b="b"/>
              <a:pathLst>
                <a:path w="226695" h="263525">
                  <a:moveTo>
                    <a:pt x="176313" y="0"/>
                  </a:moveTo>
                  <a:lnTo>
                    <a:pt x="16716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7177659" y="6291458"/>
              <a:ext cx="233679" cy="273685"/>
            </a:xfrm>
            <a:custGeom>
              <a:avLst/>
              <a:gdLst/>
              <a:ahLst/>
              <a:cxnLst/>
              <a:rect l="l" t="t" r="r" b="b"/>
              <a:pathLst>
                <a:path w="233679" h="273684">
                  <a:moveTo>
                    <a:pt x="233349" y="31254"/>
                  </a:moveTo>
                  <a:lnTo>
                    <a:pt x="232130" y="26466"/>
                  </a:lnTo>
                  <a:lnTo>
                    <a:pt x="222758" y="21221"/>
                  </a:lnTo>
                  <a:lnTo>
                    <a:pt x="222758" y="47853"/>
                  </a:lnTo>
                  <a:lnTo>
                    <a:pt x="222135" y="47536"/>
                  </a:lnTo>
                  <a:lnTo>
                    <a:pt x="220535" y="46596"/>
                  </a:lnTo>
                  <a:lnTo>
                    <a:pt x="222758" y="47853"/>
                  </a:lnTo>
                  <a:lnTo>
                    <a:pt x="222758" y="21221"/>
                  </a:lnTo>
                  <a:lnTo>
                    <a:pt x="221805" y="20688"/>
                  </a:lnTo>
                  <a:lnTo>
                    <a:pt x="221805" y="42202"/>
                  </a:lnTo>
                  <a:lnTo>
                    <a:pt x="220319" y="46596"/>
                  </a:lnTo>
                  <a:lnTo>
                    <a:pt x="69316" y="251536"/>
                  </a:lnTo>
                  <a:lnTo>
                    <a:pt x="59956" y="264147"/>
                  </a:lnTo>
                  <a:lnTo>
                    <a:pt x="56565" y="265620"/>
                  </a:lnTo>
                  <a:lnTo>
                    <a:pt x="53543" y="265620"/>
                  </a:lnTo>
                  <a:lnTo>
                    <a:pt x="47726" y="264147"/>
                  </a:lnTo>
                  <a:lnTo>
                    <a:pt x="10541" y="243306"/>
                  </a:lnTo>
                  <a:lnTo>
                    <a:pt x="8864" y="240398"/>
                  </a:lnTo>
                  <a:lnTo>
                    <a:pt x="8864" y="237426"/>
                  </a:lnTo>
                  <a:lnTo>
                    <a:pt x="10477" y="232625"/>
                  </a:lnTo>
                  <a:lnTo>
                    <a:pt x="12065" y="230466"/>
                  </a:lnTo>
                  <a:lnTo>
                    <a:pt x="13614" y="228371"/>
                  </a:lnTo>
                  <a:lnTo>
                    <a:pt x="170853" y="14947"/>
                  </a:lnTo>
                  <a:lnTo>
                    <a:pt x="172656" y="14147"/>
                  </a:lnTo>
                  <a:lnTo>
                    <a:pt x="173139" y="16002"/>
                  </a:lnTo>
                  <a:lnTo>
                    <a:pt x="220357" y="42481"/>
                  </a:lnTo>
                  <a:lnTo>
                    <a:pt x="221805" y="42202"/>
                  </a:lnTo>
                  <a:lnTo>
                    <a:pt x="221805" y="20688"/>
                  </a:lnTo>
                  <a:lnTo>
                    <a:pt x="184912" y="0"/>
                  </a:lnTo>
                  <a:lnTo>
                    <a:pt x="179438"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707" y="273304"/>
                  </a:lnTo>
                  <a:lnTo>
                    <a:pt x="59563" y="273304"/>
                  </a:lnTo>
                  <a:lnTo>
                    <a:pt x="65811" y="270598"/>
                  </a:lnTo>
                  <a:lnTo>
                    <a:pt x="69507" y="265620"/>
                  </a:lnTo>
                  <a:lnTo>
                    <a:pt x="227812" y="50774"/>
                  </a:lnTo>
                  <a:lnTo>
                    <a:pt x="223862" y="48463"/>
                  </a:lnTo>
                  <a:lnTo>
                    <a:pt x="224142" y="48615"/>
                  </a:lnTo>
                  <a:lnTo>
                    <a:pt x="227914" y="50622"/>
                  </a:lnTo>
                  <a:lnTo>
                    <a:pt x="229857" y="47853"/>
                  </a:lnTo>
                  <a:lnTo>
                    <a:pt x="230263" y="46596"/>
                  </a:lnTo>
                  <a:lnTo>
                    <a:pt x="230873" y="44754"/>
                  </a:lnTo>
                  <a:lnTo>
                    <a:pt x="230873" y="36144"/>
                  </a:lnTo>
                  <a:lnTo>
                    <a:pt x="230365"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 name="object 32"/>
            <p:cNvPicPr/>
            <p:nvPr/>
          </p:nvPicPr>
          <p:blipFill>
            <a:blip r:embed="rId11" cstate="print"/>
            <a:stretch>
              <a:fillRect/>
            </a:stretch>
          </p:blipFill>
          <p:spPr>
            <a:xfrm>
              <a:off x="7090704" y="6528586"/>
              <a:ext cx="147778" cy="132756"/>
            </a:xfrm>
            <a:prstGeom prst="rect">
              <a:avLst/>
            </a:prstGeom>
          </p:spPr>
        </p:pic>
        <p:sp>
          <p:nvSpPr>
            <p:cNvPr id="33" name="object 33"/>
            <p:cNvSpPr/>
            <p:nvPr/>
          </p:nvSpPr>
          <p:spPr>
            <a:xfrm>
              <a:off x="803562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803319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59982"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5" name="object 35"/>
            <p:cNvPicPr/>
            <p:nvPr/>
          </p:nvPicPr>
          <p:blipFill>
            <a:blip r:embed="rId12" cstate="print"/>
            <a:stretch>
              <a:fillRect/>
            </a:stretch>
          </p:blipFill>
          <p:spPr>
            <a:xfrm>
              <a:off x="7946264" y="6528594"/>
              <a:ext cx="147778" cy="132748"/>
            </a:xfrm>
            <a:prstGeom prst="rect">
              <a:avLst/>
            </a:prstGeom>
          </p:spPr>
        </p:pic>
        <p:sp>
          <p:nvSpPr>
            <p:cNvPr id="36" name="object 36"/>
            <p:cNvSpPr/>
            <p:nvPr/>
          </p:nvSpPr>
          <p:spPr>
            <a:xfrm>
              <a:off x="8891182"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9" y="261686"/>
                  </a:lnTo>
                  <a:lnTo>
                    <a:pt x="221746" y="40779"/>
                  </a:lnTo>
                  <a:lnTo>
                    <a:pt x="226170"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object 37"/>
            <p:cNvSpPr/>
            <p:nvPr/>
          </p:nvSpPr>
          <p:spPr>
            <a:xfrm>
              <a:off x="8888755" y="6291458"/>
              <a:ext cx="233679" cy="273685"/>
            </a:xfrm>
            <a:custGeom>
              <a:avLst/>
              <a:gdLst/>
              <a:ahLst/>
              <a:cxnLst/>
              <a:rect l="l" t="t" r="r" b="b"/>
              <a:pathLst>
                <a:path w="233679" h="273684">
                  <a:moveTo>
                    <a:pt x="233375" y="31254"/>
                  </a:moveTo>
                  <a:lnTo>
                    <a:pt x="232194" y="26466"/>
                  </a:lnTo>
                  <a:lnTo>
                    <a:pt x="222745" y="21170"/>
                  </a:lnTo>
                  <a:lnTo>
                    <a:pt x="222745" y="47828"/>
                  </a:lnTo>
                  <a:lnTo>
                    <a:pt x="222097" y="47498"/>
                  </a:lnTo>
                  <a:lnTo>
                    <a:pt x="220624" y="46621"/>
                  </a:lnTo>
                  <a:lnTo>
                    <a:pt x="222745" y="47828"/>
                  </a:lnTo>
                  <a:lnTo>
                    <a:pt x="222745" y="21170"/>
                  </a:lnTo>
                  <a:lnTo>
                    <a:pt x="221805" y="20650"/>
                  </a:lnTo>
                  <a:lnTo>
                    <a:pt x="221805" y="42214"/>
                  </a:lnTo>
                  <a:lnTo>
                    <a:pt x="220357" y="46621"/>
                  </a:lnTo>
                  <a:lnTo>
                    <a:pt x="219430" y="47828"/>
                  </a:lnTo>
                  <a:lnTo>
                    <a:pt x="62052" y="261429"/>
                  </a:lnTo>
                  <a:lnTo>
                    <a:pt x="60007" y="264147"/>
                  </a:lnTo>
                  <a:lnTo>
                    <a:pt x="56629"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91" y="14947"/>
                  </a:lnTo>
                  <a:lnTo>
                    <a:pt x="172707" y="14147"/>
                  </a:lnTo>
                  <a:lnTo>
                    <a:pt x="173189" y="16002"/>
                  </a:lnTo>
                  <a:lnTo>
                    <a:pt x="220383" y="42481"/>
                  </a:lnTo>
                  <a:lnTo>
                    <a:pt x="221805" y="42214"/>
                  </a:lnTo>
                  <a:lnTo>
                    <a:pt x="221805" y="20650"/>
                  </a:lnTo>
                  <a:lnTo>
                    <a:pt x="184975" y="0"/>
                  </a:lnTo>
                  <a:lnTo>
                    <a:pt x="179489" y="1054"/>
                  </a:lnTo>
                  <a:lnTo>
                    <a:pt x="176022" y="5740"/>
                  </a:lnTo>
                  <a:lnTo>
                    <a:pt x="171284" y="5740"/>
                  </a:lnTo>
                  <a:lnTo>
                    <a:pt x="165074" y="8483"/>
                  </a:lnTo>
                  <a:lnTo>
                    <a:pt x="3098" y="228371"/>
                  </a:lnTo>
                  <a:lnTo>
                    <a:pt x="914" y="231114"/>
                  </a:lnTo>
                  <a:lnTo>
                    <a:pt x="0" y="234340"/>
                  </a:lnTo>
                  <a:lnTo>
                    <a:pt x="0" y="242938"/>
                  </a:lnTo>
                  <a:lnTo>
                    <a:pt x="3175" y="248335"/>
                  </a:lnTo>
                  <a:lnTo>
                    <a:pt x="46139" y="272440"/>
                  </a:lnTo>
                  <a:lnTo>
                    <a:pt x="49758" y="273304"/>
                  </a:lnTo>
                  <a:lnTo>
                    <a:pt x="59639" y="273304"/>
                  </a:lnTo>
                  <a:lnTo>
                    <a:pt x="65836" y="270598"/>
                  </a:lnTo>
                  <a:lnTo>
                    <a:pt x="69532" y="265620"/>
                  </a:lnTo>
                  <a:lnTo>
                    <a:pt x="227901" y="50698"/>
                  </a:lnTo>
                  <a:lnTo>
                    <a:pt x="224332" y="48704"/>
                  </a:lnTo>
                  <a:lnTo>
                    <a:pt x="227939" y="50596"/>
                  </a:lnTo>
                  <a:lnTo>
                    <a:pt x="229844" y="47828"/>
                  </a:lnTo>
                  <a:lnTo>
                    <a:pt x="230251" y="46621"/>
                  </a:lnTo>
                  <a:lnTo>
                    <a:pt x="230860" y="44754"/>
                  </a:lnTo>
                  <a:lnTo>
                    <a:pt x="230860" y="36156"/>
                  </a:lnTo>
                  <a:lnTo>
                    <a:pt x="230378" y="35306"/>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8" name="object 38"/>
            <p:cNvPicPr/>
            <p:nvPr/>
          </p:nvPicPr>
          <p:blipFill>
            <a:blip r:embed="rId13" cstate="print"/>
            <a:stretch>
              <a:fillRect/>
            </a:stretch>
          </p:blipFill>
          <p:spPr>
            <a:xfrm>
              <a:off x="8801827" y="6528594"/>
              <a:ext cx="147806" cy="132748"/>
            </a:xfrm>
            <a:prstGeom prst="rect">
              <a:avLst/>
            </a:prstGeom>
          </p:spPr>
        </p:pic>
        <p:sp>
          <p:nvSpPr>
            <p:cNvPr id="39" name="object 39"/>
            <p:cNvSpPr/>
            <p:nvPr/>
          </p:nvSpPr>
          <p:spPr>
            <a:xfrm>
              <a:off x="9746773" y="6299286"/>
              <a:ext cx="226695" cy="263525"/>
            </a:xfrm>
            <a:custGeom>
              <a:avLst/>
              <a:gdLst/>
              <a:ahLst/>
              <a:cxnLst/>
              <a:rect l="l" t="t" r="r" b="b"/>
              <a:pathLst>
                <a:path w="226695" h="263525">
                  <a:moveTo>
                    <a:pt x="176320" y="0"/>
                  </a:moveTo>
                  <a:lnTo>
                    <a:pt x="167191" y="1737"/>
                  </a:lnTo>
                  <a:lnTo>
                    <a:pt x="0" y="228629"/>
                  </a:lnTo>
                  <a:lnTo>
                    <a:pt x="1995" y="236610"/>
                  </a:lnTo>
                  <a:lnTo>
                    <a:pt x="49820"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object 40"/>
            <p:cNvSpPr/>
            <p:nvPr/>
          </p:nvSpPr>
          <p:spPr>
            <a:xfrm>
              <a:off x="9744380" y="6291458"/>
              <a:ext cx="233679" cy="273685"/>
            </a:xfrm>
            <a:custGeom>
              <a:avLst/>
              <a:gdLst/>
              <a:ahLst/>
              <a:cxnLst/>
              <a:rect l="l" t="t" r="r" b="b"/>
              <a:pathLst>
                <a:path w="233679" h="273684">
                  <a:moveTo>
                    <a:pt x="233349" y="31254"/>
                  </a:moveTo>
                  <a:lnTo>
                    <a:pt x="232130" y="26466"/>
                  </a:lnTo>
                  <a:lnTo>
                    <a:pt x="222669" y="21170"/>
                  </a:lnTo>
                  <a:lnTo>
                    <a:pt x="222669" y="47802"/>
                  </a:lnTo>
                  <a:lnTo>
                    <a:pt x="222059" y="47498"/>
                  </a:lnTo>
                  <a:lnTo>
                    <a:pt x="220535" y="46596"/>
                  </a:lnTo>
                  <a:lnTo>
                    <a:pt x="222669" y="47802"/>
                  </a:lnTo>
                  <a:lnTo>
                    <a:pt x="222669" y="21170"/>
                  </a:lnTo>
                  <a:lnTo>
                    <a:pt x="221792" y="20675"/>
                  </a:lnTo>
                  <a:lnTo>
                    <a:pt x="221792" y="42214"/>
                  </a:lnTo>
                  <a:lnTo>
                    <a:pt x="220319" y="46596"/>
                  </a:lnTo>
                  <a:lnTo>
                    <a:pt x="69316" y="251536"/>
                  </a:lnTo>
                  <a:lnTo>
                    <a:pt x="59944" y="264147"/>
                  </a:lnTo>
                  <a:lnTo>
                    <a:pt x="56565" y="265620"/>
                  </a:lnTo>
                  <a:lnTo>
                    <a:pt x="53543" y="265620"/>
                  </a:lnTo>
                  <a:lnTo>
                    <a:pt x="47726" y="264147"/>
                  </a:lnTo>
                  <a:lnTo>
                    <a:pt x="10528" y="243306"/>
                  </a:lnTo>
                  <a:lnTo>
                    <a:pt x="8864" y="240398"/>
                  </a:lnTo>
                  <a:lnTo>
                    <a:pt x="8864" y="237426"/>
                  </a:lnTo>
                  <a:lnTo>
                    <a:pt x="10464" y="232625"/>
                  </a:lnTo>
                  <a:lnTo>
                    <a:pt x="12052" y="230466"/>
                  </a:lnTo>
                  <a:lnTo>
                    <a:pt x="13601" y="228371"/>
                  </a:lnTo>
                  <a:lnTo>
                    <a:pt x="168884" y="17640"/>
                  </a:lnTo>
                  <a:lnTo>
                    <a:pt x="170853" y="14947"/>
                  </a:lnTo>
                  <a:lnTo>
                    <a:pt x="172656" y="14147"/>
                  </a:lnTo>
                  <a:lnTo>
                    <a:pt x="173126" y="16002"/>
                  </a:lnTo>
                  <a:lnTo>
                    <a:pt x="220357" y="42481"/>
                  </a:lnTo>
                  <a:lnTo>
                    <a:pt x="221792" y="42214"/>
                  </a:lnTo>
                  <a:lnTo>
                    <a:pt x="221792" y="20675"/>
                  </a:lnTo>
                  <a:lnTo>
                    <a:pt x="184912" y="0"/>
                  </a:lnTo>
                  <a:lnTo>
                    <a:pt x="179425"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695" y="273304"/>
                  </a:lnTo>
                  <a:lnTo>
                    <a:pt x="59575" y="273304"/>
                  </a:lnTo>
                  <a:lnTo>
                    <a:pt x="65811" y="270598"/>
                  </a:lnTo>
                  <a:lnTo>
                    <a:pt x="69507" y="265620"/>
                  </a:lnTo>
                  <a:lnTo>
                    <a:pt x="227787" y="50787"/>
                  </a:lnTo>
                  <a:lnTo>
                    <a:pt x="224345" y="48742"/>
                  </a:lnTo>
                  <a:lnTo>
                    <a:pt x="227914" y="50622"/>
                  </a:lnTo>
                  <a:lnTo>
                    <a:pt x="229857" y="47853"/>
                  </a:lnTo>
                  <a:lnTo>
                    <a:pt x="230263" y="46596"/>
                  </a:lnTo>
                  <a:lnTo>
                    <a:pt x="230860" y="44754"/>
                  </a:lnTo>
                  <a:lnTo>
                    <a:pt x="230860" y="36144"/>
                  </a:lnTo>
                  <a:lnTo>
                    <a:pt x="230365" y="35293"/>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object 41"/>
            <p:cNvPicPr/>
            <p:nvPr/>
          </p:nvPicPr>
          <p:blipFill>
            <a:blip r:embed="rId14" cstate="print"/>
            <a:stretch>
              <a:fillRect/>
            </a:stretch>
          </p:blipFill>
          <p:spPr>
            <a:xfrm>
              <a:off x="9657419" y="6528594"/>
              <a:ext cx="147784" cy="132748"/>
            </a:xfrm>
            <a:prstGeom prst="rect">
              <a:avLst/>
            </a:prstGeom>
          </p:spPr>
        </p:pic>
        <p:sp>
          <p:nvSpPr>
            <p:cNvPr id="42" name="object 42"/>
            <p:cNvSpPr/>
            <p:nvPr/>
          </p:nvSpPr>
          <p:spPr>
            <a:xfrm>
              <a:off x="10602335" y="6299286"/>
              <a:ext cx="226695" cy="263525"/>
            </a:xfrm>
            <a:custGeom>
              <a:avLst/>
              <a:gdLst/>
              <a:ahLst/>
              <a:cxnLst/>
              <a:rect l="l" t="t" r="r" b="b"/>
              <a:pathLst>
                <a:path w="226695" h="263525">
                  <a:moveTo>
                    <a:pt x="176349" y="0"/>
                  </a:moveTo>
                  <a:lnTo>
                    <a:pt x="167191" y="1737"/>
                  </a:lnTo>
                  <a:lnTo>
                    <a:pt x="0" y="228629"/>
                  </a:lnTo>
                  <a:lnTo>
                    <a:pt x="1995" y="236610"/>
                  </a:lnTo>
                  <a:lnTo>
                    <a:pt x="4982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10599903" y="6291458"/>
              <a:ext cx="233679" cy="273685"/>
            </a:xfrm>
            <a:custGeom>
              <a:avLst/>
              <a:gdLst/>
              <a:ahLst/>
              <a:cxnLst/>
              <a:rect l="l" t="t" r="r" b="b"/>
              <a:pathLst>
                <a:path w="233679" h="273684">
                  <a:moveTo>
                    <a:pt x="233387" y="31254"/>
                  </a:moveTo>
                  <a:lnTo>
                    <a:pt x="232206" y="26466"/>
                  </a:lnTo>
                  <a:lnTo>
                    <a:pt x="222707" y="21145"/>
                  </a:lnTo>
                  <a:lnTo>
                    <a:pt x="222707" y="47802"/>
                  </a:lnTo>
                  <a:lnTo>
                    <a:pt x="222097" y="47498"/>
                  </a:lnTo>
                  <a:lnTo>
                    <a:pt x="220573" y="46596"/>
                  </a:lnTo>
                  <a:lnTo>
                    <a:pt x="222707" y="47802"/>
                  </a:lnTo>
                  <a:lnTo>
                    <a:pt x="222707" y="21145"/>
                  </a:lnTo>
                  <a:lnTo>
                    <a:pt x="221830" y="20662"/>
                  </a:lnTo>
                  <a:lnTo>
                    <a:pt x="221830" y="42214"/>
                  </a:lnTo>
                  <a:lnTo>
                    <a:pt x="220357" y="46596"/>
                  </a:lnTo>
                  <a:lnTo>
                    <a:pt x="71716" y="248335"/>
                  </a:lnTo>
                  <a:lnTo>
                    <a:pt x="59956" y="264160"/>
                  </a:lnTo>
                  <a:lnTo>
                    <a:pt x="56603" y="265620"/>
                  </a:lnTo>
                  <a:lnTo>
                    <a:pt x="53581" y="265620"/>
                  </a:lnTo>
                  <a:lnTo>
                    <a:pt x="47802" y="264160"/>
                  </a:lnTo>
                  <a:lnTo>
                    <a:pt x="10541" y="243293"/>
                  </a:lnTo>
                  <a:lnTo>
                    <a:pt x="8864" y="240385"/>
                  </a:lnTo>
                  <a:lnTo>
                    <a:pt x="8864" y="237401"/>
                  </a:lnTo>
                  <a:lnTo>
                    <a:pt x="10490" y="232638"/>
                  </a:lnTo>
                  <a:lnTo>
                    <a:pt x="12090" y="230466"/>
                  </a:lnTo>
                  <a:lnTo>
                    <a:pt x="13639" y="228371"/>
                  </a:lnTo>
                  <a:lnTo>
                    <a:pt x="168922" y="17640"/>
                  </a:lnTo>
                  <a:lnTo>
                    <a:pt x="170891" y="14947"/>
                  </a:lnTo>
                  <a:lnTo>
                    <a:pt x="172694" y="14160"/>
                  </a:lnTo>
                  <a:lnTo>
                    <a:pt x="173164" y="16002"/>
                  </a:lnTo>
                  <a:lnTo>
                    <a:pt x="220395" y="42481"/>
                  </a:lnTo>
                  <a:lnTo>
                    <a:pt x="221830" y="42214"/>
                  </a:lnTo>
                  <a:lnTo>
                    <a:pt x="221830" y="20662"/>
                  </a:lnTo>
                  <a:lnTo>
                    <a:pt x="184975" y="0"/>
                  </a:lnTo>
                  <a:lnTo>
                    <a:pt x="179489" y="1054"/>
                  </a:lnTo>
                  <a:lnTo>
                    <a:pt x="176022" y="5740"/>
                  </a:lnTo>
                  <a:lnTo>
                    <a:pt x="171284"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421" y="48755"/>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4" name="object 44"/>
            <p:cNvPicPr/>
            <p:nvPr/>
          </p:nvPicPr>
          <p:blipFill>
            <a:blip r:embed="rId15" cstate="print"/>
            <a:stretch>
              <a:fillRect/>
            </a:stretch>
          </p:blipFill>
          <p:spPr>
            <a:xfrm>
              <a:off x="10512980" y="6528594"/>
              <a:ext cx="147755" cy="132748"/>
            </a:xfrm>
            <a:prstGeom prst="rect">
              <a:avLst/>
            </a:prstGeom>
          </p:spPr>
        </p:pic>
        <p:sp>
          <p:nvSpPr>
            <p:cNvPr id="45" name="object 45"/>
            <p:cNvSpPr/>
            <p:nvPr/>
          </p:nvSpPr>
          <p:spPr>
            <a:xfrm>
              <a:off x="11457903" y="6299286"/>
              <a:ext cx="226695" cy="263525"/>
            </a:xfrm>
            <a:custGeom>
              <a:avLst/>
              <a:gdLst/>
              <a:ahLst/>
              <a:cxnLst/>
              <a:rect l="l" t="t" r="r" b="b"/>
              <a:pathLst>
                <a:path w="226695" h="263525">
                  <a:moveTo>
                    <a:pt x="176342" y="0"/>
                  </a:moveTo>
                  <a:lnTo>
                    <a:pt x="167183" y="1737"/>
                  </a:lnTo>
                  <a:lnTo>
                    <a:pt x="0" y="228629"/>
                  </a:lnTo>
                  <a:lnTo>
                    <a:pt x="1987" y="236610"/>
                  </a:lnTo>
                  <a:lnTo>
                    <a:pt x="49842" y="263424"/>
                  </a:lnTo>
                  <a:lnTo>
                    <a:pt x="59001" y="261686"/>
                  </a:lnTo>
                  <a:lnTo>
                    <a:pt x="22176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11455464" y="6291458"/>
              <a:ext cx="233679" cy="273685"/>
            </a:xfrm>
            <a:custGeom>
              <a:avLst/>
              <a:gdLst/>
              <a:ahLst/>
              <a:cxnLst/>
              <a:rect l="l" t="t" r="r" b="b"/>
              <a:pathLst>
                <a:path w="233679" h="273684">
                  <a:moveTo>
                    <a:pt x="233387" y="31254"/>
                  </a:moveTo>
                  <a:lnTo>
                    <a:pt x="232206" y="26466"/>
                  </a:lnTo>
                  <a:lnTo>
                    <a:pt x="221881" y="20688"/>
                  </a:lnTo>
                  <a:lnTo>
                    <a:pt x="221881" y="42202"/>
                  </a:lnTo>
                  <a:lnTo>
                    <a:pt x="220421" y="46583"/>
                  </a:lnTo>
                  <a:lnTo>
                    <a:pt x="219443" y="47866"/>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68922" y="17640"/>
                  </a:lnTo>
                  <a:lnTo>
                    <a:pt x="170891" y="14947"/>
                  </a:lnTo>
                  <a:lnTo>
                    <a:pt x="172720" y="14147"/>
                  </a:lnTo>
                  <a:lnTo>
                    <a:pt x="173202" y="16002"/>
                  </a:lnTo>
                  <a:lnTo>
                    <a:pt x="220395" y="42481"/>
                  </a:lnTo>
                  <a:lnTo>
                    <a:pt x="221881" y="42202"/>
                  </a:lnTo>
                  <a:lnTo>
                    <a:pt x="221881" y="20688"/>
                  </a:lnTo>
                  <a:lnTo>
                    <a:pt x="184988" y="0"/>
                  </a:lnTo>
                  <a:lnTo>
                    <a:pt x="179489"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83" y="48729"/>
                  </a:lnTo>
                  <a:lnTo>
                    <a:pt x="227952" y="50634"/>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object 47"/>
            <p:cNvPicPr/>
            <p:nvPr/>
          </p:nvPicPr>
          <p:blipFill>
            <a:blip r:embed="rId16" cstate="print"/>
            <a:stretch>
              <a:fillRect/>
            </a:stretch>
          </p:blipFill>
          <p:spPr>
            <a:xfrm>
              <a:off x="11368542" y="6528594"/>
              <a:ext cx="147814" cy="132748"/>
            </a:xfrm>
            <a:prstGeom prst="rect">
              <a:avLst/>
            </a:prstGeom>
          </p:spPr>
        </p:pic>
        <p:sp>
          <p:nvSpPr>
            <p:cNvPr id="48" name="object 48"/>
            <p:cNvSpPr/>
            <p:nvPr/>
          </p:nvSpPr>
          <p:spPr>
            <a:xfrm>
              <a:off x="12313495" y="6299286"/>
              <a:ext cx="226695" cy="263525"/>
            </a:xfrm>
            <a:custGeom>
              <a:avLst/>
              <a:gdLst/>
              <a:ahLst/>
              <a:cxnLst/>
              <a:rect l="l" t="t" r="r" b="b"/>
              <a:pathLst>
                <a:path w="226695" h="263525">
                  <a:moveTo>
                    <a:pt x="176313" y="0"/>
                  </a:moveTo>
                  <a:lnTo>
                    <a:pt x="16719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12311088" y="6291458"/>
              <a:ext cx="233679" cy="273685"/>
            </a:xfrm>
            <a:custGeom>
              <a:avLst/>
              <a:gdLst/>
              <a:ahLst/>
              <a:cxnLst/>
              <a:rect l="l" t="t" r="r" b="b"/>
              <a:pathLst>
                <a:path w="233679" h="273684">
                  <a:moveTo>
                    <a:pt x="233349" y="31254"/>
                  </a:moveTo>
                  <a:lnTo>
                    <a:pt x="232143" y="26466"/>
                  </a:lnTo>
                  <a:lnTo>
                    <a:pt x="222681" y="21170"/>
                  </a:lnTo>
                  <a:lnTo>
                    <a:pt x="222681" y="47802"/>
                  </a:lnTo>
                  <a:lnTo>
                    <a:pt x="222072" y="47498"/>
                  </a:lnTo>
                  <a:lnTo>
                    <a:pt x="220548" y="46596"/>
                  </a:lnTo>
                  <a:lnTo>
                    <a:pt x="222681" y="47802"/>
                  </a:lnTo>
                  <a:lnTo>
                    <a:pt x="222681" y="21170"/>
                  </a:lnTo>
                  <a:lnTo>
                    <a:pt x="221805" y="20675"/>
                  </a:lnTo>
                  <a:lnTo>
                    <a:pt x="221805" y="42202"/>
                  </a:lnTo>
                  <a:lnTo>
                    <a:pt x="220332" y="46596"/>
                  </a:lnTo>
                  <a:lnTo>
                    <a:pt x="69316" y="251536"/>
                  </a:lnTo>
                  <a:lnTo>
                    <a:pt x="59956" y="264147"/>
                  </a:lnTo>
                  <a:lnTo>
                    <a:pt x="56578" y="265620"/>
                  </a:lnTo>
                  <a:lnTo>
                    <a:pt x="53555" y="265620"/>
                  </a:lnTo>
                  <a:lnTo>
                    <a:pt x="47739" y="264147"/>
                  </a:lnTo>
                  <a:lnTo>
                    <a:pt x="10541" y="243306"/>
                  </a:lnTo>
                  <a:lnTo>
                    <a:pt x="8877" y="240398"/>
                  </a:lnTo>
                  <a:lnTo>
                    <a:pt x="8877" y="237426"/>
                  </a:lnTo>
                  <a:lnTo>
                    <a:pt x="10490" y="232625"/>
                  </a:lnTo>
                  <a:lnTo>
                    <a:pt x="12065" y="230466"/>
                  </a:lnTo>
                  <a:lnTo>
                    <a:pt x="13614" y="228371"/>
                  </a:lnTo>
                  <a:lnTo>
                    <a:pt x="168897" y="17640"/>
                  </a:lnTo>
                  <a:lnTo>
                    <a:pt x="170853" y="14947"/>
                  </a:lnTo>
                  <a:lnTo>
                    <a:pt x="172669" y="14147"/>
                  </a:lnTo>
                  <a:lnTo>
                    <a:pt x="173139" y="16002"/>
                  </a:lnTo>
                  <a:lnTo>
                    <a:pt x="220357" y="42481"/>
                  </a:lnTo>
                  <a:lnTo>
                    <a:pt x="221805" y="42202"/>
                  </a:lnTo>
                  <a:lnTo>
                    <a:pt x="221805" y="20675"/>
                  </a:lnTo>
                  <a:lnTo>
                    <a:pt x="184924" y="0"/>
                  </a:lnTo>
                  <a:lnTo>
                    <a:pt x="179438" y="1054"/>
                  </a:lnTo>
                  <a:lnTo>
                    <a:pt x="175983" y="5740"/>
                  </a:lnTo>
                  <a:lnTo>
                    <a:pt x="171234" y="5740"/>
                  </a:lnTo>
                  <a:lnTo>
                    <a:pt x="165061" y="8483"/>
                  </a:lnTo>
                  <a:lnTo>
                    <a:pt x="3073" y="228371"/>
                  </a:lnTo>
                  <a:lnTo>
                    <a:pt x="927" y="231140"/>
                  </a:lnTo>
                  <a:lnTo>
                    <a:pt x="0" y="234340"/>
                  </a:lnTo>
                  <a:lnTo>
                    <a:pt x="0" y="242912"/>
                  </a:lnTo>
                  <a:lnTo>
                    <a:pt x="3124" y="248323"/>
                  </a:lnTo>
                  <a:lnTo>
                    <a:pt x="46088" y="272440"/>
                  </a:lnTo>
                  <a:lnTo>
                    <a:pt x="49707" y="273304"/>
                  </a:lnTo>
                  <a:lnTo>
                    <a:pt x="59575" y="273304"/>
                  </a:lnTo>
                  <a:lnTo>
                    <a:pt x="65824" y="270598"/>
                  </a:lnTo>
                  <a:lnTo>
                    <a:pt x="69519" y="265620"/>
                  </a:lnTo>
                  <a:lnTo>
                    <a:pt x="227812" y="50774"/>
                  </a:lnTo>
                  <a:lnTo>
                    <a:pt x="224345" y="48729"/>
                  </a:lnTo>
                  <a:lnTo>
                    <a:pt x="227914" y="50622"/>
                  </a:lnTo>
                  <a:lnTo>
                    <a:pt x="229857" y="47853"/>
                  </a:lnTo>
                  <a:lnTo>
                    <a:pt x="230276" y="46596"/>
                  </a:lnTo>
                  <a:lnTo>
                    <a:pt x="230873" y="44754"/>
                  </a:lnTo>
                  <a:lnTo>
                    <a:pt x="230873" y="36144"/>
                  </a:lnTo>
                  <a:lnTo>
                    <a:pt x="230378"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17" cstate="print"/>
            <a:stretch>
              <a:fillRect/>
            </a:stretch>
          </p:blipFill>
          <p:spPr>
            <a:xfrm>
              <a:off x="12224132" y="6528594"/>
              <a:ext cx="147785" cy="132748"/>
            </a:xfrm>
            <a:prstGeom prst="rect">
              <a:avLst/>
            </a:prstGeom>
          </p:spPr>
        </p:pic>
        <p:sp>
          <p:nvSpPr>
            <p:cNvPr id="51" name="object 51"/>
            <p:cNvSpPr/>
            <p:nvPr/>
          </p:nvSpPr>
          <p:spPr>
            <a:xfrm>
              <a:off x="13169057" y="6299286"/>
              <a:ext cx="226695" cy="263525"/>
            </a:xfrm>
            <a:custGeom>
              <a:avLst/>
              <a:gdLst/>
              <a:ahLst/>
              <a:cxnLst/>
              <a:rect l="l" t="t" r="r" b="b"/>
              <a:pathLst>
                <a:path w="226694" h="263525">
                  <a:moveTo>
                    <a:pt x="176342" y="0"/>
                  </a:moveTo>
                  <a:lnTo>
                    <a:pt x="167191" y="1737"/>
                  </a:lnTo>
                  <a:lnTo>
                    <a:pt x="0" y="228629"/>
                  </a:lnTo>
                  <a:lnTo>
                    <a:pt x="1987" y="236610"/>
                  </a:lnTo>
                  <a:lnTo>
                    <a:pt x="49813" y="263424"/>
                  </a:lnTo>
                  <a:lnTo>
                    <a:pt x="58972"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13166624" y="6291458"/>
              <a:ext cx="233679" cy="273685"/>
            </a:xfrm>
            <a:custGeom>
              <a:avLst/>
              <a:gdLst/>
              <a:ahLst/>
              <a:cxnLst/>
              <a:rect l="l" t="t" r="r" b="b"/>
              <a:pathLst>
                <a:path w="233680" h="273684">
                  <a:moveTo>
                    <a:pt x="233375" y="31254"/>
                  </a:moveTo>
                  <a:lnTo>
                    <a:pt x="232194" y="26466"/>
                  </a:lnTo>
                  <a:lnTo>
                    <a:pt x="222707" y="21158"/>
                  </a:lnTo>
                  <a:lnTo>
                    <a:pt x="222707" y="47802"/>
                  </a:lnTo>
                  <a:lnTo>
                    <a:pt x="222097" y="47498"/>
                  </a:lnTo>
                  <a:lnTo>
                    <a:pt x="220573" y="46596"/>
                  </a:lnTo>
                  <a:lnTo>
                    <a:pt x="222707" y="47802"/>
                  </a:lnTo>
                  <a:lnTo>
                    <a:pt x="222707" y="21158"/>
                  </a:lnTo>
                  <a:lnTo>
                    <a:pt x="221830" y="20662"/>
                  </a:lnTo>
                  <a:lnTo>
                    <a:pt x="221830" y="42214"/>
                  </a:lnTo>
                  <a:lnTo>
                    <a:pt x="220357" y="46596"/>
                  </a:lnTo>
                  <a:lnTo>
                    <a:pt x="71716" y="248335"/>
                  </a:lnTo>
                  <a:lnTo>
                    <a:pt x="59956" y="264160"/>
                  </a:lnTo>
                  <a:lnTo>
                    <a:pt x="56603" y="265620"/>
                  </a:lnTo>
                  <a:lnTo>
                    <a:pt x="53581" y="265620"/>
                  </a:lnTo>
                  <a:lnTo>
                    <a:pt x="47790" y="264160"/>
                  </a:lnTo>
                  <a:lnTo>
                    <a:pt x="10541" y="243293"/>
                  </a:lnTo>
                  <a:lnTo>
                    <a:pt x="8864" y="240385"/>
                  </a:lnTo>
                  <a:lnTo>
                    <a:pt x="8864" y="237401"/>
                  </a:lnTo>
                  <a:lnTo>
                    <a:pt x="10490" y="232638"/>
                  </a:lnTo>
                  <a:lnTo>
                    <a:pt x="12090" y="230466"/>
                  </a:lnTo>
                  <a:lnTo>
                    <a:pt x="13639" y="228371"/>
                  </a:lnTo>
                  <a:lnTo>
                    <a:pt x="170891" y="14947"/>
                  </a:lnTo>
                  <a:lnTo>
                    <a:pt x="172707" y="14147"/>
                  </a:lnTo>
                  <a:lnTo>
                    <a:pt x="173177" y="16002"/>
                  </a:lnTo>
                  <a:lnTo>
                    <a:pt x="220395" y="42481"/>
                  </a:lnTo>
                  <a:lnTo>
                    <a:pt x="221830" y="42214"/>
                  </a:lnTo>
                  <a:lnTo>
                    <a:pt x="221830"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13" y="272440"/>
                  </a:lnTo>
                  <a:lnTo>
                    <a:pt x="49733" y="273304"/>
                  </a:lnTo>
                  <a:lnTo>
                    <a:pt x="59601" y="273304"/>
                  </a:lnTo>
                  <a:lnTo>
                    <a:pt x="65849" y="270598"/>
                  </a:lnTo>
                  <a:lnTo>
                    <a:pt x="69545" y="265620"/>
                  </a:lnTo>
                  <a:lnTo>
                    <a:pt x="227838" y="50774"/>
                  </a:lnTo>
                  <a:lnTo>
                    <a:pt x="224370" y="48729"/>
                  </a:lnTo>
                  <a:lnTo>
                    <a:pt x="227939" y="50622"/>
                  </a:lnTo>
                  <a:lnTo>
                    <a:pt x="229882" y="47853"/>
                  </a:lnTo>
                  <a:lnTo>
                    <a:pt x="230301" y="46596"/>
                  </a:lnTo>
                  <a:lnTo>
                    <a:pt x="230898" y="44754"/>
                  </a:lnTo>
                  <a:lnTo>
                    <a:pt x="230898" y="36144"/>
                  </a:lnTo>
                  <a:lnTo>
                    <a:pt x="230403" y="35293"/>
                  </a:lnTo>
                  <a:lnTo>
                    <a:pt x="230733"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3" name="object 53"/>
            <p:cNvPicPr/>
            <p:nvPr/>
          </p:nvPicPr>
          <p:blipFill>
            <a:blip r:embed="rId18" cstate="print"/>
            <a:stretch>
              <a:fillRect/>
            </a:stretch>
          </p:blipFill>
          <p:spPr>
            <a:xfrm>
              <a:off x="13079702" y="6528594"/>
              <a:ext cx="147748" cy="132748"/>
            </a:xfrm>
            <a:prstGeom prst="rect">
              <a:avLst/>
            </a:prstGeom>
          </p:spPr>
        </p:pic>
        <p:sp>
          <p:nvSpPr>
            <p:cNvPr id="54" name="object 54"/>
            <p:cNvSpPr/>
            <p:nvPr/>
          </p:nvSpPr>
          <p:spPr>
            <a:xfrm>
              <a:off x="14024618" y="6299286"/>
              <a:ext cx="226695" cy="263525"/>
            </a:xfrm>
            <a:custGeom>
              <a:avLst/>
              <a:gdLst/>
              <a:ahLst/>
              <a:cxnLst/>
              <a:rect l="l" t="t" r="r" b="b"/>
              <a:pathLst>
                <a:path w="226694" h="263525">
                  <a:moveTo>
                    <a:pt x="176342" y="0"/>
                  </a:moveTo>
                  <a:lnTo>
                    <a:pt x="167191" y="1737"/>
                  </a:lnTo>
                  <a:lnTo>
                    <a:pt x="0" y="228629"/>
                  </a:lnTo>
                  <a:lnTo>
                    <a:pt x="1987" y="236610"/>
                  </a:lnTo>
                  <a:lnTo>
                    <a:pt x="49842" y="263424"/>
                  </a:lnTo>
                  <a:lnTo>
                    <a:pt x="59009" y="261686"/>
                  </a:lnTo>
                  <a:lnTo>
                    <a:pt x="221775" y="40779"/>
                  </a:lnTo>
                  <a:lnTo>
                    <a:pt x="226163" y="34779"/>
                  </a:lnTo>
                  <a:lnTo>
                    <a:pt x="224197"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14022185" y="6291458"/>
              <a:ext cx="233679" cy="273685"/>
            </a:xfrm>
            <a:custGeom>
              <a:avLst/>
              <a:gdLst/>
              <a:ahLst/>
              <a:cxnLst/>
              <a:rect l="l" t="t" r="r" b="b"/>
              <a:pathLst>
                <a:path w="233680" h="273684">
                  <a:moveTo>
                    <a:pt x="233375" y="31254"/>
                  </a:moveTo>
                  <a:lnTo>
                    <a:pt x="232206" y="26466"/>
                  </a:lnTo>
                  <a:lnTo>
                    <a:pt x="222783" y="21196"/>
                  </a:lnTo>
                  <a:lnTo>
                    <a:pt x="222783" y="47828"/>
                  </a:lnTo>
                  <a:lnTo>
                    <a:pt x="222135" y="47498"/>
                  </a:lnTo>
                  <a:lnTo>
                    <a:pt x="220662" y="46621"/>
                  </a:lnTo>
                  <a:lnTo>
                    <a:pt x="222783" y="47828"/>
                  </a:lnTo>
                  <a:lnTo>
                    <a:pt x="222783" y="21196"/>
                  </a:lnTo>
                  <a:lnTo>
                    <a:pt x="221843" y="20662"/>
                  </a:lnTo>
                  <a:lnTo>
                    <a:pt x="221843" y="42214"/>
                  </a:lnTo>
                  <a:lnTo>
                    <a:pt x="220395" y="46621"/>
                  </a:lnTo>
                  <a:lnTo>
                    <a:pt x="219468" y="47828"/>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70891" y="14947"/>
                  </a:lnTo>
                  <a:lnTo>
                    <a:pt x="172720" y="14147"/>
                  </a:lnTo>
                  <a:lnTo>
                    <a:pt x="173202" y="16002"/>
                  </a:lnTo>
                  <a:lnTo>
                    <a:pt x="220395" y="42481"/>
                  </a:lnTo>
                  <a:lnTo>
                    <a:pt x="221843" y="42214"/>
                  </a:lnTo>
                  <a:lnTo>
                    <a:pt x="221843"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70" y="48704"/>
                  </a:lnTo>
                  <a:lnTo>
                    <a:pt x="230936" y="36156"/>
                  </a:lnTo>
                  <a:lnTo>
                    <a:pt x="230428" y="35280"/>
                  </a:lnTo>
                  <a:lnTo>
                    <a:pt x="230759"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6" name="object 56"/>
            <p:cNvPicPr/>
            <p:nvPr/>
          </p:nvPicPr>
          <p:blipFill>
            <a:blip r:embed="rId19" cstate="print"/>
            <a:stretch>
              <a:fillRect/>
            </a:stretch>
          </p:blipFill>
          <p:spPr>
            <a:xfrm>
              <a:off x="13935293" y="6528594"/>
              <a:ext cx="147778" cy="132748"/>
            </a:xfrm>
            <a:prstGeom prst="rect">
              <a:avLst/>
            </a:prstGeom>
          </p:spPr>
        </p:pic>
        <p:sp>
          <p:nvSpPr>
            <p:cNvPr id="57" name="object 57"/>
            <p:cNvSpPr/>
            <p:nvPr/>
          </p:nvSpPr>
          <p:spPr>
            <a:xfrm>
              <a:off x="14940466" y="6098001"/>
              <a:ext cx="1774825" cy="1293495"/>
            </a:xfrm>
            <a:custGeom>
              <a:avLst/>
              <a:gdLst/>
              <a:ahLst/>
              <a:cxnLst/>
              <a:rect l="l" t="t" r="r" b="b"/>
              <a:pathLst>
                <a:path w="1774825" h="1293495">
                  <a:moveTo>
                    <a:pt x="1774439" y="0"/>
                  </a:moveTo>
                  <a:lnTo>
                    <a:pt x="14" y="0"/>
                  </a:lnTo>
                  <a:lnTo>
                    <a:pt x="0" y="1293436"/>
                  </a:lnTo>
                  <a:lnTo>
                    <a:pt x="1774439" y="1293443"/>
                  </a:lnTo>
                  <a:lnTo>
                    <a:pt x="1774439" y="0"/>
                  </a:lnTo>
                  <a:close/>
                </a:path>
              </a:pathLst>
            </a:custGeom>
            <a:solidFill>
              <a:srgbClr val="EBEB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5816596" y="6119296"/>
              <a:ext cx="22225" cy="1250950"/>
            </a:xfrm>
            <a:custGeom>
              <a:avLst/>
              <a:gdLst/>
              <a:ahLst/>
              <a:cxnLst/>
              <a:rect l="l" t="t" r="r" b="b"/>
              <a:pathLst>
                <a:path w="22225" h="1250950">
                  <a:moveTo>
                    <a:pt x="22182" y="0"/>
                  </a:moveTo>
                  <a:lnTo>
                    <a:pt x="0" y="0"/>
                  </a:lnTo>
                  <a:lnTo>
                    <a:pt x="0" y="1250845"/>
                  </a:lnTo>
                  <a:lnTo>
                    <a:pt x="22182" y="1250845"/>
                  </a:lnTo>
                  <a:lnTo>
                    <a:pt x="221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9" name="object 59"/>
          <p:cNvSpPr txBox="1">
            <a:spLocks noGrp="1"/>
          </p:cNvSpPr>
          <p:nvPr>
            <p:ph type="title"/>
          </p:nvPr>
        </p:nvSpPr>
        <p:spPr>
          <a:xfrm>
            <a:off x="541338" y="188576"/>
            <a:ext cx="10831886" cy="684885"/>
          </a:xfrm>
        </p:spPr>
        <p:txBody>
          <a:bodyPr vert="horz" wrap="square" lIns="0" tIns="7701" rIns="0" bIns="0" rtlCol="0" anchor="ctr">
            <a:spAutoFit/>
          </a:bodyPr>
          <a:lstStyle/>
          <a:p>
            <a:r>
              <a:rPr lang="es-ES" dirty="0"/>
              <a:t>EBGLYSS</a:t>
            </a:r>
            <a:r>
              <a:rPr lang="es-ES" baseline="30000" dirty="0"/>
              <a:t>®</a:t>
            </a:r>
            <a:r>
              <a:rPr lang="es-ES" dirty="0"/>
              <a:t> con mantenimiento mensual para adultos y adolescentes mayores de 12 años y de al menos 40 kg</a:t>
            </a:r>
            <a:r>
              <a:rPr lang="es-ES" baseline="30000" dirty="0"/>
              <a:t> †1</a:t>
            </a:r>
          </a:p>
        </p:txBody>
      </p:sp>
      <p:grpSp>
        <p:nvGrpSpPr>
          <p:cNvPr id="64" name="object 64"/>
          <p:cNvGrpSpPr/>
          <p:nvPr/>
        </p:nvGrpSpPr>
        <p:grpSpPr>
          <a:xfrm>
            <a:off x="2052182" y="4146125"/>
            <a:ext cx="3326573" cy="88950"/>
            <a:chOff x="3383495" y="7468113"/>
            <a:chExt cx="5485765" cy="146685"/>
          </a:xfrm>
        </p:grpSpPr>
        <p:sp>
          <p:nvSpPr>
            <p:cNvPr id="65" name="object 65"/>
            <p:cNvSpPr/>
            <p:nvPr/>
          </p:nvSpPr>
          <p:spPr>
            <a:xfrm>
              <a:off x="3383495" y="7541207"/>
              <a:ext cx="5467985" cy="0"/>
            </a:xfrm>
            <a:custGeom>
              <a:avLst/>
              <a:gdLst/>
              <a:ahLst/>
              <a:cxnLst/>
              <a:rect l="l" t="t" r="r" b="b"/>
              <a:pathLst>
                <a:path w="5467984">
                  <a:moveTo>
                    <a:pt x="0" y="0"/>
                  </a:moveTo>
                  <a:lnTo>
                    <a:pt x="5467709" y="0"/>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8791610" y="7485794"/>
              <a:ext cx="59690" cy="111125"/>
            </a:xfrm>
            <a:custGeom>
              <a:avLst/>
              <a:gdLst/>
              <a:ahLst/>
              <a:cxnLst/>
              <a:rect l="l" t="t" r="r" b="b"/>
              <a:pathLst>
                <a:path w="59690" h="111125">
                  <a:moveTo>
                    <a:pt x="0" y="0"/>
                  </a:moveTo>
                  <a:lnTo>
                    <a:pt x="59598" y="55416"/>
                  </a:lnTo>
                  <a:lnTo>
                    <a:pt x="0" y="110825"/>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8" name="object 68"/>
          <p:cNvSpPr txBox="1"/>
          <p:nvPr/>
        </p:nvSpPr>
        <p:spPr>
          <a:xfrm>
            <a:off x="2720176" y="2189065"/>
            <a:ext cx="2152126" cy="409006"/>
          </a:xfrm>
          <a:prstGeom prst="rect">
            <a:avLst/>
          </a:prstGeom>
        </p:spPr>
        <p:txBody>
          <a:bodyPr vert="horz" wrap="square" lIns="0" tIns="10397" rIns="0" bIns="0" rtlCol="0">
            <a:spAutoFit/>
          </a:bodyPr>
          <a:lstStyle/>
          <a:p>
            <a:pPr marL="23104" marR="0" lvl="0" indent="0" algn="l" defTabSz="914400" rtl="0" eaLnBrk="1" fontAlgn="auto" latinLnBrk="0" hangingPunct="1">
              <a:lnSpc>
                <a:spcPts val="1740"/>
              </a:lnSpc>
              <a:spcBef>
                <a:spcPts val="82"/>
              </a:spcBef>
              <a:spcAft>
                <a:spcPts val="0"/>
              </a:spcAft>
              <a:buClrTx/>
              <a:buSzTx/>
              <a:buFontTx/>
              <a:buNone/>
              <a:tabLst/>
              <a:defRPr/>
            </a:pPr>
            <a:r>
              <a:rPr kumimoji="0" sz="1455" b="1" i="0" u="none" strike="noStrike" kern="1200" cap="none" spc="-6" normalizeH="0" baseline="0" noProof="0" dirty="0">
                <a:ln>
                  <a:noFill/>
                </a:ln>
                <a:solidFill>
                  <a:srgbClr val="FFFFFF"/>
                </a:solidFill>
                <a:effectLst/>
                <a:uLnTx/>
                <a:uFillTx/>
                <a:latin typeface="Arial"/>
                <a:ea typeface="+mn-ea"/>
                <a:cs typeface="Arial"/>
              </a:rPr>
              <a:t>EBGLYSS</a:t>
            </a:r>
            <a:r>
              <a:rPr kumimoji="0" sz="1273" b="1" i="0" u="none" strike="noStrike" kern="1200" cap="none" spc="-9" normalizeH="0" baseline="31746" noProof="0" dirty="0">
                <a:ln>
                  <a:noFill/>
                </a:ln>
                <a:solidFill>
                  <a:srgbClr val="FFFFFF"/>
                </a:solidFill>
                <a:effectLst/>
                <a:uLnTx/>
                <a:uFillTx/>
                <a:latin typeface="Arial"/>
                <a:ea typeface="+mn-ea"/>
                <a:cs typeface="Arial"/>
              </a:rPr>
              <a:t>®1</a:t>
            </a:r>
            <a:endParaRPr kumimoji="0" sz="1273" b="0" i="0" u="none" strike="noStrike" kern="1200" cap="none" spc="0" normalizeH="0" baseline="31746" noProof="0" dirty="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ts val="1486"/>
              </a:lnSpc>
              <a:spcBef>
                <a:spcPts val="0"/>
              </a:spcBef>
              <a:spcAft>
                <a:spcPts val="0"/>
              </a:spcAft>
              <a:buClrTx/>
              <a:buSzTx/>
              <a:buFontTx/>
              <a:buNone/>
              <a:tabLst/>
              <a:defRPr/>
            </a:pPr>
            <a:r>
              <a:rPr kumimoji="0" sz="1243" b="0" i="0" u="none" strike="noStrike" kern="1200" cap="none" spc="0" normalizeH="0" baseline="0" noProof="0" dirty="0">
                <a:ln>
                  <a:noFill/>
                </a:ln>
                <a:solidFill>
                  <a:srgbClr val="FFFFFF"/>
                </a:solidFill>
                <a:effectLst/>
                <a:uLnTx/>
                <a:uFillTx/>
                <a:latin typeface="Arial"/>
                <a:ea typeface="+mn-ea"/>
                <a:cs typeface="Arial"/>
              </a:rPr>
              <a:t>1</a:t>
            </a:r>
            <a:r>
              <a:rPr kumimoji="0" sz="1243" b="0" i="0" u="none" strike="noStrike" kern="1200" cap="none" spc="9" normalizeH="0" baseline="0" noProof="0" dirty="0">
                <a:ln>
                  <a:noFill/>
                </a:ln>
                <a:solidFill>
                  <a:srgbClr val="FFFFFF"/>
                </a:solidFill>
                <a:effectLst/>
                <a:uLnTx/>
                <a:uFillTx/>
                <a:latin typeface="Arial"/>
                <a:ea typeface="+mn-ea"/>
                <a:cs typeface="Arial"/>
              </a:rPr>
              <a:t> </a:t>
            </a:r>
            <a:r>
              <a:rPr kumimoji="0" sz="1243" b="0" i="0" u="none" strike="noStrike" kern="1200" cap="none" spc="0" normalizeH="0" baseline="0" noProof="0" dirty="0">
                <a:ln>
                  <a:noFill/>
                </a:ln>
                <a:solidFill>
                  <a:srgbClr val="FFFFFF"/>
                </a:solidFill>
                <a:effectLst/>
                <a:uLnTx/>
                <a:uFillTx/>
                <a:latin typeface="Arial"/>
                <a:ea typeface="+mn-ea"/>
                <a:cs typeface="Arial"/>
              </a:rPr>
              <a:t>x</a:t>
            </a:r>
            <a:r>
              <a:rPr kumimoji="0" sz="1243" b="0" i="0" u="none" strike="noStrike" kern="1200" cap="none" spc="12" normalizeH="0" baseline="0" noProof="0" dirty="0">
                <a:ln>
                  <a:noFill/>
                </a:ln>
                <a:solidFill>
                  <a:srgbClr val="FFFFFF"/>
                </a:solidFill>
                <a:effectLst/>
                <a:uLnTx/>
                <a:uFillTx/>
                <a:latin typeface="Arial"/>
                <a:ea typeface="+mn-ea"/>
                <a:cs typeface="Arial"/>
              </a:rPr>
              <a:t> </a:t>
            </a:r>
            <a:r>
              <a:rPr kumimoji="0" sz="1243" b="0" i="0" u="none" strike="noStrike" kern="1200" cap="none" spc="0" normalizeH="0" baseline="0" noProof="0" dirty="0">
                <a:ln>
                  <a:noFill/>
                </a:ln>
                <a:solidFill>
                  <a:srgbClr val="FFFFFF"/>
                </a:solidFill>
                <a:effectLst/>
                <a:uLnTx/>
                <a:uFillTx/>
                <a:latin typeface="Arial"/>
                <a:ea typeface="+mn-ea"/>
                <a:cs typeface="Arial"/>
              </a:rPr>
              <a:t>250</a:t>
            </a:r>
            <a:r>
              <a:rPr kumimoji="0" sz="1243" b="0" i="0" u="none" strike="noStrike" kern="1200" cap="none" spc="9" normalizeH="0" baseline="0" noProof="0" dirty="0">
                <a:ln>
                  <a:noFill/>
                </a:ln>
                <a:solidFill>
                  <a:srgbClr val="FFFFFF"/>
                </a:solidFill>
                <a:effectLst/>
                <a:uLnTx/>
                <a:uFillTx/>
                <a:latin typeface="Arial"/>
                <a:ea typeface="+mn-ea"/>
                <a:cs typeface="Arial"/>
              </a:rPr>
              <a:t> </a:t>
            </a:r>
            <a:r>
              <a:rPr kumimoji="0" sz="1243" b="0" i="0" u="none" strike="noStrike" kern="1200" cap="none" spc="0" normalizeH="0" baseline="0" noProof="0" dirty="0">
                <a:ln>
                  <a:noFill/>
                </a:ln>
                <a:solidFill>
                  <a:srgbClr val="FFFFFF"/>
                </a:solidFill>
                <a:effectLst/>
                <a:uLnTx/>
                <a:uFillTx/>
                <a:latin typeface="Arial"/>
                <a:ea typeface="+mn-ea"/>
                <a:cs typeface="Arial"/>
              </a:rPr>
              <a:t>mg</a:t>
            </a:r>
            <a:r>
              <a:rPr kumimoji="0" sz="1243" b="0" i="0" u="none" strike="noStrike" kern="1200" cap="none" spc="12" normalizeH="0" baseline="0" noProof="0" dirty="0">
                <a:ln>
                  <a:noFill/>
                </a:ln>
                <a:solidFill>
                  <a:srgbClr val="FFFFFF"/>
                </a:solidFill>
                <a:effectLst/>
                <a:uLnTx/>
                <a:uFillTx/>
                <a:latin typeface="Arial"/>
                <a:ea typeface="+mn-ea"/>
                <a:cs typeface="Arial"/>
              </a:rPr>
              <a:t> </a:t>
            </a:r>
            <a:r>
              <a:rPr kumimoji="0" sz="1243" b="0" i="0" u="none" strike="noStrike" kern="1200" cap="none" spc="0" normalizeH="0" baseline="0" noProof="0" dirty="0" err="1">
                <a:ln>
                  <a:noFill/>
                </a:ln>
                <a:solidFill>
                  <a:srgbClr val="FFFFFF"/>
                </a:solidFill>
                <a:effectLst/>
                <a:uLnTx/>
                <a:uFillTx/>
                <a:latin typeface="Arial"/>
                <a:ea typeface="+mn-ea"/>
                <a:cs typeface="Arial"/>
              </a:rPr>
              <a:t>pluma</a:t>
            </a:r>
            <a:r>
              <a:rPr kumimoji="0" sz="1243" b="0" i="0" u="none" strike="noStrike" kern="1200" cap="none" spc="9" normalizeH="0" baseline="0" noProof="0" dirty="0">
                <a:ln>
                  <a:noFill/>
                </a:ln>
                <a:solidFill>
                  <a:srgbClr val="FFFFFF"/>
                </a:solidFill>
                <a:effectLst/>
                <a:uLnTx/>
                <a:uFillTx/>
                <a:latin typeface="Arial"/>
                <a:ea typeface="+mn-ea"/>
                <a:cs typeface="Arial"/>
              </a:rPr>
              <a:t> </a:t>
            </a:r>
            <a:r>
              <a:rPr kumimoji="0" sz="1243" b="0" i="0" u="none" strike="noStrike" kern="1200" cap="none" spc="-6" normalizeH="0" baseline="0" noProof="0" dirty="0" err="1">
                <a:ln>
                  <a:noFill/>
                </a:ln>
                <a:solidFill>
                  <a:srgbClr val="FFFFFF"/>
                </a:solidFill>
                <a:effectLst/>
                <a:uLnTx/>
                <a:uFillTx/>
                <a:latin typeface="Arial"/>
                <a:ea typeface="+mn-ea"/>
                <a:cs typeface="Arial"/>
              </a:rPr>
              <a:t>precargada</a:t>
            </a:r>
            <a:endParaRPr kumimoji="0" sz="1243"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69" name="object 69"/>
          <p:cNvGrpSpPr/>
          <p:nvPr/>
        </p:nvGrpSpPr>
        <p:grpSpPr>
          <a:xfrm>
            <a:off x="2158503" y="2279804"/>
            <a:ext cx="3763621" cy="335391"/>
            <a:chOff x="3558826" y="4390412"/>
            <a:chExt cx="6206490" cy="553085"/>
          </a:xfrm>
        </p:grpSpPr>
        <p:sp>
          <p:nvSpPr>
            <p:cNvPr id="70" name="object 70"/>
            <p:cNvSpPr/>
            <p:nvPr/>
          </p:nvSpPr>
          <p:spPr>
            <a:xfrm>
              <a:off x="3686791" y="4404827"/>
              <a:ext cx="472440" cy="374650"/>
            </a:xfrm>
            <a:custGeom>
              <a:avLst/>
              <a:gdLst/>
              <a:ahLst/>
              <a:cxnLst/>
              <a:rect l="l" t="t" r="r" b="b"/>
              <a:pathLst>
                <a:path w="472439" h="374650">
                  <a:moveTo>
                    <a:pt x="387523" y="130622"/>
                  </a:moveTo>
                  <a:lnTo>
                    <a:pt x="52213" y="373410"/>
                  </a:lnTo>
                  <a:lnTo>
                    <a:pt x="50498" y="374654"/>
                  </a:lnTo>
                  <a:lnTo>
                    <a:pt x="48090" y="374256"/>
                  </a:lnTo>
                  <a:lnTo>
                    <a:pt x="46831" y="372519"/>
                  </a:lnTo>
                  <a:lnTo>
                    <a:pt x="1258" y="309578"/>
                  </a:lnTo>
                  <a:lnTo>
                    <a:pt x="0" y="307848"/>
                  </a:lnTo>
                  <a:lnTo>
                    <a:pt x="375" y="305433"/>
                  </a:lnTo>
                  <a:lnTo>
                    <a:pt x="2090" y="304189"/>
                  </a:lnTo>
                  <a:lnTo>
                    <a:pt x="337400" y="61401"/>
                  </a:lnTo>
                  <a:lnTo>
                    <a:pt x="339116" y="60157"/>
                  </a:lnTo>
                  <a:lnTo>
                    <a:pt x="341523" y="60555"/>
                  </a:lnTo>
                  <a:lnTo>
                    <a:pt x="342782" y="62292"/>
                  </a:lnTo>
                  <a:lnTo>
                    <a:pt x="388355" y="125233"/>
                  </a:lnTo>
                  <a:lnTo>
                    <a:pt x="389614" y="126963"/>
                  </a:lnTo>
                  <a:lnTo>
                    <a:pt x="389239" y="129378"/>
                  </a:lnTo>
                  <a:lnTo>
                    <a:pt x="387523" y="130622"/>
                  </a:lnTo>
                  <a:close/>
                </a:path>
                <a:path w="472439" h="374650">
                  <a:moveTo>
                    <a:pt x="50262" y="269107"/>
                  </a:moveTo>
                  <a:lnTo>
                    <a:pt x="420190" y="1244"/>
                  </a:lnTo>
                  <a:lnTo>
                    <a:pt x="421905" y="0"/>
                  </a:lnTo>
                  <a:lnTo>
                    <a:pt x="424313" y="404"/>
                  </a:lnTo>
                  <a:lnTo>
                    <a:pt x="425572" y="2135"/>
                  </a:lnTo>
                  <a:lnTo>
                    <a:pt x="471145" y="65075"/>
                  </a:lnTo>
                  <a:lnTo>
                    <a:pt x="472404" y="66813"/>
                  </a:lnTo>
                  <a:lnTo>
                    <a:pt x="472028" y="69228"/>
                  </a:lnTo>
                  <a:lnTo>
                    <a:pt x="470313" y="70464"/>
                  </a:lnTo>
                  <a:lnTo>
                    <a:pt x="100385" y="338328"/>
                  </a:lnTo>
                </a:path>
              </a:pathLst>
            </a:custGeom>
            <a:ln w="802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1" name="object 71"/>
            <p:cNvPicPr/>
            <p:nvPr/>
          </p:nvPicPr>
          <p:blipFill>
            <a:blip r:embed="rId20" cstate="print"/>
            <a:stretch>
              <a:fillRect/>
            </a:stretch>
          </p:blipFill>
          <p:spPr>
            <a:xfrm>
              <a:off x="4107607" y="4390412"/>
              <a:ext cx="70663" cy="82693"/>
            </a:xfrm>
            <a:prstGeom prst="rect">
              <a:avLst/>
            </a:prstGeom>
          </p:spPr>
        </p:pic>
        <p:pic>
          <p:nvPicPr>
            <p:cNvPr id="72" name="object 72"/>
            <p:cNvPicPr/>
            <p:nvPr/>
          </p:nvPicPr>
          <p:blipFill>
            <a:blip r:embed="rId21" cstate="print"/>
            <a:stretch>
              <a:fillRect/>
            </a:stretch>
          </p:blipFill>
          <p:spPr>
            <a:xfrm>
              <a:off x="3558826" y="4708317"/>
              <a:ext cx="179546" cy="178917"/>
            </a:xfrm>
            <a:prstGeom prst="rect">
              <a:avLst/>
            </a:prstGeom>
          </p:spPr>
        </p:pic>
        <p:pic>
          <p:nvPicPr>
            <p:cNvPr id="73" name="object 73"/>
            <p:cNvPicPr/>
            <p:nvPr/>
          </p:nvPicPr>
          <p:blipFill>
            <a:blip r:embed="rId22" cstate="print"/>
            <a:stretch>
              <a:fillRect/>
            </a:stretch>
          </p:blipFill>
          <p:spPr>
            <a:xfrm>
              <a:off x="9464105" y="4640521"/>
              <a:ext cx="301045" cy="302422"/>
            </a:xfrm>
            <a:prstGeom prst="rect">
              <a:avLst/>
            </a:prstGeom>
          </p:spPr>
        </p:pic>
      </p:grpSp>
      <p:sp>
        <p:nvSpPr>
          <p:cNvPr id="74" name="object 74"/>
          <p:cNvSpPr txBox="1"/>
          <p:nvPr/>
        </p:nvSpPr>
        <p:spPr>
          <a:xfrm>
            <a:off x="5716964" y="2093178"/>
            <a:ext cx="4300122" cy="298252"/>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lang="es-ES" sz="940" b="0" i="0" u="none" strike="noStrike" kern="1200" cap="none" spc="0" normalizeH="0" baseline="0" noProof="0" dirty="0">
                <a:ln>
                  <a:noFill/>
                </a:ln>
                <a:solidFill>
                  <a:srgbClr val="7A45B8"/>
                </a:solidFill>
                <a:effectLst/>
                <a:uLnTx/>
                <a:uFillTx/>
                <a:latin typeface="Arial"/>
                <a:ea typeface="+mn-ea"/>
                <a:cs typeface="Arial"/>
              </a:rPr>
              <a:t>Pauta posológica</a:t>
            </a:r>
            <a:r>
              <a:rPr kumimoji="0" sz="940" b="0" i="0" u="none" strike="noStrike" kern="1200" cap="none" spc="-30" normalizeH="0" baseline="0" noProof="0" dirty="0">
                <a:ln>
                  <a:noFill/>
                </a:ln>
                <a:solidFill>
                  <a:srgbClr val="7A45B8"/>
                </a:solidFill>
                <a:effectLst/>
                <a:uLnTx/>
                <a:uFillTx/>
                <a:latin typeface="Arial"/>
                <a:ea typeface="+mn-ea"/>
                <a:cs typeface="Arial"/>
              </a:rPr>
              <a:t> </a:t>
            </a:r>
            <a:r>
              <a:rPr kumimoji="0" lang="es-ES_tradnl" sz="940" b="0" i="0" u="none" strike="noStrike" kern="1200" cap="none" spc="0" normalizeH="0" baseline="0" noProof="0" dirty="0">
                <a:ln>
                  <a:noFill/>
                </a:ln>
                <a:solidFill>
                  <a:srgbClr val="7A45B8"/>
                </a:solidFill>
                <a:effectLst/>
                <a:uLnTx/>
                <a:uFillTx/>
                <a:latin typeface="Arial"/>
                <a:ea typeface="+mn-ea"/>
                <a:cs typeface="Arial"/>
              </a:rPr>
              <a:t>recomendada</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para</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6" normalizeH="0" baseline="0" noProof="0" dirty="0" err="1">
                <a:ln>
                  <a:noFill/>
                </a:ln>
                <a:solidFill>
                  <a:srgbClr val="7A45B8"/>
                </a:solidFill>
                <a:effectLst/>
                <a:uLnTx/>
                <a:uFillTx/>
                <a:latin typeface="Arial"/>
                <a:ea typeface="+mn-ea"/>
                <a:cs typeface="Arial"/>
              </a:rPr>
              <a:t>adultos</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y</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6" normalizeH="0" baseline="0" noProof="0" dirty="0" err="1">
                <a:ln>
                  <a:noFill/>
                </a:ln>
                <a:solidFill>
                  <a:srgbClr val="7A45B8"/>
                </a:solidFill>
                <a:effectLst/>
                <a:uLnTx/>
                <a:uFillTx/>
                <a:latin typeface="Arial"/>
                <a:ea typeface="+mn-ea"/>
                <a:cs typeface="Arial"/>
              </a:rPr>
              <a:t>adolescentes</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de</a:t>
            </a:r>
            <a:r>
              <a:rPr kumimoji="0" sz="940" b="0" i="0" u="none" strike="noStrike" kern="1200" cap="none" spc="-30" normalizeH="0" baseline="0" noProof="0" dirty="0">
                <a:ln>
                  <a:noFill/>
                </a:ln>
                <a:solidFill>
                  <a:srgbClr val="7A45B8"/>
                </a:solidFill>
                <a:effectLst/>
                <a:uLnTx/>
                <a:uFillTx/>
                <a:latin typeface="Arial"/>
                <a:ea typeface="+mn-ea"/>
                <a:cs typeface="Arial"/>
              </a:rPr>
              <a:t> </a:t>
            </a:r>
            <a:r>
              <a:rPr kumimoji="0" sz="940" b="0" i="0" u="none" strike="noStrike" kern="1200" cap="none" spc="-12" normalizeH="0" baseline="0" noProof="0" dirty="0">
                <a:ln>
                  <a:noFill/>
                </a:ln>
                <a:solidFill>
                  <a:srgbClr val="7A45B8"/>
                </a:solidFill>
                <a:effectLst/>
                <a:uLnTx/>
                <a:uFillTx/>
                <a:latin typeface="Arial"/>
                <a:ea typeface="+mn-ea"/>
                <a:cs typeface="Arial"/>
              </a:rPr>
              <a:t>≥12</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err="1">
                <a:ln>
                  <a:noFill/>
                </a:ln>
                <a:solidFill>
                  <a:srgbClr val="7A45B8"/>
                </a:solidFill>
                <a:effectLst/>
                <a:uLnTx/>
                <a:uFillTx/>
                <a:latin typeface="Arial"/>
                <a:ea typeface="+mn-ea"/>
                <a:cs typeface="Arial"/>
              </a:rPr>
              <a:t>años</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y</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≥40</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kg</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0" normalizeH="0" baseline="0" noProof="0" dirty="0">
                <a:ln>
                  <a:noFill/>
                </a:ln>
                <a:solidFill>
                  <a:srgbClr val="7A45B8"/>
                </a:solidFill>
                <a:effectLst/>
                <a:uLnTx/>
                <a:uFillTx/>
                <a:latin typeface="Arial"/>
                <a:ea typeface="+mn-ea"/>
                <a:cs typeface="Arial"/>
              </a:rPr>
              <a:t>de</a:t>
            </a:r>
            <a:r>
              <a:rPr kumimoji="0" sz="940" b="0" i="0" u="none" strike="noStrike" kern="1200" cap="none" spc="-27" normalizeH="0" baseline="0" noProof="0" dirty="0">
                <a:ln>
                  <a:noFill/>
                </a:ln>
                <a:solidFill>
                  <a:srgbClr val="7A45B8"/>
                </a:solidFill>
                <a:effectLst/>
                <a:uLnTx/>
                <a:uFillTx/>
                <a:latin typeface="Arial"/>
                <a:ea typeface="+mn-ea"/>
                <a:cs typeface="Arial"/>
              </a:rPr>
              <a:t> </a:t>
            </a:r>
            <a:r>
              <a:rPr kumimoji="0" sz="940" b="0" i="0" u="none" strike="noStrike" kern="1200" cap="none" spc="-6" normalizeH="0" baseline="0" noProof="0" dirty="0">
                <a:ln>
                  <a:noFill/>
                </a:ln>
                <a:solidFill>
                  <a:srgbClr val="7A45B8"/>
                </a:solidFill>
                <a:effectLst/>
                <a:uLnTx/>
                <a:uFillTx/>
                <a:latin typeface="Arial"/>
                <a:ea typeface="+mn-ea"/>
                <a:cs typeface="Arial"/>
              </a:rPr>
              <a:t>peso</a:t>
            </a:r>
            <a:r>
              <a:rPr kumimoji="0" sz="819" b="0" i="0" u="none" strike="noStrike" kern="1200" cap="none" spc="-9" normalizeH="0" baseline="30864" noProof="0" dirty="0">
                <a:ln>
                  <a:noFill/>
                </a:ln>
                <a:solidFill>
                  <a:srgbClr val="7A45B8"/>
                </a:solidFill>
                <a:effectLst/>
                <a:uLnTx/>
                <a:uFillTx/>
                <a:latin typeface="Arial"/>
                <a:ea typeface="+mn-ea"/>
                <a:cs typeface="Arial"/>
              </a:rPr>
              <a:t>1</a:t>
            </a:r>
            <a:endParaRPr kumimoji="0" sz="819" b="0" i="0" u="none" strike="noStrike" kern="1200" cap="none" spc="0" normalizeH="0" baseline="30864" noProof="0" dirty="0">
              <a:ln>
                <a:noFill/>
              </a:ln>
              <a:solidFill>
                <a:srgbClr val="000000"/>
              </a:solidFill>
              <a:effectLst/>
              <a:uLnTx/>
              <a:uFillTx/>
              <a:latin typeface="Arial"/>
              <a:ea typeface="+mn-ea"/>
              <a:cs typeface="Arial"/>
            </a:endParaRPr>
          </a:p>
        </p:txBody>
      </p:sp>
      <p:sp>
        <p:nvSpPr>
          <p:cNvPr id="75" name="object 75"/>
          <p:cNvSpPr txBox="1"/>
          <p:nvPr/>
        </p:nvSpPr>
        <p:spPr>
          <a:xfrm>
            <a:off x="5391211" y="4087116"/>
            <a:ext cx="57375" cy="97946"/>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76" b="0" i="0" u="none" strike="noStrike" kern="1200" cap="none" spc="-30" normalizeH="0" baseline="0" noProof="0">
                <a:ln>
                  <a:noFill/>
                </a:ln>
                <a:solidFill>
                  <a:srgbClr val="22346A"/>
                </a:solidFill>
                <a:effectLst/>
                <a:uLnTx/>
                <a:uFillTx/>
                <a:latin typeface="Arial"/>
                <a:ea typeface="+mn-ea"/>
                <a:cs typeface="Arial"/>
              </a:rPr>
              <a:t>†</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6"/>
          <p:cNvSpPr txBox="1"/>
          <p:nvPr/>
        </p:nvSpPr>
        <p:spPr>
          <a:xfrm>
            <a:off x="5991340" y="2421228"/>
            <a:ext cx="2903387"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15" normalizeH="0" baseline="0" noProof="0">
                <a:ln>
                  <a:noFill/>
                </a:ln>
                <a:solidFill>
                  <a:srgbClr val="22346A"/>
                </a:solidFill>
                <a:effectLst/>
                <a:uLnTx/>
                <a:uFillTx/>
                <a:latin typeface="Arial"/>
                <a:ea typeface="+mn-ea"/>
                <a:cs typeface="Arial"/>
              </a:rPr>
              <a:t>También</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disponible</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en</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jeringas</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precargadas</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(250</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12" normalizeH="0" baseline="0" noProof="0">
                <a:ln>
                  <a:noFill/>
                </a:ln>
                <a:solidFill>
                  <a:srgbClr val="22346A"/>
                </a:solidFill>
                <a:effectLst/>
                <a:uLnTx/>
                <a:uFillTx/>
                <a:latin typeface="Arial"/>
                <a:ea typeface="+mn-ea"/>
                <a:cs typeface="Arial"/>
              </a:rPr>
              <a:t>mg)</a:t>
            </a:r>
            <a:r>
              <a:rPr kumimoji="0" sz="819" b="0" i="0" u="none" strike="noStrike" kern="1200" cap="none" spc="-18" normalizeH="0" baseline="30864" noProof="0">
                <a:ln>
                  <a:noFill/>
                </a:ln>
                <a:solidFill>
                  <a:srgbClr val="22346A"/>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7" name="object 77"/>
          <p:cNvSpPr txBox="1"/>
          <p:nvPr/>
        </p:nvSpPr>
        <p:spPr>
          <a:xfrm>
            <a:off x="4475843" y="2726765"/>
            <a:ext cx="914913" cy="163349"/>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Mantenimiento</a:t>
            </a:r>
            <a:endParaRPr kumimoji="0" sz="1001" b="0" i="0" u="none" strike="noStrike" kern="1200" cap="none" spc="0" normalizeH="0" baseline="0" noProof="0">
              <a:ln>
                <a:noFill/>
              </a:ln>
              <a:solidFill>
                <a:srgbClr val="000000"/>
              </a:solidFill>
              <a:effectLst/>
              <a:uLnTx/>
              <a:uFillTx/>
              <a:latin typeface="Arial"/>
              <a:ea typeface="+mn-ea"/>
              <a:cs typeface="Arial"/>
            </a:endParaRPr>
          </a:p>
        </p:txBody>
      </p:sp>
      <p:sp>
        <p:nvSpPr>
          <p:cNvPr id="78" name="object 78"/>
          <p:cNvSpPr txBox="1"/>
          <p:nvPr/>
        </p:nvSpPr>
        <p:spPr>
          <a:xfrm>
            <a:off x="9167248" y="2726764"/>
            <a:ext cx="849838" cy="1033438"/>
          </a:xfrm>
          <a:prstGeom prst="rect">
            <a:avLst/>
          </a:prstGeom>
        </p:spPr>
        <p:txBody>
          <a:bodyPr vert="horz" wrap="square" lIns="0" tIns="7316" rIns="0" bIns="0" rtlCol="0">
            <a:spAutoFit/>
          </a:bodyPr>
          <a:lstStyle/>
          <a:p>
            <a:pPr marL="71237" marR="46978" lvl="0" indent="0" algn="ctr" defTabSz="914400" rtl="0" eaLnBrk="1" fontAlgn="auto" latinLnBrk="0" hangingPunct="1">
              <a:lnSpc>
                <a:spcPct val="101200"/>
              </a:lnSpc>
              <a:spcBef>
                <a:spcPts val="58"/>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Inyecciones totales*</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19638" marR="0" lvl="0" indent="0" algn="ctr" defTabSz="914400" rtl="0" eaLnBrk="1" fontAlgn="auto" latinLnBrk="0" hangingPunct="1">
              <a:lnSpc>
                <a:spcPct val="100000"/>
              </a:lnSpc>
              <a:spcBef>
                <a:spcPts val="500"/>
              </a:spcBef>
              <a:spcAft>
                <a:spcPts val="0"/>
              </a:spcAft>
              <a:buClrTx/>
              <a:buSzTx/>
              <a:buFontTx/>
              <a:buNone/>
              <a:tabLst>
                <a:tab pos="554107" algn="l"/>
              </a:tabLst>
              <a:defRPr/>
            </a:pPr>
            <a:r>
              <a:rPr kumimoji="0" sz="849" b="0" i="0" u="none" strike="noStrike" kern="1200" cap="none" spc="0" normalizeH="0" baseline="0" noProof="0">
                <a:ln>
                  <a:noFill/>
                </a:ln>
                <a:solidFill>
                  <a:srgbClr val="22346A"/>
                </a:solidFill>
                <a:effectLst/>
                <a:uLnTx/>
                <a:uFillTx/>
                <a:latin typeface="Arial"/>
                <a:ea typeface="+mn-ea"/>
                <a:cs typeface="Arial"/>
              </a:rPr>
              <a:t>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1</a:t>
            </a:r>
            <a:r>
              <a:rPr kumimoji="0" sz="849" b="0" i="0" u="none" strike="noStrike" kern="1200" cap="none" spc="0" normalizeH="0" baseline="0" noProof="0">
                <a:ln>
                  <a:noFill/>
                </a:ln>
                <a:solidFill>
                  <a:srgbClr val="22346A"/>
                </a:solidFill>
                <a:effectLst/>
                <a:uLnTx/>
                <a:uFillTx/>
                <a:latin typeface="Arial"/>
                <a:ea typeface="+mn-ea"/>
                <a:cs typeface="Arial"/>
              </a:rPr>
              <a:t>	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endParaRPr kumimoji="0" sz="849"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631"/>
              </a:spcBef>
              <a:spcAft>
                <a:spcPts val="0"/>
              </a:spcAft>
              <a:buClrTx/>
              <a:buSzTx/>
              <a:buFontTx/>
              <a:buNone/>
              <a:tabLst/>
              <a:defRPr/>
            </a:pPr>
            <a:endParaRPr kumimoji="0" sz="84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0"/>
              </a:spcBef>
              <a:spcAft>
                <a:spcPts val="0"/>
              </a:spcAft>
              <a:buClrTx/>
              <a:buSzTx/>
              <a:buFontTx/>
              <a:buNone/>
              <a:tabLst>
                <a:tab pos="576826" algn="l"/>
              </a:tabLst>
              <a:defRPr/>
            </a:pPr>
            <a:r>
              <a:rPr kumimoji="0" sz="2031" b="1" i="0" u="none" strike="noStrike" kern="1200" cap="none" spc="-15" normalizeH="0" baseline="0" noProof="0">
                <a:ln>
                  <a:noFill/>
                </a:ln>
                <a:solidFill>
                  <a:srgbClr val="7A45B8"/>
                </a:solidFill>
                <a:effectLst/>
                <a:uLnTx/>
                <a:uFillTx/>
                <a:latin typeface="Arial"/>
                <a:ea typeface="+mn-ea"/>
                <a:cs typeface="Arial"/>
              </a:rPr>
              <a:t>19</a:t>
            </a:r>
            <a:r>
              <a:rPr kumimoji="0" sz="2031" b="1" i="0" u="none" strike="noStrike" kern="1200" cap="none" spc="0" normalizeH="0" baseline="0" noProof="0">
                <a:ln>
                  <a:noFill/>
                </a:ln>
                <a:solidFill>
                  <a:srgbClr val="7A45B8"/>
                </a:solidFill>
                <a:effectLst/>
                <a:uLnTx/>
                <a:uFillTx/>
                <a:latin typeface="Arial"/>
                <a:ea typeface="+mn-ea"/>
                <a:cs typeface="Arial"/>
              </a:rPr>
              <a:t>	</a:t>
            </a:r>
            <a:r>
              <a:rPr kumimoji="0" sz="2031" b="1" i="0" u="none" strike="noStrike" kern="1200" cap="none" spc="-76" normalizeH="0" baseline="0" noProof="0">
                <a:ln>
                  <a:noFill/>
                </a:ln>
                <a:solidFill>
                  <a:srgbClr val="7A45B8"/>
                </a:solidFill>
                <a:effectLst/>
                <a:uLnTx/>
                <a:uFillTx/>
                <a:latin typeface="Arial"/>
                <a:ea typeface="+mn-ea"/>
                <a:cs typeface="Arial"/>
              </a:rPr>
              <a:t>13</a:t>
            </a:r>
            <a:endParaRPr kumimoji="0" sz="2031" b="0" i="0" u="none" strike="noStrike" kern="1200" cap="none" spc="0" normalizeH="0" baseline="0" noProof="0">
              <a:ln>
                <a:noFill/>
              </a:ln>
              <a:solidFill>
                <a:srgbClr val="000000"/>
              </a:solidFill>
              <a:effectLst/>
              <a:uLnTx/>
              <a:uFillTx/>
              <a:latin typeface="Arial"/>
              <a:ea typeface="+mn-ea"/>
              <a:cs typeface="Arial"/>
            </a:endParaRPr>
          </a:p>
        </p:txBody>
      </p:sp>
      <p:sp>
        <p:nvSpPr>
          <p:cNvPr id="79" name="object 79"/>
          <p:cNvSpPr txBox="1"/>
          <p:nvPr/>
        </p:nvSpPr>
        <p:spPr>
          <a:xfrm>
            <a:off x="2084986" y="2885775"/>
            <a:ext cx="6789459" cy="351946"/>
          </a:xfrm>
          <a:prstGeom prst="rect">
            <a:avLst/>
          </a:prstGeom>
        </p:spPr>
        <p:txBody>
          <a:bodyPr vert="horz" wrap="square" lIns="0" tIns="41202" rIns="0" bIns="0" rtlCol="0">
            <a:spAutoFit/>
          </a:bodyPr>
          <a:lstStyle/>
          <a:p>
            <a:pPr marL="7701" marR="0" lvl="0" indent="0" algn="l" defTabSz="914400" rtl="0" eaLnBrk="1" fontAlgn="auto" latinLnBrk="0" hangingPunct="1">
              <a:lnSpc>
                <a:spcPct val="100000"/>
              </a:lnSpc>
              <a:spcBef>
                <a:spcPts val="324"/>
              </a:spcBef>
              <a:spcAft>
                <a:spcPts val="0"/>
              </a:spcAft>
              <a:buClrTx/>
              <a:buSzTx/>
              <a:buFontTx/>
              <a:buNone/>
              <a:tabLst/>
              <a:defRPr/>
            </a:pPr>
            <a:r>
              <a:rPr kumimoji="0" sz="1001" b="0" i="0" u="none" strike="noStrike" kern="1200" cap="none" spc="-6" normalizeH="0" baseline="0" noProof="0">
                <a:ln>
                  <a:noFill/>
                </a:ln>
                <a:solidFill>
                  <a:srgbClr val="22346A"/>
                </a:solidFill>
                <a:effectLst/>
                <a:uLnTx/>
                <a:uFillTx/>
                <a:latin typeface="Arial"/>
                <a:ea typeface="+mn-ea"/>
                <a:cs typeface="Arial"/>
              </a:rPr>
              <a:t>Semana</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210630" marR="0" lvl="0" indent="0" algn="l" defTabSz="914400" rtl="0" eaLnBrk="1" fontAlgn="auto" latinLnBrk="0" hangingPunct="1">
              <a:lnSpc>
                <a:spcPct val="100000"/>
              </a:lnSpc>
              <a:spcBef>
                <a:spcPts val="209"/>
              </a:spcBef>
              <a:spcAft>
                <a:spcPts val="0"/>
              </a:spcAft>
              <a:buClrTx/>
              <a:buSzTx/>
              <a:buFontTx/>
              <a:buNone/>
              <a:tabLst>
                <a:tab pos="453990" algn="l"/>
                <a:tab pos="727386" algn="l"/>
                <a:tab pos="1000781" algn="l"/>
                <a:tab pos="1245296" algn="l"/>
                <a:tab pos="1475180" algn="l"/>
                <a:tab pos="1733173" algn="l"/>
                <a:tab pos="1990396" algn="l"/>
                <a:tab pos="2257630" algn="l"/>
                <a:tab pos="2515238" algn="l"/>
                <a:tab pos="2770535" algn="l"/>
                <a:tab pos="3027373" algn="l"/>
                <a:tab pos="3286136" algn="l"/>
                <a:tab pos="3542589" algn="l"/>
                <a:tab pos="3810978" algn="l"/>
                <a:tab pos="4067046" algn="l"/>
                <a:tab pos="4325424" algn="l"/>
                <a:tab pos="4581106" algn="l"/>
                <a:tab pos="4849881" algn="l"/>
                <a:tab pos="5107489" algn="l"/>
                <a:tab pos="5365097" algn="l"/>
                <a:tab pos="5623860" algn="l"/>
                <a:tab pos="5878772" algn="l"/>
                <a:tab pos="6147547" algn="l"/>
                <a:tab pos="6404770" algn="l"/>
                <a:tab pos="6661992" algn="l"/>
              </a:tabLst>
              <a:defRPr/>
            </a:pPr>
            <a:r>
              <a:rPr kumimoji="0" sz="849" b="0" i="0" u="none" strike="noStrike" kern="1200" cap="none" spc="-30" normalizeH="0" baseline="0" noProof="0">
                <a:ln>
                  <a:noFill/>
                </a:ln>
                <a:solidFill>
                  <a:srgbClr val="22346A"/>
                </a:solidFill>
                <a:effectLst/>
                <a:uLnTx/>
                <a:uFillTx/>
                <a:latin typeface="Arial"/>
                <a:ea typeface="+mn-ea"/>
                <a:cs typeface="Arial"/>
              </a:rPr>
              <a:t>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50</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80" name="object 80"/>
          <p:cNvSpPr txBox="1"/>
          <p:nvPr/>
        </p:nvSpPr>
        <p:spPr>
          <a:xfrm>
            <a:off x="541339" y="1377016"/>
            <a:ext cx="11108306" cy="493222"/>
          </a:xfrm>
          <a:prstGeom prst="rect">
            <a:avLst/>
          </a:prstGeom>
        </p:spPr>
        <p:txBody>
          <a:bodyPr vert="horz" wrap="square" lIns="0" tIns="6931" rIns="0" bIns="0" rtlCol="0">
            <a:spAutoFit/>
          </a:bodyPr>
          <a:lstStyle/>
          <a:p>
            <a:pPr marL="4763" marR="18483" lvl="0" indent="0" algn="l" defTabSz="914400" rtl="0" eaLnBrk="1" fontAlgn="auto" latinLnBrk="0" hangingPunct="1">
              <a:lnSpc>
                <a:spcPct val="101800"/>
              </a:lnSpc>
              <a:spcBef>
                <a:spcPts val="55"/>
              </a:spcBef>
              <a:spcAft>
                <a:spcPts val="0"/>
              </a:spcAft>
              <a:buClrTx/>
              <a:buSzTx/>
              <a:buFontTx/>
              <a:buNone/>
              <a:tabLst/>
              <a:defRPr/>
            </a:pPr>
            <a:r>
              <a:rPr kumimoji="0" sz="1600" b="0" i="0" u="none" strike="noStrike" kern="1200" cap="none" spc="0" normalizeH="0" baseline="0" noProof="0" dirty="0">
                <a:ln>
                  <a:noFill/>
                </a:ln>
                <a:solidFill>
                  <a:srgbClr val="7A45B8"/>
                </a:solidFill>
                <a:effectLst/>
                <a:uLnTx/>
                <a:uFillTx/>
                <a:latin typeface="Arial"/>
                <a:ea typeface="+mn-ea"/>
                <a:cs typeface="Arial"/>
              </a:rPr>
              <a:t>Lebrikizumab</a:t>
            </a:r>
            <a:r>
              <a:rPr kumimoji="0" sz="1600" b="0" i="0" u="none" strike="noStrike" kern="1200" cap="none" spc="36"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cuenta</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a:ln>
                  <a:noFill/>
                </a:ln>
                <a:solidFill>
                  <a:srgbClr val="7A45B8"/>
                </a:solidFill>
                <a:effectLst/>
                <a:uLnTx/>
                <a:uFillTx/>
                <a:latin typeface="Arial"/>
                <a:ea typeface="+mn-ea"/>
                <a:cs typeface="Arial"/>
              </a:rPr>
              <a:t>con</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una</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lang="es-ES" sz="1600" b="0" i="0" u="none" strike="noStrike" kern="1200" cap="none" spc="0" normalizeH="0" baseline="0" noProof="0" dirty="0">
                <a:ln>
                  <a:noFill/>
                </a:ln>
                <a:solidFill>
                  <a:srgbClr val="7A45B8"/>
                </a:solidFill>
                <a:effectLst/>
                <a:uLnTx/>
                <a:uFillTx/>
                <a:latin typeface="Arial"/>
                <a:ea typeface="+mn-ea"/>
                <a:cs typeface="Arial"/>
              </a:rPr>
              <a:t>posología</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más</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conveniente</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a:ln>
                  <a:noFill/>
                </a:ln>
                <a:solidFill>
                  <a:srgbClr val="7A45B8"/>
                </a:solidFill>
                <a:effectLst/>
                <a:uLnTx/>
                <a:uFillTx/>
                <a:latin typeface="Arial"/>
                <a:ea typeface="+mn-ea"/>
                <a:cs typeface="Arial"/>
              </a:rPr>
              <a:t>(1</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dosis</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cada</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a:ln>
                  <a:noFill/>
                </a:ln>
                <a:solidFill>
                  <a:srgbClr val="7A45B8"/>
                </a:solidFill>
                <a:effectLst/>
                <a:uLnTx/>
                <a:uFillTx/>
                <a:latin typeface="Arial"/>
                <a:ea typeface="+mn-ea"/>
                <a:cs typeface="Arial"/>
              </a:rPr>
              <a:t>4</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semanas</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en</a:t>
            </a:r>
            <a:r>
              <a:rPr kumimoji="0" sz="1600" b="0" i="0" u="none" strike="noStrike" kern="1200" cap="none" spc="42"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mantenimiento</a:t>
            </a:r>
            <a:r>
              <a:rPr kumimoji="0" sz="1600" b="0" i="0" u="none" strike="noStrike" kern="1200" cap="none" spc="0" normalizeH="0" baseline="0" noProof="0" dirty="0">
                <a:ln>
                  <a:noFill/>
                </a:ln>
                <a:solidFill>
                  <a:srgbClr val="7A45B8"/>
                </a:solidFill>
                <a:effectLst/>
                <a:uLnTx/>
                <a:uFillTx/>
                <a:latin typeface="Arial"/>
                <a:ea typeface="+mn-ea"/>
                <a:cs typeface="Arial"/>
              </a:rPr>
              <a:t>)</a:t>
            </a:r>
            <a:r>
              <a:rPr kumimoji="0" sz="1600" b="0" i="0" u="none" strike="noStrike" kern="1200" cap="none" spc="45" normalizeH="0" baseline="0" noProof="0" dirty="0">
                <a:ln>
                  <a:noFill/>
                </a:ln>
                <a:solidFill>
                  <a:srgbClr val="7A45B8"/>
                </a:solidFill>
                <a:effectLst/>
                <a:uLnTx/>
                <a:uFillTx/>
                <a:latin typeface="Arial"/>
                <a:ea typeface="+mn-ea"/>
                <a:cs typeface="Arial"/>
              </a:rPr>
              <a:t> </a:t>
            </a:r>
            <a:r>
              <a:rPr kumimoji="0" sz="1600" b="0" i="0" u="none" strike="noStrike" kern="1200" cap="none" spc="-15" normalizeH="0" baseline="0" noProof="0" dirty="0" err="1">
                <a:ln>
                  <a:noFill/>
                </a:ln>
                <a:solidFill>
                  <a:srgbClr val="7A45B8"/>
                </a:solidFill>
                <a:effectLst/>
                <a:uLnTx/>
                <a:uFillTx/>
                <a:latin typeface="Arial"/>
                <a:ea typeface="+mn-ea"/>
                <a:cs typeface="Arial"/>
              </a:rPr>
              <a:t>que</a:t>
            </a:r>
            <a:r>
              <a:rPr kumimoji="0" sz="1600" b="0" i="0" u="none" strike="noStrike" kern="1200" cap="none" spc="-15"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podría</a:t>
            </a:r>
            <a:r>
              <a:rPr kumimoji="0" sz="1600" b="0" i="0" u="none" strike="noStrike" kern="1200" cap="none" spc="33"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mejorar</a:t>
            </a:r>
            <a:r>
              <a:rPr kumimoji="0" sz="1600" b="0" i="0" u="none" strike="noStrike" kern="1200" cap="none" spc="30"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a:ln>
                  <a:noFill/>
                </a:ln>
                <a:solidFill>
                  <a:srgbClr val="7A45B8"/>
                </a:solidFill>
                <a:effectLst/>
                <a:uLnTx/>
                <a:uFillTx/>
                <a:latin typeface="Arial"/>
                <a:ea typeface="+mn-ea"/>
                <a:cs typeface="Arial"/>
              </a:rPr>
              <a:t>la</a:t>
            </a:r>
            <a:r>
              <a:rPr kumimoji="0" sz="1600" b="0" i="0" u="none" strike="noStrike" kern="1200" cap="none" spc="30"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err="1">
                <a:ln>
                  <a:noFill/>
                </a:ln>
                <a:solidFill>
                  <a:srgbClr val="7A45B8"/>
                </a:solidFill>
                <a:effectLst/>
                <a:uLnTx/>
                <a:uFillTx/>
                <a:latin typeface="Arial"/>
                <a:ea typeface="+mn-ea"/>
                <a:cs typeface="Arial"/>
              </a:rPr>
              <a:t>adherencia</a:t>
            </a:r>
            <a:r>
              <a:rPr kumimoji="0" sz="1600" b="0" i="0" u="none" strike="noStrike" kern="1200" cap="none" spc="33" normalizeH="0" baseline="0" noProof="0" dirty="0">
                <a:ln>
                  <a:noFill/>
                </a:ln>
                <a:solidFill>
                  <a:srgbClr val="7A45B8"/>
                </a:solidFill>
                <a:effectLst/>
                <a:uLnTx/>
                <a:uFillTx/>
                <a:latin typeface="Arial"/>
                <a:ea typeface="+mn-ea"/>
                <a:cs typeface="Arial"/>
              </a:rPr>
              <a:t> </a:t>
            </a:r>
            <a:r>
              <a:rPr kumimoji="0" sz="1600" b="0" i="0" u="none" strike="noStrike" kern="1200" cap="none" spc="0" normalizeH="0" baseline="0" noProof="0" dirty="0">
                <a:ln>
                  <a:noFill/>
                </a:ln>
                <a:solidFill>
                  <a:srgbClr val="7A45B8"/>
                </a:solidFill>
                <a:effectLst/>
                <a:uLnTx/>
                <a:uFillTx/>
                <a:latin typeface="Arial"/>
                <a:ea typeface="+mn-ea"/>
                <a:cs typeface="Arial"/>
              </a:rPr>
              <a:t>al</a:t>
            </a:r>
            <a:r>
              <a:rPr kumimoji="0" sz="1600" b="0" i="0" u="none" strike="noStrike" kern="1200" cap="none" spc="30" normalizeH="0" baseline="0" noProof="0" dirty="0">
                <a:ln>
                  <a:noFill/>
                </a:ln>
                <a:solidFill>
                  <a:srgbClr val="7A45B8"/>
                </a:solidFill>
                <a:effectLst/>
                <a:uLnTx/>
                <a:uFillTx/>
                <a:latin typeface="Arial"/>
                <a:ea typeface="+mn-ea"/>
                <a:cs typeface="Arial"/>
              </a:rPr>
              <a:t> </a:t>
            </a:r>
            <a:r>
              <a:rPr kumimoji="0" sz="1600" b="0" i="0" u="none" strike="noStrike" kern="1200" cap="none" spc="-6" normalizeH="0" baseline="0" noProof="0" dirty="0" err="1">
                <a:ln>
                  <a:noFill/>
                </a:ln>
                <a:solidFill>
                  <a:srgbClr val="7A45B8"/>
                </a:solidFill>
                <a:effectLst/>
                <a:uLnTx/>
                <a:uFillTx/>
                <a:latin typeface="Arial"/>
                <a:ea typeface="+mn-ea"/>
                <a:cs typeface="Arial"/>
              </a:rPr>
              <a:t>tratamiento</a:t>
            </a:r>
            <a:r>
              <a:rPr lang="es-ES" sz="1600" spc="-9" baseline="32407" dirty="0">
                <a:solidFill>
                  <a:srgbClr val="7A45B8"/>
                </a:solidFill>
                <a:latin typeface="Arial"/>
                <a:cs typeface="Arial"/>
              </a:rPr>
              <a:t>2</a:t>
            </a:r>
            <a:endParaRPr kumimoji="0" sz="1600" b="0" i="0" u="none" strike="noStrike" kern="1200" cap="none" spc="0" normalizeH="0" baseline="32407" noProof="0" dirty="0">
              <a:ln>
                <a:noFill/>
              </a:ln>
              <a:solidFill>
                <a:srgbClr val="000000"/>
              </a:solidFill>
              <a:effectLst/>
              <a:uLnTx/>
              <a:uFillTx/>
              <a:latin typeface="Arial"/>
              <a:ea typeface="+mn-ea"/>
              <a:cs typeface="Arial"/>
            </a:endParaRPr>
          </a:p>
        </p:txBody>
      </p:sp>
      <p:grpSp>
        <p:nvGrpSpPr>
          <p:cNvPr id="81" name="object 81"/>
          <p:cNvGrpSpPr/>
          <p:nvPr/>
        </p:nvGrpSpPr>
        <p:grpSpPr>
          <a:xfrm>
            <a:off x="1888942" y="4808630"/>
            <a:ext cx="155566" cy="370049"/>
            <a:chOff x="7559319" y="8136270"/>
            <a:chExt cx="256540" cy="610238"/>
          </a:xfrm>
        </p:grpSpPr>
        <p:pic>
          <p:nvPicPr>
            <p:cNvPr id="83" name="object 83"/>
            <p:cNvPicPr/>
            <p:nvPr/>
          </p:nvPicPr>
          <p:blipFill>
            <a:blip r:embed="rId23" cstate="print"/>
            <a:stretch>
              <a:fillRect/>
            </a:stretch>
          </p:blipFill>
          <p:spPr>
            <a:xfrm>
              <a:off x="7600921" y="8136270"/>
              <a:ext cx="71230" cy="172595"/>
            </a:xfrm>
            <a:prstGeom prst="rect">
              <a:avLst/>
            </a:prstGeom>
          </p:spPr>
        </p:pic>
        <p:sp>
          <p:nvSpPr>
            <p:cNvPr id="84" name="object 84"/>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5" name="object 85"/>
          <p:cNvSpPr txBox="1"/>
          <p:nvPr/>
        </p:nvSpPr>
        <p:spPr>
          <a:xfrm>
            <a:off x="2658422" y="4666795"/>
            <a:ext cx="2914640" cy="653718"/>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0000"/>
              </a:lnSpc>
              <a:spcBef>
                <a:spcPts val="58"/>
              </a:spcBef>
              <a:spcAft>
                <a:spcPts val="0"/>
              </a:spcAft>
              <a:buClrTx/>
              <a:buSzTx/>
              <a:buFontTx/>
              <a:buNone/>
              <a:tabLst/>
              <a:defRPr/>
            </a:pPr>
            <a:r>
              <a:rPr kumimoji="0" sz="1400" b="1" i="0" u="none" strike="noStrike" kern="1200" cap="none" spc="0" normalizeH="0" baseline="0" noProof="0" dirty="0">
                <a:ln>
                  <a:noFill/>
                </a:ln>
                <a:solidFill>
                  <a:srgbClr val="22346A"/>
                </a:solidFill>
                <a:effectLst/>
                <a:uLnTx/>
                <a:uFillTx/>
                <a:latin typeface="Arial"/>
                <a:ea typeface="+mn-ea"/>
                <a:cs typeface="Arial"/>
              </a:rPr>
              <a:t>No</a:t>
            </a:r>
            <a:r>
              <a:rPr kumimoji="0" sz="1400" b="1" i="0" u="none" strike="noStrike" kern="1200" cap="none" spc="-45"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a:ln>
                  <a:noFill/>
                </a:ln>
                <a:solidFill>
                  <a:srgbClr val="22346A"/>
                </a:solidFill>
                <a:effectLst/>
                <a:uLnTx/>
                <a:uFillTx/>
                <a:latin typeface="Arial"/>
                <a:ea typeface="+mn-ea"/>
                <a:cs typeface="Arial"/>
              </a:rPr>
              <a:t>es</a:t>
            </a:r>
            <a:r>
              <a:rPr kumimoji="0" sz="1400" b="1" i="0" u="none" strike="noStrike" kern="1200" cap="none" spc="-42"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err="1">
                <a:ln>
                  <a:noFill/>
                </a:ln>
                <a:solidFill>
                  <a:srgbClr val="22346A"/>
                </a:solidFill>
                <a:effectLst/>
                <a:uLnTx/>
                <a:uFillTx/>
                <a:latin typeface="Arial"/>
                <a:ea typeface="+mn-ea"/>
                <a:cs typeface="Arial"/>
              </a:rPr>
              <a:t>necesario</a:t>
            </a:r>
            <a:r>
              <a:rPr kumimoji="0" sz="1400" b="1" i="0" u="none" strike="noStrike" kern="1200" cap="none" spc="-45"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err="1">
                <a:ln>
                  <a:noFill/>
                </a:ln>
                <a:solidFill>
                  <a:srgbClr val="22346A"/>
                </a:solidFill>
                <a:effectLst/>
                <a:uLnTx/>
                <a:uFillTx/>
                <a:latin typeface="Arial"/>
                <a:ea typeface="+mn-ea"/>
                <a:cs typeface="Arial"/>
              </a:rPr>
              <a:t>ajustar</a:t>
            </a:r>
            <a:r>
              <a:rPr kumimoji="0" sz="1400" b="1" i="0" u="none" strike="noStrike" kern="1200" cap="none" spc="-42" normalizeH="0" baseline="0" noProof="0" dirty="0">
                <a:ln>
                  <a:noFill/>
                </a:ln>
                <a:solidFill>
                  <a:srgbClr val="22346A"/>
                </a:solidFill>
                <a:effectLst/>
                <a:uLnTx/>
                <a:uFillTx/>
                <a:latin typeface="Arial"/>
                <a:ea typeface="+mn-ea"/>
                <a:cs typeface="Arial"/>
              </a:rPr>
              <a:t> </a:t>
            </a:r>
            <a:r>
              <a:rPr kumimoji="0" sz="1400" b="1" i="0" u="none" strike="noStrike" kern="1200" cap="none" spc="-15" normalizeH="0" baseline="0" noProof="0" dirty="0">
                <a:ln>
                  <a:noFill/>
                </a:ln>
                <a:solidFill>
                  <a:srgbClr val="22346A"/>
                </a:solidFill>
                <a:effectLst/>
                <a:uLnTx/>
                <a:uFillTx/>
                <a:latin typeface="Arial"/>
                <a:ea typeface="+mn-ea"/>
                <a:cs typeface="Arial"/>
              </a:rPr>
              <a:t>la </a:t>
            </a:r>
            <a:r>
              <a:rPr kumimoji="0" sz="1400" b="1" i="0" u="none" strike="noStrike" kern="1200" cap="none" spc="0" normalizeH="0" baseline="0" noProof="0" dirty="0" err="1">
                <a:ln>
                  <a:noFill/>
                </a:ln>
                <a:solidFill>
                  <a:srgbClr val="22346A"/>
                </a:solidFill>
                <a:effectLst/>
                <a:uLnTx/>
                <a:uFillTx/>
                <a:latin typeface="Arial"/>
                <a:ea typeface="+mn-ea"/>
                <a:cs typeface="Arial"/>
              </a:rPr>
              <a:t>dosis</a:t>
            </a:r>
            <a:r>
              <a:rPr kumimoji="0" sz="1400" b="1" i="0" u="none" strike="noStrike" kern="1200" cap="none" spc="-33" normalizeH="0" baseline="0" noProof="0" dirty="0">
                <a:ln>
                  <a:noFill/>
                </a:ln>
                <a:solidFill>
                  <a:srgbClr val="22346A"/>
                </a:solidFill>
                <a:effectLst/>
                <a:uLnTx/>
                <a:uFillTx/>
                <a:latin typeface="Arial"/>
                <a:ea typeface="+mn-ea"/>
                <a:cs typeface="Arial"/>
              </a:rPr>
              <a:t> </a:t>
            </a:r>
            <a:r>
              <a:rPr kumimoji="0" sz="1400" b="0" i="0" u="none" strike="noStrike" kern="1200" cap="none" spc="0" normalizeH="0" baseline="0" noProof="0" dirty="0" err="1">
                <a:ln>
                  <a:noFill/>
                </a:ln>
                <a:solidFill>
                  <a:srgbClr val="22346A"/>
                </a:solidFill>
                <a:effectLst/>
                <a:uLnTx/>
                <a:uFillTx/>
                <a:latin typeface="Arial"/>
                <a:ea typeface="+mn-ea"/>
                <a:cs typeface="Arial"/>
              </a:rPr>
              <a:t>en</a:t>
            </a:r>
            <a:r>
              <a:rPr kumimoji="0" sz="1400" b="0" i="0" u="none" strike="noStrike" kern="1200" cap="none" spc="-33" normalizeH="0" baseline="0" noProof="0" dirty="0">
                <a:ln>
                  <a:noFill/>
                </a:ln>
                <a:solidFill>
                  <a:srgbClr val="22346A"/>
                </a:solidFill>
                <a:effectLst/>
                <a:uLnTx/>
                <a:uFillTx/>
                <a:latin typeface="Arial"/>
                <a:ea typeface="+mn-ea"/>
                <a:cs typeface="Arial"/>
              </a:rPr>
              <a:t> </a:t>
            </a:r>
            <a:r>
              <a:rPr kumimoji="0" sz="1400" b="0" i="0" u="none" strike="noStrike" kern="1200" cap="none" spc="0" normalizeH="0" baseline="0" noProof="0" dirty="0">
                <a:ln>
                  <a:noFill/>
                </a:ln>
                <a:solidFill>
                  <a:srgbClr val="22346A"/>
                </a:solidFill>
                <a:effectLst/>
                <a:uLnTx/>
                <a:uFillTx/>
                <a:latin typeface="Arial"/>
                <a:ea typeface="+mn-ea"/>
                <a:cs typeface="Arial"/>
              </a:rPr>
              <a:t>base</a:t>
            </a:r>
            <a:r>
              <a:rPr kumimoji="0" sz="1400" b="0" i="0" u="none" strike="noStrike" kern="1200" cap="none" spc="-30" normalizeH="0" baseline="0" noProof="0" dirty="0">
                <a:ln>
                  <a:noFill/>
                </a:ln>
                <a:solidFill>
                  <a:srgbClr val="22346A"/>
                </a:solidFill>
                <a:effectLst/>
                <a:uLnTx/>
                <a:uFillTx/>
                <a:latin typeface="Arial"/>
                <a:ea typeface="+mn-ea"/>
                <a:cs typeface="Arial"/>
              </a:rPr>
              <a:t> </a:t>
            </a:r>
            <a:r>
              <a:rPr kumimoji="0" sz="1400" b="0" i="0" u="none" strike="noStrike" kern="1200" cap="none" spc="0" normalizeH="0" baseline="0" noProof="0" dirty="0">
                <a:ln>
                  <a:noFill/>
                </a:ln>
                <a:solidFill>
                  <a:srgbClr val="22346A"/>
                </a:solidFill>
                <a:effectLst/>
                <a:uLnTx/>
                <a:uFillTx/>
                <a:latin typeface="Arial"/>
                <a:ea typeface="+mn-ea"/>
                <a:cs typeface="Arial"/>
              </a:rPr>
              <a:t>a</a:t>
            </a:r>
            <a:r>
              <a:rPr kumimoji="0" sz="1400" b="0" i="0" u="none" strike="noStrike" kern="1200" cap="none" spc="-33" normalizeH="0" baseline="0" noProof="0" dirty="0">
                <a:ln>
                  <a:noFill/>
                </a:ln>
                <a:solidFill>
                  <a:srgbClr val="22346A"/>
                </a:solidFill>
                <a:effectLst/>
                <a:uLnTx/>
                <a:uFillTx/>
                <a:latin typeface="Arial"/>
                <a:ea typeface="+mn-ea"/>
                <a:cs typeface="Arial"/>
              </a:rPr>
              <a:t> </a:t>
            </a:r>
            <a:r>
              <a:rPr kumimoji="0" sz="1400" b="0" i="0" u="none" strike="noStrike" kern="1200" cap="none" spc="0" normalizeH="0" baseline="0" noProof="0" dirty="0" err="1">
                <a:ln>
                  <a:noFill/>
                </a:ln>
                <a:solidFill>
                  <a:srgbClr val="22346A"/>
                </a:solidFill>
                <a:effectLst/>
                <a:uLnTx/>
                <a:uFillTx/>
                <a:latin typeface="Arial"/>
                <a:ea typeface="+mn-ea"/>
                <a:cs typeface="Arial"/>
              </a:rPr>
              <a:t>edad</a:t>
            </a:r>
            <a:r>
              <a:rPr lang="es-ES" sz="1400" spc="-33" dirty="0">
                <a:solidFill>
                  <a:srgbClr val="22346A"/>
                </a:solidFill>
                <a:latin typeface="Arial"/>
                <a:cs typeface="Arial"/>
              </a:rPr>
              <a:t>,</a:t>
            </a:r>
            <a:r>
              <a:rPr kumimoji="0" sz="1400" b="0" i="0" u="none" strike="noStrike" kern="1200" cap="none" spc="-30" normalizeH="0" baseline="0" noProof="0" dirty="0">
                <a:ln>
                  <a:noFill/>
                </a:ln>
                <a:solidFill>
                  <a:srgbClr val="22346A"/>
                </a:solidFill>
                <a:effectLst/>
                <a:uLnTx/>
                <a:uFillTx/>
                <a:latin typeface="Arial"/>
                <a:ea typeface="+mn-ea"/>
                <a:cs typeface="Arial"/>
              </a:rPr>
              <a:t> </a:t>
            </a:r>
            <a:r>
              <a:rPr kumimoji="0" sz="1400" b="0" i="0" u="none" strike="noStrike" kern="1200" cap="none" spc="0" normalizeH="0" baseline="0" noProof="0" dirty="0">
                <a:ln>
                  <a:noFill/>
                </a:ln>
                <a:solidFill>
                  <a:srgbClr val="22346A"/>
                </a:solidFill>
                <a:effectLst/>
                <a:uLnTx/>
                <a:uFillTx/>
                <a:latin typeface="Arial"/>
                <a:ea typeface="+mn-ea"/>
                <a:cs typeface="Arial"/>
              </a:rPr>
              <a:t>peso</a:t>
            </a:r>
            <a:r>
              <a:rPr kumimoji="0" lang="es-ES" sz="1400" b="0" i="0" u="none" strike="noStrike" kern="1200" cap="none" spc="0" normalizeH="0" baseline="0" noProof="0" dirty="0">
                <a:ln>
                  <a:noFill/>
                </a:ln>
                <a:solidFill>
                  <a:srgbClr val="22346A"/>
                </a:solidFill>
                <a:effectLst/>
                <a:uLnTx/>
                <a:uFillTx/>
                <a:latin typeface="Arial"/>
                <a:ea typeface="+mn-ea"/>
                <a:cs typeface="Arial"/>
              </a:rPr>
              <a:t> o insuficiencia renal hepática</a:t>
            </a:r>
            <a:r>
              <a:rPr kumimoji="0" sz="1400" b="0" i="0" u="none" strike="noStrike" kern="1200" cap="none" spc="-30" normalizeH="0" baseline="0" noProof="0" dirty="0">
                <a:ln>
                  <a:noFill/>
                </a:ln>
                <a:solidFill>
                  <a:srgbClr val="22346A"/>
                </a:solidFill>
                <a:effectLst/>
                <a:uLnTx/>
                <a:uFillTx/>
                <a:latin typeface="Arial"/>
                <a:ea typeface="+mn-ea"/>
                <a:cs typeface="Arial"/>
              </a:rPr>
              <a:t> </a:t>
            </a:r>
            <a:r>
              <a:rPr kumimoji="0" sz="1400" b="0" i="0" u="none" strike="noStrike" kern="1200" cap="none" spc="-22" normalizeH="0" baseline="32921" noProof="0" dirty="0">
                <a:ln>
                  <a:noFill/>
                </a:ln>
                <a:solidFill>
                  <a:srgbClr val="22346A"/>
                </a:solidFill>
                <a:effectLst/>
                <a:uLnTx/>
                <a:uFillTx/>
                <a:latin typeface="Arial"/>
                <a:ea typeface="+mn-ea"/>
                <a:cs typeface="Arial"/>
              </a:rPr>
              <a:t>‡&amp;1</a:t>
            </a:r>
            <a:endParaRPr kumimoji="0" sz="1400" b="0" i="0" u="none" strike="noStrike" kern="1200" cap="none" spc="0" normalizeH="0" baseline="32921" noProof="0" dirty="0">
              <a:ln>
                <a:noFill/>
              </a:ln>
              <a:solidFill>
                <a:srgbClr val="000000"/>
              </a:solidFill>
              <a:effectLst/>
              <a:uLnTx/>
              <a:uFillTx/>
              <a:latin typeface="Arial"/>
              <a:ea typeface="+mn-ea"/>
              <a:cs typeface="Arial"/>
            </a:endParaRPr>
          </a:p>
        </p:txBody>
      </p:sp>
      <p:sp>
        <p:nvSpPr>
          <p:cNvPr id="88" name="CuadroTexto 87">
            <a:extLst>
              <a:ext uri="{FF2B5EF4-FFF2-40B4-BE49-F238E27FC236}">
                <a16:creationId xmlns:a16="http://schemas.microsoft.com/office/drawing/2014/main" id="{307EFBB0-9564-A902-F92A-092AB2FB66F1}"/>
              </a:ext>
            </a:extLst>
          </p:cNvPr>
          <p:cNvSpPr txBox="1"/>
          <p:nvPr/>
        </p:nvSpPr>
        <p:spPr>
          <a:xfrm>
            <a:off x="1428376" y="5816495"/>
            <a:ext cx="8866330"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*Un año se refiere al año médico-científico de exactamente 52 semanas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Algunos pacientes con respuesta parcial inicial pueden mejorar más con el tratamiento continuado cada dos semanas hasta la semana 24. Una vez alcanzada la respuesta clínica, la dosis de mantenimiento recomendada de 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es de 250 mg cada 4 semanas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Pacientes de edad avanzada (≥ 65 años), insuficiencia renal y hepática, peso corporal</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&amp;</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Con las indicaciones autorizadas en adultos y adolescentes de más de 12 años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diciembre 2025. </a:t>
            </a:r>
            <a:r>
              <a:rPr lang="es-ES" sz="700" b="1" dirty="0">
                <a:solidFill>
                  <a:srgbClr val="646464"/>
                </a:solidFill>
                <a:latin typeface="Arial" panose="020B0604020202020204"/>
              </a:rPr>
              <a:t>2</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Informe de Posicionamiento Terapéutico de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310/V1/15102024. Madrid: AEMPS; 2024.</a:t>
            </a:r>
          </a:p>
        </p:txBody>
      </p:sp>
      <p:sp>
        <p:nvSpPr>
          <p:cNvPr id="61" name="object 85">
            <a:extLst>
              <a:ext uri="{FF2B5EF4-FFF2-40B4-BE49-F238E27FC236}">
                <a16:creationId xmlns:a16="http://schemas.microsoft.com/office/drawing/2014/main" id="{778F39E3-F0A2-D1CA-1034-4BC062D659DD}"/>
              </a:ext>
            </a:extLst>
          </p:cNvPr>
          <p:cNvSpPr txBox="1"/>
          <p:nvPr/>
        </p:nvSpPr>
        <p:spPr>
          <a:xfrm>
            <a:off x="7568287" y="4666795"/>
            <a:ext cx="3026145" cy="653718"/>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0000"/>
              </a:lnSpc>
              <a:spcBef>
                <a:spcPts val="58"/>
              </a:spcBef>
              <a:spcAft>
                <a:spcPts val="0"/>
              </a:spcAft>
              <a:buClrTx/>
              <a:buSzTx/>
              <a:buFontTx/>
              <a:buNone/>
              <a:tabLst/>
              <a:defRPr/>
            </a:pPr>
            <a:r>
              <a:rPr kumimoji="0" sz="1400" b="1" i="0" u="none" strike="noStrike" kern="1200" cap="none" spc="0" normalizeH="0" baseline="0" noProof="0" dirty="0">
                <a:ln>
                  <a:noFill/>
                </a:ln>
                <a:solidFill>
                  <a:srgbClr val="22346A"/>
                </a:solidFill>
                <a:effectLst/>
                <a:uLnTx/>
                <a:uFillTx/>
                <a:latin typeface="Arial"/>
                <a:ea typeface="+mn-ea"/>
                <a:cs typeface="Arial"/>
              </a:rPr>
              <a:t>No</a:t>
            </a:r>
            <a:r>
              <a:rPr kumimoji="0" sz="1400" b="1" i="0" u="none" strike="noStrike" kern="1200" cap="none" spc="-45"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a:ln>
                  <a:noFill/>
                </a:ln>
                <a:solidFill>
                  <a:srgbClr val="22346A"/>
                </a:solidFill>
                <a:effectLst/>
                <a:uLnTx/>
                <a:uFillTx/>
                <a:latin typeface="Arial"/>
                <a:ea typeface="+mn-ea"/>
                <a:cs typeface="Arial"/>
              </a:rPr>
              <a:t>es</a:t>
            </a:r>
            <a:r>
              <a:rPr kumimoji="0" sz="1400" b="1" i="0" u="none" strike="noStrike" kern="1200" cap="none" spc="-42"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err="1">
                <a:ln>
                  <a:noFill/>
                </a:ln>
                <a:solidFill>
                  <a:srgbClr val="22346A"/>
                </a:solidFill>
                <a:effectLst/>
                <a:uLnTx/>
                <a:uFillTx/>
                <a:latin typeface="Arial"/>
                <a:ea typeface="+mn-ea"/>
                <a:cs typeface="Arial"/>
              </a:rPr>
              <a:t>necesario</a:t>
            </a:r>
            <a:r>
              <a:rPr kumimoji="0" sz="1400" b="1" i="0" u="none" strike="noStrike" kern="1200" cap="none" spc="-45" normalizeH="0" baseline="0" noProof="0" dirty="0">
                <a:ln>
                  <a:noFill/>
                </a:ln>
                <a:solidFill>
                  <a:srgbClr val="22346A"/>
                </a:solidFill>
                <a:effectLst/>
                <a:uLnTx/>
                <a:uFillTx/>
                <a:latin typeface="Arial"/>
                <a:ea typeface="+mn-ea"/>
                <a:cs typeface="Arial"/>
              </a:rPr>
              <a:t> </a:t>
            </a:r>
            <a:r>
              <a:rPr kumimoji="0" sz="1400" b="1" i="0" u="none" strike="noStrike" kern="1200" cap="none" spc="0" normalizeH="0" baseline="0" noProof="0" dirty="0" err="1">
                <a:ln>
                  <a:noFill/>
                </a:ln>
                <a:solidFill>
                  <a:srgbClr val="22346A"/>
                </a:solidFill>
                <a:effectLst/>
                <a:uLnTx/>
                <a:uFillTx/>
                <a:latin typeface="Arial"/>
                <a:ea typeface="+mn-ea"/>
                <a:cs typeface="Arial"/>
              </a:rPr>
              <a:t>ajustar</a:t>
            </a:r>
            <a:r>
              <a:rPr kumimoji="0" sz="1400" b="1" i="0" u="none" strike="noStrike" kern="1200" cap="none" spc="-42" normalizeH="0" baseline="0" noProof="0" dirty="0">
                <a:ln>
                  <a:noFill/>
                </a:ln>
                <a:solidFill>
                  <a:srgbClr val="22346A"/>
                </a:solidFill>
                <a:effectLst/>
                <a:uLnTx/>
                <a:uFillTx/>
                <a:latin typeface="Arial"/>
                <a:ea typeface="+mn-ea"/>
                <a:cs typeface="Arial"/>
              </a:rPr>
              <a:t> </a:t>
            </a:r>
            <a:r>
              <a:rPr kumimoji="0" lang="es-ES" sz="1400" b="1" i="0" u="none" strike="noStrike" kern="1200" cap="none" spc="-15" normalizeH="0" baseline="0" noProof="0" dirty="0">
                <a:ln>
                  <a:noFill/>
                </a:ln>
                <a:solidFill>
                  <a:srgbClr val="22346A"/>
                </a:solidFill>
                <a:effectLst/>
                <a:uLnTx/>
                <a:uFillTx/>
                <a:latin typeface="Arial"/>
                <a:ea typeface="+mn-ea"/>
                <a:cs typeface="Arial"/>
              </a:rPr>
              <a:t>dejar atemperar </a:t>
            </a:r>
            <a:r>
              <a:rPr lang="es-ES" sz="1400" dirty="0">
                <a:solidFill>
                  <a:srgbClr val="22346A"/>
                </a:solidFill>
                <a:latin typeface="Arial"/>
                <a:cs typeface="Arial"/>
              </a:rPr>
              <a:t>EBGLYSS</a:t>
            </a:r>
            <a:r>
              <a:rPr lang="es-ES" sz="1400" baseline="30000" dirty="0">
                <a:solidFill>
                  <a:srgbClr val="22346A"/>
                </a:solidFill>
                <a:latin typeface="Arial"/>
                <a:cs typeface="Arial"/>
              </a:rPr>
              <a:t>®</a:t>
            </a:r>
            <a:r>
              <a:rPr sz="1400" dirty="0">
                <a:solidFill>
                  <a:srgbClr val="22346A"/>
                </a:solidFill>
                <a:latin typeface="Arial"/>
                <a:cs typeface="Arial"/>
              </a:rPr>
              <a:t> </a:t>
            </a:r>
            <a:r>
              <a:rPr lang="es-ES" sz="1400" dirty="0">
                <a:solidFill>
                  <a:srgbClr val="22346A"/>
                </a:solidFill>
                <a:latin typeface="Arial"/>
                <a:cs typeface="Arial"/>
              </a:rPr>
              <a:t>tras sacarlo de la nevera para ser inyectado</a:t>
            </a:r>
            <a:r>
              <a:rPr kumimoji="0" sz="1400" b="0" i="0" u="none" strike="noStrike" kern="1200" cap="none" spc="-22" normalizeH="0" baseline="32921" noProof="0" dirty="0">
                <a:ln>
                  <a:noFill/>
                </a:ln>
                <a:solidFill>
                  <a:srgbClr val="22346A"/>
                </a:solidFill>
                <a:effectLst/>
                <a:uLnTx/>
                <a:uFillTx/>
                <a:latin typeface="Arial"/>
                <a:ea typeface="+mn-ea"/>
                <a:cs typeface="Arial"/>
              </a:rPr>
              <a:t>1</a:t>
            </a:r>
            <a:endParaRPr kumimoji="0" sz="1400" b="0" i="0" u="none" strike="noStrike" kern="1200" cap="none" spc="0" normalizeH="0" baseline="32921" noProof="0" dirty="0">
              <a:ln>
                <a:noFill/>
              </a:ln>
              <a:solidFill>
                <a:srgbClr val="000000"/>
              </a:solidFill>
              <a:effectLst/>
              <a:uLnTx/>
              <a:uFillTx/>
              <a:latin typeface="Arial"/>
              <a:ea typeface="+mn-ea"/>
              <a:cs typeface="Arial"/>
            </a:endParaRPr>
          </a:p>
        </p:txBody>
      </p:sp>
      <p:sp>
        <p:nvSpPr>
          <p:cNvPr id="63" name="Elipse 62">
            <a:extLst>
              <a:ext uri="{FF2B5EF4-FFF2-40B4-BE49-F238E27FC236}">
                <a16:creationId xmlns:a16="http://schemas.microsoft.com/office/drawing/2014/main" id="{11B589E3-8843-9D2B-1D07-9B9742DDFCA2}"/>
              </a:ext>
            </a:extLst>
          </p:cNvPr>
          <p:cNvSpPr/>
          <p:nvPr/>
        </p:nvSpPr>
        <p:spPr>
          <a:xfrm>
            <a:off x="1491630" y="4502671"/>
            <a:ext cx="998207" cy="981966"/>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67" name="object 81">
            <a:extLst>
              <a:ext uri="{FF2B5EF4-FFF2-40B4-BE49-F238E27FC236}">
                <a16:creationId xmlns:a16="http://schemas.microsoft.com/office/drawing/2014/main" id="{DACEE387-2449-16D0-C215-D2BC2DB51D8F}"/>
              </a:ext>
            </a:extLst>
          </p:cNvPr>
          <p:cNvGrpSpPr/>
          <p:nvPr/>
        </p:nvGrpSpPr>
        <p:grpSpPr>
          <a:xfrm>
            <a:off x="1850804" y="4693216"/>
            <a:ext cx="263711" cy="627297"/>
            <a:chOff x="7559319" y="8136270"/>
            <a:chExt cx="256540" cy="610238"/>
          </a:xfrm>
        </p:grpSpPr>
        <p:pic>
          <p:nvPicPr>
            <p:cNvPr id="82" name="object 83">
              <a:extLst>
                <a:ext uri="{FF2B5EF4-FFF2-40B4-BE49-F238E27FC236}">
                  <a16:creationId xmlns:a16="http://schemas.microsoft.com/office/drawing/2014/main" id="{5DAC0D3B-EDA4-D723-AD81-E14F1BBA256C}"/>
                </a:ext>
              </a:extLst>
            </p:cNvPr>
            <p:cNvPicPr/>
            <p:nvPr/>
          </p:nvPicPr>
          <p:blipFill>
            <a:blip r:embed="rId23" cstate="print"/>
            <a:stretch>
              <a:fillRect/>
            </a:stretch>
          </p:blipFill>
          <p:spPr>
            <a:xfrm>
              <a:off x="7600921" y="8136270"/>
              <a:ext cx="71230" cy="172595"/>
            </a:xfrm>
            <a:prstGeom prst="rect">
              <a:avLst/>
            </a:prstGeom>
          </p:spPr>
        </p:pic>
        <p:sp>
          <p:nvSpPr>
            <p:cNvPr id="86" name="object 84">
              <a:extLst>
                <a:ext uri="{FF2B5EF4-FFF2-40B4-BE49-F238E27FC236}">
                  <a16:creationId xmlns:a16="http://schemas.microsoft.com/office/drawing/2014/main" id="{90EB8B74-9482-0807-0A93-6AD0E55F9B55}"/>
                </a:ext>
              </a:extLst>
            </p:cNvPr>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87" name="Elipse 86">
            <a:extLst>
              <a:ext uri="{FF2B5EF4-FFF2-40B4-BE49-F238E27FC236}">
                <a16:creationId xmlns:a16="http://schemas.microsoft.com/office/drawing/2014/main" id="{495EA604-2244-2425-8A81-D89EAF331200}"/>
              </a:ext>
            </a:extLst>
          </p:cNvPr>
          <p:cNvSpPr/>
          <p:nvPr/>
        </p:nvSpPr>
        <p:spPr>
          <a:xfrm>
            <a:off x="6395218" y="4502671"/>
            <a:ext cx="998207" cy="981966"/>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4" name="Imagen 93">
            <a:extLst>
              <a:ext uri="{FF2B5EF4-FFF2-40B4-BE49-F238E27FC236}">
                <a16:creationId xmlns:a16="http://schemas.microsoft.com/office/drawing/2014/main" id="{005618B6-01F9-DDB8-7E33-DBB7B42CA90C}"/>
              </a:ext>
            </a:extLst>
          </p:cNvPr>
          <p:cNvPicPr>
            <a:picLocks noChangeAspect="1"/>
          </p:cNvPicPr>
          <p:nvPr/>
        </p:nvPicPr>
        <p:blipFill>
          <a:blip r:embed="rId24"/>
          <a:stretch>
            <a:fillRect/>
          </a:stretch>
        </p:blipFill>
        <p:spPr>
          <a:xfrm>
            <a:off x="6635625" y="4733410"/>
            <a:ext cx="517391" cy="52048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E08-17A9-1689-326E-13745F4A0E6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3984425-74FC-201C-9555-051224440B99}"/>
              </a:ext>
            </a:extLst>
          </p:cNvPr>
          <p:cNvSpPr txBox="1"/>
          <p:nvPr/>
        </p:nvSpPr>
        <p:spPr>
          <a:xfrm>
            <a:off x="1428108" y="6129045"/>
            <a:ext cx="8558373" cy="415498"/>
          </a:xfrm>
          <a:prstGeom prst="rect">
            <a:avLst/>
          </a:prstGeom>
          <a:noFill/>
        </p:spPr>
        <p:txBody>
          <a:bodyPr wrap="square">
            <a:spAutoFit/>
          </a:bodyPr>
          <a:lstStyle/>
          <a:p>
            <a:pPr lvl="0" algn="just">
              <a:defRPr/>
            </a:pPr>
            <a:r>
              <a:rPr lang="es-ES" sz="700" spc="-10" baseline="30000" dirty="0">
                <a:solidFill>
                  <a:srgbClr val="646464"/>
                </a:solidFill>
              </a:rPr>
              <a:t>†</a:t>
            </a:r>
            <a:r>
              <a:rPr lang="es-ES" sz="700" spc="-10" dirty="0">
                <a:solidFill>
                  <a:srgbClr val="646464"/>
                </a:solidFill>
              </a:rPr>
              <a:t>Después de un período de inducción con administraciones cada 2 semanas de 16 semanas.</a:t>
            </a:r>
            <a:r>
              <a:rPr lang="es-ES" sz="700" spc="-10" baseline="30000" dirty="0">
                <a:solidFill>
                  <a:srgbClr val="646464"/>
                </a:solidFill>
              </a:rPr>
              <a:t>2</a:t>
            </a:r>
          </a:p>
          <a:p>
            <a:pPr lvl="0" algn="ju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Informe de Posicionamiento Terapéutico de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 V1/15102024. Madrid: AEMPS; 2024;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2.</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diciembre 2025</a:t>
            </a:r>
            <a:r>
              <a:rPr lang="es-ES" sz="700" spc="-10" dirty="0">
                <a:solidFill>
                  <a:srgbClr val="646464"/>
                </a:solidFill>
                <a:latin typeface="Arial" panose="020B0604020202020204"/>
              </a:rPr>
              <a:t>; </a:t>
            </a:r>
            <a:endPar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E25DC5BA-2B93-494F-A73E-334B277DA11F}"/>
              </a:ext>
            </a:extLst>
          </p:cNvPr>
          <p:cNvSpPr>
            <a:spLocks noGrp="1"/>
          </p:cNvSpPr>
          <p:nvPr>
            <p:ph type="title"/>
          </p:nvPr>
        </p:nvSpPr>
        <p:spPr>
          <a:xfrm>
            <a:off x="541058" y="211015"/>
            <a:ext cx="10710038" cy="640214"/>
          </a:xfrm>
        </p:spPr>
        <p:txBody>
          <a:bodyPr>
            <a:noAutofit/>
          </a:bodyPr>
          <a:lstStyle/>
          <a:p>
            <a:pPr>
              <a:lnSpc>
                <a:spcPct val="100000"/>
              </a:lnSpc>
            </a:pPr>
            <a:r>
              <a:rPr lang="es-ES" dirty="0"/>
              <a:t>EBGLYSS</a:t>
            </a:r>
            <a:r>
              <a:rPr lang="es-ES" baseline="30000" dirty="0"/>
              <a:t>®</a:t>
            </a:r>
            <a:r>
              <a:rPr lang="es-ES" dirty="0"/>
              <a:t> cuenta con una dosificación más conveniente que podría mejorar la adherencia al tratamiento</a:t>
            </a:r>
            <a:r>
              <a:rPr lang="es-ES" baseline="30000" dirty="0"/>
              <a:t>1</a:t>
            </a:r>
          </a:p>
        </p:txBody>
      </p:sp>
      <p:sp>
        <p:nvSpPr>
          <p:cNvPr id="4" name="Rectángulo redondeado 3">
            <a:extLst>
              <a:ext uri="{FF2B5EF4-FFF2-40B4-BE49-F238E27FC236}">
                <a16:creationId xmlns:a16="http://schemas.microsoft.com/office/drawing/2014/main" id="{D330B2A5-D272-3EFA-5BDF-CE3087015F61}"/>
              </a:ext>
            </a:extLst>
          </p:cNvPr>
          <p:cNvSpPr/>
          <p:nvPr/>
        </p:nvSpPr>
        <p:spPr>
          <a:xfrm>
            <a:off x="551880" y="1588868"/>
            <a:ext cx="11042473" cy="953126"/>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7B2C1E6D-6F22-B415-7979-808D193C64CB}"/>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MANTENIMIENTO MENSUAL</a:t>
            </a:r>
            <a:r>
              <a:rPr kumimoji="0" lang="es-ES_tradnl" sz="2400" b="1" i="0" u="none" strike="noStrike" kern="1200" cap="none" spc="0" normalizeH="0" baseline="30000" noProof="0" dirty="0">
                <a:ln>
                  <a:noFill/>
                </a:ln>
                <a:solidFill>
                  <a:srgbClr val="003867"/>
                </a:solidFill>
                <a:effectLst/>
                <a:uLnTx/>
                <a:uFillTx/>
                <a:latin typeface="Arial" panose="020B0604020202020204"/>
                <a:ea typeface="+mn-ea"/>
                <a:cs typeface="+mn-cs"/>
              </a:rPr>
              <a:t>2</a:t>
            </a: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 </a:t>
            </a:r>
          </a:p>
        </p:txBody>
      </p:sp>
      <p:sp>
        <p:nvSpPr>
          <p:cNvPr id="8" name="Rectángulo redondeado 7">
            <a:extLst>
              <a:ext uri="{FF2B5EF4-FFF2-40B4-BE49-F238E27FC236}">
                <a16:creationId xmlns:a16="http://schemas.microsoft.com/office/drawing/2014/main" id="{3E036E67-180F-36AF-1310-7ECD9BC05046}"/>
              </a:ext>
            </a:extLst>
          </p:cNvPr>
          <p:cNvSpPr/>
          <p:nvPr/>
        </p:nvSpPr>
        <p:spPr>
          <a:xfrm>
            <a:off x="551880" y="2643091"/>
            <a:ext cx="11042473" cy="953126"/>
          </a:xfrm>
          <a:prstGeom prst="roundRect">
            <a:avLst>
              <a:gd name="adj" fmla="val 187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C8F134EA-42F2-24A8-38DB-9B86ECAEEE2D}"/>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lvl="0">
              <a:spcAft>
                <a:spcPts val="600"/>
              </a:spcAft>
              <a:defRPr/>
            </a:pPr>
            <a:r>
              <a:rPr lang="es-ES" dirty="0"/>
              <a:t>EBGLYSS</a:t>
            </a:r>
            <a:r>
              <a:rPr lang="es-ES" baseline="30000" dirty="0"/>
              <a:t>®</a:t>
            </a:r>
            <a:r>
              <a:rPr lang="es-ES" dirty="0"/>
              <a:t> con mantenimiento mensual para adultos y adolescentes mayores de 12 años y de al menos 40 kg</a:t>
            </a:r>
            <a:r>
              <a:rPr lang="es-ES" baseline="30000" dirty="0"/>
              <a:t>†2</a:t>
            </a:r>
            <a:endPar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endParaRPr>
          </a:p>
        </p:txBody>
      </p:sp>
      <p:pic>
        <p:nvPicPr>
          <p:cNvPr id="7" name="Gráfico 6" descr="Calendario contorno">
            <a:extLst>
              <a:ext uri="{FF2B5EF4-FFF2-40B4-BE49-F238E27FC236}">
                <a16:creationId xmlns:a16="http://schemas.microsoft.com/office/drawing/2014/main" id="{1C1E0AC9-66A3-CB8B-C3FF-5A8B2C18C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2800" y="1777093"/>
            <a:ext cx="577278" cy="577278"/>
          </a:xfrm>
          <a:prstGeom prst="rect">
            <a:avLst/>
          </a:prstGeom>
        </p:spPr>
      </p:pic>
    </p:spTree>
    <p:extLst>
      <p:ext uri="{BB962C8B-B14F-4D97-AF65-F5344CB8AC3E}">
        <p14:creationId xmlns:p14="http://schemas.microsoft.com/office/powerpoint/2010/main" val="4087058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9A233AD1-00A8-14EF-7CAA-ACFFB24B525E}"/>
              </a:ext>
            </a:extLst>
          </p:cNvPr>
          <p:cNvSpPr/>
          <p:nvPr/>
        </p:nvSpPr>
        <p:spPr>
          <a:xfrm>
            <a:off x="7745837" y="1841563"/>
            <a:ext cx="3874613" cy="2028459"/>
          </a:xfrm>
          <a:prstGeom prst="roundRect">
            <a:avLst>
              <a:gd name="adj" fmla="val 3627"/>
            </a:avLst>
          </a:prstGeom>
          <a:solidFill>
            <a:srgbClr val="CAF5A8">
              <a:alpha val="15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629538EA-21E5-4BAA-6BB6-F4339FCE0DE9}"/>
              </a:ext>
            </a:extLst>
          </p:cNvPr>
          <p:cNvSpPr/>
          <p:nvPr/>
        </p:nvSpPr>
        <p:spPr>
          <a:xfrm>
            <a:off x="7731090" y="1257616"/>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ángulo redondeado 2">
            <a:extLst>
              <a:ext uri="{FF2B5EF4-FFF2-40B4-BE49-F238E27FC236}">
                <a16:creationId xmlns:a16="http://schemas.microsoft.com/office/drawing/2014/main" id="{1122ACB9-2561-7AAD-BB74-F6DD97A1EA3F}"/>
              </a:ext>
            </a:extLst>
          </p:cNvPr>
          <p:cNvSpPr/>
          <p:nvPr/>
        </p:nvSpPr>
        <p:spPr>
          <a:xfrm>
            <a:off x="4142628" y="1841563"/>
            <a:ext cx="3481598" cy="2028459"/>
          </a:xfrm>
          <a:prstGeom prst="roundRect">
            <a:avLst>
              <a:gd name="adj" fmla="val 3627"/>
            </a:avLst>
          </a:prstGeom>
          <a:solidFill>
            <a:srgbClr val="CAF5A8">
              <a:alpha val="15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Elipse 5">
            <a:extLst>
              <a:ext uri="{FF2B5EF4-FFF2-40B4-BE49-F238E27FC236}">
                <a16:creationId xmlns:a16="http://schemas.microsoft.com/office/drawing/2014/main" id="{3A0D47BA-1866-946C-918A-C5A4B8876600}"/>
              </a:ext>
            </a:extLst>
          </p:cNvPr>
          <p:cNvSpPr/>
          <p:nvPr/>
        </p:nvSpPr>
        <p:spPr>
          <a:xfrm>
            <a:off x="4116752" y="1257616"/>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721FA40F-9C3C-4DD2-C27C-1420FFAF52C4}"/>
              </a:ext>
            </a:extLst>
          </p:cNvPr>
          <p:cNvSpPr/>
          <p:nvPr/>
        </p:nvSpPr>
        <p:spPr>
          <a:xfrm>
            <a:off x="551551" y="1841563"/>
            <a:ext cx="3481598" cy="2028459"/>
          </a:xfrm>
          <a:prstGeom prst="roundRect">
            <a:avLst>
              <a:gd name="adj" fmla="val 3627"/>
            </a:avLst>
          </a:prstGeom>
          <a:solidFill>
            <a:srgbClr val="CAF5A8">
              <a:alpha val="15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Elipse 28">
            <a:extLst>
              <a:ext uri="{FF2B5EF4-FFF2-40B4-BE49-F238E27FC236}">
                <a16:creationId xmlns:a16="http://schemas.microsoft.com/office/drawing/2014/main" id="{7FBAE284-464B-F405-90EA-505E3EFD8E2F}"/>
              </a:ext>
            </a:extLst>
          </p:cNvPr>
          <p:cNvSpPr/>
          <p:nvPr/>
        </p:nvSpPr>
        <p:spPr>
          <a:xfrm>
            <a:off x="533400" y="1257616"/>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dirty="0"/>
              <a:t>EBGLYSS</a:t>
            </a:r>
            <a:r>
              <a:rPr lang="es-ES" baseline="30000" dirty="0"/>
              <a:t>®</a:t>
            </a:r>
            <a:r>
              <a:rPr lang="es-ES" dirty="0"/>
              <a:t>, un inhibidor selectivo de la IL-13</a:t>
            </a:r>
            <a:r>
              <a:rPr lang="es-ES" baseline="30000" dirty="0"/>
              <a:t>1</a:t>
            </a:r>
            <a:r>
              <a:rPr lang="es-ES" dirty="0"/>
              <a:t> de nueva generación</a:t>
            </a:r>
            <a:r>
              <a:rPr lang="es-ES" baseline="30000" dirty="0"/>
              <a:t>2</a:t>
            </a:r>
            <a:r>
              <a:rPr lang="es-ES" dirty="0"/>
              <a:t> desarrollado para maximizar la eficacia en dermatitis atópica</a:t>
            </a:r>
            <a:r>
              <a:rPr lang="es-ES" baseline="30000" dirty="0"/>
              <a:t>3</a:t>
            </a:r>
          </a:p>
        </p:txBody>
      </p:sp>
      <p:sp>
        <p:nvSpPr>
          <p:cNvPr id="7" name="object 7"/>
          <p:cNvSpPr txBox="1"/>
          <p:nvPr/>
        </p:nvSpPr>
        <p:spPr>
          <a:xfrm>
            <a:off x="653390" y="2237630"/>
            <a:ext cx="3277920" cy="1383893"/>
          </a:xfrm>
          <a:prstGeom prst="rect">
            <a:avLst/>
          </a:prstGeom>
        </p:spPr>
        <p:txBody>
          <a:bodyPr vert="horz" wrap="square" lIns="0" tIns="113209" rIns="0" bIns="0" rtlCol="0">
            <a:spAutoFit/>
          </a:bodyPr>
          <a:lstStyle/>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22346A"/>
                </a:solidFill>
                <a:effectLst/>
                <a:uLnTx/>
                <a:uFillTx/>
                <a:latin typeface="Arial"/>
                <a:ea typeface="+mn-ea"/>
                <a:cs typeface="Arial"/>
              </a:rPr>
              <a:t>Anticuerpo monoclonal IgG4 </a:t>
            </a:r>
            <a:r>
              <a:rPr kumimoji="0" lang="es-ES" sz="1000" b="1" i="0" u="none" strike="noStrike" kern="1200" cap="none" spc="0" normalizeH="0" baseline="0" noProof="0" dirty="0">
                <a:ln>
                  <a:noFill/>
                </a:ln>
                <a:solidFill>
                  <a:srgbClr val="22346A"/>
                </a:solidFill>
                <a:effectLst/>
                <a:uLnTx/>
                <a:uFillTx/>
                <a:latin typeface="Arial"/>
                <a:ea typeface="+mn-ea"/>
                <a:cs typeface="Arial"/>
              </a:rPr>
              <a:t>selectivo</a:t>
            </a:r>
            <a:r>
              <a:rPr kumimoji="0" lang="es-ES" sz="1000" b="0" i="0" u="none" strike="noStrike" kern="1200" cap="none" spc="0" normalizeH="0" baseline="0" noProof="0" dirty="0">
                <a:ln>
                  <a:noFill/>
                </a:ln>
                <a:solidFill>
                  <a:srgbClr val="22346A"/>
                </a:solidFill>
                <a:effectLst/>
                <a:uLnTx/>
                <a:uFillTx/>
                <a:latin typeface="Arial"/>
                <a:ea typeface="+mn-ea"/>
                <a:cs typeface="Arial"/>
              </a:rPr>
              <a:t> que</a:t>
            </a:r>
            <a:r>
              <a:rPr kumimoji="0" lang="es-ES" sz="1000" b="1" i="0" u="none" strike="noStrike" kern="1200" cap="none" spc="0" normalizeH="0" baseline="0" noProof="0" dirty="0">
                <a:ln>
                  <a:noFill/>
                </a:ln>
                <a:solidFill>
                  <a:srgbClr val="22346A"/>
                </a:solidFill>
                <a:effectLst/>
                <a:uLnTx/>
                <a:uFillTx/>
                <a:latin typeface="Arial"/>
                <a:ea typeface="+mn-ea"/>
                <a:cs typeface="Arial"/>
              </a:rPr>
              <a:t> inhibe la señalización de la IL-13</a:t>
            </a:r>
            <a:r>
              <a:rPr kumimoji="0" lang="es-ES" sz="1000" b="0" i="0" u="none" strike="noStrike" kern="1200" cap="none" spc="0" normalizeH="0" baseline="30000" noProof="0" dirty="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22346A"/>
                </a:solidFill>
                <a:effectLst/>
                <a:uLnTx/>
                <a:uFillTx/>
                <a:latin typeface="Arial"/>
                <a:ea typeface="+mn-ea"/>
                <a:cs typeface="Arial"/>
              </a:rPr>
              <a:t>Se une a la IL-13 con </a:t>
            </a:r>
            <a:r>
              <a:rPr kumimoji="0" lang="es-ES" sz="1000" b="1" i="0" u="none" strike="noStrike" kern="1200" cap="none" spc="0" normalizeH="0" baseline="0" noProof="0" dirty="0">
                <a:ln>
                  <a:noFill/>
                </a:ln>
                <a:solidFill>
                  <a:srgbClr val="22346A"/>
                </a:solidFill>
                <a:effectLst/>
                <a:uLnTx/>
                <a:uFillTx/>
                <a:latin typeface="Arial"/>
                <a:ea typeface="+mn-ea"/>
                <a:cs typeface="Arial"/>
              </a:rPr>
              <a:t>alta afinidad y con una  tasa de disociación lenta</a:t>
            </a:r>
            <a:r>
              <a:rPr kumimoji="0" lang="es-ES" sz="1000" b="0" i="0" u="none" strike="noStrike" kern="1200" cap="none" spc="0" normalizeH="0" baseline="30000" noProof="0" dirty="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Bloquea</a:t>
            </a:r>
            <a:r>
              <a:rPr kumimoji="0" lang="es-ES" sz="1000" b="0" i="0" u="none" strike="noStrike" kern="1200" cap="none" spc="0" normalizeH="0" baseline="0" noProof="0" dirty="0">
                <a:ln>
                  <a:noFill/>
                </a:ln>
                <a:solidFill>
                  <a:srgbClr val="22346A"/>
                </a:solidFill>
                <a:effectLst/>
                <a:uLnTx/>
                <a:uFillTx/>
                <a:latin typeface="Arial"/>
                <a:ea typeface="+mn-ea"/>
                <a:cs typeface="Arial"/>
              </a:rPr>
              <a:t> la señalización de la IL-13 con </a:t>
            </a:r>
            <a:r>
              <a:rPr kumimoji="0" lang="es-ES" sz="1000" b="1" i="0" u="none" strike="noStrike" kern="1200" cap="none" spc="0" normalizeH="0" baseline="0" noProof="0" dirty="0">
                <a:ln>
                  <a:noFill/>
                </a:ln>
                <a:solidFill>
                  <a:srgbClr val="22346A"/>
                </a:solidFill>
                <a:effectLst/>
                <a:uLnTx/>
                <a:uFillTx/>
                <a:latin typeface="Arial"/>
                <a:ea typeface="+mn-ea"/>
                <a:cs typeface="Arial"/>
              </a:rPr>
              <a:t>alta potencia</a:t>
            </a:r>
            <a:r>
              <a:rPr kumimoji="0" lang="es-ES" sz="1000" b="0" i="0" u="none" strike="noStrike" kern="1200" cap="none" spc="0" normalizeH="0" baseline="30000" noProof="0" dirty="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No interfiere en la regulación endógena </a:t>
            </a:r>
            <a:r>
              <a:rPr kumimoji="0" lang="es-ES" sz="1000" b="0" i="0" u="none" strike="noStrike" kern="1200" cap="none" spc="0" normalizeH="0" baseline="0" noProof="0" dirty="0">
                <a:ln>
                  <a:noFill/>
                </a:ln>
                <a:solidFill>
                  <a:srgbClr val="22346A"/>
                </a:solidFill>
                <a:effectLst/>
                <a:uLnTx/>
                <a:uFillTx/>
                <a:latin typeface="Arial"/>
                <a:ea typeface="+mn-ea"/>
                <a:cs typeface="Arial"/>
              </a:rPr>
              <a:t>de la IL-13</a:t>
            </a:r>
            <a:r>
              <a:rPr kumimoji="0" lang="es-ES" sz="1000" b="0" i="0" u="none" strike="noStrike" kern="1200" cap="none" spc="0" normalizeH="0" baseline="30000" noProof="0" dirty="0">
                <a:ln>
                  <a:noFill/>
                </a:ln>
                <a:solidFill>
                  <a:srgbClr val="22346A"/>
                </a:solidFill>
                <a:effectLst/>
                <a:uLnTx/>
                <a:uFillTx/>
                <a:latin typeface="Arial"/>
                <a:ea typeface="+mn-ea"/>
                <a:cs typeface="Arial"/>
              </a:rPr>
              <a:t>4</a:t>
            </a:r>
          </a:p>
        </p:txBody>
      </p:sp>
      <p:sp>
        <p:nvSpPr>
          <p:cNvPr id="8" name="object 8"/>
          <p:cNvSpPr txBox="1"/>
          <p:nvPr/>
        </p:nvSpPr>
        <p:spPr>
          <a:xfrm>
            <a:off x="4301692" y="2237630"/>
            <a:ext cx="3064111" cy="1422365"/>
          </a:xfrm>
          <a:prstGeom prst="rect">
            <a:avLst/>
          </a:prstGeom>
        </p:spPr>
        <p:txBody>
          <a:bodyPr vert="horz" wrap="square" lIns="0" tIns="113209" rIns="0" bIns="0" rtlCol="0">
            <a:spAutoFit/>
          </a:bodyPr>
          <a:lstStyle/>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Rapidez</a:t>
            </a:r>
            <a:r>
              <a:rPr kumimoji="0" lang="es-ES" sz="1000" b="0" i="0" u="none" strike="noStrike" kern="1200" cap="none" spc="0" normalizeH="0" baseline="0" noProof="0" dirty="0">
                <a:ln>
                  <a:noFill/>
                </a:ln>
                <a:solidFill>
                  <a:srgbClr val="22346A"/>
                </a:solidFill>
                <a:effectLst/>
                <a:uLnTx/>
                <a:uFillTx/>
                <a:latin typeface="Arial"/>
                <a:ea typeface="+mn-ea"/>
                <a:cs typeface="Arial"/>
              </a:rPr>
              <a:t>: Alivio del picor desde los primeros días</a:t>
            </a:r>
            <a:r>
              <a:rPr kumimoji="0" lang="es-ES" sz="1000" b="0" i="0" u="none" strike="noStrike" kern="1200" cap="none" spc="0" normalizeH="0" baseline="30000" noProof="0" dirty="0">
                <a:ln>
                  <a:noFill/>
                </a:ln>
                <a:solidFill>
                  <a:srgbClr val="22346A"/>
                </a:solidFill>
                <a:effectLst/>
                <a:uLnTx/>
                <a:uFillTx/>
                <a:latin typeface="Arial"/>
                <a:ea typeface="+mn-ea"/>
                <a:cs typeface="Arial"/>
              </a:rPr>
              <a:t>5</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Eficacia a corto y largo plazo</a:t>
            </a:r>
            <a:r>
              <a:rPr kumimoji="0" lang="es-ES" sz="1000" b="0" i="0" u="none" strike="noStrike" kern="1200" cap="none" spc="0" normalizeH="0" baseline="30000" noProof="0" dirty="0">
                <a:ln>
                  <a:noFill/>
                </a:ln>
                <a:solidFill>
                  <a:srgbClr val="22346A"/>
                </a:solidFill>
                <a:effectLst/>
                <a:uLnTx/>
                <a:uFillTx/>
                <a:latin typeface="Arial"/>
                <a:ea typeface="+mn-ea"/>
                <a:cs typeface="Arial"/>
              </a:rPr>
              <a:t>5-8</a:t>
            </a:r>
            <a:r>
              <a:rPr kumimoji="0" lang="es-ES" sz="1000" b="0" i="0" u="none" strike="noStrike" kern="1200" cap="none" spc="0" normalizeH="0" baseline="0" noProof="0" dirty="0">
                <a:ln>
                  <a:noFill/>
                </a:ln>
                <a:solidFill>
                  <a:srgbClr val="22346A"/>
                </a:solidFill>
                <a:effectLst/>
                <a:uLnTx/>
                <a:uFillTx/>
                <a:latin typeface="Arial"/>
                <a:ea typeface="+mn-ea"/>
                <a:cs typeface="Arial"/>
              </a:rPr>
              <a:t>: el 86,8% de los pacientes mantiene la respuesta EASI-90 a los 3 años*</a:t>
            </a:r>
            <a:r>
              <a:rPr lang="es-ES" sz="1000" baseline="30000" dirty="0">
                <a:solidFill>
                  <a:srgbClr val="22346A"/>
                </a:solidFill>
                <a:latin typeface="Arial"/>
                <a:cs typeface="Arial"/>
              </a:rPr>
              <a:t>9</a:t>
            </a:r>
            <a:endParaRPr kumimoji="0" lang="es-ES" sz="1000" b="0" i="0" u="none" strike="noStrike" kern="1200" cap="none" spc="0" normalizeH="0" baseline="30000" noProof="0" dirty="0">
              <a:ln>
                <a:noFill/>
              </a:ln>
              <a:solidFill>
                <a:srgbClr val="22346A"/>
              </a:solidFill>
              <a:effectLst/>
              <a:uLnTx/>
              <a:uFillTx/>
              <a:latin typeface="Arial"/>
              <a:ea typeface="+mn-ea"/>
              <a:cs typeface="Arial"/>
            </a:endParaRPr>
          </a:p>
          <a:p>
            <a:pPr marL="177226" indent="-171450">
              <a:spcBef>
                <a:spcPts val="891"/>
              </a:spcBef>
              <a:buFont typeface="Arial" panose="020B0604020202020204" pitchFamily="34" charset="0"/>
              <a:buChar char="•"/>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Seguridad</a:t>
            </a:r>
            <a:r>
              <a:rPr kumimoji="0" lang="es-ES" sz="1000" b="0" i="0" u="none" strike="noStrike" kern="1200" cap="none" spc="0" normalizeH="0" baseline="0" noProof="0" dirty="0">
                <a:ln>
                  <a:noFill/>
                </a:ln>
                <a:solidFill>
                  <a:srgbClr val="22346A"/>
                </a:solidFill>
                <a:effectLst/>
                <a:uLnTx/>
                <a:uFillTx/>
                <a:latin typeface="Arial"/>
                <a:ea typeface="+mn-ea"/>
                <a:cs typeface="Arial"/>
              </a:rPr>
              <a:t>: EBGLYSS</a:t>
            </a:r>
            <a:r>
              <a:rPr kumimoji="0" lang="es-ES" sz="1000" b="0" i="0" u="none" strike="noStrike" kern="1200" cap="none" spc="0" normalizeH="0" baseline="30000" noProof="0" dirty="0">
                <a:ln>
                  <a:noFill/>
                </a:ln>
                <a:solidFill>
                  <a:srgbClr val="22346A"/>
                </a:solidFill>
                <a:effectLst/>
                <a:uLnTx/>
                <a:uFillTx/>
                <a:latin typeface="Arial"/>
                <a:ea typeface="+mn-ea"/>
                <a:cs typeface="Arial"/>
              </a:rPr>
              <a:t>®</a:t>
            </a:r>
            <a:r>
              <a:rPr kumimoji="0" lang="es-ES" sz="1000" b="0" i="0" u="none" strike="noStrike" kern="1200" cap="none" spc="0" normalizeH="0" baseline="0" noProof="0" dirty="0">
                <a:ln>
                  <a:noFill/>
                </a:ln>
                <a:solidFill>
                  <a:srgbClr val="22346A"/>
                </a:solidFill>
                <a:effectLst/>
                <a:uLnTx/>
                <a:uFillTx/>
                <a:latin typeface="Arial"/>
                <a:ea typeface="+mn-ea"/>
                <a:cs typeface="Arial"/>
              </a:rPr>
              <a:t> presenta un perfil de seguridad favorable y mantenido a largo</a:t>
            </a:r>
            <a:r>
              <a:rPr kumimoji="0" lang="es-ES" sz="1000" b="0" i="0" u="none" strike="noStrike" kern="1200" cap="none" spc="0" normalizeH="0" baseline="30000" noProof="0" dirty="0">
                <a:ln>
                  <a:noFill/>
                </a:ln>
                <a:solidFill>
                  <a:srgbClr val="22346A"/>
                </a:solidFill>
                <a:effectLst/>
                <a:uLnTx/>
                <a:uFillTx/>
                <a:latin typeface="Arial"/>
                <a:ea typeface="+mn-ea"/>
                <a:cs typeface="Arial"/>
              </a:rPr>
              <a:t>6,</a:t>
            </a:r>
            <a:r>
              <a:rPr lang="es-ES" sz="1000" baseline="30000" dirty="0">
                <a:solidFill>
                  <a:srgbClr val="22346A"/>
                </a:solidFill>
                <a:latin typeface="Arial"/>
                <a:cs typeface="Arial"/>
              </a:rPr>
              <a:t>7 </a:t>
            </a:r>
            <a:r>
              <a:rPr lang="es-ES" sz="1000" dirty="0">
                <a:solidFill>
                  <a:srgbClr val="22346A"/>
                </a:solidFill>
                <a:cs typeface="Arial"/>
              </a:rPr>
              <a:t>(hasta 3 años)*</a:t>
            </a:r>
            <a:r>
              <a:rPr lang="es-ES" sz="1000" baseline="30000" dirty="0">
                <a:solidFill>
                  <a:srgbClr val="22346A"/>
                </a:solidFill>
                <a:cs typeface="Arial"/>
              </a:rPr>
              <a:t>9</a:t>
            </a:r>
          </a:p>
        </p:txBody>
      </p:sp>
      <p:sp>
        <p:nvSpPr>
          <p:cNvPr id="9" name="object 9"/>
          <p:cNvSpPr txBox="1"/>
          <p:nvPr/>
        </p:nvSpPr>
        <p:spPr>
          <a:xfrm>
            <a:off x="7898651" y="2237630"/>
            <a:ext cx="3588236" cy="1267310"/>
          </a:xfrm>
          <a:prstGeom prst="rect">
            <a:avLst/>
          </a:prstGeom>
        </p:spPr>
        <p:txBody>
          <a:bodyPr vert="horz" wrap="square" lIns="0" tIns="112054" rIns="0" bIns="0" rtlCol="0">
            <a:spAutoFit/>
          </a:bodyPr>
          <a:lstStyle/>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22346A"/>
                </a:solidFill>
                <a:effectLst/>
                <a:uLnTx/>
                <a:uFillTx/>
                <a:latin typeface="Arial"/>
                <a:ea typeface="+mn-ea"/>
                <a:cs typeface="Arial"/>
              </a:rPr>
              <a:t>Dosis de mantenimiento mensual cada 4 semanas para adultos y adolescentes mayores de 12 años y de al menos 40 kg kg</a:t>
            </a:r>
            <a:r>
              <a:rPr kumimoji="0" lang="es-ES" sz="1000" b="0" i="0" u="none" strike="noStrike" kern="1200" cap="none" spc="0" normalizeH="0" baseline="30000" noProof="0" dirty="0">
                <a:ln>
                  <a:noFill/>
                </a:ln>
                <a:solidFill>
                  <a:srgbClr val="22346A"/>
                </a:solidFill>
                <a:effectLst/>
                <a:uLnTx/>
                <a:uFillTx/>
                <a:latin typeface="Arial"/>
                <a:ea typeface="+mn-ea"/>
                <a:cs typeface="Arial"/>
              </a:rPr>
              <a:t>†1</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Menor número de inyecciones al  año</a:t>
            </a:r>
            <a:r>
              <a:rPr kumimoji="0" lang="es-ES" sz="1000" b="0" i="0" u="none" strike="noStrike" kern="1200" cap="none" spc="0" normalizeH="0" baseline="30000" noProof="0" dirty="0">
                <a:ln>
                  <a:noFill/>
                </a:ln>
                <a:solidFill>
                  <a:srgbClr val="22346A"/>
                </a:solidFill>
                <a:effectLst/>
                <a:uLnTx/>
                <a:uFillTx/>
                <a:latin typeface="Arial"/>
                <a:ea typeface="+mn-ea"/>
                <a:cs typeface="Arial"/>
              </a:rPr>
              <a:t>1,12,13</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srgbClr val="22346A"/>
                </a:solidFill>
                <a:effectLst/>
                <a:uLnTx/>
                <a:uFillTx/>
                <a:latin typeface="Arial"/>
                <a:ea typeface="+mn-ea"/>
                <a:cs typeface="Arial"/>
              </a:rPr>
              <a:t>No requiere ajuste de dosis ni por peso ni por perfil de paciente</a:t>
            </a:r>
            <a:r>
              <a:rPr kumimoji="0" lang="es-ES" sz="1000" b="0" i="0" u="none" strike="noStrike" kern="1200" cap="none" spc="0" normalizeH="0" baseline="30000" noProof="0" dirty="0">
                <a:ln>
                  <a:noFill/>
                </a:ln>
                <a:solidFill>
                  <a:srgbClr val="22346A"/>
                </a:solidFill>
                <a:effectLst/>
                <a:uLnTx/>
                <a:uFillTx/>
                <a:latin typeface="Arial"/>
                <a:ea typeface="+mn-ea"/>
                <a:cs typeface="Arial"/>
              </a:rPr>
              <a:t>1</a:t>
            </a:r>
            <a:endParaRPr kumimoji="0" sz="1516" b="0" i="0" u="none" strike="noStrike" kern="1200" cap="none" spc="0" normalizeH="0" baseline="30000" noProof="0" dirty="0">
              <a:ln>
                <a:noFill/>
              </a:ln>
              <a:solidFill>
                <a:srgbClr val="000000"/>
              </a:solidFill>
              <a:effectLst/>
              <a:uLnTx/>
              <a:uFillTx/>
              <a:latin typeface="Arial"/>
              <a:ea typeface="+mn-ea"/>
              <a:cs typeface="Arial"/>
            </a:endParaRPr>
          </a:p>
        </p:txBody>
      </p:sp>
      <p:sp>
        <p:nvSpPr>
          <p:cNvPr id="10" name="object 10"/>
          <p:cNvSpPr/>
          <p:nvPr/>
        </p:nvSpPr>
        <p:spPr>
          <a:xfrm>
            <a:off x="729353" y="1462140"/>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4303494" y="1453629"/>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object 12"/>
          <p:cNvGrpSpPr/>
          <p:nvPr/>
        </p:nvGrpSpPr>
        <p:grpSpPr>
          <a:xfrm>
            <a:off x="7967667" y="1479113"/>
            <a:ext cx="422416" cy="450864"/>
            <a:chOff x="14222921" y="3402843"/>
            <a:chExt cx="696595" cy="743508"/>
          </a:xfrm>
        </p:grpSpPr>
        <p:sp>
          <p:nvSpPr>
            <p:cNvPr id="13" name="object 13"/>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2" cstate="print"/>
            <a:stretch>
              <a:fillRect/>
            </a:stretch>
          </p:blipFill>
          <p:spPr>
            <a:xfrm>
              <a:off x="14344074" y="3402843"/>
              <a:ext cx="93715" cy="200837"/>
            </a:xfrm>
            <a:prstGeom prst="rect">
              <a:avLst/>
            </a:prstGeom>
          </p:spPr>
        </p:pic>
        <p:pic>
          <p:nvPicPr>
            <p:cNvPr id="15" name="object 15"/>
            <p:cNvPicPr/>
            <p:nvPr/>
          </p:nvPicPr>
          <p:blipFill>
            <a:blip r:embed="rId3" cstate="print"/>
            <a:stretch>
              <a:fillRect/>
            </a:stretch>
          </p:blipFill>
          <p:spPr>
            <a:xfrm>
              <a:off x="14705558" y="3402843"/>
              <a:ext cx="93715" cy="200837"/>
            </a:xfrm>
            <a:prstGeom prst="rect">
              <a:avLst/>
            </a:prstGeom>
          </p:spPr>
        </p:pic>
        <p:pic>
          <p:nvPicPr>
            <p:cNvPr id="16" name="object 16"/>
            <p:cNvPicPr/>
            <p:nvPr/>
          </p:nvPicPr>
          <p:blipFill>
            <a:blip r:embed="rId4" cstate="print"/>
            <a:stretch>
              <a:fillRect/>
            </a:stretch>
          </p:blipFill>
          <p:spPr>
            <a:xfrm>
              <a:off x="14303259" y="3717366"/>
              <a:ext cx="147261" cy="93722"/>
            </a:xfrm>
            <a:prstGeom prst="rect">
              <a:avLst/>
            </a:prstGeom>
          </p:spPr>
        </p:pic>
        <p:pic>
          <p:nvPicPr>
            <p:cNvPr id="17" name="object 17"/>
            <p:cNvPicPr/>
            <p:nvPr/>
          </p:nvPicPr>
          <p:blipFill>
            <a:blip r:embed="rId5" cstate="print"/>
            <a:stretch>
              <a:fillRect/>
            </a:stretch>
          </p:blipFill>
          <p:spPr>
            <a:xfrm>
              <a:off x="14504088" y="3717366"/>
              <a:ext cx="147261" cy="93722"/>
            </a:xfrm>
            <a:prstGeom prst="rect">
              <a:avLst/>
            </a:prstGeom>
          </p:spPr>
        </p:pic>
        <p:pic>
          <p:nvPicPr>
            <p:cNvPr id="18" name="object 18"/>
            <p:cNvPicPr/>
            <p:nvPr/>
          </p:nvPicPr>
          <p:blipFill>
            <a:blip r:embed="rId6" cstate="print"/>
            <a:stretch>
              <a:fillRect/>
            </a:stretch>
          </p:blipFill>
          <p:spPr>
            <a:xfrm>
              <a:off x="14303259" y="3837863"/>
              <a:ext cx="147261" cy="93715"/>
            </a:xfrm>
            <a:prstGeom prst="rect">
              <a:avLst/>
            </a:prstGeom>
          </p:spPr>
        </p:pic>
        <p:pic>
          <p:nvPicPr>
            <p:cNvPr id="19" name="object 19"/>
            <p:cNvPicPr/>
            <p:nvPr/>
          </p:nvPicPr>
          <p:blipFill>
            <a:blip r:embed="rId7" cstate="print"/>
            <a:stretch>
              <a:fillRect/>
            </a:stretch>
          </p:blipFill>
          <p:spPr>
            <a:xfrm>
              <a:off x="14704915" y="3717366"/>
              <a:ext cx="147283" cy="93722"/>
            </a:xfrm>
            <a:prstGeom prst="rect">
              <a:avLst/>
            </a:prstGeom>
          </p:spPr>
        </p:pic>
        <p:pic>
          <p:nvPicPr>
            <p:cNvPr id="20" name="object 20"/>
            <p:cNvPicPr/>
            <p:nvPr/>
          </p:nvPicPr>
          <p:blipFill>
            <a:blip r:embed="rId8" cstate="print"/>
            <a:stretch>
              <a:fillRect/>
            </a:stretch>
          </p:blipFill>
          <p:spPr>
            <a:xfrm>
              <a:off x="14504088" y="3837863"/>
              <a:ext cx="147261" cy="93715"/>
            </a:xfrm>
            <a:prstGeom prst="rect">
              <a:avLst/>
            </a:prstGeom>
          </p:spPr>
        </p:pic>
        <p:pic>
          <p:nvPicPr>
            <p:cNvPr id="21" name="object 21"/>
            <p:cNvPicPr/>
            <p:nvPr/>
          </p:nvPicPr>
          <p:blipFill>
            <a:blip r:embed="rId9" cstate="print"/>
            <a:stretch>
              <a:fillRect/>
            </a:stretch>
          </p:blipFill>
          <p:spPr>
            <a:xfrm>
              <a:off x="14303259" y="3958347"/>
              <a:ext cx="147261" cy="93737"/>
            </a:xfrm>
            <a:prstGeom prst="rect">
              <a:avLst/>
            </a:prstGeom>
          </p:spPr>
        </p:pic>
        <p:pic>
          <p:nvPicPr>
            <p:cNvPr id="22" name="object 22"/>
            <p:cNvPicPr/>
            <p:nvPr/>
          </p:nvPicPr>
          <p:blipFill>
            <a:blip r:embed="rId10" cstate="print"/>
            <a:stretch>
              <a:fillRect/>
            </a:stretch>
          </p:blipFill>
          <p:spPr>
            <a:xfrm>
              <a:off x="14704915" y="3837863"/>
              <a:ext cx="147283" cy="93715"/>
            </a:xfrm>
            <a:prstGeom prst="rect">
              <a:avLst/>
            </a:prstGeom>
          </p:spPr>
        </p:pic>
        <p:pic>
          <p:nvPicPr>
            <p:cNvPr id="23" name="object 23"/>
            <p:cNvPicPr/>
            <p:nvPr/>
          </p:nvPicPr>
          <p:blipFill>
            <a:blip r:embed="rId11" cstate="print"/>
            <a:stretch>
              <a:fillRect/>
            </a:stretch>
          </p:blipFill>
          <p:spPr>
            <a:xfrm>
              <a:off x="14504088" y="3958347"/>
              <a:ext cx="147261" cy="93737"/>
            </a:xfrm>
            <a:prstGeom prst="rect">
              <a:avLst/>
            </a:prstGeom>
          </p:spPr>
        </p:pic>
        <p:pic>
          <p:nvPicPr>
            <p:cNvPr id="24" name="object 24"/>
            <p:cNvPicPr/>
            <p:nvPr/>
          </p:nvPicPr>
          <p:blipFill>
            <a:blip r:embed="rId12" cstate="print"/>
            <a:stretch>
              <a:fillRect/>
            </a:stretch>
          </p:blipFill>
          <p:spPr>
            <a:xfrm>
              <a:off x="14704915" y="3958347"/>
              <a:ext cx="147283" cy="93737"/>
            </a:xfrm>
            <a:prstGeom prst="rect">
              <a:avLst/>
            </a:prstGeom>
          </p:spPr>
        </p:pic>
      </p:grpSp>
      <p:sp>
        <p:nvSpPr>
          <p:cNvPr id="27" name="CuadroTexto 26">
            <a:extLst>
              <a:ext uri="{FF2B5EF4-FFF2-40B4-BE49-F238E27FC236}">
                <a16:creationId xmlns:a16="http://schemas.microsoft.com/office/drawing/2014/main" id="{EFC23C9C-864C-5DBF-0D4D-B8FE4536772F}"/>
              </a:ext>
            </a:extLst>
          </p:cNvPr>
          <p:cNvSpPr txBox="1"/>
          <p:nvPr/>
        </p:nvSpPr>
        <p:spPr>
          <a:xfrm>
            <a:off x="1400175" y="4842176"/>
            <a:ext cx="925176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índice de gravedad y área de eczema;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interleuquina-13.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*En pacientes respondedores (pacientes que lograron EASI-75 o IGA 0/1 con una reducción ≥2 puntos en la semana 16 sin medicación de rescate).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p</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&lt;0,001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vs.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placebo en la Semana 166; </a:t>
            </a:r>
            <a:r>
              <a:rPr kumimoji="0" lang="es-ES" sz="7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Después de un período de inducción con administraciones cada 2 semanas de 16 semanas</a:t>
            </a:r>
            <a:r>
              <a:rPr lang="es-ES" sz="700" spc="-10" dirty="0">
                <a:solidFill>
                  <a:srgbClr val="646464"/>
                </a:solidFill>
                <a:latin typeface="Arial" panose="020B0604020202020204"/>
              </a:rPr>
              <a:t>.</a:t>
            </a:r>
            <a:r>
              <a:rPr lang="es-ES" sz="700" spc="-10" baseline="30000" dirty="0">
                <a:solidFill>
                  <a:srgbClr val="646464"/>
                </a:solidFill>
                <a:latin typeface="Arial" panose="020B0604020202020204"/>
              </a:rPr>
              <a:t>9</a:t>
            </a:r>
            <a:endParaRPr kumimoji="0" lang="es-ES" sz="700" b="0" i="0" u="none" strike="noStrike" kern="1200" cap="none" spc="-10" normalizeH="0" baseline="30000" noProof="0" dirty="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1.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diciembre 2025.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2.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Los fármacos del futuro ya están aquí: más precisos, más eficaces y con menos efectos secundarios. Reportaje.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Farma</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industria [internet]. Disponible en https://www.farmaindustria.es/web/reportaje/los-farmacos-del-futuro-ya-estan-aqui-mas-precisos-mas-eficaces-y-con-menos-efectos-secundarios/. Último acceso: enero 2025. </a:t>
            </a:r>
            <a:r>
              <a:rPr kumimoji="0" lang="en-US" sz="700" b="1" i="0" u="none" strike="noStrike" kern="1200" cap="none" spc="-10" normalizeH="0" baseline="0" noProof="0" dirty="0">
                <a:ln>
                  <a:noFill/>
                </a:ln>
                <a:solidFill>
                  <a:srgbClr val="646464"/>
                </a:solidFill>
                <a:effectLst/>
                <a:uLnTx/>
                <a:uFillTx/>
                <a:latin typeface="Arial" panose="020B0604020202020204"/>
                <a:ea typeface="+mn-ea"/>
                <a:cs typeface="+mn-cs"/>
              </a:rPr>
              <a:t>3.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Gonçalves F, </a:t>
            </a:r>
            <a:r>
              <a:rPr kumimoji="0" lang="en-U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Selective IL-13 inhibitors for the treatment of atopic dermatitis. Drugs Context. 2021;10:2021-1-7.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4.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Okragly</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AJ,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Binding</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Interleukin-13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Antibody</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Ther</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Heidelb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2023;13(7):1535-47.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5.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Yosipovitch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G, Lio PA,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Rosmarin</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 Serra-Baldrich 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Legat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FJ, Casillas M, et al.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improved</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reduced</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extent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interference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on</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sleep</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dermatitis: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two</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randomized</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placebo-</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controlled</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phase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III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trials</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Br J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2024;190(2):289-291.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6.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Blauvelt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and safety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dermatitis: 52-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week results of two randomized double-blinded placebo-controlled phase III trials. Br J Dermatol. 2023;188(6):740-8.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7.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Paller</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AS,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Safety and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Adolescent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Dermatitis: A 52-Week, Open-Label, Phase 3 Study. Dermatol Ther (</a:t>
            </a:r>
            <a:r>
              <a:rPr kumimoji="0" lang="en-US" sz="700" b="0" i="0" u="none" strike="noStrike" kern="1200" cap="none" spc="-10" normalizeH="0" baseline="0" noProof="0" dirty="0" err="1">
                <a:ln>
                  <a:noFill/>
                </a:ln>
                <a:solidFill>
                  <a:srgbClr val="646464"/>
                </a:solidFill>
                <a:effectLst/>
                <a:uLnTx/>
                <a:uFillTx/>
                <a:latin typeface="Arial" panose="020B0604020202020204"/>
                <a:ea typeface="+mn-ea"/>
                <a:cs typeface="+mn-cs"/>
              </a:rPr>
              <a:t>Heidelb</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 2023;13(7):1517-34. </a:t>
            </a:r>
            <a:r>
              <a:rPr kumimoji="0" lang="en-US" sz="700" b="1" i="0" u="none" strike="noStrike" kern="1200" cap="none" spc="-10" normalizeH="0" baseline="0" noProof="0" dirty="0">
                <a:ln>
                  <a:noFill/>
                </a:ln>
                <a:solidFill>
                  <a:srgbClr val="646464"/>
                </a:solidFill>
                <a:effectLst/>
                <a:uLnTx/>
                <a:uFillTx/>
                <a:latin typeface="Arial" panose="020B0604020202020204"/>
                <a:ea typeface="+mn-ea"/>
                <a:cs typeface="+mn-cs"/>
              </a:rPr>
              <a:t>8.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Guttman-Yassky E, </a:t>
            </a:r>
            <a:r>
              <a:rPr kumimoji="0" lang="en-U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Efficacy and Safety of Lebrikizumab Is Maintained to Two Years in Patients With Moderate-to-Severe Atopic Dermatitis. SKIN The Journal of Cutaneous Medicine. 2023;7(6):s271-s. </a:t>
            </a:r>
            <a:r>
              <a:rPr kumimoji="0" lang="en-US" sz="700" b="1" i="0" u="none" strike="noStrike" kern="1200" cap="none" spc="-10" normalizeH="0" baseline="0" noProof="0" dirty="0">
                <a:ln>
                  <a:noFill/>
                </a:ln>
                <a:solidFill>
                  <a:srgbClr val="646464"/>
                </a:solidFill>
                <a:effectLst/>
                <a:uLnTx/>
                <a:uFillTx/>
                <a:latin typeface="Arial" panose="020B0604020202020204"/>
                <a:ea typeface="+mn-ea"/>
                <a:cs typeface="+mn-cs"/>
              </a:rPr>
              <a:t>9</a:t>
            </a:r>
            <a:r>
              <a:rPr lang="en-US" sz="700" b="1" spc="-10" dirty="0">
                <a:solidFill>
                  <a:srgbClr val="646464"/>
                </a:solidFill>
              </a:rPr>
              <a:t>. </a:t>
            </a:r>
            <a:r>
              <a:rPr lang="en-US" sz="700" spc="-10" dirty="0">
                <a:solidFill>
                  <a:srgbClr val="646464"/>
                </a:solidFill>
              </a:rPr>
              <a:t>Thaçi D, </a:t>
            </a:r>
            <a:r>
              <a:rPr lang="en-US" sz="700" i="1" spc="-10" dirty="0">
                <a:solidFill>
                  <a:srgbClr val="646464"/>
                </a:solidFill>
              </a:rPr>
              <a:t>et al. </a:t>
            </a:r>
            <a:r>
              <a:rPr lang="en-US" sz="700" spc="-10" dirty="0">
                <a:solidFill>
                  <a:srgbClr val="646464"/>
                </a:solidFill>
              </a:rPr>
              <a:t>Efficacy and Safety of Lebrikizumab Is Maintained Up to 3 Years in Patients With Moderate-to-Severe Atopic Dermatitis: </a:t>
            </a:r>
            <a:r>
              <a:rPr lang="en-US" sz="700" spc="-10" dirty="0" err="1">
                <a:solidFill>
                  <a:srgbClr val="646464"/>
                </a:solidFill>
              </a:rPr>
              <a:t>ADvocate</a:t>
            </a:r>
            <a:r>
              <a:rPr lang="en-US" sz="700" spc="-10" dirty="0">
                <a:solidFill>
                  <a:srgbClr val="646464"/>
                </a:solidFill>
              </a:rPr>
              <a:t> 1 and </a:t>
            </a:r>
            <a:r>
              <a:rPr lang="en-US" sz="700" spc="-10" dirty="0" err="1">
                <a:solidFill>
                  <a:srgbClr val="646464"/>
                </a:solidFill>
              </a:rPr>
              <a:t>ADvocate</a:t>
            </a:r>
            <a:r>
              <a:rPr lang="en-US" sz="700" spc="-10" dirty="0">
                <a:solidFill>
                  <a:srgbClr val="646464"/>
                </a:solidFill>
              </a:rPr>
              <a:t> 2 to </a:t>
            </a:r>
            <a:r>
              <a:rPr lang="en-US" sz="700" spc="-10" dirty="0" err="1">
                <a:solidFill>
                  <a:srgbClr val="646464"/>
                </a:solidFill>
              </a:rPr>
              <a:t>ADjoin</a:t>
            </a:r>
            <a:r>
              <a:rPr lang="en-US" sz="700" spc="-10" dirty="0">
                <a:solidFill>
                  <a:srgbClr val="646464"/>
                </a:solidFill>
              </a:rPr>
              <a:t> Long-Term </a:t>
            </a:r>
            <a:r>
              <a:rPr lang="es-ES" sz="700" spc="-10" dirty="0" err="1">
                <a:solidFill>
                  <a:srgbClr val="646464"/>
                </a:solidFill>
              </a:rPr>
              <a:t>Extension</a:t>
            </a:r>
            <a:r>
              <a:rPr lang="es-ES" sz="700" spc="-10" dirty="0">
                <a:solidFill>
                  <a:srgbClr val="646464"/>
                </a:solidFill>
              </a:rPr>
              <a:t> Trial. </a:t>
            </a:r>
            <a:r>
              <a:rPr lang="es-ES" sz="700" spc="-10" dirty="0" err="1">
                <a:solidFill>
                  <a:srgbClr val="646464"/>
                </a:solidFill>
              </a:rPr>
              <a:t>European</a:t>
            </a:r>
            <a:r>
              <a:rPr lang="es-ES" sz="700" spc="-10" dirty="0">
                <a:solidFill>
                  <a:srgbClr val="646464"/>
                </a:solidFill>
              </a:rPr>
              <a:t> </a:t>
            </a:r>
            <a:r>
              <a:rPr lang="es-ES" sz="700" spc="-10" dirty="0" err="1">
                <a:solidFill>
                  <a:srgbClr val="646464"/>
                </a:solidFill>
              </a:rPr>
              <a:t>Academy</a:t>
            </a:r>
            <a:r>
              <a:rPr lang="es-ES" sz="700" spc="-10" dirty="0">
                <a:solidFill>
                  <a:srgbClr val="646464"/>
                </a:solidFill>
              </a:rPr>
              <a:t> </a:t>
            </a:r>
            <a:r>
              <a:rPr lang="es-ES" sz="700" spc="-10" dirty="0" err="1">
                <a:solidFill>
                  <a:srgbClr val="646464"/>
                </a:solidFill>
              </a:rPr>
              <a:t>of</a:t>
            </a:r>
            <a:r>
              <a:rPr lang="es-ES" sz="700" spc="-10" dirty="0">
                <a:solidFill>
                  <a:srgbClr val="646464"/>
                </a:solidFill>
              </a:rPr>
              <a:t> </a:t>
            </a:r>
            <a:r>
              <a:rPr lang="es-ES" sz="700" spc="-10" dirty="0" err="1">
                <a:solidFill>
                  <a:srgbClr val="646464"/>
                </a:solidFill>
              </a:rPr>
              <a:t>Dermatology</a:t>
            </a:r>
            <a:r>
              <a:rPr lang="es-ES" sz="700" spc="-10" dirty="0">
                <a:solidFill>
                  <a:srgbClr val="646464"/>
                </a:solidFill>
              </a:rPr>
              <a:t> and </a:t>
            </a:r>
            <a:r>
              <a:rPr lang="es-ES" sz="700" spc="-10" dirty="0" err="1">
                <a:solidFill>
                  <a:srgbClr val="646464"/>
                </a:solidFill>
              </a:rPr>
              <a:t>Venereology</a:t>
            </a:r>
            <a:r>
              <a:rPr lang="es-ES" sz="700" spc="-10" dirty="0">
                <a:solidFill>
                  <a:srgbClr val="646464"/>
                </a:solidFill>
              </a:rPr>
              <a:t> (EADV) , </a:t>
            </a:r>
            <a:r>
              <a:rPr lang="es-ES" sz="700" spc="-10" dirty="0" err="1">
                <a:solidFill>
                  <a:srgbClr val="646464"/>
                </a:solidFill>
              </a:rPr>
              <a:t>Amsterdam</a:t>
            </a:r>
            <a:r>
              <a:rPr lang="es-ES" sz="700" spc="-10" dirty="0">
                <a:solidFill>
                  <a:srgbClr val="646464"/>
                </a:solidFill>
              </a:rPr>
              <a:t>, </a:t>
            </a:r>
            <a:r>
              <a:rPr lang="es-ES" sz="700" spc="-10" dirty="0" err="1">
                <a:solidFill>
                  <a:srgbClr val="646464"/>
                </a:solidFill>
              </a:rPr>
              <a:t>Netherlands</a:t>
            </a:r>
            <a:r>
              <a:rPr lang="es-ES" sz="700" spc="-10" dirty="0">
                <a:solidFill>
                  <a:srgbClr val="646464"/>
                </a:solidFill>
              </a:rPr>
              <a:t>; 25-28 </a:t>
            </a:r>
            <a:r>
              <a:rPr lang="es-ES" sz="700" spc="-10" dirty="0" err="1">
                <a:solidFill>
                  <a:srgbClr val="646464"/>
                </a:solidFill>
              </a:rPr>
              <a:t>September</a:t>
            </a:r>
            <a:r>
              <a:rPr lang="es-ES" sz="700" spc="-10" dirty="0">
                <a:solidFill>
                  <a:srgbClr val="646464"/>
                </a:solidFill>
              </a:rPr>
              <a:t> 2024. </a:t>
            </a:r>
            <a:r>
              <a:rPr lang="es-ES" sz="700" b="1" spc="-10" dirty="0">
                <a:solidFill>
                  <a:srgbClr val="646464"/>
                </a:solidFill>
                <a:latin typeface="Arial" panose="020B0604020202020204"/>
              </a:rPr>
              <a:t>10</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Stein Gold L, </a:t>
            </a:r>
            <a:r>
              <a:rPr kumimoji="0" lang="es-ES" sz="700" b="0" i="1" u="none" strike="noStrike" kern="1200" cap="none" spc="-1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Safety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Adults</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Adolescents</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Dermatitis: </a:t>
            </a:r>
            <a:r>
              <a:rPr kumimoji="0" lang="en-US" sz="700" b="0" i="0" u="none" strike="noStrike" kern="1200" cap="none" spc="-10" normalizeH="0" baseline="0" noProof="0" dirty="0">
                <a:ln>
                  <a:noFill/>
                </a:ln>
                <a:solidFill>
                  <a:srgbClr val="646464"/>
                </a:solidFill>
                <a:effectLst/>
                <a:uLnTx/>
                <a:uFillTx/>
                <a:latin typeface="Arial" panose="020B0604020202020204"/>
                <a:ea typeface="+mn-ea"/>
                <a:cs typeface="+mn-cs"/>
              </a:rPr>
              <a:t>An Integrated Analysis of Eight Clinical Trials. Am J Clin Dermatol. 2023;24(4):595-607.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11.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Almirall. EBGLYSS</a:t>
            </a:r>
            <a:r>
              <a:rPr kumimoji="0" lang="es-ES" sz="7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diciembre 2025.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12.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dupilumab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Disponible en: https://cima.aemps.es/cima/dochtml/ft/1171229006/ft_1171229006.html. Último acceso: diciembre 2025. </a:t>
            </a:r>
            <a:r>
              <a:rPr kumimoji="0" lang="es-ES" sz="700" b="1" i="0" u="none" strike="noStrike" kern="1200" cap="none" spc="-10" normalizeH="0" baseline="0" noProof="0" dirty="0">
                <a:ln>
                  <a:noFill/>
                </a:ln>
                <a:solidFill>
                  <a:srgbClr val="646464"/>
                </a:solidFill>
                <a:effectLst/>
                <a:uLnTx/>
                <a:uFillTx/>
                <a:latin typeface="Arial" panose="020B0604020202020204"/>
                <a:ea typeface="+mn-ea"/>
                <a:cs typeface="+mn-cs"/>
              </a:rPr>
              <a:t>12. </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dirty="0" err="1">
                <a:ln>
                  <a:noFill/>
                </a:ln>
                <a:solidFill>
                  <a:srgbClr val="646464"/>
                </a:solidFill>
                <a:effectLst/>
                <a:uLnTx/>
                <a:uFillTx/>
                <a:latin typeface="Arial" panose="020B0604020202020204"/>
                <a:ea typeface="+mn-ea"/>
                <a:cs typeface="+mn-cs"/>
              </a:rPr>
              <a:t>tralokinumab</a:t>
            </a:r>
            <a:r>
              <a:rPr kumimoji="0" lang="es-ES" sz="700" b="0" i="0" u="none" strike="noStrike" kern="1200" cap="none" spc="-10" normalizeH="0" baseline="0" noProof="0" dirty="0">
                <a:ln>
                  <a:noFill/>
                </a:ln>
                <a:solidFill>
                  <a:srgbClr val="646464"/>
                </a:solidFill>
                <a:effectLst/>
                <a:uLnTx/>
                <a:uFillTx/>
                <a:latin typeface="Arial" panose="020B0604020202020204"/>
                <a:ea typeface="+mn-ea"/>
                <a:cs typeface="+mn-cs"/>
              </a:rPr>
              <a:t>. Disponible en: https://cima.aemps.es/cima/dochtml/ft/1211554002/FT_1211554002.html. Último acceso: diciembre 2025. </a:t>
            </a:r>
          </a:p>
        </p:txBody>
      </p:sp>
      <p:sp>
        <p:nvSpPr>
          <p:cNvPr id="26" name="CuadroTexto 25">
            <a:extLst>
              <a:ext uri="{FF2B5EF4-FFF2-40B4-BE49-F238E27FC236}">
                <a16:creationId xmlns:a16="http://schemas.microsoft.com/office/drawing/2014/main" id="{0D4B7AFD-8A72-46B7-24D4-17B81DB9D389}"/>
              </a:ext>
            </a:extLst>
          </p:cNvPr>
          <p:cNvSpPr txBox="1"/>
          <p:nvPr/>
        </p:nvSpPr>
        <p:spPr>
          <a:xfrm>
            <a:off x="1500784" y="1468885"/>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PRECISIÓN</a:t>
            </a:r>
          </a:p>
        </p:txBody>
      </p:sp>
      <p:sp>
        <p:nvSpPr>
          <p:cNvPr id="28" name="CuadroTexto 27">
            <a:extLst>
              <a:ext uri="{FF2B5EF4-FFF2-40B4-BE49-F238E27FC236}">
                <a16:creationId xmlns:a16="http://schemas.microsoft.com/office/drawing/2014/main" id="{6A53E951-936A-9E0D-3A94-9A5AF22E6BE6}"/>
              </a:ext>
            </a:extLst>
          </p:cNvPr>
          <p:cNvSpPr txBox="1"/>
          <p:nvPr/>
        </p:nvSpPr>
        <p:spPr>
          <a:xfrm>
            <a:off x="5072811" y="1468885"/>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CONTROL</a:t>
            </a:r>
          </a:p>
        </p:txBody>
      </p:sp>
      <p:sp>
        <p:nvSpPr>
          <p:cNvPr id="32" name="CuadroTexto 31">
            <a:extLst>
              <a:ext uri="{FF2B5EF4-FFF2-40B4-BE49-F238E27FC236}">
                <a16:creationId xmlns:a16="http://schemas.microsoft.com/office/drawing/2014/main" id="{21461F15-3317-C33E-94B1-A7218DC63193}"/>
              </a:ext>
            </a:extLst>
          </p:cNvPr>
          <p:cNvSpPr txBox="1"/>
          <p:nvPr/>
        </p:nvSpPr>
        <p:spPr>
          <a:xfrm>
            <a:off x="8688721" y="1468885"/>
            <a:ext cx="3072144"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dirty="0">
                <a:ln>
                  <a:noFill/>
                </a:ln>
                <a:solidFill>
                  <a:srgbClr val="7A45B8"/>
                </a:solidFill>
                <a:effectLst/>
                <a:uLnTx/>
                <a:uFillTx/>
                <a:latin typeface="Arial"/>
                <a:ea typeface="+mn-ea"/>
                <a:cs typeface="Arial"/>
              </a:rPr>
              <a:t>MANTENIMIENTO MENSUAL</a:t>
            </a:r>
          </a:p>
        </p:txBody>
      </p:sp>
      <p:sp>
        <p:nvSpPr>
          <p:cNvPr id="36" name="CuadroTexto 35">
            <a:extLst>
              <a:ext uri="{FF2B5EF4-FFF2-40B4-BE49-F238E27FC236}">
                <a16:creationId xmlns:a16="http://schemas.microsoft.com/office/drawing/2014/main" id="{188C04C7-1EA3-CD83-EC9A-E04B9D948DB7}"/>
              </a:ext>
            </a:extLst>
          </p:cNvPr>
          <p:cNvSpPr txBox="1"/>
          <p:nvPr/>
        </p:nvSpPr>
        <p:spPr>
          <a:xfrm>
            <a:off x="551551" y="4061801"/>
            <a:ext cx="11076197" cy="454800"/>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223469"/>
                </a:solidFill>
                <a:effectLst/>
                <a:uLnTx/>
                <a:uFillTx/>
                <a:latin typeface="Arial" panose="020B0604020202020204"/>
              </a:rPr>
              <a:t>EBGLYSS</a:t>
            </a:r>
            <a:r>
              <a:rPr kumimoji="0" lang="es-ES" sz="1400" b="1" i="0" u="none" strike="noStrike" kern="1200" cap="none" spc="0" normalizeH="0" baseline="30000" noProof="0" dirty="0">
                <a:ln>
                  <a:noFill/>
                </a:ln>
                <a:solidFill>
                  <a:srgbClr val="223469"/>
                </a:solidFill>
                <a:effectLst/>
                <a:uLnTx/>
                <a:uFillTx/>
                <a:latin typeface="Arial" panose="020B0604020202020204"/>
              </a:rPr>
              <a:t>®</a:t>
            </a:r>
            <a:r>
              <a:rPr kumimoji="0" lang="es-ES" sz="1400" b="1" i="0" u="none" strike="noStrike" kern="1200" cap="none" spc="0" normalizeH="0" baseline="0" noProof="0" dirty="0">
                <a:ln>
                  <a:noFill/>
                </a:ln>
                <a:solidFill>
                  <a:srgbClr val="223469"/>
                </a:solidFill>
                <a:effectLst/>
                <a:uLnTx/>
                <a:uFillTx/>
                <a:latin typeface="Arial" panose="020B0604020202020204"/>
              </a:rPr>
              <a:t>, reducción del picor y aclaramiento de la piel con DA desde los primeros días</a:t>
            </a:r>
            <a:r>
              <a:rPr kumimoji="0" lang="es-ES" sz="1400" b="1" i="0" u="none" strike="noStrike" kern="1200" cap="none" spc="0" normalizeH="0" baseline="30000" noProof="0" dirty="0">
                <a:ln>
                  <a:noFill/>
                </a:ln>
                <a:solidFill>
                  <a:srgbClr val="223469"/>
                </a:solidFill>
                <a:effectLst/>
                <a:uLnTx/>
                <a:uFillTx/>
                <a:latin typeface="Arial" panose="020B0604020202020204"/>
              </a:rPr>
              <a:t>5</a:t>
            </a:r>
            <a:r>
              <a:rPr kumimoji="0" lang="es-ES" sz="1400" b="1" i="0" u="none" strike="noStrike" kern="1200" cap="none" spc="0" normalizeH="0" baseline="0" noProof="0" dirty="0">
                <a:ln>
                  <a:noFill/>
                </a:ln>
                <a:solidFill>
                  <a:srgbClr val="223469"/>
                </a:solidFill>
                <a:effectLst/>
                <a:uLnTx/>
                <a:uFillTx/>
                <a:latin typeface="Arial" panose="020B0604020202020204"/>
              </a:rPr>
              <a:t> hasta los tres años de tratamiento</a:t>
            </a:r>
            <a:r>
              <a:rPr lang="es-ES" sz="1400" b="1" baseline="30000" dirty="0">
                <a:solidFill>
                  <a:srgbClr val="223469"/>
                </a:solidFill>
                <a:latin typeface="Arial" panose="020B0604020202020204"/>
              </a:rPr>
              <a:t>9</a:t>
            </a:r>
            <a:endParaRPr kumimoji="0" lang="es-ES" sz="1400" b="1" i="0" u="none" strike="noStrike" kern="1200" cap="none" spc="0" normalizeH="0" baseline="30000" noProof="0" dirty="0">
              <a:ln>
                <a:noFill/>
              </a:ln>
              <a:solidFill>
                <a:srgbClr val="223469"/>
              </a:solidFill>
              <a:effectLst/>
              <a:uLnTx/>
              <a:uFillTx/>
              <a:latin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FE136-6F56-EB64-B192-16A6E3F82216}"/>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4BB1F39A-520D-83B5-B9A5-71FFAD132F42}"/>
              </a:ext>
            </a:extLst>
          </p:cNvPr>
          <p:cNvSpPr>
            <a:spLocks noGrp="1"/>
          </p:cNvSpPr>
          <p:nvPr>
            <p:ph type="title"/>
          </p:nvPr>
        </p:nvSpPr>
        <p:spPr/>
        <p:txBody>
          <a:bodyPr/>
          <a:lstStyle/>
          <a:p>
            <a:r>
              <a:rPr lang="es-ES" dirty="0">
                <a:solidFill>
                  <a:srgbClr val="003867"/>
                </a:solidFill>
              </a:rPr>
              <a:t>Pacientes contraindicados </a:t>
            </a:r>
            <a:r>
              <a:rPr lang="es-ES" dirty="0"/>
              <a:t>a </a:t>
            </a:r>
            <a:r>
              <a:rPr lang="es-ES" dirty="0" err="1"/>
              <a:t>CsA</a:t>
            </a:r>
            <a:endParaRPr lang="es-ES" dirty="0"/>
          </a:p>
        </p:txBody>
      </p:sp>
    </p:spTree>
    <p:extLst>
      <p:ext uri="{BB962C8B-B14F-4D97-AF65-F5344CB8AC3E}">
        <p14:creationId xmlns:p14="http://schemas.microsoft.com/office/powerpoint/2010/main" val="1823557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8ABD-ECCD-9046-07EB-B6219F96BB1A}"/>
            </a:ext>
          </a:extLst>
        </p:cNvPr>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2450DFE-85AF-99BA-9ADA-1DB3441AC318}"/>
              </a:ext>
            </a:extLst>
          </p:cNvPr>
          <p:cNvSpPr/>
          <p:nvPr/>
        </p:nvSpPr>
        <p:spPr>
          <a:xfrm>
            <a:off x="7985245" y="2151972"/>
            <a:ext cx="3202252" cy="3409167"/>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ángulo redondeado 6">
            <a:extLst>
              <a:ext uri="{FF2B5EF4-FFF2-40B4-BE49-F238E27FC236}">
                <a16:creationId xmlns:a16="http://schemas.microsoft.com/office/drawing/2014/main" id="{14F71ECF-EDAF-461C-01FC-B792639028D3}"/>
              </a:ext>
            </a:extLst>
          </p:cNvPr>
          <p:cNvSpPr/>
          <p:nvPr/>
        </p:nvSpPr>
        <p:spPr>
          <a:xfrm>
            <a:off x="1227645" y="2093665"/>
            <a:ext cx="6633465" cy="3542861"/>
          </a:xfrm>
          <a:prstGeom prst="roundRect">
            <a:avLst>
              <a:gd name="adj" fmla="val 5074"/>
            </a:avLst>
          </a:prstGeom>
          <a:solidFill>
            <a:schemeClr val="bg1"/>
          </a:solidFill>
          <a:ln>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8A632253-A59B-F203-03DF-4D26AF7B2322}"/>
              </a:ext>
            </a:extLst>
          </p:cNvPr>
          <p:cNvSpPr>
            <a:spLocks noGrp="1"/>
          </p:cNvSpPr>
          <p:nvPr>
            <p:ph type="title"/>
          </p:nvPr>
        </p:nvSpPr>
        <p:spPr/>
        <p:txBody>
          <a:bodyPr/>
          <a:lstStyle/>
          <a:p>
            <a:r>
              <a:rPr lang="es-ES" dirty="0"/>
              <a:t>Supervivencia de la ciclosporina en el tratamiento de la dermatitis atópica moderada-grave: Registro Español de Dermatitis Atópica (BIOBADATOP)</a:t>
            </a:r>
            <a:r>
              <a:rPr lang="es-ES" baseline="30000" dirty="0"/>
              <a:t>1</a:t>
            </a:r>
          </a:p>
        </p:txBody>
      </p:sp>
      <p:graphicFrame>
        <p:nvGraphicFramePr>
          <p:cNvPr id="6" name="Tabla 5">
            <a:extLst>
              <a:ext uri="{FF2B5EF4-FFF2-40B4-BE49-F238E27FC236}">
                <a16:creationId xmlns:a16="http://schemas.microsoft.com/office/drawing/2014/main" id="{DBB40DF7-D6BC-1D98-9D05-21026180728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3" name="object 4">
            <a:extLst>
              <a:ext uri="{FF2B5EF4-FFF2-40B4-BE49-F238E27FC236}">
                <a16:creationId xmlns:a16="http://schemas.microsoft.com/office/drawing/2014/main" id="{E506E8D6-046D-C255-669B-06F5D30B1DEA}"/>
              </a:ext>
            </a:extLst>
          </p:cNvPr>
          <p:cNvSpPr txBox="1"/>
          <p:nvPr/>
        </p:nvSpPr>
        <p:spPr>
          <a:xfrm>
            <a:off x="8198246" y="2169050"/>
            <a:ext cx="2866030" cy="3392089"/>
          </a:xfrm>
          <a:prstGeom prst="rect">
            <a:avLst/>
          </a:prstGeom>
        </p:spPr>
        <p:txBody>
          <a:bodyPr vert="horz" wrap="square" lIns="0" tIns="9627" rIns="0" bIns="0" rtlCol="0" anchor="ctr">
            <a:noAutofit/>
          </a:bodyPr>
          <a:lstStyle/>
          <a:p>
            <a:pPr marL="154450" marR="41972" indent="-154800">
              <a:lnSpc>
                <a:spcPct val="101800"/>
              </a:lnSpc>
              <a:spcBef>
                <a:spcPts val="919"/>
              </a:spcBef>
              <a:spcAft>
                <a:spcPts val="600"/>
              </a:spcAft>
              <a:buClr>
                <a:srgbClr val="7A45B8"/>
              </a:buClr>
              <a:buFont typeface="Arial" panose="020B0604020202020204" pitchFamily="34" charset="0"/>
              <a:buChar char="•"/>
            </a:pPr>
            <a:r>
              <a:rPr lang="es-ES" sz="1600" dirty="0">
                <a:solidFill>
                  <a:srgbClr val="22346A"/>
                </a:solidFill>
                <a:latin typeface="Arial" panose="020B0604020202020204" pitchFamily="34" charset="0"/>
                <a:cs typeface="Arial" panose="020B0604020202020204" pitchFamily="34" charset="0"/>
              </a:rPr>
              <a:t>El</a:t>
            </a:r>
            <a:r>
              <a:rPr lang="es-ES" sz="1600" spc="-27" dirty="0">
                <a:solidFill>
                  <a:srgbClr val="22346A"/>
                </a:solidFill>
                <a:latin typeface="Arial" panose="020B0604020202020204" pitchFamily="34" charset="0"/>
                <a:cs typeface="Arial" panose="020B0604020202020204" pitchFamily="34" charset="0"/>
              </a:rPr>
              <a:t> </a:t>
            </a:r>
            <a:r>
              <a:rPr lang="es-ES" sz="1600" b="1" dirty="0">
                <a:solidFill>
                  <a:srgbClr val="22346A"/>
                </a:solidFill>
                <a:latin typeface="Arial" panose="020B0604020202020204" pitchFamily="34" charset="0"/>
                <a:cs typeface="Arial" panose="020B0604020202020204" pitchFamily="34" charset="0"/>
              </a:rPr>
              <a:t>63,8%</a:t>
            </a:r>
            <a:r>
              <a:rPr lang="es-ES" sz="1600" b="1" spc="21"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de</a:t>
            </a:r>
            <a:r>
              <a:rPr lang="es-ES" sz="1600" spc="-27" dirty="0">
                <a:solidFill>
                  <a:srgbClr val="22346A"/>
                </a:solidFill>
                <a:latin typeface="Arial" panose="020B0604020202020204" pitchFamily="34" charset="0"/>
                <a:cs typeface="Arial" panose="020B0604020202020204" pitchFamily="34" charset="0"/>
              </a:rPr>
              <a:t> </a:t>
            </a:r>
            <a:r>
              <a:rPr lang="es-ES" sz="1600" spc="-15" dirty="0">
                <a:solidFill>
                  <a:srgbClr val="22346A"/>
                </a:solidFill>
                <a:latin typeface="Arial" panose="020B0604020202020204" pitchFamily="34" charset="0"/>
                <a:cs typeface="Arial" panose="020B0604020202020204" pitchFamily="34" charset="0"/>
              </a:rPr>
              <a:t>los </a:t>
            </a:r>
            <a:r>
              <a:rPr lang="es-ES" sz="1600" dirty="0">
                <a:solidFill>
                  <a:srgbClr val="22346A"/>
                </a:solidFill>
                <a:latin typeface="Arial" panose="020B0604020202020204" pitchFamily="34" charset="0"/>
                <a:cs typeface="Arial" panose="020B0604020202020204" pitchFamily="34" charset="0"/>
              </a:rPr>
              <a:t>pacientes</a:t>
            </a:r>
            <a:r>
              <a:rPr lang="es-ES" sz="1600" spc="-33"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con</a:t>
            </a:r>
            <a:r>
              <a:rPr lang="es-ES" sz="1600" spc="-30"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DA</a:t>
            </a:r>
            <a:r>
              <a:rPr lang="es-ES" sz="1600" spc="-61" dirty="0">
                <a:solidFill>
                  <a:srgbClr val="22346A"/>
                </a:solidFill>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había recibido</a:t>
            </a:r>
            <a:r>
              <a:rPr lang="es-ES" sz="1600" spc="-30"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un</a:t>
            </a:r>
            <a:r>
              <a:rPr lang="es-ES" sz="1600" spc="-27" dirty="0">
                <a:solidFill>
                  <a:srgbClr val="22346A"/>
                </a:solidFill>
                <a:latin typeface="Arial" panose="020B0604020202020204" pitchFamily="34" charset="0"/>
                <a:cs typeface="Arial" panose="020B0604020202020204" pitchFamily="34" charset="0"/>
              </a:rPr>
              <a:t> </a:t>
            </a:r>
            <a:r>
              <a:rPr lang="es-ES" sz="1600" b="1" spc="-6" dirty="0">
                <a:solidFill>
                  <a:srgbClr val="22346A"/>
                </a:solidFill>
                <a:latin typeface="Arial" panose="020B0604020202020204" pitchFamily="34" charset="0"/>
                <a:cs typeface="Arial" panose="020B0604020202020204" pitchFamily="34" charset="0"/>
              </a:rPr>
              <a:t>tratamiento </a:t>
            </a:r>
            <a:r>
              <a:rPr lang="es-ES" sz="1600" b="1" dirty="0">
                <a:solidFill>
                  <a:srgbClr val="22346A"/>
                </a:solidFill>
                <a:latin typeface="Arial" panose="020B0604020202020204" pitchFamily="34" charset="0"/>
                <a:cs typeface="Arial" panose="020B0604020202020204" pitchFamily="34" charset="0"/>
              </a:rPr>
              <a:t>previo</a:t>
            </a:r>
            <a:r>
              <a:rPr lang="es-ES" sz="1600" b="1" spc="-6"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con</a:t>
            </a:r>
            <a:r>
              <a:rPr lang="es-ES" sz="1600" spc="-49" dirty="0">
                <a:solidFill>
                  <a:srgbClr val="22346A"/>
                </a:solidFill>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algún </a:t>
            </a:r>
            <a:r>
              <a:rPr lang="es-ES" sz="1600" dirty="0">
                <a:solidFill>
                  <a:srgbClr val="22346A"/>
                </a:solidFill>
                <a:latin typeface="Arial" panose="020B0604020202020204" pitchFamily="34" charset="0"/>
                <a:cs typeface="Arial" panose="020B0604020202020204" pitchFamily="34" charset="0"/>
              </a:rPr>
              <a:t>fármaco</a:t>
            </a:r>
            <a:r>
              <a:rPr lang="es-ES" sz="1600" spc="-33" dirty="0">
                <a:solidFill>
                  <a:srgbClr val="22346A"/>
                </a:solidFill>
                <a:latin typeface="Arial" panose="020B0604020202020204" pitchFamily="34" charset="0"/>
                <a:cs typeface="Arial" panose="020B0604020202020204" pitchFamily="34" charset="0"/>
              </a:rPr>
              <a:t> </a:t>
            </a:r>
            <a:r>
              <a:rPr lang="es-ES" sz="1600" b="1" spc="-6" dirty="0">
                <a:solidFill>
                  <a:srgbClr val="22346A"/>
                </a:solidFill>
                <a:latin typeface="Arial" panose="020B0604020202020204" pitchFamily="34" charset="0"/>
                <a:cs typeface="Arial" panose="020B0604020202020204" pitchFamily="34" charset="0"/>
              </a:rPr>
              <a:t>sistémico</a:t>
            </a:r>
            <a:r>
              <a:rPr lang="es-ES" sz="1600" spc="-6" dirty="0">
                <a:solidFill>
                  <a:srgbClr val="22346A"/>
                </a:solidFill>
                <a:latin typeface="Arial" panose="020B0604020202020204" pitchFamily="34" charset="0"/>
                <a:cs typeface="Arial" panose="020B0604020202020204" pitchFamily="34" charset="0"/>
              </a:rPr>
              <a:t>.</a:t>
            </a:r>
            <a:r>
              <a:rPr lang="es-ES" sz="1400" spc="-9" baseline="33333" dirty="0">
                <a:solidFill>
                  <a:srgbClr val="22346A"/>
                </a:solidFill>
                <a:latin typeface="Arial" panose="020B0604020202020204" pitchFamily="34" charset="0"/>
                <a:cs typeface="Arial" panose="020B0604020202020204" pitchFamily="34" charset="0"/>
              </a:rPr>
              <a:t>1</a:t>
            </a:r>
            <a:endParaRPr lang="es-ES" sz="1400" baseline="33333" dirty="0">
              <a:latin typeface="Arial" panose="020B0604020202020204" pitchFamily="34" charset="0"/>
              <a:cs typeface="Arial" panose="020B0604020202020204" pitchFamily="34" charset="0"/>
            </a:endParaRPr>
          </a:p>
          <a:p>
            <a:pPr marL="154450" marR="26184" indent="-154800">
              <a:lnSpc>
                <a:spcPct val="101800"/>
              </a:lnSpc>
              <a:spcBef>
                <a:spcPts val="500"/>
              </a:spcBef>
              <a:spcAft>
                <a:spcPts val="600"/>
              </a:spcAft>
              <a:buClr>
                <a:srgbClr val="7A45B8"/>
              </a:buClr>
              <a:buFont typeface="Arial" panose="020B0604020202020204" pitchFamily="34" charset="0"/>
              <a:buChar char="•"/>
            </a:pPr>
            <a:r>
              <a:rPr lang="es-ES" sz="1600" dirty="0">
                <a:solidFill>
                  <a:srgbClr val="22346A"/>
                </a:solidFill>
                <a:latin typeface="Arial" panose="020B0604020202020204" pitchFamily="34" charset="0"/>
                <a:cs typeface="Arial" panose="020B0604020202020204" pitchFamily="34" charset="0"/>
              </a:rPr>
              <a:t>El</a:t>
            </a:r>
            <a:r>
              <a:rPr lang="es-ES" sz="1600" spc="-27" dirty="0">
                <a:solidFill>
                  <a:srgbClr val="22346A"/>
                </a:solidFill>
                <a:latin typeface="Arial" panose="020B0604020202020204" pitchFamily="34" charset="0"/>
                <a:cs typeface="Arial" panose="020B0604020202020204" pitchFamily="34" charset="0"/>
              </a:rPr>
              <a:t> </a:t>
            </a:r>
            <a:r>
              <a:rPr lang="es-ES" sz="1600" b="1" dirty="0">
                <a:solidFill>
                  <a:srgbClr val="22346A"/>
                </a:solidFill>
                <a:latin typeface="Arial" panose="020B0604020202020204" pitchFamily="34" charset="0"/>
                <a:cs typeface="Arial" panose="020B0604020202020204" pitchFamily="34" charset="0"/>
              </a:rPr>
              <a:t>31,5%</a:t>
            </a:r>
            <a:r>
              <a:rPr lang="es-ES" sz="1600" b="1" spc="21"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de</a:t>
            </a:r>
            <a:r>
              <a:rPr lang="es-ES" sz="1600" spc="-27"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los</a:t>
            </a:r>
            <a:r>
              <a:rPr lang="es-ES" sz="1600" spc="-24" dirty="0">
                <a:solidFill>
                  <a:srgbClr val="22346A"/>
                </a:solidFill>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pacientes </a:t>
            </a:r>
            <a:r>
              <a:rPr lang="es-ES" sz="1600" dirty="0">
                <a:solidFill>
                  <a:srgbClr val="22346A"/>
                </a:solidFill>
                <a:latin typeface="Arial" panose="020B0604020202020204" pitchFamily="34" charset="0"/>
                <a:cs typeface="Arial" panose="020B0604020202020204" pitchFamily="34" charset="0"/>
              </a:rPr>
              <a:t>con</a:t>
            </a:r>
            <a:r>
              <a:rPr lang="es-ES" sz="1600" spc="-24"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DA</a:t>
            </a:r>
            <a:r>
              <a:rPr lang="es-ES" sz="1600" spc="-58" dirty="0">
                <a:solidFill>
                  <a:srgbClr val="22346A"/>
                </a:solidFill>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presentaba </a:t>
            </a:r>
            <a:r>
              <a:rPr lang="es-ES" sz="1600" b="1" dirty="0">
                <a:solidFill>
                  <a:srgbClr val="22346A"/>
                </a:solidFill>
                <a:latin typeface="Arial" panose="020B0604020202020204" pitchFamily="34" charset="0"/>
                <a:cs typeface="Arial" panose="020B0604020202020204" pitchFamily="34" charset="0"/>
              </a:rPr>
              <a:t>alguna</a:t>
            </a:r>
            <a:r>
              <a:rPr lang="es-ES" sz="1600" b="1" spc="-45" dirty="0">
                <a:solidFill>
                  <a:srgbClr val="22346A"/>
                </a:solidFill>
                <a:latin typeface="Arial" panose="020B0604020202020204" pitchFamily="34" charset="0"/>
                <a:cs typeface="Arial" panose="020B0604020202020204" pitchFamily="34" charset="0"/>
              </a:rPr>
              <a:t> </a:t>
            </a:r>
            <a:r>
              <a:rPr lang="es-ES" sz="1600" b="1" spc="-6" dirty="0">
                <a:solidFill>
                  <a:srgbClr val="22346A"/>
                </a:solidFill>
                <a:latin typeface="Arial" panose="020B0604020202020204" pitchFamily="34" charset="0"/>
                <a:cs typeface="Arial" panose="020B0604020202020204" pitchFamily="34" charset="0"/>
              </a:rPr>
              <a:t>comorbilidad</a:t>
            </a:r>
            <a:r>
              <a:rPr lang="es-ES" sz="1600" spc="-6" dirty="0">
                <a:solidFill>
                  <a:srgbClr val="22346A"/>
                </a:solidFill>
                <a:latin typeface="Arial" panose="020B0604020202020204" pitchFamily="34" charset="0"/>
                <a:cs typeface="Arial" panose="020B0604020202020204" pitchFamily="34" charset="0"/>
              </a:rPr>
              <a:t>.</a:t>
            </a:r>
            <a:r>
              <a:rPr lang="es-ES" sz="1400" spc="-9" baseline="33333" dirty="0">
                <a:solidFill>
                  <a:srgbClr val="22346A"/>
                </a:solidFill>
                <a:latin typeface="Arial" panose="020B0604020202020204" pitchFamily="34" charset="0"/>
                <a:cs typeface="Arial" panose="020B0604020202020204" pitchFamily="34" charset="0"/>
              </a:rPr>
              <a:t>1</a:t>
            </a:r>
            <a:endParaRPr lang="es-ES" sz="1400" baseline="33333" dirty="0">
              <a:latin typeface="Arial" panose="020B0604020202020204" pitchFamily="34" charset="0"/>
              <a:cs typeface="Arial" panose="020B0604020202020204" pitchFamily="34" charset="0"/>
            </a:endParaRPr>
          </a:p>
          <a:p>
            <a:pPr marL="154450" marR="483255" indent="-154800">
              <a:lnSpc>
                <a:spcPct val="101800"/>
              </a:lnSpc>
              <a:spcBef>
                <a:spcPts val="500"/>
              </a:spcBef>
              <a:spcAft>
                <a:spcPts val="600"/>
              </a:spcAft>
              <a:buClr>
                <a:srgbClr val="7A45B8"/>
              </a:buClr>
              <a:buFont typeface="Arial" panose="020B0604020202020204" pitchFamily="34" charset="0"/>
              <a:buChar char="•"/>
            </a:pPr>
            <a:r>
              <a:rPr lang="es-ES" sz="1600" dirty="0">
                <a:solidFill>
                  <a:srgbClr val="22346A"/>
                </a:solidFill>
                <a:latin typeface="Arial" panose="020B0604020202020204" pitchFamily="34" charset="0"/>
                <a:cs typeface="Arial" panose="020B0604020202020204" pitchFamily="34" charset="0"/>
              </a:rPr>
              <a:t>El</a:t>
            </a:r>
            <a:r>
              <a:rPr lang="es-ES" sz="1600" spc="-36" dirty="0">
                <a:solidFill>
                  <a:srgbClr val="22346A"/>
                </a:solidFill>
                <a:latin typeface="Arial" panose="020B0604020202020204" pitchFamily="34" charset="0"/>
                <a:cs typeface="Arial" panose="020B0604020202020204" pitchFamily="34" charset="0"/>
              </a:rPr>
              <a:t> </a:t>
            </a:r>
            <a:r>
              <a:rPr lang="es-ES" sz="1600" b="1" dirty="0">
                <a:solidFill>
                  <a:srgbClr val="22346A"/>
                </a:solidFill>
                <a:latin typeface="Arial" panose="020B0604020202020204" pitchFamily="34" charset="0"/>
                <a:cs typeface="Arial" panose="020B0604020202020204" pitchFamily="34" charset="0"/>
              </a:rPr>
              <a:t>EASI</a:t>
            </a:r>
            <a:r>
              <a:rPr lang="es-ES" sz="1600" b="1" spc="-33" dirty="0">
                <a:solidFill>
                  <a:srgbClr val="22346A"/>
                </a:solidFill>
                <a:latin typeface="Arial" panose="020B0604020202020204" pitchFamily="34" charset="0"/>
                <a:cs typeface="Arial" panose="020B0604020202020204" pitchFamily="34" charset="0"/>
              </a:rPr>
              <a:t> </a:t>
            </a:r>
            <a:r>
              <a:rPr lang="es-ES" sz="1600" b="1" dirty="0">
                <a:solidFill>
                  <a:srgbClr val="22346A"/>
                </a:solidFill>
                <a:latin typeface="Arial" panose="020B0604020202020204" pitchFamily="34" charset="0"/>
                <a:cs typeface="Arial" panose="020B0604020202020204" pitchFamily="34" charset="0"/>
              </a:rPr>
              <a:t>basal</a:t>
            </a:r>
            <a:r>
              <a:rPr lang="es-ES" sz="1600" b="1" spc="12" dirty="0">
                <a:solidFill>
                  <a:srgbClr val="22346A"/>
                </a:solidFill>
                <a:latin typeface="Arial" panose="020B0604020202020204" pitchFamily="34" charset="0"/>
                <a:cs typeface="Arial" panose="020B0604020202020204" pitchFamily="34" charset="0"/>
              </a:rPr>
              <a:t> </a:t>
            </a:r>
            <a:r>
              <a:rPr lang="es-ES" sz="1600" spc="-15" dirty="0">
                <a:solidFill>
                  <a:srgbClr val="22346A"/>
                </a:solidFill>
                <a:latin typeface="Arial" panose="020B0604020202020204" pitchFamily="34" charset="0"/>
                <a:cs typeface="Arial" panose="020B0604020202020204" pitchFamily="34" charset="0"/>
              </a:rPr>
              <a:t>de </a:t>
            </a:r>
            <a:r>
              <a:rPr lang="es-ES" sz="1600" dirty="0">
                <a:solidFill>
                  <a:srgbClr val="22346A"/>
                </a:solidFill>
                <a:latin typeface="Arial" panose="020B0604020202020204" pitchFamily="34" charset="0"/>
                <a:cs typeface="Arial" panose="020B0604020202020204" pitchFamily="34" charset="0"/>
              </a:rPr>
              <a:t>los</a:t>
            </a:r>
            <a:r>
              <a:rPr lang="es-ES" sz="1600" spc="-36"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pacientes</a:t>
            </a:r>
            <a:r>
              <a:rPr lang="es-ES" sz="1600" spc="-33" dirty="0">
                <a:solidFill>
                  <a:srgbClr val="22346A"/>
                </a:solidFill>
                <a:latin typeface="Arial" panose="020B0604020202020204" pitchFamily="34" charset="0"/>
                <a:cs typeface="Arial" panose="020B0604020202020204" pitchFamily="34" charset="0"/>
              </a:rPr>
              <a:t> </a:t>
            </a:r>
            <a:r>
              <a:rPr lang="es-ES" sz="1600" spc="-15" dirty="0">
                <a:solidFill>
                  <a:srgbClr val="22346A"/>
                </a:solidFill>
                <a:latin typeface="Arial" panose="020B0604020202020204" pitchFamily="34" charset="0"/>
                <a:cs typeface="Arial" panose="020B0604020202020204" pitchFamily="34" charset="0"/>
              </a:rPr>
              <a:t>que</a:t>
            </a:r>
            <a:r>
              <a:rPr lang="es-ES" sz="1600" dirty="0">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iniciaron</a:t>
            </a:r>
            <a:r>
              <a:rPr lang="es-ES" sz="1600" spc="-21" dirty="0">
                <a:solidFill>
                  <a:srgbClr val="22346A"/>
                </a:solidFill>
                <a:latin typeface="Arial" panose="020B0604020202020204" pitchFamily="34" charset="0"/>
                <a:cs typeface="Arial" panose="020B0604020202020204" pitchFamily="34" charset="0"/>
              </a:rPr>
              <a:t> </a:t>
            </a:r>
            <a:r>
              <a:rPr lang="es-ES" sz="1600" spc="-6" dirty="0">
                <a:solidFill>
                  <a:srgbClr val="22346A"/>
                </a:solidFill>
                <a:latin typeface="Arial" panose="020B0604020202020204" pitchFamily="34" charset="0"/>
                <a:cs typeface="Arial" panose="020B0604020202020204" pitchFamily="34" charset="0"/>
              </a:rPr>
              <a:t>tratamiento </a:t>
            </a:r>
            <a:r>
              <a:rPr lang="es-ES" sz="1600" dirty="0">
                <a:solidFill>
                  <a:srgbClr val="22346A"/>
                </a:solidFill>
                <a:latin typeface="Arial" panose="020B0604020202020204" pitchFamily="34" charset="0"/>
                <a:cs typeface="Arial" panose="020B0604020202020204" pitchFamily="34" charset="0"/>
              </a:rPr>
              <a:t>con</a:t>
            </a:r>
            <a:r>
              <a:rPr lang="es-ES" sz="1600" spc="-18" dirty="0">
                <a:solidFill>
                  <a:srgbClr val="22346A"/>
                </a:solidFill>
                <a:latin typeface="Arial" panose="020B0604020202020204" pitchFamily="34" charset="0"/>
                <a:cs typeface="Arial" panose="020B0604020202020204" pitchFamily="34" charset="0"/>
              </a:rPr>
              <a:t> </a:t>
            </a:r>
            <a:r>
              <a:rPr lang="es-ES" sz="1600" dirty="0" err="1">
                <a:solidFill>
                  <a:srgbClr val="22346A"/>
                </a:solidFill>
                <a:latin typeface="Arial" panose="020B0604020202020204" pitchFamily="34" charset="0"/>
                <a:cs typeface="Arial" panose="020B0604020202020204" pitchFamily="34" charset="0"/>
              </a:rPr>
              <a:t>CsA</a:t>
            </a:r>
            <a:r>
              <a:rPr lang="es-ES" sz="1600" spc="-52"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fue</a:t>
            </a:r>
            <a:r>
              <a:rPr lang="es-ES" sz="1600" spc="-18" dirty="0">
                <a:solidFill>
                  <a:srgbClr val="22346A"/>
                </a:solidFill>
                <a:latin typeface="Arial" panose="020B0604020202020204" pitchFamily="34" charset="0"/>
                <a:cs typeface="Arial" panose="020B0604020202020204" pitchFamily="34" charset="0"/>
              </a:rPr>
              <a:t> </a:t>
            </a:r>
            <a:r>
              <a:rPr lang="es-ES" sz="1600" dirty="0">
                <a:solidFill>
                  <a:srgbClr val="22346A"/>
                </a:solidFill>
                <a:latin typeface="Arial" panose="020B0604020202020204" pitchFamily="34" charset="0"/>
                <a:cs typeface="Arial" panose="020B0604020202020204" pitchFamily="34" charset="0"/>
              </a:rPr>
              <a:t>de</a:t>
            </a:r>
            <a:r>
              <a:rPr lang="es-ES" sz="1600" spc="-15" dirty="0">
                <a:solidFill>
                  <a:srgbClr val="22346A"/>
                </a:solidFill>
                <a:latin typeface="Arial" panose="020B0604020202020204" pitchFamily="34" charset="0"/>
                <a:cs typeface="Arial" panose="020B0604020202020204" pitchFamily="34" charset="0"/>
              </a:rPr>
              <a:t> </a:t>
            </a:r>
            <a:r>
              <a:rPr lang="es-ES" sz="1600" b="1" spc="-6" dirty="0">
                <a:solidFill>
                  <a:srgbClr val="22346A"/>
                </a:solidFill>
                <a:latin typeface="Arial" panose="020B0604020202020204" pitchFamily="34" charset="0"/>
                <a:cs typeface="Arial" panose="020B0604020202020204" pitchFamily="34" charset="0"/>
              </a:rPr>
              <a:t>19,9</a:t>
            </a:r>
            <a:r>
              <a:rPr lang="es-ES" sz="1600" spc="-6" dirty="0">
                <a:solidFill>
                  <a:srgbClr val="22346A"/>
                </a:solidFill>
                <a:latin typeface="Arial" panose="020B0604020202020204" pitchFamily="34" charset="0"/>
                <a:cs typeface="Arial" panose="020B0604020202020204" pitchFamily="34" charset="0"/>
              </a:rPr>
              <a:t>.</a:t>
            </a:r>
            <a:r>
              <a:rPr lang="es-ES" sz="1400" spc="-9" baseline="33333" dirty="0">
                <a:solidFill>
                  <a:srgbClr val="22346A"/>
                </a:solidFill>
                <a:latin typeface="Arial" panose="020B0604020202020204" pitchFamily="34" charset="0"/>
                <a:cs typeface="Arial" panose="020B0604020202020204" pitchFamily="34" charset="0"/>
              </a:rPr>
              <a:t>1</a:t>
            </a:r>
            <a:endParaRPr lang="es-ES" sz="1400" baseline="33333" dirty="0">
              <a:latin typeface="Arial" panose="020B0604020202020204" pitchFamily="34" charset="0"/>
              <a:cs typeface="Arial" panose="020B0604020202020204" pitchFamily="34" charset="0"/>
            </a:endParaRPr>
          </a:p>
        </p:txBody>
      </p:sp>
      <p:graphicFrame>
        <p:nvGraphicFramePr>
          <p:cNvPr id="14" name="object 5">
            <a:extLst>
              <a:ext uri="{FF2B5EF4-FFF2-40B4-BE49-F238E27FC236}">
                <a16:creationId xmlns:a16="http://schemas.microsoft.com/office/drawing/2014/main" id="{1D71697F-17F2-0BC9-3BA7-31C856856CD4}"/>
              </a:ext>
            </a:extLst>
          </p:cNvPr>
          <p:cNvGraphicFramePr>
            <a:graphicFrameLocks noGrp="1"/>
          </p:cNvGraphicFramePr>
          <p:nvPr/>
        </p:nvGraphicFramePr>
        <p:xfrm>
          <a:off x="1564781" y="2517393"/>
          <a:ext cx="5902002" cy="2818774"/>
        </p:xfrm>
        <a:graphic>
          <a:graphicData uri="http://schemas.openxmlformats.org/drawingml/2006/table">
            <a:tbl>
              <a:tblPr firstRow="1" bandRow="1">
                <a:tableStyleId>{2D5ABB26-0587-4C30-8999-92F81FD0307C}</a:tableStyleId>
              </a:tblPr>
              <a:tblGrid>
                <a:gridCol w="3612667">
                  <a:extLst>
                    <a:ext uri="{9D8B030D-6E8A-4147-A177-3AD203B41FA5}">
                      <a16:colId xmlns:a16="http://schemas.microsoft.com/office/drawing/2014/main" val="20000"/>
                    </a:ext>
                  </a:extLst>
                </a:gridCol>
                <a:gridCol w="1144667">
                  <a:extLst>
                    <a:ext uri="{9D8B030D-6E8A-4147-A177-3AD203B41FA5}">
                      <a16:colId xmlns:a16="http://schemas.microsoft.com/office/drawing/2014/main" val="20001"/>
                    </a:ext>
                  </a:extLst>
                </a:gridCol>
                <a:gridCol w="1144668">
                  <a:extLst>
                    <a:ext uri="{9D8B030D-6E8A-4147-A177-3AD203B41FA5}">
                      <a16:colId xmlns:a16="http://schemas.microsoft.com/office/drawing/2014/main" val="20002"/>
                    </a:ext>
                  </a:extLst>
                </a:gridCol>
              </a:tblGrid>
              <a:tr h="329103">
                <a:tc rowSpan="2">
                  <a:txBody>
                    <a:bodyPr/>
                    <a:lstStyle/>
                    <a:p>
                      <a:pPr>
                        <a:lnSpc>
                          <a:spcPct val="100000"/>
                        </a:lnSpc>
                      </a:pPr>
                      <a:endParaRPr sz="900">
                        <a:latin typeface="Arial" panose="020B0604020202020204" pitchFamily="34" charset="0"/>
                        <a:cs typeface="Arial" panose="020B0604020202020204" pitchFamily="34" charset="0"/>
                      </a:endParaRPr>
                    </a:p>
                  </a:txBody>
                  <a:tcPr marL="0" marR="0" marT="0" marB="0" anchor="ctr">
                    <a:lnB w="12700">
                      <a:solidFill>
                        <a:srgbClr val="22346A"/>
                      </a:solidFill>
                      <a:prstDash val="solid"/>
                    </a:lnB>
                  </a:tcPr>
                </a:tc>
                <a:tc>
                  <a:txBody>
                    <a:bodyPr/>
                    <a:lstStyle/>
                    <a:p>
                      <a:pPr algn="ctr">
                        <a:lnSpc>
                          <a:spcPct val="100000"/>
                        </a:lnSpc>
                        <a:spcBef>
                          <a:spcPts val="420"/>
                        </a:spcBef>
                      </a:pPr>
                      <a:r>
                        <a:rPr sz="900" b="1" spc="-25">
                          <a:solidFill>
                            <a:srgbClr val="FFFFFF"/>
                          </a:solidFill>
                          <a:latin typeface="Arial" panose="020B0604020202020204" pitchFamily="34" charset="0"/>
                          <a:cs typeface="Arial" panose="020B0604020202020204" pitchFamily="34" charset="0"/>
                        </a:rPr>
                        <a:t>DA</a:t>
                      </a:r>
                      <a:br>
                        <a:rPr lang="es-ES" sz="900" b="0" spc="-25">
                          <a:solidFill>
                            <a:schemeClr val="tx1"/>
                          </a:solidFill>
                          <a:latin typeface="Arial" panose="020B0604020202020204" pitchFamily="34" charset="0"/>
                          <a:cs typeface="Arial" panose="020B0604020202020204" pitchFamily="34" charset="0"/>
                        </a:rPr>
                      </a:br>
                      <a:r>
                        <a:rPr sz="900" b="1" err="1">
                          <a:solidFill>
                            <a:srgbClr val="FFFFFF"/>
                          </a:solidFill>
                          <a:latin typeface="Arial" panose="020B0604020202020204" pitchFamily="34" charset="0"/>
                          <a:cs typeface="Arial" panose="020B0604020202020204" pitchFamily="34" charset="0"/>
                        </a:rPr>
                        <a:t>Tratados</a:t>
                      </a:r>
                      <a:r>
                        <a:rPr sz="900" b="1" spc="25">
                          <a:solidFill>
                            <a:srgbClr val="FFFFFF"/>
                          </a:solidFill>
                          <a:latin typeface="Arial" panose="020B0604020202020204" pitchFamily="34" charset="0"/>
                          <a:cs typeface="Arial" panose="020B0604020202020204" pitchFamily="34" charset="0"/>
                        </a:rPr>
                        <a:t> </a:t>
                      </a:r>
                      <a:r>
                        <a:rPr sz="900" b="1">
                          <a:solidFill>
                            <a:srgbClr val="FFFFFF"/>
                          </a:solidFill>
                          <a:latin typeface="Arial" panose="020B0604020202020204" pitchFamily="34" charset="0"/>
                          <a:cs typeface="Arial" panose="020B0604020202020204" pitchFamily="34" charset="0"/>
                        </a:rPr>
                        <a:t>con</a:t>
                      </a:r>
                      <a:r>
                        <a:rPr sz="900" b="1" spc="25">
                          <a:solidFill>
                            <a:srgbClr val="FFFFFF"/>
                          </a:solidFill>
                          <a:latin typeface="Arial" panose="020B0604020202020204" pitchFamily="34" charset="0"/>
                          <a:cs typeface="Arial" panose="020B0604020202020204" pitchFamily="34" charset="0"/>
                        </a:rPr>
                        <a:t> </a:t>
                      </a:r>
                      <a:r>
                        <a:rPr sz="900" b="1" spc="-20">
                          <a:solidFill>
                            <a:srgbClr val="FFFFFF"/>
                          </a:solidFill>
                          <a:latin typeface="Arial" panose="020B0604020202020204" pitchFamily="34" charset="0"/>
                          <a:cs typeface="Arial" panose="020B0604020202020204" pitchFamily="34" charset="0"/>
                        </a:rPr>
                        <a:t>CsA,</a:t>
                      </a:r>
                      <a:endParaRPr sz="900">
                        <a:latin typeface="Arial" panose="020B0604020202020204" pitchFamily="34" charset="0"/>
                        <a:cs typeface="Arial" panose="020B0604020202020204" pitchFamily="34" charset="0"/>
                      </a:endParaRPr>
                    </a:p>
                  </a:txBody>
                  <a:tcPr marL="0" marR="0" marT="32345" marB="0" anchor="ctr">
                    <a:solidFill>
                      <a:srgbClr val="22346A"/>
                    </a:solidFill>
                  </a:tcPr>
                </a:tc>
                <a:tc>
                  <a:txBody>
                    <a:bodyPr/>
                    <a:lstStyle/>
                    <a:p>
                      <a:pPr marL="65405" marR="57785" indent="412750">
                        <a:lnSpc>
                          <a:spcPct val="100000"/>
                        </a:lnSpc>
                        <a:spcBef>
                          <a:spcPts val="365"/>
                        </a:spcBef>
                      </a:pPr>
                      <a:r>
                        <a:rPr sz="900" b="1" spc="-10">
                          <a:solidFill>
                            <a:srgbClr val="FFFFFF"/>
                          </a:solidFill>
                          <a:latin typeface="Arial" panose="020B0604020202020204" pitchFamily="34" charset="0"/>
                          <a:cs typeface="Arial" panose="020B0604020202020204" pitchFamily="34" charset="0"/>
                        </a:rPr>
                        <a:t>Psoriasis </a:t>
                      </a:r>
                      <a:r>
                        <a:rPr sz="900" b="1">
                          <a:solidFill>
                            <a:srgbClr val="FFFFFF"/>
                          </a:solidFill>
                          <a:latin typeface="Arial" panose="020B0604020202020204" pitchFamily="34" charset="0"/>
                          <a:cs typeface="Arial" panose="020B0604020202020204" pitchFamily="34" charset="0"/>
                        </a:rPr>
                        <a:t>Tratados</a:t>
                      </a:r>
                      <a:r>
                        <a:rPr sz="900" b="1" spc="30">
                          <a:solidFill>
                            <a:srgbClr val="FFFFFF"/>
                          </a:solidFill>
                          <a:latin typeface="Arial" panose="020B0604020202020204" pitchFamily="34" charset="0"/>
                          <a:cs typeface="Arial" panose="020B0604020202020204" pitchFamily="34" charset="0"/>
                        </a:rPr>
                        <a:t> </a:t>
                      </a:r>
                      <a:r>
                        <a:rPr sz="900" b="1">
                          <a:solidFill>
                            <a:srgbClr val="FFFFFF"/>
                          </a:solidFill>
                          <a:latin typeface="Arial" panose="020B0604020202020204" pitchFamily="34" charset="0"/>
                          <a:cs typeface="Arial" panose="020B0604020202020204" pitchFamily="34" charset="0"/>
                        </a:rPr>
                        <a:t>con</a:t>
                      </a:r>
                      <a:r>
                        <a:rPr sz="900" b="1" spc="30">
                          <a:solidFill>
                            <a:srgbClr val="FFFFFF"/>
                          </a:solidFill>
                          <a:latin typeface="Arial" panose="020B0604020202020204" pitchFamily="34" charset="0"/>
                          <a:cs typeface="Arial" panose="020B0604020202020204" pitchFamily="34" charset="0"/>
                        </a:rPr>
                        <a:t> </a:t>
                      </a:r>
                      <a:r>
                        <a:rPr sz="900" b="1" spc="-20">
                          <a:solidFill>
                            <a:srgbClr val="FFFFFF"/>
                          </a:solidFill>
                          <a:latin typeface="Arial" panose="020B0604020202020204" pitchFamily="34" charset="0"/>
                          <a:cs typeface="Arial" panose="020B0604020202020204" pitchFamily="34" charset="0"/>
                        </a:rPr>
                        <a:t>CsA,</a:t>
                      </a:r>
                      <a:endParaRPr sz="900">
                        <a:latin typeface="Arial" panose="020B0604020202020204" pitchFamily="34" charset="0"/>
                        <a:cs typeface="Arial" panose="020B0604020202020204" pitchFamily="34" charset="0"/>
                      </a:endParaRPr>
                    </a:p>
                  </a:txBody>
                  <a:tcPr marL="0" marR="0" marT="28110" marB="0" anchor="ctr">
                    <a:solidFill>
                      <a:srgbClr val="22346A"/>
                    </a:solidFill>
                  </a:tcPr>
                </a:tc>
                <a:extLst>
                  <a:ext uri="{0D108BD9-81ED-4DB2-BD59-A6C34878D82A}">
                    <a16:rowId xmlns:a16="http://schemas.microsoft.com/office/drawing/2014/main" val="10000"/>
                  </a:ext>
                </a:extLst>
              </a:tr>
              <a:tr h="189378">
                <a:tc vMerge="1">
                  <a:txBody>
                    <a:bodyPr/>
                    <a:lstStyle/>
                    <a:p>
                      <a:endParaRPr/>
                    </a:p>
                  </a:txBody>
                  <a:tcPr marL="0" marR="0" marT="0" marB="0">
                    <a:lnB w="12700">
                      <a:solidFill>
                        <a:srgbClr val="22346A"/>
                      </a:solidFill>
                      <a:prstDash val="solid"/>
                    </a:lnB>
                  </a:tcPr>
                </a:tc>
                <a:tc>
                  <a:txBody>
                    <a:bodyPr/>
                    <a:lstStyle/>
                    <a:p>
                      <a:pPr algn="ctr">
                        <a:lnSpc>
                          <a:spcPct val="100000"/>
                        </a:lnSpc>
                      </a:pPr>
                      <a:r>
                        <a:rPr sz="900" b="1">
                          <a:solidFill>
                            <a:srgbClr val="FFFFFF"/>
                          </a:solidFill>
                          <a:latin typeface="Arial" panose="020B0604020202020204" pitchFamily="34" charset="0"/>
                          <a:cs typeface="Arial" panose="020B0604020202020204" pitchFamily="34" charset="0"/>
                        </a:rPr>
                        <a:t>N</a:t>
                      </a:r>
                      <a:r>
                        <a:rPr sz="900" b="1" spc="25">
                          <a:solidFill>
                            <a:srgbClr val="FFFFFF"/>
                          </a:solidFill>
                          <a:latin typeface="Arial" panose="020B0604020202020204" pitchFamily="34" charset="0"/>
                          <a:cs typeface="Arial" panose="020B0604020202020204" pitchFamily="34" charset="0"/>
                        </a:rPr>
                        <a:t> </a:t>
                      </a:r>
                      <a:r>
                        <a:rPr sz="900" b="1" spc="-25">
                          <a:solidFill>
                            <a:srgbClr val="FFFFFF"/>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nchor="ctr">
                    <a:solidFill>
                      <a:srgbClr val="22346A"/>
                    </a:solidFill>
                  </a:tcPr>
                </a:tc>
                <a:tc>
                  <a:txBody>
                    <a:bodyPr/>
                    <a:lstStyle/>
                    <a:p>
                      <a:pPr marL="31750" algn="ctr">
                        <a:lnSpc>
                          <a:spcPct val="100000"/>
                        </a:lnSpc>
                      </a:pPr>
                      <a:r>
                        <a:rPr sz="900" b="1">
                          <a:solidFill>
                            <a:srgbClr val="FFFFFF"/>
                          </a:solidFill>
                          <a:latin typeface="Arial" panose="020B0604020202020204" pitchFamily="34" charset="0"/>
                          <a:cs typeface="Arial" panose="020B0604020202020204" pitchFamily="34" charset="0"/>
                        </a:rPr>
                        <a:t>N</a:t>
                      </a:r>
                      <a:r>
                        <a:rPr sz="900" b="1" spc="25">
                          <a:solidFill>
                            <a:srgbClr val="FFFFFF"/>
                          </a:solidFill>
                          <a:latin typeface="Arial" panose="020B0604020202020204" pitchFamily="34" charset="0"/>
                          <a:cs typeface="Arial" panose="020B0604020202020204" pitchFamily="34" charset="0"/>
                        </a:rPr>
                        <a:t> </a:t>
                      </a:r>
                      <a:r>
                        <a:rPr sz="900" b="1" spc="-25">
                          <a:solidFill>
                            <a:srgbClr val="FFFFFF"/>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nchor="ctr">
                    <a:solidFill>
                      <a:srgbClr val="22346A"/>
                    </a:solidFill>
                  </a:tcPr>
                </a:tc>
                <a:extLst>
                  <a:ext uri="{0D108BD9-81ED-4DB2-BD59-A6C34878D82A}">
                    <a16:rowId xmlns:a16="http://schemas.microsoft.com/office/drawing/2014/main" val="10001"/>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Número</a:t>
                      </a:r>
                      <a:r>
                        <a:rPr sz="900" spc="2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de</a:t>
                      </a:r>
                      <a:r>
                        <a:rPr sz="900" spc="2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pacientes</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130</a:t>
                      </a:r>
                      <a:r>
                        <a:rPr sz="900" spc="1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(100)</a:t>
                      </a:r>
                      <a:endParaRPr sz="900">
                        <a:latin typeface="Arial" panose="020B0604020202020204" pitchFamily="34" charset="0"/>
                        <a:cs typeface="Arial" panose="020B0604020202020204" pitchFamily="34" charset="0"/>
                      </a:endParaRPr>
                    </a:p>
                  </a:txBody>
                  <a:tcPr marL="0" marR="0" marT="28880" marB="0" anchor="ctr">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150</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(100)</a:t>
                      </a:r>
                      <a:endParaRPr sz="900">
                        <a:latin typeface="Arial" panose="020B0604020202020204" pitchFamily="34" charset="0"/>
                        <a:cs typeface="Arial" panose="020B0604020202020204" pitchFamily="34" charset="0"/>
                      </a:endParaRPr>
                    </a:p>
                  </a:txBody>
                  <a:tcPr marL="0" marR="0" marT="28880" marB="0" anchor="ctr">
                    <a:lnB w="12700">
                      <a:solidFill>
                        <a:srgbClr val="22346A"/>
                      </a:solidFill>
                      <a:prstDash val="solid"/>
                    </a:lnB>
                  </a:tcPr>
                </a:tc>
                <a:extLst>
                  <a:ext uri="{0D108BD9-81ED-4DB2-BD59-A6C34878D82A}">
                    <a16:rowId xmlns:a16="http://schemas.microsoft.com/office/drawing/2014/main" val="10002"/>
                  </a:ext>
                </a:extLst>
              </a:tr>
              <a:tr h="230152">
                <a:tc>
                  <a:txBody>
                    <a:bodyPr/>
                    <a:lstStyle/>
                    <a:p>
                      <a:pPr marL="41275">
                        <a:lnSpc>
                          <a:spcPct val="100000"/>
                        </a:lnSpc>
                        <a:spcBef>
                          <a:spcPts val="375"/>
                        </a:spcBef>
                      </a:pPr>
                      <a:r>
                        <a:rPr sz="900" spc="-10">
                          <a:solidFill>
                            <a:srgbClr val="22346A"/>
                          </a:solidFill>
                          <a:latin typeface="Arial" panose="020B0604020202020204" pitchFamily="34" charset="0"/>
                          <a:cs typeface="Arial" panose="020B0604020202020204" pitchFamily="34" charset="0"/>
                        </a:rPr>
                        <a:t>Hombre</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65</a:t>
                      </a:r>
                      <a:r>
                        <a:rPr sz="900" spc="20">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(50)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81</a:t>
                      </a:r>
                      <a:r>
                        <a:rPr sz="900" spc="-2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(54)</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3"/>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4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sistémico</a:t>
                      </a:r>
                      <a:r>
                        <a:rPr sz="900" spc="-4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83</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(63,8)</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63</a:t>
                      </a:r>
                      <a:r>
                        <a:rPr sz="900" spc="4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(42,0)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4"/>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con</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CsA</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31 </a:t>
                      </a:r>
                      <a:r>
                        <a:rPr sz="900" spc="-10">
                          <a:solidFill>
                            <a:srgbClr val="22346A"/>
                          </a:solidFill>
                          <a:latin typeface="Arial" panose="020B0604020202020204" pitchFamily="34" charset="0"/>
                          <a:cs typeface="Arial" panose="020B0604020202020204" pitchFamily="34" charset="0"/>
                        </a:rPr>
                        <a:t>(23,8)</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16 </a:t>
                      </a:r>
                      <a:r>
                        <a:rPr sz="900" spc="-10">
                          <a:solidFill>
                            <a:srgbClr val="22346A"/>
                          </a:solidFill>
                          <a:latin typeface="Arial" panose="020B0604020202020204" pitchFamily="34" charset="0"/>
                          <a:cs typeface="Arial" panose="020B0604020202020204" pitchFamily="34" charset="0"/>
                        </a:rPr>
                        <a:t>(10,7)</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5"/>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con MTX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15</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(11,5)</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42</a:t>
                      </a:r>
                      <a:r>
                        <a:rPr sz="900" spc="-1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(28,0)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6"/>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Alguna</a:t>
                      </a:r>
                      <a:r>
                        <a:rPr sz="900" spc="1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comorbilidad</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41</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(31,5)</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37</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(24,7)</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7"/>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Edad</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al</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inicio</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del</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tratamiento</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años,</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20">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29,3</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(13,4)</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38,3</a:t>
                      </a:r>
                      <a:r>
                        <a:rPr sz="900" spc="8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(14,0)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8"/>
                  </a:ext>
                </a:extLst>
              </a:tr>
              <a:tr h="229743">
                <a:tc>
                  <a:txBody>
                    <a:bodyPr/>
                    <a:lstStyle/>
                    <a:p>
                      <a:pPr marL="41275">
                        <a:lnSpc>
                          <a:spcPct val="100000"/>
                        </a:lnSpc>
                        <a:spcBef>
                          <a:spcPts val="370"/>
                        </a:spcBef>
                      </a:pPr>
                      <a:r>
                        <a:rPr sz="900">
                          <a:solidFill>
                            <a:srgbClr val="22346A"/>
                          </a:solidFill>
                          <a:latin typeface="Arial" panose="020B0604020202020204" pitchFamily="34" charset="0"/>
                          <a:cs typeface="Arial" panose="020B0604020202020204" pitchFamily="34" charset="0"/>
                        </a:rPr>
                        <a:t>Duración</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enfermedad</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inicio</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tratamiento</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a:t>
                      </a:r>
                      <a:r>
                        <a:rPr sz="900" spc="4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años,</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3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spc="-40">
                          <a:solidFill>
                            <a:srgbClr val="22346A"/>
                          </a:solidFill>
                          <a:latin typeface="Arial" panose="020B0604020202020204" pitchFamily="34" charset="0"/>
                          <a:cs typeface="Arial" panose="020B0604020202020204" pitchFamily="34" charset="0"/>
                        </a:rPr>
                        <a:t>17,9</a:t>
                      </a:r>
                      <a:r>
                        <a:rPr sz="900" spc="-3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(11,9)</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a:solidFill>
                            <a:srgbClr val="22346A"/>
                          </a:solidFill>
                          <a:latin typeface="Arial" panose="020B0604020202020204" pitchFamily="34" charset="0"/>
                          <a:cs typeface="Arial" panose="020B0604020202020204" pitchFamily="34" charset="0"/>
                        </a:rPr>
                        <a:t>10,9</a:t>
                      </a:r>
                      <a:r>
                        <a:rPr sz="900" spc="-6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(10,5)</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9"/>
                  </a:ext>
                </a:extLst>
              </a:tr>
              <a:tr h="229743">
                <a:tc>
                  <a:txBody>
                    <a:bodyPr/>
                    <a:lstStyle/>
                    <a:p>
                      <a:pPr marL="41275">
                        <a:lnSpc>
                          <a:spcPct val="100000"/>
                        </a:lnSpc>
                        <a:spcBef>
                          <a:spcPts val="370"/>
                        </a:spcBef>
                      </a:pPr>
                      <a:r>
                        <a:rPr lang="es-ES" sz="900">
                          <a:solidFill>
                            <a:srgbClr val="22346A"/>
                          </a:solidFill>
                          <a:latin typeface="Arial" panose="020B0604020202020204" pitchFamily="34" charset="0"/>
                          <a:cs typeface="Arial" panose="020B0604020202020204" pitchFamily="34" charset="0"/>
                        </a:rPr>
                        <a:t>EASI</a:t>
                      </a:r>
                      <a:r>
                        <a:rPr lang="es-ES" sz="900" spc="15">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Puntuación</a:t>
                      </a:r>
                      <a:r>
                        <a:rPr lang="es-ES" sz="900" spc="20">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total</a:t>
                      </a:r>
                      <a:r>
                        <a:rPr lang="es-ES" sz="900" spc="20">
                          <a:solidFill>
                            <a:srgbClr val="22346A"/>
                          </a:solidFill>
                          <a:latin typeface="Arial" panose="020B0604020202020204" pitchFamily="34" charset="0"/>
                          <a:cs typeface="Arial" panose="020B0604020202020204" pitchFamily="34" charset="0"/>
                        </a:rPr>
                        <a:t> </a:t>
                      </a:r>
                      <a:r>
                        <a:rPr lang="es-ES" sz="900" spc="-40">
                          <a:solidFill>
                            <a:srgbClr val="22346A"/>
                          </a:solidFill>
                          <a:latin typeface="Arial" panose="020B0604020202020204" pitchFamily="34" charset="0"/>
                          <a:cs typeface="Arial" panose="020B0604020202020204" pitchFamily="34" charset="0"/>
                        </a:rPr>
                        <a:t>(0-</a:t>
                      </a:r>
                      <a:r>
                        <a:rPr lang="es-ES" sz="900">
                          <a:solidFill>
                            <a:srgbClr val="22346A"/>
                          </a:solidFill>
                          <a:latin typeface="Arial" panose="020B0604020202020204" pitchFamily="34" charset="0"/>
                          <a:cs typeface="Arial" panose="020B0604020202020204" pitchFamily="34" charset="0"/>
                        </a:rPr>
                        <a:t>72),</a:t>
                      </a:r>
                      <a:r>
                        <a:rPr lang="es-ES" sz="900" spc="20">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media</a:t>
                      </a:r>
                      <a:r>
                        <a:rPr lang="es-ES" sz="900" spc="20">
                          <a:solidFill>
                            <a:srgbClr val="22346A"/>
                          </a:solidFill>
                          <a:latin typeface="Arial" panose="020B0604020202020204" pitchFamily="34" charset="0"/>
                          <a:cs typeface="Arial" panose="020B0604020202020204" pitchFamily="34" charset="0"/>
                        </a:rPr>
                        <a:t> </a:t>
                      </a:r>
                      <a:r>
                        <a:rPr lang="es-ES" sz="900" spc="-20">
                          <a:solidFill>
                            <a:srgbClr val="22346A"/>
                          </a:solidFill>
                          <a:latin typeface="Arial" panose="020B0604020202020204" pitchFamily="34" charset="0"/>
                          <a:cs typeface="Arial" panose="020B0604020202020204" pitchFamily="34" charset="0"/>
                        </a:rPr>
                        <a:t>(DE)</a:t>
                      </a:r>
                      <a:endParaRPr lang="es-ES"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19,9</a:t>
                      </a:r>
                      <a:r>
                        <a:rPr sz="900" spc="-5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(11,0)</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NA</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10"/>
                  </a:ext>
                </a:extLst>
              </a:tr>
              <a:tr h="229743">
                <a:tc>
                  <a:txBody>
                    <a:bodyPr/>
                    <a:lstStyle/>
                    <a:p>
                      <a:pPr marL="41275">
                        <a:lnSpc>
                          <a:spcPct val="100000"/>
                        </a:lnSpc>
                        <a:spcBef>
                          <a:spcPts val="370"/>
                        </a:spcBef>
                      </a:pPr>
                      <a:r>
                        <a:rPr sz="900">
                          <a:solidFill>
                            <a:srgbClr val="22346A"/>
                          </a:solidFill>
                          <a:latin typeface="Arial" panose="020B0604020202020204" pitchFamily="34" charset="0"/>
                          <a:cs typeface="Arial" panose="020B0604020202020204" pitchFamily="34" charset="0"/>
                        </a:rPr>
                        <a:t>PASI</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Puntuación</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total </a:t>
                      </a:r>
                      <a:r>
                        <a:rPr sz="900" spc="-40">
                          <a:solidFill>
                            <a:srgbClr val="22346A"/>
                          </a:solidFill>
                          <a:latin typeface="Arial" panose="020B0604020202020204" pitchFamily="34" charset="0"/>
                          <a:cs typeface="Arial" panose="020B0604020202020204" pitchFamily="34" charset="0"/>
                        </a:rPr>
                        <a:t>(0-</a:t>
                      </a:r>
                      <a:r>
                        <a:rPr sz="900">
                          <a:solidFill>
                            <a:srgbClr val="22346A"/>
                          </a:solidFill>
                          <a:latin typeface="Arial" panose="020B0604020202020204" pitchFamily="34" charset="0"/>
                          <a:cs typeface="Arial" panose="020B0604020202020204" pitchFamily="34" charset="0"/>
                        </a:rPr>
                        <a:t>72),</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NA</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dirty="0">
                          <a:solidFill>
                            <a:srgbClr val="22346A"/>
                          </a:solidFill>
                          <a:latin typeface="Arial" panose="020B0604020202020204" pitchFamily="34" charset="0"/>
                          <a:cs typeface="Arial" panose="020B0604020202020204" pitchFamily="34" charset="0"/>
                        </a:rPr>
                        <a:t>12,5</a:t>
                      </a:r>
                      <a:r>
                        <a:rPr sz="900" spc="25" dirty="0">
                          <a:solidFill>
                            <a:srgbClr val="22346A"/>
                          </a:solidFill>
                          <a:latin typeface="Arial" panose="020B0604020202020204" pitchFamily="34" charset="0"/>
                          <a:cs typeface="Arial" panose="020B0604020202020204" pitchFamily="34" charset="0"/>
                        </a:rPr>
                        <a:t> </a:t>
                      </a:r>
                      <a:r>
                        <a:rPr sz="900" spc="-10" dirty="0">
                          <a:solidFill>
                            <a:srgbClr val="22346A"/>
                          </a:solidFill>
                          <a:latin typeface="Arial" panose="020B0604020202020204" pitchFamily="34" charset="0"/>
                          <a:cs typeface="Arial" panose="020B0604020202020204" pitchFamily="34" charset="0"/>
                        </a:rPr>
                        <a:t>(7,4)</a:t>
                      </a:r>
                      <a:endParaRPr sz="900" dirty="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11"/>
                  </a:ext>
                </a:extLst>
              </a:tr>
            </a:tbl>
          </a:graphicData>
        </a:graphic>
      </p:graphicFrame>
      <p:sp>
        <p:nvSpPr>
          <p:cNvPr id="5" name="CuadroTexto 4">
            <a:extLst>
              <a:ext uri="{FF2B5EF4-FFF2-40B4-BE49-F238E27FC236}">
                <a16:creationId xmlns:a16="http://schemas.microsoft.com/office/drawing/2014/main" id="{49CB31A6-04C8-8886-DFF4-8084CAC347DC}"/>
              </a:ext>
            </a:extLst>
          </p:cNvPr>
          <p:cNvSpPr txBox="1"/>
          <p:nvPr/>
        </p:nvSpPr>
        <p:spPr>
          <a:xfrm>
            <a:off x="1453893" y="6108442"/>
            <a:ext cx="8466328" cy="415498"/>
          </a:xfrm>
          <a:prstGeom prst="rect">
            <a:avLst/>
          </a:prstGeom>
          <a:noFill/>
        </p:spPr>
        <p:txBody>
          <a:bodyPr wrap="square" rtlCol="0">
            <a:spAutoFit/>
          </a:bodyPr>
          <a:lstStyle/>
          <a:p>
            <a:r>
              <a:rPr lang="es-ES" sz="700" b="1" dirty="0">
                <a:solidFill>
                  <a:srgbClr val="646464"/>
                </a:solidFill>
              </a:rPr>
              <a:t>CsA</a:t>
            </a:r>
            <a:r>
              <a:rPr lang="es-ES" sz="700" dirty="0">
                <a:solidFill>
                  <a:srgbClr val="646464"/>
                </a:solidFill>
              </a:rPr>
              <a:t>: ciclosporina;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DE</a:t>
            </a:r>
            <a:r>
              <a:rPr lang="es-ES" sz="700" dirty="0">
                <a:solidFill>
                  <a:srgbClr val="646464"/>
                </a:solidFill>
              </a:rPr>
              <a:t>: desviación estándar; </a:t>
            </a:r>
            <a:r>
              <a:rPr lang="es-ES" sz="700" b="1" dirty="0">
                <a:solidFill>
                  <a:srgbClr val="646464"/>
                </a:solidFill>
              </a:rPr>
              <a:t>MTX</a:t>
            </a:r>
            <a:r>
              <a:rPr lang="es-ES" sz="700" dirty="0">
                <a:solidFill>
                  <a:srgbClr val="646464"/>
                </a:solidFill>
              </a:rPr>
              <a:t>: metotrexato; </a:t>
            </a:r>
            <a:r>
              <a:rPr lang="es-ES" sz="700" b="1" dirty="0">
                <a:solidFill>
                  <a:srgbClr val="646464"/>
                </a:solidFill>
              </a:rPr>
              <a:t>NA</a:t>
            </a:r>
            <a:r>
              <a:rPr lang="es-ES" sz="700" dirty="0">
                <a:solidFill>
                  <a:srgbClr val="646464"/>
                </a:solidFill>
              </a:rPr>
              <a:t>: no aplica; </a:t>
            </a:r>
            <a:r>
              <a:rPr lang="es-ES" sz="700" b="1" dirty="0">
                <a:solidFill>
                  <a:srgbClr val="646464"/>
                </a:solidFill>
              </a:rPr>
              <a:t>EASI</a:t>
            </a:r>
            <a:r>
              <a:rPr lang="es-ES" sz="700" dirty="0">
                <a:solidFill>
                  <a:srgbClr val="646464"/>
                </a:solidFill>
              </a:rPr>
              <a:t>: eczema </a:t>
            </a:r>
            <a:r>
              <a:rPr lang="es-ES" sz="700" dirty="0" err="1">
                <a:solidFill>
                  <a:srgbClr val="646464"/>
                </a:solidFill>
              </a:rPr>
              <a:t>area</a:t>
            </a:r>
            <a:r>
              <a:rPr lang="es-ES" sz="700" dirty="0">
                <a:solidFill>
                  <a:srgbClr val="646464"/>
                </a:solidFill>
              </a:rPr>
              <a:t> and </a:t>
            </a:r>
            <a:r>
              <a:rPr lang="es-ES" sz="700" dirty="0" err="1">
                <a:solidFill>
                  <a:srgbClr val="646464"/>
                </a:solidFill>
              </a:rPr>
              <a:t>severity</a:t>
            </a:r>
            <a:r>
              <a:rPr lang="es-ES" sz="700" dirty="0">
                <a:solidFill>
                  <a:srgbClr val="646464"/>
                </a:solidFill>
              </a:rPr>
              <a:t> </a:t>
            </a:r>
            <a:r>
              <a:rPr lang="es-ES" sz="700" dirty="0" err="1">
                <a:solidFill>
                  <a:srgbClr val="646464"/>
                </a:solidFill>
              </a:rPr>
              <a:t>index</a:t>
            </a:r>
            <a:r>
              <a:rPr lang="es-ES" sz="700" dirty="0">
                <a:solidFill>
                  <a:srgbClr val="646464"/>
                </a:solidFill>
              </a:rPr>
              <a:t>; </a:t>
            </a:r>
            <a:r>
              <a:rPr lang="es-ES" sz="700" b="1" dirty="0">
                <a:solidFill>
                  <a:srgbClr val="646464"/>
                </a:solidFill>
              </a:rPr>
              <a:t>PASI</a:t>
            </a:r>
            <a:r>
              <a:rPr lang="es-ES" sz="700" dirty="0">
                <a:solidFill>
                  <a:srgbClr val="646464"/>
                </a:solidFill>
              </a:rPr>
              <a:t>: psoriasis área and </a:t>
            </a:r>
            <a:r>
              <a:rPr lang="es-ES" sz="700" dirty="0" err="1">
                <a:solidFill>
                  <a:srgbClr val="646464"/>
                </a:solidFill>
              </a:rPr>
              <a:t>severity</a:t>
            </a:r>
            <a:endParaRPr lang="es-ES" sz="700" dirty="0">
              <a:solidFill>
                <a:srgbClr val="646464"/>
              </a:solidFill>
            </a:endParaRPr>
          </a:p>
          <a:p>
            <a:r>
              <a:rPr lang="es-ES" sz="700" b="1" dirty="0">
                <a:solidFill>
                  <a:srgbClr val="646464"/>
                </a:solidFill>
              </a:rPr>
              <a:t>1. </a:t>
            </a:r>
            <a:r>
              <a:rPr lang="es-ES" sz="700" dirty="0" err="1">
                <a:solidFill>
                  <a:srgbClr val="646464"/>
                </a:solidFill>
              </a:rPr>
              <a:t>Couselo</a:t>
            </a:r>
            <a:r>
              <a:rPr lang="es-ES" sz="700" dirty="0">
                <a:solidFill>
                  <a:srgbClr val="646464"/>
                </a:solidFill>
              </a:rPr>
              <a:t>-Rodríguez, C., </a:t>
            </a:r>
            <a:r>
              <a:rPr lang="es-ES" sz="700" i="1" dirty="0">
                <a:solidFill>
                  <a:srgbClr val="646464"/>
                </a:solidFill>
              </a:rPr>
              <a:t>et al</a:t>
            </a:r>
            <a:r>
              <a:rPr lang="es-ES" sz="700" dirty="0">
                <a:solidFill>
                  <a:srgbClr val="646464"/>
                </a:solidFill>
              </a:rPr>
              <a:t>. "Supervivencia de la ciclosporina en el tratamiento de la dermatitis atópica moderada-grave: Registro Español de Dermatitis Atópica (BIOBADATOP)." Actas </a:t>
            </a:r>
            <a:r>
              <a:rPr lang="es-ES" sz="700" dirty="0" err="1">
                <a:solidFill>
                  <a:srgbClr val="646464"/>
                </a:solidFill>
              </a:rPr>
              <a:t>Dermo-Sifiliográficas</a:t>
            </a:r>
            <a:r>
              <a:rPr lang="es-ES" sz="700" dirty="0">
                <a:solidFill>
                  <a:srgbClr val="646464"/>
                </a:solidFill>
              </a:rPr>
              <a:t> 115.4 (2024): 341-346.</a:t>
            </a:r>
          </a:p>
        </p:txBody>
      </p:sp>
      <p:sp>
        <p:nvSpPr>
          <p:cNvPr id="9" name="CuadroTexto 8">
            <a:extLst>
              <a:ext uri="{FF2B5EF4-FFF2-40B4-BE49-F238E27FC236}">
                <a16:creationId xmlns:a16="http://schemas.microsoft.com/office/drawing/2014/main" id="{65F6FA2A-715E-F89E-9CA2-CD0B6752979C}"/>
              </a:ext>
            </a:extLst>
          </p:cNvPr>
          <p:cNvSpPr txBox="1"/>
          <p:nvPr/>
        </p:nvSpPr>
        <p:spPr>
          <a:xfrm>
            <a:off x="482789" y="1590072"/>
            <a:ext cx="11226421" cy="323165"/>
          </a:xfrm>
          <a:prstGeom prst="rect">
            <a:avLst/>
          </a:prstGeom>
          <a:noFill/>
        </p:spPr>
        <p:txBody>
          <a:bodyPr wrap="square">
            <a:spAutoFit/>
          </a:bodyPr>
          <a:lstStyle/>
          <a:p>
            <a:pPr marL="30805" algn="ctr">
              <a:spcBef>
                <a:spcPts val="76"/>
              </a:spcBef>
            </a:pPr>
            <a:r>
              <a:rPr lang="es-ES" sz="1500" b="1" dirty="0">
                <a:solidFill>
                  <a:srgbClr val="7A45B8"/>
                </a:solidFill>
                <a:latin typeface="Arial" panose="020B0604020202020204" pitchFamily="34" charset="0"/>
                <a:cs typeface="Arial" panose="020B0604020202020204" pitchFamily="34" charset="0"/>
              </a:rPr>
              <a:t>Estudio</a:t>
            </a:r>
            <a:r>
              <a:rPr lang="es-ES" sz="1500" b="1" spc="-24" dirty="0">
                <a:solidFill>
                  <a:srgbClr val="7A45B8"/>
                </a:solidFill>
                <a:latin typeface="Arial" panose="020B0604020202020204" pitchFamily="34" charset="0"/>
                <a:cs typeface="Arial" panose="020B0604020202020204" pitchFamily="34" charset="0"/>
              </a:rPr>
              <a:t> </a:t>
            </a:r>
            <a:r>
              <a:rPr lang="es-ES" sz="1500" b="1" spc="-12" dirty="0">
                <a:solidFill>
                  <a:srgbClr val="7A45B8"/>
                </a:solidFill>
                <a:latin typeface="Arial" panose="020B0604020202020204" pitchFamily="34" charset="0"/>
                <a:cs typeface="Arial" panose="020B0604020202020204" pitchFamily="34" charset="0"/>
              </a:rPr>
              <a:t>multicéntrico,</a:t>
            </a:r>
            <a:r>
              <a:rPr lang="es-ES" sz="1500" b="1" spc="-52" dirty="0">
                <a:solidFill>
                  <a:srgbClr val="7A45B8"/>
                </a:solidFill>
                <a:latin typeface="Arial" panose="020B0604020202020204" pitchFamily="34" charset="0"/>
                <a:cs typeface="Arial" panose="020B0604020202020204" pitchFamily="34" charset="0"/>
              </a:rPr>
              <a:t> </a:t>
            </a:r>
            <a:r>
              <a:rPr lang="es-ES" sz="1500" b="1" spc="-12" dirty="0">
                <a:solidFill>
                  <a:srgbClr val="7A45B8"/>
                </a:solidFill>
                <a:latin typeface="Arial" panose="020B0604020202020204" pitchFamily="34" charset="0"/>
                <a:cs typeface="Arial" panose="020B0604020202020204" pitchFamily="34" charset="0"/>
              </a:rPr>
              <a:t>observacional,</a:t>
            </a:r>
            <a:r>
              <a:rPr lang="es-ES" sz="1500" b="1" spc="-52"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de</a:t>
            </a:r>
            <a:r>
              <a:rPr lang="es-ES" sz="1500" b="1" spc="-21"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cohortes</a:t>
            </a:r>
            <a:r>
              <a:rPr lang="es-ES" sz="1500" b="1" spc="-24" dirty="0">
                <a:solidFill>
                  <a:srgbClr val="7A45B8"/>
                </a:solidFill>
                <a:latin typeface="Arial" panose="020B0604020202020204" pitchFamily="34" charset="0"/>
                <a:cs typeface="Arial" panose="020B0604020202020204" pitchFamily="34" charset="0"/>
              </a:rPr>
              <a:t> </a:t>
            </a:r>
            <a:r>
              <a:rPr lang="es-ES" sz="1500" b="1" spc="-15" dirty="0">
                <a:solidFill>
                  <a:srgbClr val="7A45B8"/>
                </a:solidFill>
                <a:latin typeface="Arial" panose="020B0604020202020204" pitchFamily="34" charset="0"/>
                <a:cs typeface="Arial" panose="020B0604020202020204" pitchFamily="34" charset="0"/>
              </a:rPr>
              <a:t>prospectivo,</a:t>
            </a:r>
            <a:r>
              <a:rPr lang="es-ES" sz="1500" b="1" spc="-52"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con</a:t>
            </a:r>
            <a:r>
              <a:rPr lang="es-ES" sz="1500" b="1" spc="-21"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130</a:t>
            </a:r>
            <a:r>
              <a:rPr lang="es-ES" sz="1500" b="1" spc="-21" dirty="0">
                <a:solidFill>
                  <a:srgbClr val="7A45B8"/>
                </a:solidFill>
                <a:latin typeface="Arial" panose="020B0604020202020204" pitchFamily="34" charset="0"/>
                <a:cs typeface="Arial" panose="020B0604020202020204" pitchFamily="34" charset="0"/>
              </a:rPr>
              <a:t> </a:t>
            </a:r>
            <a:r>
              <a:rPr lang="es-ES" sz="1500" b="1" spc="-6" dirty="0">
                <a:solidFill>
                  <a:srgbClr val="7A45B8"/>
                </a:solidFill>
                <a:latin typeface="Arial" panose="020B0604020202020204" pitchFamily="34" charset="0"/>
                <a:cs typeface="Arial" panose="020B0604020202020204" pitchFamily="34" charset="0"/>
              </a:rPr>
              <a:t>pacientes</a:t>
            </a:r>
            <a:r>
              <a:rPr lang="es-ES" sz="1500" b="1" spc="-21"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de</a:t>
            </a:r>
            <a:r>
              <a:rPr lang="es-ES" sz="1500" b="1" spc="-24" dirty="0">
                <a:solidFill>
                  <a:srgbClr val="7A45B8"/>
                </a:solidFill>
                <a:latin typeface="Arial" panose="020B0604020202020204" pitchFamily="34" charset="0"/>
                <a:cs typeface="Arial" panose="020B0604020202020204" pitchFamily="34" charset="0"/>
              </a:rPr>
              <a:t> </a:t>
            </a:r>
            <a:r>
              <a:rPr lang="es-ES" sz="1500" b="1" spc="-6" dirty="0">
                <a:solidFill>
                  <a:srgbClr val="7A45B8"/>
                </a:solidFill>
                <a:latin typeface="Arial" panose="020B0604020202020204" pitchFamily="34" charset="0"/>
                <a:cs typeface="Arial" panose="020B0604020202020204" pitchFamily="34" charset="0"/>
              </a:rPr>
              <a:t>DA</a:t>
            </a:r>
            <a:r>
              <a:rPr lang="es-ES" sz="1500" b="1" spc="-58" dirty="0">
                <a:solidFill>
                  <a:srgbClr val="7A45B8"/>
                </a:solidFill>
                <a:latin typeface="Arial" panose="020B0604020202020204" pitchFamily="34" charset="0"/>
                <a:cs typeface="Arial" panose="020B0604020202020204" pitchFamily="34" charset="0"/>
              </a:rPr>
              <a:t> </a:t>
            </a:r>
            <a:r>
              <a:rPr lang="es-ES" sz="1500" b="1" spc="-6" dirty="0">
                <a:solidFill>
                  <a:srgbClr val="7A45B8"/>
                </a:solidFill>
                <a:latin typeface="Arial" panose="020B0604020202020204" pitchFamily="34" charset="0"/>
                <a:cs typeface="Arial" panose="020B0604020202020204" pitchFamily="34" charset="0"/>
              </a:rPr>
              <a:t>tratados</a:t>
            </a:r>
            <a:r>
              <a:rPr lang="es-ES" sz="1500" b="1" spc="-21" dirty="0">
                <a:solidFill>
                  <a:srgbClr val="7A45B8"/>
                </a:solidFill>
                <a:latin typeface="Arial" panose="020B0604020202020204" pitchFamily="34" charset="0"/>
                <a:cs typeface="Arial" panose="020B0604020202020204" pitchFamily="34" charset="0"/>
              </a:rPr>
              <a:t> </a:t>
            </a:r>
            <a:r>
              <a:rPr lang="es-ES" sz="1500" b="1" dirty="0">
                <a:solidFill>
                  <a:srgbClr val="7A45B8"/>
                </a:solidFill>
                <a:latin typeface="Arial" panose="020B0604020202020204" pitchFamily="34" charset="0"/>
                <a:cs typeface="Arial" panose="020B0604020202020204" pitchFamily="34" charset="0"/>
              </a:rPr>
              <a:t>con</a:t>
            </a:r>
            <a:r>
              <a:rPr lang="es-ES" sz="1500" b="1" spc="-21" dirty="0">
                <a:solidFill>
                  <a:srgbClr val="7A45B8"/>
                </a:solidFill>
                <a:latin typeface="Arial" panose="020B0604020202020204" pitchFamily="34" charset="0"/>
                <a:cs typeface="Arial" panose="020B0604020202020204" pitchFamily="34" charset="0"/>
              </a:rPr>
              <a:t> </a:t>
            </a:r>
            <a:r>
              <a:rPr lang="es-ES" sz="1500" b="1" spc="-12" dirty="0">
                <a:solidFill>
                  <a:srgbClr val="7A45B8"/>
                </a:solidFill>
                <a:latin typeface="Arial" panose="020B0604020202020204" pitchFamily="34" charset="0"/>
                <a:cs typeface="Arial" panose="020B0604020202020204" pitchFamily="34" charset="0"/>
              </a:rPr>
              <a:t>CsA</a:t>
            </a:r>
            <a:r>
              <a:rPr lang="es-ES" sz="1500" b="1" spc="-18" baseline="31400" dirty="0">
                <a:solidFill>
                  <a:srgbClr val="7A45B8"/>
                </a:solidFill>
                <a:latin typeface="Arial" panose="020B0604020202020204" pitchFamily="34" charset="0"/>
                <a:cs typeface="Arial" panose="020B0604020202020204" pitchFamily="34" charset="0"/>
              </a:rPr>
              <a:t>1</a:t>
            </a:r>
            <a:endParaRPr lang="es-ES" sz="1500" b="1" baseline="314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65590BC9-AEE3-D80D-4296-6E3ACC4F20F4}"/>
              </a:ext>
            </a:extLst>
          </p:cNvPr>
          <p:cNvSpPr txBox="1"/>
          <p:nvPr/>
        </p:nvSpPr>
        <p:spPr>
          <a:xfrm>
            <a:off x="1564781" y="2403714"/>
            <a:ext cx="4122276" cy="591352"/>
          </a:xfrm>
          <a:prstGeom prst="rect">
            <a:avLst/>
          </a:prstGeom>
          <a:noFill/>
        </p:spPr>
        <p:txBody>
          <a:bodyPr wrap="square" lIns="0" tIns="0" rIns="0" bIns="0">
            <a:noAutofit/>
          </a:bodyPr>
          <a:lstStyle/>
          <a:p>
            <a:pPr marL="30805" marR="1001551">
              <a:lnSpc>
                <a:spcPct val="101499"/>
              </a:lnSpc>
            </a:pPr>
            <a:r>
              <a:rPr lang="es-ES" sz="1200" b="1" dirty="0">
                <a:solidFill>
                  <a:srgbClr val="22346A"/>
                </a:solidFill>
                <a:latin typeface="Arial" panose="020B0604020202020204" pitchFamily="34" charset="0"/>
                <a:cs typeface="Arial" panose="020B0604020202020204" pitchFamily="34" charset="0"/>
              </a:rPr>
              <a:t>Características</a:t>
            </a:r>
            <a:r>
              <a:rPr lang="es-ES" sz="1200" b="1" spc="27"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basales</a:t>
            </a:r>
            <a:r>
              <a:rPr lang="es-ES" sz="1200" b="1" spc="30"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de</a:t>
            </a:r>
            <a:r>
              <a:rPr lang="es-ES" sz="1200" b="1" spc="30"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los</a:t>
            </a:r>
            <a:r>
              <a:rPr lang="es-ES" sz="1200" b="1" spc="30"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pacientes</a:t>
            </a:r>
            <a:r>
              <a:rPr lang="es-ES" sz="1200" b="1" spc="30"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diagnosticados</a:t>
            </a:r>
            <a:r>
              <a:rPr lang="es-ES" sz="1200" b="1" spc="27"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de</a:t>
            </a:r>
            <a:r>
              <a:rPr lang="es-ES" sz="1200" b="1" spc="30" dirty="0">
                <a:solidFill>
                  <a:srgbClr val="22346A"/>
                </a:solidFill>
                <a:latin typeface="Arial" panose="020B0604020202020204" pitchFamily="34" charset="0"/>
                <a:cs typeface="Arial" panose="020B0604020202020204" pitchFamily="34" charset="0"/>
              </a:rPr>
              <a:t> </a:t>
            </a:r>
            <a:r>
              <a:rPr lang="es-ES" sz="1200" b="1" spc="-6" dirty="0">
                <a:solidFill>
                  <a:srgbClr val="22346A"/>
                </a:solidFill>
                <a:latin typeface="Arial" panose="020B0604020202020204" pitchFamily="34" charset="0"/>
                <a:cs typeface="Arial" panose="020B0604020202020204" pitchFamily="34" charset="0"/>
              </a:rPr>
              <a:t>DA</a:t>
            </a:r>
            <a:r>
              <a:rPr lang="es-ES" sz="1200" b="1" spc="-33"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y</a:t>
            </a:r>
            <a:r>
              <a:rPr lang="es-ES" sz="1200" b="1" spc="3"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psoriasis</a:t>
            </a:r>
            <a:r>
              <a:rPr lang="es-ES" sz="1200" b="1" spc="30"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que</a:t>
            </a:r>
            <a:r>
              <a:rPr lang="es-ES" sz="1200" b="1" spc="30" dirty="0">
                <a:solidFill>
                  <a:srgbClr val="22346A"/>
                </a:solidFill>
                <a:latin typeface="Arial" panose="020B0604020202020204" pitchFamily="34" charset="0"/>
                <a:cs typeface="Arial" panose="020B0604020202020204" pitchFamily="34" charset="0"/>
              </a:rPr>
              <a:t> </a:t>
            </a:r>
            <a:r>
              <a:rPr lang="es-ES" sz="1200" b="1" spc="-6" dirty="0">
                <a:solidFill>
                  <a:srgbClr val="22346A"/>
                </a:solidFill>
                <a:latin typeface="Arial" panose="020B0604020202020204" pitchFamily="34" charset="0"/>
                <a:cs typeface="Arial" panose="020B0604020202020204" pitchFamily="34" charset="0"/>
              </a:rPr>
              <a:t>recibieron </a:t>
            </a:r>
            <a:r>
              <a:rPr lang="es-ES" sz="1200" b="1" dirty="0">
                <a:solidFill>
                  <a:srgbClr val="22346A"/>
                </a:solidFill>
                <a:latin typeface="Arial" panose="020B0604020202020204" pitchFamily="34" charset="0"/>
                <a:cs typeface="Arial" panose="020B0604020202020204" pitchFamily="34" charset="0"/>
              </a:rPr>
              <a:t>tratamiento</a:t>
            </a:r>
            <a:r>
              <a:rPr lang="es-ES" sz="1200" b="1" spc="15"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con</a:t>
            </a:r>
            <a:r>
              <a:rPr lang="es-ES" sz="1200" b="1" spc="18"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la</a:t>
            </a:r>
            <a:r>
              <a:rPr lang="es-ES" sz="1200" b="1" spc="15" dirty="0">
                <a:solidFill>
                  <a:srgbClr val="22346A"/>
                </a:solidFill>
                <a:latin typeface="Arial" panose="020B0604020202020204" pitchFamily="34" charset="0"/>
                <a:cs typeface="Arial" panose="020B0604020202020204" pitchFamily="34" charset="0"/>
              </a:rPr>
              <a:t> </a:t>
            </a:r>
            <a:r>
              <a:rPr lang="es-ES" sz="1200" b="1" spc="-15" dirty="0" err="1">
                <a:solidFill>
                  <a:srgbClr val="22346A"/>
                </a:solidFill>
                <a:latin typeface="Arial" panose="020B0604020202020204" pitchFamily="34" charset="0"/>
                <a:cs typeface="Arial" panose="020B0604020202020204" pitchFamily="34" charset="0"/>
              </a:rPr>
              <a:t>CsA</a:t>
            </a:r>
            <a:endParaRPr lang="es-E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5441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7B3F-8603-63AB-1B33-30DC0E64896D}"/>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6BA371B-7F23-14AE-EE23-A0330DD503D6}"/>
              </a:ext>
            </a:extLst>
          </p:cNvPr>
          <p:cNvSpPr>
            <a:spLocks noGrp="1"/>
          </p:cNvSpPr>
          <p:nvPr>
            <p:ph type="title"/>
          </p:nvPr>
        </p:nvSpPr>
        <p:spPr/>
        <p:txBody>
          <a:bodyPr/>
          <a:lstStyle/>
          <a:p>
            <a:r>
              <a:rPr lang="es-ES" dirty="0"/>
              <a:t>Supervivencia de la ciclosporina en el tratamiento de la dermatitis atópica moderada-grave: Registro Español de Dermatitis Atópica (BIOBADATOP)</a:t>
            </a:r>
            <a:r>
              <a:rPr lang="es-ES" baseline="30000" dirty="0"/>
              <a:t>1</a:t>
            </a:r>
          </a:p>
        </p:txBody>
      </p:sp>
      <p:graphicFrame>
        <p:nvGraphicFramePr>
          <p:cNvPr id="6" name="Tabla 5">
            <a:extLst>
              <a:ext uri="{FF2B5EF4-FFF2-40B4-BE49-F238E27FC236}">
                <a16:creationId xmlns:a16="http://schemas.microsoft.com/office/drawing/2014/main" id="{6F1A8187-76AF-803E-0335-E315E865C260}"/>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39" name="CuadroTexto 38">
            <a:extLst>
              <a:ext uri="{FF2B5EF4-FFF2-40B4-BE49-F238E27FC236}">
                <a16:creationId xmlns:a16="http://schemas.microsoft.com/office/drawing/2014/main" id="{82AA395A-6343-697A-2D94-CAC8B649B134}"/>
              </a:ext>
            </a:extLst>
          </p:cNvPr>
          <p:cNvSpPr txBox="1"/>
          <p:nvPr/>
        </p:nvSpPr>
        <p:spPr>
          <a:xfrm>
            <a:off x="1487770" y="6149025"/>
            <a:ext cx="8521469" cy="415498"/>
          </a:xfrm>
          <a:prstGeom prst="rect">
            <a:avLst/>
          </a:prstGeom>
          <a:noFill/>
        </p:spPr>
        <p:txBody>
          <a:bodyPr wrap="square" rtlCol="0">
            <a:spAutoFit/>
          </a:bodyPr>
          <a:lstStyle/>
          <a:p>
            <a:r>
              <a:rPr lang="es-ES" sz="700" b="1" dirty="0" err="1">
                <a:solidFill>
                  <a:srgbClr val="646464"/>
                </a:solidFill>
              </a:rPr>
              <a:t>CsA</a:t>
            </a:r>
            <a:r>
              <a:rPr lang="es-ES" sz="700" dirty="0">
                <a:solidFill>
                  <a:srgbClr val="646464"/>
                </a:solidFill>
              </a:rPr>
              <a:t>: ciclosporina; </a:t>
            </a:r>
            <a:r>
              <a:rPr lang="es-ES" sz="700" b="1" dirty="0">
                <a:solidFill>
                  <a:srgbClr val="646464"/>
                </a:solidFill>
              </a:rPr>
              <a:t>DA</a:t>
            </a:r>
            <a:r>
              <a:rPr lang="es-ES" sz="700" dirty="0">
                <a:solidFill>
                  <a:srgbClr val="646464"/>
                </a:solidFill>
              </a:rPr>
              <a:t>: dermatitis atópica.</a:t>
            </a:r>
          </a:p>
          <a:p>
            <a:r>
              <a:rPr lang="es-ES" sz="700" b="1" dirty="0">
                <a:solidFill>
                  <a:srgbClr val="646464"/>
                </a:solidFill>
              </a:rPr>
              <a:t>1. </a:t>
            </a:r>
            <a:r>
              <a:rPr lang="es-ES" sz="700" dirty="0" err="1">
                <a:solidFill>
                  <a:srgbClr val="646464"/>
                </a:solidFill>
              </a:rPr>
              <a:t>Couselo</a:t>
            </a:r>
            <a:r>
              <a:rPr lang="es-ES" sz="700" dirty="0">
                <a:solidFill>
                  <a:srgbClr val="646464"/>
                </a:solidFill>
              </a:rPr>
              <a:t>-Rodríguez, C., </a:t>
            </a:r>
            <a:r>
              <a:rPr lang="es-ES" sz="700" i="1" dirty="0">
                <a:solidFill>
                  <a:srgbClr val="646464"/>
                </a:solidFill>
              </a:rPr>
              <a:t>et al</a:t>
            </a:r>
            <a:r>
              <a:rPr lang="es-ES" sz="700" dirty="0">
                <a:solidFill>
                  <a:srgbClr val="646464"/>
                </a:solidFill>
              </a:rPr>
              <a:t>. "Supervivencia de la ciclosporina en el tratamiento de la dermatitis atópica moderada-grave: Registro Español de Dermatitis Atópica (BIOBADATOP)." Actas </a:t>
            </a:r>
            <a:r>
              <a:rPr lang="es-ES" sz="700" dirty="0" err="1">
                <a:solidFill>
                  <a:srgbClr val="646464"/>
                </a:solidFill>
              </a:rPr>
              <a:t>Dermo-Sifiliográficas</a:t>
            </a:r>
            <a:r>
              <a:rPr lang="es-ES" sz="700" dirty="0">
                <a:solidFill>
                  <a:srgbClr val="646464"/>
                </a:solidFill>
              </a:rPr>
              <a:t> 115.4 (2024): 341-346.</a:t>
            </a:r>
          </a:p>
        </p:txBody>
      </p:sp>
      <p:sp>
        <p:nvSpPr>
          <p:cNvPr id="2" name="Rectángulo redondeado 1">
            <a:extLst>
              <a:ext uri="{FF2B5EF4-FFF2-40B4-BE49-F238E27FC236}">
                <a16:creationId xmlns:a16="http://schemas.microsoft.com/office/drawing/2014/main" id="{C3628E41-572B-EBCA-2F50-284DECD61EE8}"/>
              </a:ext>
            </a:extLst>
          </p:cNvPr>
          <p:cNvSpPr/>
          <p:nvPr/>
        </p:nvSpPr>
        <p:spPr>
          <a:xfrm>
            <a:off x="1246947" y="1547383"/>
            <a:ext cx="9698107" cy="3045638"/>
          </a:xfrm>
          <a:prstGeom prst="roundRect">
            <a:avLst>
              <a:gd name="adj" fmla="val 5645"/>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116AAF6C-4910-DD8B-8E88-C2AB14D7DB6E}"/>
              </a:ext>
            </a:extLst>
          </p:cNvPr>
          <p:cNvSpPr txBox="1"/>
          <p:nvPr/>
        </p:nvSpPr>
        <p:spPr>
          <a:xfrm>
            <a:off x="5071791" y="3732688"/>
            <a:ext cx="2048419" cy="561385"/>
          </a:xfrm>
          <a:prstGeom prst="rect">
            <a:avLst/>
          </a:prstGeom>
        </p:spPr>
        <p:txBody>
          <a:bodyPr vert="horz" wrap="square" lIns="0" tIns="7316" rIns="0" bIns="0" rtlCol="0">
            <a:spAutoFit/>
          </a:bodyPr>
          <a:lstStyle/>
          <a:p>
            <a:pPr marR="18483" algn="ctr"/>
            <a:r>
              <a:rPr sz="1200" dirty="0">
                <a:solidFill>
                  <a:srgbClr val="22346A"/>
                </a:solidFill>
                <a:cs typeface="Goldplay"/>
              </a:rPr>
              <a:t>de</a:t>
            </a:r>
            <a:r>
              <a:rPr sz="1200" spc="33" dirty="0">
                <a:solidFill>
                  <a:srgbClr val="22346A"/>
                </a:solidFill>
                <a:cs typeface="Goldplay"/>
              </a:rPr>
              <a:t> </a:t>
            </a:r>
            <a:r>
              <a:rPr sz="1200" dirty="0">
                <a:solidFill>
                  <a:srgbClr val="22346A"/>
                </a:solidFill>
                <a:cs typeface="Goldplay"/>
              </a:rPr>
              <a:t>los</a:t>
            </a:r>
            <a:r>
              <a:rPr sz="1200" spc="33" dirty="0">
                <a:solidFill>
                  <a:srgbClr val="22346A"/>
                </a:solidFill>
                <a:cs typeface="Goldplay"/>
              </a:rPr>
              <a:t> </a:t>
            </a:r>
            <a:r>
              <a:rPr sz="1200" dirty="0" err="1">
                <a:solidFill>
                  <a:srgbClr val="22346A"/>
                </a:solidFill>
                <a:cs typeface="Goldplay"/>
              </a:rPr>
              <a:t>pacientes</a:t>
            </a:r>
            <a:r>
              <a:rPr sz="1200" spc="36" dirty="0">
                <a:solidFill>
                  <a:srgbClr val="22346A"/>
                </a:solidFill>
                <a:cs typeface="Goldplay"/>
              </a:rPr>
              <a:t> </a:t>
            </a:r>
            <a:endParaRPr lang="es-ES" sz="1200" spc="36" dirty="0">
              <a:solidFill>
                <a:srgbClr val="22346A"/>
              </a:solidFill>
              <a:cs typeface="Goldplay"/>
            </a:endParaRPr>
          </a:p>
          <a:p>
            <a:pPr marR="18483" algn="ctr"/>
            <a:r>
              <a:rPr sz="1200" b="1" spc="-6" dirty="0" err="1">
                <a:solidFill>
                  <a:srgbClr val="22346A"/>
                </a:solidFill>
                <a:cs typeface="Goldplay Bold"/>
              </a:rPr>
              <a:t>suspendió</a:t>
            </a:r>
            <a:r>
              <a:rPr lang="es-ES" sz="1200" b="1" spc="-6" dirty="0">
                <a:solidFill>
                  <a:srgbClr val="22346A"/>
                </a:solidFill>
                <a:cs typeface="Goldplay Bold"/>
              </a:rPr>
              <a:t> </a:t>
            </a:r>
            <a:r>
              <a:rPr sz="1200" dirty="0" err="1">
                <a:solidFill>
                  <a:srgbClr val="22346A"/>
                </a:solidFill>
                <a:cs typeface="Goldplay"/>
              </a:rPr>
              <a:t>el</a:t>
            </a:r>
            <a:r>
              <a:rPr sz="1200" spc="21" dirty="0">
                <a:solidFill>
                  <a:srgbClr val="22346A"/>
                </a:solidFill>
                <a:cs typeface="Goldplay"/>
              </a:rPr>
              <a:t> </a:t>
            </a:r>
            <a:r>
              <a:rPr sz="1200" dirty="0">
                <a:solidFill>
                  <a:srgbClr val="22346A"/>
                </a:solidFill>
                <a:cs typeface="Goldplay"/>
              </a:rPr>
              <a:t>tratamiento</a:t>
            </a:r>
            <a:r>
              <a:rPr sz="1200" spc="21" dirty="0">
                <a:solidFill>
                  <a:srgbClr val="22346A"/>
                </a:solidFill>
                <a:cs typeface="Goldplay"/>
              </a:rPr>
              <a:t> </a:t>
            </a:r>
            <a:r>
              <a:rPr sz="1200" spc="-15" dirty="0">
                <a:solidFill>
                  <a:srgbClr val="22346A"/>
                </a:solidFill>
                <a:cs typeface="Goldplay"/>
              </a:rPr>
              <a:t>por </a:t>
            </a:r>
            <a:r>
              <a:rPr sz="1200" b="1" dirty="0">
                <a:solidFill>
                  <a:srgbClr val="22346A"/>
                </a:solidFill>
                <a:cs typeface="Goldplay Bold"/>
              </a:rPr>
              <a:t>acontecimientos</a:t>
            </a:r>
            <a:r>
              <a:rPr sz="1200" b="1" spc="39" dirty="0">
                <a:solidFill>
                  <a:srgbClr val="22346A"/>
                </a:solidFill>
                <a:cs typeface="Goldplay Bold"/>
              </a:rPr>
              <a:t> </a:t>
            </a:r>
            <a:r>
              <a:rPr sz="1200" b="1" spc="-6" dirty="0">
                <a:solidFill>
                  <a:srgbClr val="22346A"/>
                </a:solidFill>
                <a:cs typeface="Goldplay Bold"/>
              </a:rPr>
              <a:t>adversos</a:t>
            </a:r>
            <a:r>
              <a:rPr sz="1200" spc="-6" dirty="0">
                <a:solidFill>
                  <a:srgbClr val="22346A"/>
                </a:solidFill>
                <a:cs typeface="Goldplay"/>
              </a:rPr>
              <a:t>.</a:t>
            </a:r>
            <a:r>
              <a:rPr sz="1200" spc="-9" baseline="33333" dirty="0">
                <a:solidFill>
                  <a:srgbClr val="22346A"/>
                </a:solidFill>
                <a:cs typeface="Goldplay"/>
              </a:rPr>
              <a:t>1</a:t>
            </a:r>
            <a:endParaRPr sz="1200" baseline="33333" dirty="0">
              <a:cs typeface="Goldplay"/>
            </a:endParaRPr>
          </a:p>
        </p:txBody>
      </p:sp>
      <p:sp>
        <p:nvSpPr>
          <p:cNvPr id="7" name="object 7">
            <a:extLst>
              <a:ext uri="{FF2B5EF4-FFF2-40B4-BE49-F238E27FC236}">
                <a16:creationId xmlns:a16="http://schemas.microsoft.com/office/drawing/2014/main" id="{CBFA54BE-88F1-20AB-2B41-C51B48E40738}"/>
              </a:ext>
            </a:extLst>
          </p:cNvPr>
          <p:cNvSpPr txBox="1"/>
          <p:nvPr/>
        </p:nvSpPr>
        <p:spPr>
          <a:xfrm>
            <a:off x="2096873" y="3732688"/>
            <a:ext cx="1871654" cy="560552"/>
          </a:xfrm>
          <a:prstGeom prst="rect">
            <a:avLst/>
          </a:prstGeom>
        </p:spPr>
        <p:txBody>
          <a:bodyPr vert="horz" wrap="square" lIns="0" tIns="7316" rIns="0" bIns="0" rtlCol="0">
            <a:spAutoFit/>
          </a:bodyPr>
          <a:lstStyle/>
          <a:p>
            <a:pPr marR="18483" indent="-278786" algn="ctr"/>
            <a:r>
              <a:rPr sz="1200" dirty="0">
                <a:solidFill>
                  <a:srgbClr val="22346A"/>
                </a:solidFill>
                <a:cs typeface="Goldplay"/>
              </a:rPr>
              <a:t>de</a:t>
            </a:r>
            <a:r>
              <a:rPr sz="1200" spc="33" dirty="0">
                <a:solidFill>
                  <a:srgbClr val="22346A"/>
                </a:solidFill>
                <a:cs typeface="Goldplay"/>
              </a:rPr>
              <a:t> </a:t>
            </a:r>
            <a:r>
              <a:rPr sz="1200" dirty="0">
                <a:solidFill>
                  <a:srgbClr val="22346A"/>
                </a:solidFill>
                <a:cs typeface="Goldplay"/>
              </a:rPr>
              <a:t>los</a:t>
            </a:r>
            <a:r>
              <a:rPr sz="1200" spc="33" dirty="0">
                <a:solidFill>
                  <a:srgbClr val="22346A"/>
                </a:solidFill>
                <a:cs typeface="Goldplay"/>
              </a:rPr>
              <a:t> </a:t>
            </a:r>
            <a:r>
              <a:rPr sz="1200" dirty="0" err="1">
                <a:solidFill>
                  <a:srgbClr val="22346A"/>
                </a:solidFill>
                <a:cs typeface="Goldplay"/>
              </a:rPr>
              <a:t>pacientes</a:t>
            </a:r>
            <a:r>
              <a:rPr sz="1200" spc="36" dirty="0">
                <a:solidFill>
                  <a:srgbClr val="22346A"/>
                </a:solidFill>
                <a:cs typeface="Goldplay"/>
              </a:rPr>
              <a:t> </a:t>
            </a:r>
            <a:r>
              <a:rPr sz="1200" b="1" spc="-6" dirty="0" err="1">
                <a:solidFill>
                  <a:srgbClr val="22346A"/>
                </a:solidFill>
                <a:cs typeface="Goldplay Bold"/>
              </a:rPr>
              <a:t>suspendió</a:t>
            </a:r>
            <a:r>
              <a:rPr lang="es-ES" sz="1200" spc="-6" dirty="0">
                <a:solidFill>
                  <a:srgbClr val="22346A"/>
                </a:solidFill>
                <a:cs typeface="Goldplay"/>
              </a:rPr>
              <a:t> </a:t>
            </a:r>
            <a:r>
              <a:rPr sz="1200" dirty="0" err="1">
                <a:solidFill>
                  <a:srgbClr val="22346A"/>
                </a:solidFill>
                <a:cs typeface="Goldplay"/>
              </a:rPr>
              <a:t>el</a:t>
            </a:r>
            <a:r>
              <a:rPr sz="1200" spc="21" dirty="0">
                <a:solidFill>
                  <a:srgbClr val="22346A"/>
                </a:solidFill>
                <a:cs typeface="Goldplay"/>
              </a:rPr>
              <a:t> </a:t>
            </a:r>
            <a:r>
              <a:rPr sz="1200" dirty="0">
                <a:solidFill>
                  <a:srgbClr val="22346A"/>
                </a:solidFill>
                <a:cs typeface="Goldplay"/>
              </a:rPr>
              <a:t>tratamiento</a:t>
            </a:r>
            <a:r>
              <a:rPr sz="1200" spc="21" dirty="0">
                <a:solidFill>
                  <a:srgbClr val="22346A"/>
                </a:solidFill>
                <a:cs typeface="Goldplay"/>
              </a:rPr>
              <a:t> </a:t>
            </a:r>
            <a:r>
              <a:rPr sz="1200" spc="-15" dirty="0">
                <a:solidFill>
                  <a:srgbClr val="22346A"/>
                </a:solidFill>
                <a:cs typeface="Goldplay"/>
              </a:rPr>
              <a:t>por </a:t>
            </a:r>
            <a:r>
              <a:rPr sz="1200" b="1" dirty="0">
                <a:solidFill>
                  <a:srgbClr val="22346A"/>
                </a:solidFill>
                <a:cs typeface="Goldplay Bold"/>
              </a:rPr>
              <a:t>falta</a:t>
            </a:r>
            <a:r>
              <a:rPr sz="1200" b="1" spc="12" dirty="0">
                <a:solidFill>
                  <a:srgbClr val="22346A"/>
                </a:solidFill>
                <a:cs typeface="Goldplay Bold"/>
              </a:rPr>
              <a:t> </a:t>
            </a:r>
            <a:r>
              <a:rPr sz="1200" b="1" dirty="0">
                <a:solidFill>
                  <a:srgbClr val="22346A"/>
                </a:solidFill>
                <a:cs typeface="Goldplay Bold"/>
              </a:rPr>
              <a:t>de</a:t>
            </a:r>
            <a:r>
              <a:rPr sz="1200" b="1" spc="15" dirty="0">
                <a:solidFill>
                  <a:srgbClr val="22346A"/>
                </a:solidFill>
                <a:cs typeface="Goldplay Bold"/>
              </a:rPr>
              <a:t> </a:t>
            </a:r>
            <a:r>
              <a:rPr sz="1200" b="1" spc="-6" dirty="0">
                <a:solidFill>
                  <a:srgbClr val="22346A"/>
                </a:solidFill>
                <a:cs typeface="Goldplay Bold"/>
              </a:rPr>
              <a:t>eficacia</a:t>
            </a:r>
            <a:r>
              <a:rPr sz="1200" spc="-6" dirty="0">
                <a:solidFill>
                  <a:srgbClr val="22346A"/>
                </a:solidFill>
                <a:cs typeface="Goldplay"/>
              </a:rPr>
              <a:t>.</a:t>
            </a:r>
            <a:r>
              <a:rPr sz="1200" spc="-9" baseline="33333" dirty="0">
                <a:solidFill>
                  <a:srgbClr val="22346A"/>
                </a:solidFill>
                <a:cs typeface="Goldplay"/>
              </a:rPr>
              <a:t>1</a:t>
            </a:r>
            <a:endParaRPr sz="1200" baseline="33333" dirty="0">
              <a:cs typeface="Goldplay"/>
            </a:endParaRPr>
          </a:p>
        </p:txBody>
      </p:sp>
      <p:sp>
        <p:nvSpPr>
          <p:cNvPr id="8" name="object 8">
            <a:extLst>
              <a:ext uri="{FF2B5EF4-FFF2-40B4-BE49-F238E27FC236}">
                <a16:creationId xmlns:a16="http://schemas.microsoft.com/office/drawing/2014/main" id="{A6FF37F8-4B67-7AA3-1A22-8724BE82C9F4}"/>
              </a:ext>
            </a:extLst>
          </p:cNvPr>
          <p:cNvSpPr txBox="1"/>
          <p:nvPr/>
        </p:nvSpPr>
        <p:spPr>
          <a:xfrm>
            <a:off x="8074486" y="3732688"/>
            <a:ext cx="2169627" cy="564108"/>
          </a:xfrm>
          <a:prstGeom prst="rect">
            <a:avLst/>
          </a:prstGeom>
        </p:spPr>
        <p:txBody>
          <a:bodyPr vert="horz" wrap="square" lIns="0" tIns="10012" rIns="0" bIns="0" rtlCol="0">
            <a:spAutoFit/>
          </a:bodyPr>
          <a:lstStyle/>
          <a:p>
            <a:pPr algn="ctr"/>
            <a:r>
              <a:rPr sz="1200" dirty="0">
                <a:solidFill>
                  <a:srgbClr val="22346A"/>
                </a:solidFill>
                <a:cs typeface="Goldplay"/>
              </a:rPr>
              <a:t>de</a:t>
            </a:r>
            <a:r>
              <a:rPr sz="1200" spc="33" dirty="0">
                <a:solidFill>
                  <a:srgbClr val="22346A"/>
                </a:solidFill>
                <a:cs typeface="Goldplay"/>
              </a:rPr>
              <a:t> </a:t>
            </a:r>
            <a:r>
              <a:rPr sz="1200" dirty="0">
                <a:solidFill>
                  <a:srgbClr val="22346A"/>
                </a:solidFill>
                <a:cs typeface="Goldplay"/>
              </a:rPr>
              <a:t>los</a:t>
            </a:r>
            <a:r>
              <a:rPr sz="1200" spc="33" dirty="0">
                <a:solidFill>
                  <a:srgbClr val="22346A"/>
                </a:solidFill>
                <a:cs typeface="Goldplay"/>
              </a:rPr>
              <a:t> </a:t>
            </a:r>
            <a:r>
              <a:rPr sz="1200" dirty="0" err="1">
                <a:solidFill>
                  <a:srgbClr val="22346A"/>
                </a:solidFill>
                <a:cs typeface="Goldplay"/>
              </a:rPr>
              <a:t>pacientes</a:t>
            </a:r>
            <a:r>
              <a:rPr sz="1200" spc="36" dirty="0">
                <a:solidFill>
                  <a:srgbClr val="22346A"/>
                </a:solidFill>
                <a:cs typeface="Goldplay"/>
              </a:rPr>
              <a:t> </a:t>
            </a:r>
            <a:r>
              <a:rPr sz="1200" b="1" spc="-6" dirty="0" err="1">
                <a:solidFill>
                  <a:srgbClr val="22346A"/>
                </a:solidFill>
                <a:cs typeface="Goldplay Bold"/>
              </a:rPr>
              <a:t>suspendió</a:t>
            </a:r>
            <a:r>
              <a:rPr lang="es-ES" sz="1200" b="1" spc="-6" dirty="0">
                <a:cs typeface="Goldplay Bold"/>
              </a:rPr>
              <a:t> </a:t>
            </a:r>
            <a:r>
              <a:rPr sz="1200" dirty="0" err="1">
                <a:solidFill>
                  <a:srgbClr val="22346A"/>
                </a:solidFill>
                <a:cs typeface="Goldplay"/>
              </a:rPr>
              <a:t>el</a:t>
            </a:r>
            <a:r>
              <a:rPr sz="1200" spc="21" dirty="0">
                <a:solidFill>
                  <a:srgbClr val="22346A"/>
                </a:solidFill>
                <a:cs typeface="Goldplay"/>
              </a:rPr>
              <a:t> </a:t>
            </a:r>
            <a:r>
              <a:rPr sz="1200" dirty="0" err="1">
                <a:solidFill>
                  <a:srgbClr val="22346A"/>
                </a:solidFill>
                <a:cs typeface="Goldplay"/>
              </a:rPr>
              <a:t>tratamiento</a:t>
            </a:r>
            <a:r>
              <a:rPr sz="1200" spc="21" dirty="0">
                <a:solidFill>
                  <a:srgbClr val="22346A"/>
                </a:solidFill>
                <a:cs typeface="Goldplay"/>
              </a:rPr>
              <a:t> </a:t>
            </a:r>
            <a:r>
              <a:rPr sz="1200" spc="-15" dirty="0" err="1">
                <a:solidFill>
                  <a:srgbClr val="22346A"/>
                </a:solidFill>
                <a:cs typeface="Goldplay"/>
              </a:rPr>
              <a:t>por</a:t>
            </a:r>
            <a:r>
              <a:rPr lang="es-ES" sz="1200" spc="-15" dirty="0">
                <a:cs typeface="Goldplay"/>
              </a:rPr>
              <a:t> </a:t>
            </a:r>
            <a:r>
              <a:rPr sz="1200" b="1" dirty="0" err="1">
                <a:solidFill>
                  <a:srgbClr val="22346A"/>
                </a:solidFill>
                <a:cs typeface="Goldplay Bold"/>
              </a:rPr>
              <a:t>decisión</a:t>
            </a:r>
            <a:r>
              <a:rPr sz="1200" b="1" spc="52" dirty="0">
                <a:solidFill>
                  <a:srgbClr val="22346A"/>
                </a:solidFill>
                <a:cs typeface="Goldplay Bold"/>
              </a:rPr>
              <a:t> </a:t>
            </a:r>
            <a:r>
              <a:rPr sz="1200" b="1" dirty="0">
                <a:solidFill>
                  <a:srgbClr val="22346A"/>
                </a:solidFill>
                <a:cs typeface="Goldplay Bold"/>
              </a:rPr>
              <a:t>del</a:t>
            </a:r>
            <a:r>
              <a:rPr sz="1200" b="1" spc="52" dirty="0">
                <a:solidFill>
                  <a:srgbClr val="22346A"/>
                </a:solidFill>
                <a:cs typeface="Goldplay Bold"/>
              </a:rPr>
              <a:t> </a:t>
            </a:r>
            <a:r>
              <a:rPr sz="1200" b="1" spc="-6" dirty="0">
                <a:solidFill>
                  <a:srgbClr val="22346A"/>
                </a:solidFill>
                <a:cs typeface="Goldplay Bold"/>
              </a:rPr>
              <a:t>médico</a:t>
            </a:r>
            <a:r>
              <a:rPr sz="1200" spc="-6" dirty="0">
                <a:solidFill>
                  <a:srgbClr val="22346A"/>
                </a:solidFill>
                <a:cs typeface="Goldplay"/>
              </a:rPr>
              <a:t>.</a:t>
            </a:r>
            <a:r>
              <a:rPr sz="1200" spc="-9" baseline="33333" dirty="0">
                <a:solidFill>
                  <a:srgbClr val="22346A"/>
                </a:solidFill>
                <a:cs typeface="Goldplay"/>
              </a:rPr>
              <a:t>1</a:t>
            </a:r>
            <a:endParaRPr sz="1200" baseline="33333" dirty="0">
              <a:cs typeface="Goldplay"/>
            </a:endParaRPr>
          </a:p>
        </p:txBody>
      </p:sp>
      <p:grpSp>
        <p:nvGrpSpPr>
          <p:cNvPr id="9" name="Grupo 8">
            <a:extLst>
              <a:ext uri="{FF2B5EF4-FFF2-40B4-BE49-F238E27FC236}">
                <a16:creationId xmlns:a16="http://schemas.microsoft.com/office/drawing/2014/main" id="{264D016E-4A57-3A7D-FF04-F5080E97B4E0}"/>
              </a:ext>
            </a:extLst>
          </p:cNvPr>
          <p:cNvGrpSpPr/>
          <p:nvPr/>
        </p:nvGrpSpPr>
        <p:grpSpPr>
          <a:xfrm>
            <a:off x="1828389" y="1599509"/>
            <a:ext cx="2408622" cy="2120919"/>
            <a:chOff x="2903001" y="2257837"/>
            <a:chExt cx="1660992" cy="1462591"/>
          </a:xfrm>
        </p:grpSpPr>
        <p:graphicFrame>
          <p:nvGraphicFramePr>
            <p:cNvPr id="10" name="Gráfico 9">
              <a:extLst>
                <a:ext uri="{FF2B5EF4-FFF2-40B4-BE49-F238E27FC236}">
                  <a16:creationId xmlns:a16="http://schemas.microsoft.com/office/drawing/2014/main" id="{1EB494A7-AEB5-E80B-DA54-7C96A996D6E2}"/>
                </a:ext>
              </a:extLst>
            </p:cNvPr>
            <p:cNvGraphicFramePr/>
            <p:nvPr>
              <p:extLst>
                <p:ext uri="{D42A27DB-BD31-4B8C-83A1-F6EECF244321}">
                  <p14:modId xmlns:p14="http://schemas.microsoft.com/office/powerpoint/2010/main" val="3024758737"/>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11" name="Elipse 10">
              <a:extLst>
                <a:ext uri="{FF2B5EF4-FFF2-40B4-BE49-F238E27FC236}">
                  <a16:creationId xmlns:a16="http://schemas.microsoft.com/office/drawing/2014/main" id="{46DCC472-1456-C71F-1488-0C7E4D1704FC}"/>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bject 26">
              <a:extLst>
                <a:ext uri="{FF2B5EF4-FFF2-40B4-BE49-F238E27FC236}">
                  <a16:creationId xmlns:a16="http://schemas.microsoft.com/office/drawing/2014/main" id="{554F2ABB-83EF-D18D-A7AF-77A5504E32B0}"/>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27,6</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13" name="Grupo 12">
            <a:extLst>
              <a:ext uri="{FF2B5EF4-FFF2-40B4-BE49-F238E27FC236}">
                <a16:creationId xmlns:a16="http://schemas.microsoft.com/office/drawing/2014/main" id="{9D636896-8CBD-3B8A-4031-18C04B34E283}"/>
              </a:ext>
            </a:extLst>
          </p:cNvPr>
          <p:cNvGrpSpPr/>
          <p:nvPr/>
        </p:nvGrpSpPr>
        <p:grpSpPr>
          <a:xfrm>
            <a:off x="4891689" y="1599509"/>
            <a:ext cx="2408622" cy="2120919"/>
            <a:chOff x="2903001" y="2257837"/>
            <a:chExt cx="1660992" cy="1462591"/>
          </a:xfrm>
        </p:grpSpPr>
        <p:graphicFrame>
          <p:nvGraphicFramePr>
            <p:cNvPr id="14" name="Gráfico 13">
              <a:extLst>
                <a:ext uri="{FF2B5EF4-FFF2-40B4-BE49-F238E27FC236}">
                  <a16:creationId xmlns:a16="http://schemas.microsoft.com/office/drawing/2014/main" id="{D5AFC8A4-D64C-EE78-3AC1-C8F965439AD8}"/>
                </a:ext>
              </a:extLst>
            </p:cNvPr>
            <p:cNvGraphicFramePr/>
            <p:nvPr>
              <p:extLst>
                <p:ext uri="{D42A27DB-BD31-4B8C-83A1-F6EECF244321}">
                  <p14:modId xmlns:p14="http://schemas.microsoft.com/office/powerpoint/2010/main" val="4052884383"/>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15" name="Elipse 14">
              <a:extLst>
                <a:ext uri="{FF2B5EF4-FFF2-40B4-BE49-F238E27FC236}">
                  <a16:creationId xmlns:a16="http://schemas.microsoft.com/office/drawing/2014/main" id="{C0E52640-8276-8CAC-7088-001515903935}"/>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object 26">
              <a:extLst>
                <a:ext uri="{FF2B5EF4-FFF2-40B4-BE49-F238E27FC236}">
                  <a16:creationId xmlns:a16="http://schemas.microsoft.com/office/drawing/2014/main" id="{50B2B98C-5855-F88B-2BBE-F345817AF53B}"/>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27,6</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17" name="Grupo 16">
            <a:extLst>
              <a:ext uri="{FF2B5EF4-FFF2-40B4-BE49-F238E27FC236}">
                <a16:creationId xmlns:a16="http://schemas.microsoft.com/office/drawing/2014/main" id="{805ECB49-4577-FC86-6AD7-53E6D43730AF}"/>
              </a:ext>
            </a:extLst>
          </p:cNvPr>
          <p:cNvGrpSpPr/>
          <p:nvPr/>
        </p:nvGrpSpPr>
        <p:grpSpPr>
          <a:xfrm>
            <a:off x="7954989" y="1599509"/>
            <a:ext cx="2408622" cy="2120919"/>
            <a:chOff x="2903001" y="2257837"/>
            <a:chExt cx="1660992" cy="1462591"/>
          </a:xfrm>
        </p:grpSpPr>
        <p:graphicFrame>
          <p:nvGraphicFramePr>
            <p:cNvPr id="18" name="Gráfico 17">
              <a:extLst>
                <a:ext uri="{FF2B5EF4-FFF2-40B4-BE49-F238E27FC236}">
                  <a16:creationId xmlns:a16="http://schemas.microsoft.com/office/drawing/2014/main" id="{29976D07-3023-81DB-98D8-3776F705EF23}"/>
                </a:ext>
              </a:extLst>
            </p:cNvPr>
            <p:cNvGraphicFramePr/>
            <p:nvPr>
              <p:extLst>
                <p:ext uri="{D42A27DB-BD31-4B8C-83A1-F6EECF244321}">
                  <p14:modId xmlns:p14="http://schemas.microsoft.com/office/powerpoint/2010/main" val="627166734"/>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19" name="Elipse 18">
              <a:extLst>
                <a:ext uri="{FF2B5EF4-FFF2-40B4-BE49-F238E27FC236}">
                  <a16:creationId xmlns:a16="http://schemas.microsoft.com/office/drawing/2014/main" id="{D83DCB33-C904-0C0F-4CDB-ECDE6ADE29C5}"/>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26">
              <a:extLst>
                <a:ext uri="{FF2B5EF4-FFF2-40B4-BE49-F238E27FC236}">
                  <a16:creationId xmlns:a16="http://schemas.microsoft.com/office/drawing/2014/main" id="{7890A54D-19A2-E2E9-1D6A-2C99232DF272}"/>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lang="es-ES" sz="2800" b="1" spc="-55" dirty="0">
                  <a:solidFill>
                    <a:srgbClr val="FFFFFF"/>
                  </a:solidFill>
                  <a:latin typeface="Arial"/>
                  <a:cs typeface="Arial"/>
                </a:rPr>
                <a:t>18</a:t>
              </a:r>
              <a:r>
                <a:rPr kumimoji="0" lang="es-ES" sz="2800" b="1" i="0" u="none" strike="noStrike" kern="1200" cap="none" spc="-55" normalizeH="0" baseline="0" noProof="0" dirty="0">
                  <a:ln>
                    <a:noFill/>
                  </a:ln>
                  <a:solidFill>
                    <a:srgbClr val="FFFFFF"/>
                  </a:solidFill>
                  <a:effectLst/>
                  <a:uLnTx/>
                  <a:uFillTx/>
                  <a:latin typeface="Arial"/>
                  <a:ea typeface="+mn-ea"/>
                  <a:cs typeface="Arial"/>
                </a:rPr>
                <a:t>,4</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21" name="object 5">
            <a:extLst>
              <a:ext uri="{FF2B5EF4-FFF2-40B4-BE49-F238E27FC236}">
                <a16:creationId xmlns:a16="http://schemas.microsoft.com/office/drawing/2014/main" id="{0D47680D-1E0F-D9E0-A84B-8322F85805FF}"/>
              </a:ext>
            </a:extLst>
          </p:cNvPr>
          <p:cNvSpPr txBox="1"/>
          <p:nvPr/>
        </p:nvSpPr>
        <p:spPr>
          <a:xfrm>
            <a:off x="2373344" y="4808419"/>
            <a:ext cx="7445311" cy="699561"/>
          </a:xfrm>
          <a:prstGeom prst="rect">
            <a:avLst/>
          </a:prstGeom>
        </p:spPr>
        <p:txBody>
          <a:bodyPr vert="horz" wrap="square" lIns="0" tIns="6931" rIns="0" bIns="0" rtlCol="0">
            <a:spAutoFit/>
          </a:bodyPr>
          <a:lstStyle/>
          <a:p>
            <a:pPr marL="23104" marR="18483" algn="ctr">
              <a:lnSpc>
                <a:spcPct val="110000"/>
              </a:lnSpc>
              <a:spcBef>
                <a:spcPts val="55"/>
              </a:spcBef>
            </a:pPr>
            <a:r>
              <a:rPr sz="1400" b="1" dirty="0">
                <a:solidFill>
                  <a:srgbClr val="7A45B8"/>
                </a:solidFill>
                <a:latin typeface="Arial" panose="020B0604020202020204" pitchFamily="34" charset="0"/>
                <a:cs typeface="Arial" panose="020B0604020202020204" pitchFamily="34" charset="0"/>
              </a:rPr>
              <a:t>El</a:t>
            </a:r>
            <a:r>
              <a:rPr sz="1400" b="1" spc="-33"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tratamiento</a:t>
            </a:r>
            <a:r>
              <a:rPr sz="1400" b="1" spc="-33"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con</a:t>
            </a:r>
            <a:r>
              <a:rPr sz="1400" b="1" spc="-33"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CsA</a:t>
            </a:r>
            <a:r>
              <a:rPr sz="1400" b="1" spc="-67"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obtuvo</a:t>
            </a:r>
            <a:r>
              <a:rPr sz="1400" b="1" spc="-33"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una</a:t>
            </a:r>
            <a:r>
              <a:rPr sz="1400" b="1" spc="-33"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mediana</a:t>
            </a:r>
            <a:r>
              <a:rPr sz="1400" b="1" spc="-30"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de</a:t>
            </a:r>
            <a:r>
              <a:rPr sz="1400" b="1" spc="-33"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supervivencia</a:t>
            </a:r>
            <a:r>
              <a:rPr sz="1400" b="1" spc="-33"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de</a:t>
            </a:r>
            <a:r>
              <a:rPr sz="1400" b="1" spc="-33"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1</a:t>
            </a:r>
            <a:r>
              <a:rPr sz="1400" b="1" spc="-30"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año</a:t>
            </a:r>
            <a:r>
              <a:rPr sz="1400" b="1" spc="-6" dirty="0">
                <a:solidFill>
                  <a:srgbClr val="7A45B8"/>
                </a:solidFill>
                <a:latin typeface="Arial" panose="020B0604020202020204" pitchFamily="34" charset="0"/>
                <a:cs typeface="Arial" panose="020B0604020202020204" pitchFamily="34" charset="0"/>
              </a:rPr>
              <a:t>,</a:t>
            </a:r>
            <a:r>
              <a:rPr sz="1400" b="1" spc="-64"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pero</a:t>
            </a:r>
            <a:r>
              <a:rPr sz="1400" b="1" spc="-30"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las</a:t>
            </a:r>
            <a:r>
              <a:rPr sz="1400" b="1" spc="-33"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condiciones</a:t>
            </a:r>
            <a:r>
              <a:rPr sz="1400" b="1" spc="-33" dirty="0">
                <a:solidFill>
                  <a:srgbClr val="7A45B8"/>
                </a:solidFill>
                <a:latin typeface="Arial" panose="020B0604020202020204" pitchFamily="34" charset="0"/>
                <a:cs typeface="Arial" panose="020B0604020202020204" pitchFamily="34" charset="0"/>
              </a:rPr>
              <a:t> </a:t>
            </a:r>
            <a:r>
              <a:rPr sz="1400" b="1" spc="-15" dirty="0">
                <a:solidFill>
                  <a:srgbClr val="7A45B8"/>
                </a:solidFill>
                <a:latin typeface="Arial" panose="020B0604020202020204" pitchFamily="34" charset="0"/>
                <a:cs typeface="Arial" panose="020B0604020202020204" pitchFamily="34" charset="0"/>
              </a:rPr>
              <a:t>de </a:t>
            </a:r>
            <a:r>
              <a:rPr sz="1400" b="1" dirty="0" err="1">
                <a:solidFill>
                  <a:srgbClr val="7A45B8"/>
                </a:solidFill>
                <a:latin typeface="Arial" panose="020B0604020202020204" pitchFamily="34" charset="0"/>
                <a:cs typeface="Arial" panose="020B0604020202020204" pitchFamily="34" charset="0"/>
              </a:rPr>
              <a:t>acceso</a:t>
            </a:r>
            <a:r>
              <a:rPr sz="1400" b="1" spc="-33"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a</a:t>
            </a:r>
            <a:r>
              <a:rPr sz="1400" b="1" spc="-30"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terapia</a:t>
            </a:r>
            <a:r>
              <a:rPr sz="1400" b="1" spc="-30"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sistémica</a:t>
            </a:r>
            <a:r>
              <a:rPr sz="1400" b="1" spc="-33"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avanzada</a:t>
            </a:r>
            <a:r>
              <a:rPr sz="1400" b="1" spc="-30"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podrían</a:t>
            </a:r>
            <a:r>
              <a:rPr sz="1400" b="1" spc="-30" dirty="0">
                <a:solidFill>
                  <a:srgbClr val="7A45B8"/>
                </a:solidFill>
                <a:latin typeface="Arial" panose="020B0604020202020204" pitchFamily="34" charset="0"/>
                <a:cs typeface="Arial" panose="020B0604020202020204" pitchFamily="34" charset="0"/>
              </a:rPr>
              <a:t> </a:t>
            </a:r>
            <a:r>
              <a:rPr sz="1400" b="1" spc="-6" dirty="0" err="1">
                <a:solidFill>
                  <a:srgbClr val="7A45B8"/>
                </a:solidFill>
                <a:latin typeface="Arial" panose="020B0604020202020204" pitchFamily="34" charset="0"/>
                <a:cs typeface="Arial" panose="020B0604020202020204" pitchFamily="34" charset="0"/>
              </a:rPr>
              <a:t>cambiar</a:t>
            </a:r>
            <a:r>
              <a:rPr sz="1400" b="1" spc="-64"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en</a:t>
            </a:r>
            <a:r>
              <a:rPr sz="1400" b="1" spc="-33"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un</a:t>
            </a:r>
            <a:r>
              <a:rPr sz="1400" b="1" spc="-30" dirty="0">
                <a:solidFill>
                  <a:srgbClr val="7A45B8"/>
                </a:solidFill>
                <a:latin typeface="Arial" panose="020B0604020202020204" pitchFamily="34" charset="0"/>
                <a:cs typeface="Arial" panose="020B0604020202020204" pitchFamily="34" charset="0"/>
              </a:rPr>
              <a:t> </a:t>
            </a:r>
            <a:r>
              <a:rPr sz="1400" b="1" spc="-15" dirty="0" err="1">
                <a:solidFill>
                  <a:srgbClr val="7A45B8"/>
                </a:solidFill>
                <a:latin typeface="Arial" panose="020B0604020202020204" pitchFamily="34" charset="0"/>
                <a:cs typeface="Arial" panose="020B0604020202020204" pitchFamily="34" charset="0"/>
              </a:rPr>
              <a:t>futuro</a:t>
            </a:r>
            <a:r>
              <a:rPr sz="1400" b="1" spc="-15" dirty="0">
                <a:solidFill>
                  <a:srgbClr val="7A45B8"/>
                </a:solidFill>
                <a:latin typeface="Arial" panose="020B0604020202020204" pitchFamily="34" charset="0"/>
                <a:cs typeface="Arial" panose="020B0604020202020204" pitchFamily="34" charset="0"/>
              </a:rPr>
              <a:t>,</a:t>
            </a:r>
            <a:r>
              <a:rPr sz="1400" b="1" spc="-61"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modificando</a:t>
            </a:r>
            <a:r>
              <a:rPr sz="1400" b="1" spc="-30" dirty="0">
                <a:solidFill>
                  <a:srgbClr val="7A45B8"/>
                </a:solidFill>
                <a:latin typeface="Arial" panose="020B0604020202020204" pitchFamily="34" charset="0"/>
                <a:cs typeface="Arial" panose="020B0604020202020204" pitchFamily="34" charset="0"/>
              </a:rPr>
              <a:t> </a:t>
            </a:r>
            <a:r>
              <a:rPr sz="1400" b="1" spc="-12" dirty="0" err="1">
                <a:solidFill>
                  <a:srgbClr val="7A45B8"/>
                </a:solidFill>
                <a:latin typeface="Arial" panose="020B0604020202020204" pitchFamily="34" charset="0"/>
                <a:cs typeface="Arial" panose="020B0604020202020204" pitchFamily="34" charset="0"/>
              </a:rPr>
              <a:t>previsiblemente</a:t>
            </a:r>
            <a:r>
              <a:rPr sz="1400" b="1" spc="-30" dirty="0">
                <a:solidFill>
                  <a:srgbClr val="7A45B8"/>
                </a:solidFill>
                <a:latin typeface="Arial" panose="020B0604020202020204" pitchFamily="34" charset="0"/>
                <a:cs typeface="Arial" panose="020B0604020202020204" pitchFamily="34" charset="0"/>
              </a:rPr>
              <a:t> </a:t>
            </a:r>
            <a:r>
              <a:rPr sz="1400" b="1" spc="-15" dirty="0">
                <a:solidFill>
                  <a:srgbClr val="7A45B8"/>
                </a:solidFill>
                <a:latin typeface="Arial" panose="020B0604020202020204" pitchFamily="34" charset="0"/>
                <a:cs typeface="Arial" panose="020B0604020202020204" pitchFamily="34" charset="0"/>
              </a:rPr>
              <a:t>la </a:t>
            </a:r>
            <a:r>
              <a:rPr sz="1400" b="1" spc="-6" dirty="0" err="1">
                <a:solidFill>
                  <a:srgbClr val="7A45B8"/>
                </a:solidFill>
                <a:latin typeface="Arial" panose="020B0604020202020204" pitchFamily="34" charset="0"/>
                <a:cs typeface="Arial" panose="020B0604020202020204" pitchFamily="34" charset="0"/>
              </a:rPr>
              <a:t>supervivencia</a:t>
            </a:r>
            <a:r>
              <a:rPr sz="1400" b="1" spc="-24"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de</a:t>
            </a:r>
            <a:r>
              <a:rPr sz="1400" b="1" spc="-24"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la</a:t>
            </a:r>
            <a:r>
              <a:rPr sz="1400" b="1" spc="-24"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CsA</a:t>
            </a:r>
            <a:r>
              <a:rPr sz="1400" b="1" spc="-61"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en</a:t>
            </a:r>
            <a:r>
              <a:rPr sz="1400" b="1" spc="-24" dirty="0">
                <a:solidFill>
                  <a:srgbClr val="7A45B8"/>
                </a:solidFill>
                <a:latin typeface="Arial" panose="020B0604020202020204" pitchFamily="34" charset="0"/>
                <a:cs typeface="Arial" panose="020B0604020202020204" pitchFamily="34" charset="0"/>
              </a:rPr>
              <a:t> </a:t>
            </a:r>
            <a:r>
              <a:rPr sz="1400" b="1" dirty="0">
                <a:solidFill>
                  <a:srgbClr val="7A45B8"/>
                </a:solidFill>
                <a:latin typeface="Arial" panose="020B0604020202020204" pitchFamily="34" charset="0"/>
                <a:cs typeface="Arial" panose="020B0604020202020204" pitchFamily="34" charset="0"/>
              </a:rPr>
              <a:t>la</a:t>
            </a:r>
            <a:r>
              <a:rPr sz="1400" b="1" spc="-24" dirty="0">
                <a:solidFill>
                  <a:srgbClr val="7A45B8"/>
                </a:solidFill>
                <a:latin typeface="Arial" panose="020B0604020202020204" pitchFamily="34" charset="0"/>
                <a:cs typeface="Arial" panose="020B0604020202020204" pitchFamily="34" charset="0"/>
              </a:rPr>
              <a:t> </a:t>
            </a:r>
            <a:r>
              <a:rPr sz="1400" b="1" spc="-12" dirty="0">
                <a:solidFill>
                  <a:srgbClr val="7A45B8"/>
                </a:solidFill>
                <a:latin typeface="Arial" panose="020B0604020202020204" pitchFamily="34" charset="0"/>
                <a:cs typeface="Arial" panose="020B0604020202020204" pitchFamily="34" charset="0"/>
              </a:rPr>
              <a:t>DA.</a:t>
            </a:r>
            <a:r>
              <a:rPr sz="1400" b="1" spc="-18" baseline="31400" dirty="0">
                <a:solidFill>
                  <a:srgbClr val="7A45B8"/>
                </a:solidFill>
                <a:latin typeface="Arial" panose="020B0604020202020204" pitchFamily="34" charset="0"/>
                <a:cs typeface="Arial" panose="020B0604020202020204" pitchFamily="34" charset="0"/>
              </a:rPr>
              <a:t>1</a:t>
            </a:r>
            <a:endParaRPr sz="1400" b="1" baseline="3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852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2626-794C-968F-20CA-22CCCA402D1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EA12304-5924-1FF8-33CF-ABF689FEA772}"/>
              </a:ext>
            </a:extLst>
          </p:cNvPr>
          <p:cNvSpPr>
            <a:spLocks noGrp="1"/>
          </p:cNvSpPr>
          <p:nvPr>
            <p:ph type="title"/>
          </p:nvPr>
        </p:nvSpPr>
        <p:spPr/>
        <p:txBody>
          <a:bodyPr/>
          <a:lstStyle/>
          <a:p>
            <a:r>
              <a:rPr lang="es-ES"/>
              <a:t>Perfil de seguridad de ciclosporina según FT actual</a:t>
            </a:r>
            <a:r>
              <a:rPr lang="es-ES" baseline="30000"/>
              <a:t>1</a:t>
            </a:r>
          </a:p>
        </p:txBody>
      </p:sp>
      <p:graphicFrame>
        <p:nvGraphicFramePr>
          <p:cNvPr id="6" name="Tabla 5">
            <a:extLst>
              <a:ext uri="{FF2B5EF4-FFF2-40B4-BE49-F238E27FC236}">
                <a16:creationId xmlns:a16="http://schemas.microsoft.com/office/drawing/2014/main" id="{409D3B9C-1ABA-D38D-E6F3-4E398B4AC06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pSp>
        <p:nvGrpSpPr>
          <p:cNvPr id="2" name="Grupo 1">
            <a:extLst>
              <a:ext uri="{FF2B5EF4-FFF2-40B4-BE49-F238E27FC236}">
                <a16:creationId xmlns:a16="http://schemas.microsoft.com/office/drawing/2014/main" id="{3F7C8AD7-E7E5-3669-4EB1-A80CAE1A26A9}"/>
              </a:ext>
            </a:extLst>
          </p:cNvPr>
          <p:cNvGrpSpPr/>
          <p:nvPr/>
        </p:nvGrpSpPr>
        <p:grpSpPr>
          <a:xfrm>
            <a:off x="1473627" y="1344776"/>
            <a:ext cx="9244747" cy="4422509"/>
            <a:chOff x="1771813" y="1538967"/>
            <a:chExt cx="8648374" cy="4137216"/>
          </a:xfrm>
        </p:grpSpPr>
        <p:sp>
          <p:nvSpPr>
            <p:cNvPr id="78" name="object 7">
              <a:extLst>
                <a:ext uri="{FF2B5EF4-FFF2-40B4-BE49-F238E27FC236}">
                  <a16:creationId xmlns:a16="http://schemas.microsoft.com/office/drawing/2014/main" id="{723A5A99-459A-65BF-E692-66B6C4A03DEE}"/>
                </a:ext>
              </a:extLst>
            </p:cNvPr>
            <p:cNvSpPr/>
            <p:nvPr/>
          </p:nvSpPr>
          <p:spPr>
            <a:xfrm>
              <a:off x="1771817" y="1562037"/>
              <a:ext cx="4161802" cy="1556956"/>
            </a:xfrm>
            <a:custGeom>
              <a:avLst/>
              <a:gdLst/>
              <a:ahLst/>
              <a:cxnLst/>
              <a:rect l="l" t="t" r="r" b="b"/>
              <a:pathLst>
                <a:path w="5759450" h="1927225">
                  <a:moveTo>
                    <a:pt x="5633336" y="0"/>
                  </a:moveTo>
                  <a:lnTo>
                    <a:pt x="125650" y="0"/>
                  </a:lnTo>
                  <a:lnTo>
                    <a:pt x="76743" y="9874"/>
                  </a:lnTo>
                  <a:lnTo>
                    <a:pt x="36803" y="36803"/>
                  </a:lnTo>
                  <a:lnTo>
                    <a:pt x="9874" y="76743"/>
                  </a:lnTo>
                  <a:lnTo>
                    <a:pt x="0" y="125650"/>
                  </a:lnTo>
                  <a:lnTo>
                    <a:pt x="0" y="1800992"/>
                  </a:lnTo>
                  <a:lnTo>
                    <a:pt x="9874" y="1849899"/>
                  </a:lnTo>
                  <a:lnTo>
                    <a:pt x="36803" y="1889839"/>
                  </a:lnTo>
                  <a:lnTo>
                    <a:pt x="76743" y="1916768"/>
                  </a:lnTo>
                  <a:lnTo>
                    <a:pt x="125650" y="1926642"/>
                  </a:lnTo>
                  <a:lnTo>
                    <a:pt x="5633336" y="1926642"/>
                  </a:lnTo>
                  <a:lnTo>
                    <a:pt x="5682243" y="1916768"/>
                  </a:lnTo>
                  <a:lnTo>
                    <a:pt x="5722183" y="1889839"/>
                  </a:lnTo>
                  <a:lnTo>
                    <a:pt x="5749112" y="1849899"/>
                  </a:lnTo>
                  <a:lnTo>
                    <a:pt x="5758986" y="1800992"/>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79" name="object 8">
              <a:extLst>
                <a:ext uri="{FF2B5EF4-FFF2-40B4-BE49-F238E27FC236}">
                  <a16:creationId xmlns:a16="http://schemas.microsoft.com/office/drawing/2014/main" id="{956A43A3-D4A4-4001-D266-2C2003B2086B}"/>
                </a:ext>
              </a:extLst>
            </p:cNvPr>
            <p:cNvSpPr/>
            <p:nvPr/>
          </p:nvSpPr>
          <p:spPr>
            <a:xfrm>
              <a:off x="1771814" y="1560906"/>
              <a:ext cx="577238" cy="338634"/>
            </a:xfrm>
            <a:custGeom>
              <a:avLst/>
              <a:gdLst/>
              <a:ahLst/>
              <a:cxnLst/>
              <a:rect l="l" t="t" r="r" b="b"/>
              <a:pathLst>
                <a:path w="798829" h="468629">
                  <a:moveTo>
                    <a:pt x="798587" y="0"/>
                  </a:moveTo>
                  <a:lnTo>
                    <a:pt x="125650" y="0"/>
                  </a:lnTo>
                  <a:lnTo>
                    <a:pt x="76743" y="9873"/>
                  </a:lnTo>
                  <a:lnTo>
                    <a:pt x="36803" y="36799"/>
                  </a:lnTo>
                  <a:lnTo>
                    <a:pt x="9874" y="76739"/>
                  </a:lnTo>
                  <a:lnTo>
                    <a:pt x="0" y="125650"/>
                  </a:lnTo>
                  <a:lnTo>
                    <a:pt x="0" y="468097"/>
                  </a:lnTo>
                  <a:lnTo>
                    <a:pt x="6399" y="459620"/>
                  </a:lnTo>
                  <a:lnTo>
                    <a:pt x="38126" y="422795"/>
                  </a:lnTo>
                  <a:lnTo>
                    <a:pt x="70555" y="389481"/>
                  </a:lnTo>
                  <a:lnTo>
                    <a:pt x="107140" y="357908"/>
                  </a:lnTo>
                  <a:lnTo>
                    <a:pt x="146813" y="330215"/>
                  </a:lnTo>
                  <a:lnTo>
                    <a:pt x="189052" y="305828"/>
                  </a:lnTo>
                  <a:lnTo>
                    <a:pt x="233333" y="284173"/>
                  </a:lnTo>
                  <a:lnTo>
                    <a:pt x="279134" y="264678"/>
                  </a:lnTo>
                  <a:lnTo>
                    <a:pt x="325932" y="246769"/>
                  </a:lnTo>
                  <a:lnTo>
                    <a:pt x="373202" y="229873"/>
                  </a:lnTo>
                  <a:lnTo>
                    <a:pt x="420422" y="213416"/>
                  </a:lnTo>
                  <a:lnTo>
                    <a:pt x="467069" y="196826"/>
                  </a:lnTo>
                  <a:lnTo>
                    <a:pt x="512620" y="179530"/>
                  </a:lnTo>
                  <a:lnTo>
                    <a:pt x="556551" y="160954"/>
                  </a:lnTo>
                  <a:lnTo>
                    <a:pt x="603760" y="137967"/>
                  </a:lnTo>
                  <a:lnTo>
                    <a:pt x="648921" y="112662"/>
                  </a:lnTo>
                  <a:lnTo>
                    <a:pt x="692091" y="85097"/>
                  </a:lnTo>
                  <a:lnTo>
                    <a:pt x="733327" y="55334"/>
                  </a:lnTo>
                  <a:lnTo>
                    <a:pt x="772689" y="23435"/>
                  </a:lnTo>
                  <a:lnTo>
                    <a:pt x="798587"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0" name="object 9">
              <a:extLst>
                <a:ext uri="{FF2B5EF4-FFF2-40B4-BE49-F238E27FC236}">
                  <a16:creationId xmlns:a16="http://schemas.microsoft.com/office/drawing/2014/main" id="{FD624DEB-F7BD-7C60-5BF8-996C136FA343}"/>
                </a:ext>
              </a:extLst>
            </p:cNvPr>
            <p:cNvSpPr/>
            <p:nvPr/>
          </p:nvSpPr>
          <p:spPr>
            <a:xfrm>
              <a:off x="1822803" y="1553224"/>
              <a:ext cx="568978" cy="281736"/>
            </a:xfrm>
            <a:custGeom>
              <a:avLst/>
              <a:gdLst/>
              <a:ahLst/>
              <a:cxnLst/>
              <a:rect l="l" t="t" r="r" b="b"/>
              <a:pathLst>
                <a:path w="787400" h="389889">
                  <a:moveTo>
                    <a:pt x="787144" y="0"/>
                  </a:moveTo>
                  <a:lnTo>
                    <a:pt x="728028" y="0"/>
                  </a:lnTo>
                  <a:lnTo>
                    <a:pt x="702130" y="23436"/>
                  </a:lnTo>
                  <a:lnTo>
                    <a:pt x="662769" y="55335"/>
                  </a:lnTo>
                  <a:lnTo>
                    <a:pt x="621533" y="85098"/>
                  </a:lnTo>
                  <a:lnTo>
                    <a:pt x="578364" y="112663"/>
                  </a:lnTo>
                  <a:lnTo>
                    <a:pt x="533204" y="137969"/>
                  </a:lnTo>
                  <a:lnTo>
                    <a:pt x="485995" y="160955"/>
                  </a:lnTo>
                  <a:lnTo>
                    <a:pt x="442062" y="179531"/>
                  </a:lnTo>
                  <a:lnTo>
                    <a:pt x="396509" y="196828"/>
                  </a:lnTo>
                  <a:lnTo>
                    <a:pt x="349860" y="213417"/>
                  </a:lnTo>
                  <a:lnTo>
                    <a:pt x="302639" y="229874"/>
                  </a:lnTo>
                  <a:lnTo>
                    <a:pt x="255368" y="246770"/>
                  </a:lnTo>
                  <a:lnTo>
                    <a:pt x="208570" y="264679"/>
                  </a:lnTo>
                  <a:lnTo>
                    <a:pt x="162770" y="284174"/>
                  </a:lnTo>
                  <a:lnTo>
                    <a:pt x="118489" y="305829"/>
                  </a:lnTo>
                  <a:lnTo>
                    <a:pt x="76252" y="330216"/>
                  </a:lnTo>
                  <a:lnTo>
                    <a:pt x="36581" y="357910"/>
                  </a:lnTo>
                  <a:lnTo>
                    <a:pt x="0" y="389482"/>
                  </a:lnTo>
                  <a:lnTo>
                    <a:pt x="16122" y="379878"/>
                  </a:lnTo>
                  <a:lnTo>
                    <a:pt x="47582" y="359330"/>
                  </a:lnTo>
                  <a:lnTo>
                    <a:pt x="63652" y="349567"/>
                  </a:lnTo>
                  <a:lnTo>
                    <a:pt x="111804" y="325111"/>
                  </a:lnTo>
                  <a:lnTo>
                    <a:pt x="161832" y="304385"/>
                  </a:lnTo>
                  <a:lnTo>
                    <a:pt x="213000" y="286190"/>
                  </a:lnTo>
                  <a:lnTo>
                    <a:pt x="315801" y="252596"/>
                  </a:lnTo>
                  <a:lnTo>
                    <a:pt x="362443" y="237024"/>
                  </a:lnTo>
                  <a:lnTo>
                    <a:pt x="408507" y="221418"/>
                  </a:lnTo>
                  <a:lnTo>
                    <a:pt x="454056" y="205155"/>
                  </a:lnTo>
                  <a:lnTo>
                    <a:pt x="499154" y="187609"/>
                  </a:lnTo>
                  <a:lnTo>
                    <a:pt x="543862" y="168156"/>
                  </a:lnTo>
                  <a:lnTo>
                    <a:pt x="588243" y="146170"/>
                  </a:lnTo>
                  <a:lnTo>
                    <a:pt x="634282" y="119731"/>
                  </a:lnTo>
                  <a:lnTo>
                    <a:pt x="678362" y="90480"/>
                  </a:lnTo>
                  <a:lnTo>
                    <a:pt x="720551" y="58671"/>
                  </a:lnTo>
                  <a:lnTo>
                    <a:pt x="760921" y="24556"/>
                  </a:lnTo>
                  <a:lnTo>
                    <a:pt x="787144"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1" name="object 10">
              <a:extLst>
                <a:ext uri="{FF2B5EF4-FFF2-40B4-BE49-F238E27FC236}">
                  <a16:creationId xmlns:a16="http://schemas.microsoft.com/office/drawing/2014/main" id="{527FD2DD-17FA-105F-93D5-E6CF0D8A40BC}"/>
                </a:ext>
              </a:extLst>
            </p:cNvPr>
            <p:cNvSpPr/>
            <p:nvPr/>
          </p:nvSpPr>
          <p:spPr>
            <a:xfrm>
              <a:off x="1771813" y="1735752"/>
              <a:ext cx="279442" cy="189965"/>
            </a:xfrm>
            <a:custGeom>
              <a:avLst/>
              <a:gdLst/>
              <a:ahLst/>
              <a:cxnLst/>
              <a:rect l="l" t="t" r="r" b="b"/>
              <a:pathLst>
                <a:path w="386714" h="262889">
                  <a:moveTo>
                    <a:pt x="386364" y="0"/>
                  </a:moveTo>
                  <a:lnTo>
                    <a:pt x="283562" y="33593"/>
                  </a:lnTo>
                  <a:lnTo>
                    <a:pt x="232395" y="51787"/>
                  </a:lnTo>
                  <a:lnTo>
                    <a:pt x="182366" y="72510"/>
                  </a:lnTo>
                  <a:lnTo>
                    <a:pt x="134214" y="96960"/>
                  </a:lnTo>
                  <a:lnTo>
                    <a:pt x="86684" y="127281"/>
                  </a:lnTo>
                  <a:lnTo>
                    <a:pt x="70562" y="136885"/>
                  </a:lnTo>
                  <a:lnTo>
                    <a:pt x="38132" y="170199"/>
                  </a:lnTo>
                  <a:lnTo>
                    <a:pt x="6405" y="207023"/>
                  </a:lnTo>
                  <a:lnTo>
                    <a:pt x="0" y="215507"/>
                  </a:lnTo>
                  <a:lnTo>
                    <a:pt x="0" y="262663"/>
                  </a:lnTo>
                  <a:lnTo>
                    <a:pt x="4575" y="256919"/>
                  </a:lnTo>
                  <a:lnTo>
                    <a:pt x="37287" y="221970"/>
                  </a:lnTo>
                  <a:lnTo>
                    <a:pt x="72654" y="189532"/>
                  </a:lnTo>
                  <a:lnTo>
                    <a:pt x="110893" y="159053"/>
                  </a:lnTo>
                  <a:lnTo>
                    <a:pt x="152223" y="129983"/>
                  </a:lnTo>
                  <a:lnTo>
                    <a:pt x="196858" y="101769"/>
                  </a:lnTo>
                  <a:lnTo>
                    <a:pt x="245017" y="73861"/>
                  </a:lnTo>
                  <a:lnTo>
                    <a:pt x="386364"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3" name="object 12">
              <a:extLst>
                <a:ext uri="{FF2B5EF4-FFF2-40B4-BE49-F238E27FC236}">
                  <a16:creationId xmlns:a16="http://schemas.microsoft.com/office/drawing/2014/main" id="{0C2F09AD-6AA3-F2FF-8A23-AD1354740268}"/>
                </a:ext>
              </a:extLst>
            </p:cNvPr>
            <p:cNvSpPr/>
            <p:nvPr/>
          </p:nvSpPr>
          <p:spPr>
            <a:xfrm>
              <a:off x="1771818" y="3288275"/>
              <a:ext cx="4161804" cy="2387874"/>
            </a:xfrm>
            <a:custGeom>
              <a:avLst/>
              <a:gdLst/>
              <a:ahLst/>
              <a:cxnLst/>
              <a:rect l="l" t="t" r="r" b="b"/>
              <a:pathLst>
                <a:path w="5759450" h="3304540">
                  <a:moveTo>
                    <a:pt x="5633336" y="0"/>
                  </a:moveTo>
                  <a:lnTo>
                    <a:pt x="125650" y="0"/>
                  </a:lnTo>
                  <a:lnTo>
                    <a:pt x="76743" y="9874"/>
                  </a:lnTo>
                  <a:lnTo>
                    <a:pt x="36803" y="36803"/>
                  </a:lnTo>
                  <a:lnTo>
                    <a:pt x="9874" y="76743"/>
                  </a:lnTo>
                  <a:lnTo>
                    <a:pt x="0" y="125650"/>
                  </a:lnTo>
                  <a:lnTo>
                    <a:pt x="0" y="3178657"/>
                  </a:lnTo>
                  <a:lnTo>
                    <a:pt x="9874" y="3227564"/>
                  </a:lnTo>
                  <a:lnTo>
                    <a:pt x="36803" y="3267503"/>
                  </a:lnTo>
                  <a:lnTo>
                    <a:pt x="76743" y="3294432"/>
                  </a:lnTo>
                  <a:lnTo>
                    <a:pt x="125650" y="3304307"/>
                  </a:lnTo>
                  <a:lnTo>
                    <a:pt x="5633336" y="3304307"/>
                  </a:lnTo>
                  <a:lnTo>
                    <a:pt x="5682243" y="3294432"/>
                  </a:lnTo>
                  <a:lnTo>
                    <a:pt x="5722183" y="3267503"/>
                  </a:lnTo>
                  <a:lnTo>
                    <a:pt x="5749112" y="3227564"/>
                  </a:lnTo>
                  <a:lnTo>
                    <a:pt x="5758986" y="3178657"/>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4" name="object 13">
              <a:extLst>
                <a:ext uri="{FF2B5EF4-FFF2-40B4-BE49-F238E27FC236}">
                  <a16:creationId xmlns:a16="http://schemas.microsoft.com/office/drawing/2014/main" id="{FE1236D2-E916-D945-CFC2-340FC74B4BBD}"/>
                </a:ext>
              </a:extLst>
            </p:cNvPr>
            <p:cNvSpPr/>
            <p:nvPr/>
          </p:nvSpPr>
          <p:spPr>
            <a:xfrm>
              <a:off x="1771815" y="3288284"/>
              <a:ext cx="560260" cy="348270"/>
            </a:xfrm>
            <a:custGeom>
              <a:avLst/>
              <a:gdLst/>
              <a:ahLst/>
              <a:cxnLst/>
              <a:rect l="l" t="t" r="r" b="b"/>
              <a:pathLst>
                <a:path w="775335" h="481964">
                  <a:moveTo>
                    <a:pt x="775292" y="0"/>
                  </a:moveTo>
                  <a:lnTo>
                    <a:pt x="125650" y="0"/>
                  </a:lnTo>
                  <a:lnTo>
                    <a:pt x="76743" y="9873"/>
                  </a:lnTo>
                  <a:lnTo>
                    <a:pt x="36803" y="36798"/>
                  </a:lnTo>
                  <a:lnTo>
                    <a:pt x="9874" y="76734"/>
                  </a:lnTo>
                  <a:lnTo>
                    <a:pt x="0" y="125640"/>
                  </a:lnTo>
                  <a:lnTo>
                    <a:pt x="0" y="481446"/>
                  </a:lnTo>
                  <a:lnTo>
                    <a:pt x="1591" y="478472"/>
                  </a:lnTo>
                  <a:lnTo>
                    <a:pt x="28774" y="436498"/>
                  </a:lnTo>
                  <a:lnTo>
                    <a:pt x="58753" y="396786"/>
                  </a:lnTo>
                  <a:lnTo>
                    <a:pt x="90481" y="359961"/>
                  </a:lnTo>
                  <a:lnTo>
                    <a:pt x="122910" y="326647"/>
                  </a:lnTo>
                  <a:lnTo>
                    <a:pt x="159494" y="295075"/>
                  </a:lnTo>
                  <a:lnTo>
                    <a:pt x="199167" y="267382"/>
                  </a:lnTo>
                  <a:lnTo>
                    <a:pt x="241406" y="242994"/>
                  </a:lnTo>
                  <a:lnTo>
                    <a:pt x="285688" y="221339"/>
                  </a:lnTo>
                  <a:lnTo>
                    <a:pt x="331489" y="201844"/>
                  </a:lnTo>
                  <a:lnTo>
                    <a:pt x="378286" y="183935"/>
                  </a:lnTo>
                  <a:lnTo>
                    <a:pt x="519424" y="133993"/>
                  </a:lnTo>
                  <a:lnTo>
                    <a:pt x="564975" y="116696"/>
                  </a:lnTo>
                  <a:lnTo>
                    <a:pt x="608906" y="98120"/>
                  </a:lnTo>
                  <a:lnTo>
                    <a:pt x="656115" y="75134"/>
                  </a:lnTo>
                  <a:lnTo>
                    <a:pt x="701275" y="49828"/>
                  </a:lnTo>
                  <a:lnTo>
                    <a:pt x="744445" y="22263"/>
                  </a:lnTo>
                  <a:lnTo>
                    <a:pt x="775292"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5" name="object 14">
              <a:extLst>
                <a:ext uri="{FF2B5EF4-FFF2-40B4-BE49-F238E27FC236}">
                  <a16:creationId xmlns:a16="http://schemas.microsoft.com/office/drawing/2014/main" id="{3260164B-EAC7-D4E2-047B-4E6143A02939}"/>
                </a:ext>
              </a:extLst>
            </p:cNvPr>
            <p:cNvSpPr/>
            <p:nvPr/>
          </p:nvSpPr>
          <p:spPr>
            <a:xfrm>
              <a:off x="1860635" y="3288284"/>
              <a:ext cx="517128" cy="236310"/>
            </a:xfrm>
            <a:custGeom>
              <a:avLst/>
              <a:gdLst/>
              <a:ahLst/>
              <a:cxnLst/>
              <a:rect l="l" t="t" r="r" b="b"/>
              <a:pathLst>
                <a:path w="715645" h="327025">
                  <a:moveTo>
                    <a:pt x="715030" y="0"/>
                  </a:moveTo>
                  <a:lnTo>
                    <a:pt x="652381" y="0"/>
                  </a:lnTo>
                  <a:lnTo>
                    <a:pt x="621533" y="22264"/>
                  </a:lnTo>
                  <a:lnTo>
                    <a:pt x="578364" y="49829"/>
                  </a:lnTo>
                  <a:lnTo>
                    <a:pt x="533204" y="75135"/>
                  </a:lnTo>
                  <a:lnTo>
                    <a:pt x="485995" y="98121"/>
                  </a:lnTo>
                  <a:lnTo>
                    <a:pt x="442062" y="116697"/>
                  </a:lnTo>
                  <a:lnTo>
                    <a:pt x="396509" y="133994"/>
                  </a:lnTo>
                  <a:lnTo>
                    <a:pt x="349860" y="150584"/>
                  </a:lnTo>
                  <a:lnTo>
                    <a:pt x="302639" y="167040"/>
                  </a:lnTo>
                  <a:lnTo>
                    <a:pt x="255368" y="183936"/>
                  </a:lnTo>
                  <a:lnTo>
                    <a:pt x="208570" y="201845"/>
                  </a:lnTo>
                  <a:lnTo>
                    <a:pt x="162770" y="221340"/>
                  </a:lnTo>
                  <a:lnTo>
                    <a:pt x="118489" y="242995"/>
                  </a:lnTo>
                  <a:lnTo>
                    <a:pt x="76252" y="267383"/>
                  </a:lnTo>
                  <a:lnTo>
                    <a:pt x="36581" y="295076"/>
                  </a:lnTo>
                  <a:lnTo>
                    <a:pt x="0" y="326648"/>
                  </a:lnTo>
                  <a:lnTo>
                    <a:pt x="16122" y="317044"/>
                  </a:lnTo>
                  <a:lnTo>
                    <a:pt x="47582" y="296496"/>
                  </a:lnTo>
                  <a:lnTo>
                    <a:pt x="63652" y="286733"/>
                  </a:lnTo>
                  <a:lnTo>
                    <a:pt x="111804" y="262278"/>
                  </a:lnTo>
                  <a:lnTo>
                    <a:pt x="161832" y="241552"/>
                  </a:lnTo>
                  <a:lnTo>
                    <a:pt x="213000" y="223356"/>
                  </a:lnTo>
                  <a:lnTo>
                    <a:pt x="315801" y="189762"/>
                  </a:lnTo>
                  <a:lnTo>
                    <a:pt x="362443" y="174190"/>
                  </a:lnTo>
                  <a:lnTo>
                    <a:pt x="408507" y="158585"/>
                  </a:lnTo>
                  <a:lnTo>
                    <a:pt x="454056" y="142321"/>
                  </a:lnTo>
                  <a:lnTo>
                    <a:pt x="499154" y="124775"/>
                  </a:lnTo>
                  <a:lnTo>
                    <a:pt x="543862" y="105322"/>
                  </a:lnTo>
                  <a:lnTo>
                    <a:pt x="588243" y="83336"/>
                  </a:lnTo>
                  <a:lnTo>
                    <a:pt x="634282" y="56897"/>
                  </a:lnTo>
                  <a:lnTo>
                    <a:pt x="678362" y="27646"/>
                  </a:lnTo>
                  <a:lnTo>
                    <a:pt x="715030"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6" name="object 15">
              <a:extLst>
                <a:ext uri="{FF2B5EF4-FFF2-40B4-BE49-F238E27FC236}">
                  <a16:creationId xmlns:a16="http://schemas.microsoft.com/office/drawing/2014/main" id="{A48D88BC-6A0B-A115-3A77-85A95A562C63}"/>
                </a:ext>
              </a:extLst>
            </p:cNvPr>
            <p:cNvSpPr/>
            <p:nvPr/>
          </p:nvSpPr>
          <p:spPr>
            <a:xfrm>
              <a:off x="1771814" y="3425407"/>
              <a:ext cx="317067" cy="241816"/>
            </a:xfrm>
            <a:custGeom>
              <a:avLst/>
              <a:gdLst/>
              <a:ahLst/>
              <a:cxnLst/>
              <a:rect l="l" t="t" r="r" b="b"/>
              <a:pathLst>
                <a:path w="438785" h="334645">
                  <a:moveTo>
                    <a:pt x="438718" y="0"/>
                  </a:moveTo>
                  <a:lnTo>
                    <a:pt x="335916" y="33593"/>
                  </a:lnTo>
                  <a:lnTo>
                    <a:pt x="284749" y="51787"/>
                  </a:lnTo>
                  <a:lnTo>
                    <a:pt x="234721" y="72510"/>
                  </a:lnTo>
                  <a:lnTo>
                    <a:pt x="186569" y="96960"/>
                  </a:lnTo>
                  <a:lnTo>
                    <a:pt x="139039" y="127281"/>
                  </a:lnTo>
                  <a:lnTo>
                    <a:pt x="122916" y="136885"/>
                  </a:lnTo>
                  <a:lnTo>
                    <a:pt x="90487" y="170199"/>
                  </a:lnTo>
                  <a:lnTo>
                    <a:pt x="58759" y="207023"/>
                  </a:lnTo>
                  <a:lnTo>
                    <a:pt x="28780" y="246733"/>
                  </a:lnTo>
                  <a:lnTo>
                    <a:pt x="1595" y="288706"/>
                  </a:lnTo>
                  <a:lnTo>
                    <a:pt x="0" y="291687"/>
                  </a:lnTo>
                  <a:lnTo>
                    <a:pt x="0" y="334478"/>
                  </a:lnTo>
                  <a:lnTo>
                    <a:pt x="26655" y="294928"/>
                  </a:lnTo>
                  <a:lnTo>
                    <a:pt x="56929" y="256919"/>
                  </a:lnTo>
                  <a:lnTo>
                    <a:pt x="89641" y="221970"/>
                  </a:lnTo>
                  <a:lnTo>
                    <a:pt x="125008" y="189532"/>
                  </a:lnTo>
                  <a:lnTo>
                    <a:pt x="163248" y="159053"/>
                  </a:lnTo>
                  <a:lnTo>
                    <a:pt x="204577" y="129983"/>
                  </a:lnTo>
                  <a:lnTo>
                    <a:pt x="249213" y="101769"/>
                  </a:lnTo>
                  <a:lnTo>
                    <a:pt x="297372" y="73861"/>
                  </a:lnTo>
                  <a:lnTo>
                    <a:pt x="438718"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7" name="object 16">
              <a:extLst>
                <a:ext uri="{FF2B5EF4-FFF2-40B4-BE49-F238E27FC236}">
                  <a16:creationId xmlns:a16="http://schemas.microsoft.com/office/drawing/2014/main" id="{01C69DA3-47A9-7052-C70A-9395C48C853C}"/>
                </a:ext>
              </a:extLst>
            </p:cNvPr>
            <p:cNvSpPr/>
            <p:nvPr/>
          </p:nvSpPr>
          <p:spPr>
            <a:xfrm>
              <a:off x="1955957" y="3773057"/>
              <a:ext cx="1357014" cy="667817"/>
            </a:xfrm>
            <a:custGeom>
              <a:avLst/>
              <a:gdLst/>
              <a:ahLst/>
              <a:cxnLst/>
              <a:rect l="l" t="t" r="r" b="b"/>
              <a:pathLst>
                <a:path w="1590039" h="995045">
                  <a:moveTo>
                    <a:pt x="1464112" y="0"/>
                  </a:moveTo>
                  <a:lnTo>
                    <a:pt x="125650" y="0"/>
                  </a:ln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64112" y="994734"/>
                  </a:lnTo>
                  <a:lnTo>
                    <a:pt x="1513023" y="984859"/>
                  </a:lnTo>
                  <a:lnTo>
                    <a:pt x="1552963" y="957930"/>
                  </a:lnTo>
                  <a:lnTo>
                    <a:pt x="1579889" y="917990"/>
                  </a:lnTo>
                  <a:lnTo>
                    <a:pt x="1589763" y="869083"/>
                  </a:lnTo>
                  <a:lnTo>
                    <a:pt x="1589763" y="125650"/>
                  </a:lnTo>
                  <a:lnTo>
                    <a:pt x="1579889" y="76743"/>
                  </a:lnTo>
                  <a:lnTo>
                    <a:pt x="1552963" y="36803"/>
                  </a:lnTo>
                  <a:lnTo>
                    <a:pt x="1513023" y="9874"/>
                  </a:lnTo>
                  <a:lnTo>
                    <a:pt x="1464112"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9" name="object 18">
              <a:extLst>
                <a:ext uri="{FF2B5EF4-FFF2-40B4-BE49-F238E27FC236}">
                  <a16:creationId xmlns:a16="http://schemas.microsoft.com/office/drawing/2014/main" id="{D3A10CE4-57C5-7CA7-4644-EF2B98AB4C80}"/>
                </a:ext>
              </a:extLst>
            </p:cNvPr>
            <p:cNvSpPr/>
            <p:nvPr/>
          </p:nvSpPr>
          <p:spPr>
            <a:xfrm>
              <a:off x="6145933" y="1562037"/>
              <a:ext cx="4274254" cy="4114146"/>
            </a:xfrm>
            <a:custGeom>
              <a:avLst/>
              <a:gdLst/>
              <a:ahLst/>
              <a:cxnLst/>
              <a:rect l="l" t="t" r="r" b="b"/>
              <a:pathLst>
                <a:path w="5759450" h="5466080">
                  <a:moveTo>
                    <a:pt x="5633336" y="0"/>
                  </a:moveTo>
                  <a:lnTo>
                    <a:pt x="125650" y="0"/>
                  </a:lnTo>
                  <a:lnTo>
                    <a:pt x="76743" y="9874"/>
                  </a:lnTo>
                  <a:lnTo>
                    <a:pt x="36803" y="36803"/>
                  </a:lnTo>
                  <a:lnTo>
                    <a:pt x="9874" y="76743"/>
                  </a:lnTo>
                  <a:lnTo>
                    <a:pt x="0" y="125650"/>
                  </a:lnTo>
                  <a:lnTo>
                    <a:pt x="0" y="5340151"/>
                  </a:lnTo>
                  <a:lnTo>
                    <a:pt x="9874" y="5389058"/>
                  </a:lnTo>
                  <a:lnTo>
                    <a:pt x="36803" y="5428998"/>
                  </a:lnTo>
                  <a:lnTo>
                    <a:pt x="76743" y="5455927"/>
                  </a:lnTo>
                  <a:lnTo>
                    <a:pt x="125650" y="5465802"/>
                  </a:lnTo>
                  <a:lnTo>
                    <a:pt x="5633336" y="5465802"/>
                  </a:lnTo>
                  <a:lnTo>
                    <a:pt x="5682243" y="5455927"/>
                  </a:lnTo>
                  <a:lnTo>
                    <a:pt x="5722183" y="5428998"/>
                  </a:lnTo>
                  <a:lnTo>
                    <a:pt x="5749112" y="5389058"/>
                  </a:lnTo>
                  <a:lnTo>
                    <a:pt x="5758986" y="5340151"/>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0" name="object 19">
              <a:extLst>
                <a:ext uri="{FF2B5EF4-FFF2-40B4-BE49-F238E27FC236}">
                  <a16:creationId xmlns:a16="http://schemas.microsoft.com/office/drawing/2014/main" id="{6296AF5C-5173-247C-0F27-DD20C6038B93}"/>
                </a:ext>
              </a:extLst>
            </p:cNvPr>
            <p:cNvSpPr/>
            <p:nvPr/>
          </p:nvSpPr>
          <p:spPr>
            <a:xfrm>
              <a:off x="6145940" y="1570485"/>
              <a:ext cx="637807" cy="410674"/>
            </a:xfrm>
            <a:custGeom>
              <a:avLst/>
              <a:gdLst/>
              <a:ahLst/>
              <a:cxnLst/>
              <a:rect l="l" t="t" r="r" b="b"/>
              <a:pathLst>
                <a:path w="882650" h="568325">
                  <a:moveTo>
                    <a:pt x="882174" y="0"/>
                  </a:moveTo>
                  <a:lnTo>
                    <a:pt x="125640" y="0"/>
                  </a:lnTo>
                  <a:lnTo>
                    <a:pt x="76734" y="9873"/>
                  </a:lnTo>
                  <a:lnTo>
                    <a:pt x="36798" y="36799"/>
                  </a:lnTo>
                  <a:lnTo>
                    <a:pt x="9873" y="76739"/>
                  </a:lnTo>
                  <a:lnTo>
                    <a:pt x="0" y="125650"/>
                  </a:lnTo>
                  <a:lnTo>
                    <a:pt x="0" y="567765"/>
                  </a:lnTo>
                  <a:lnTo>
                    <a:pt x="17194" y="541215"/>
                  </a:lnTo>
                  <a:lnTo>
                    <a:pt x="47172" y="501503"/>
                  </a:lnTo>
                  <a:lnTo>
                    <a:pt x="78900" y="464678"/>
                  </a:lnTo>
                  <a:lnTo>
                    <a:pt x="111329" y="431364"/>
                  </a:lnTo>
                  <a:lnTo>
                    <a:pt x="147913" y="399792"/>
                  </a:lnTo>
                  <a:lnTo>
                    <a:pt x="187586" y="372099"/>
                  </a:lnTo>
                  <a:lnTo>
                    <a:pt x="229825" y="347711"/>
                  </a:lnTo>
                  <a:lnTo>
                    <a:pt x="274107" y="326057"/>
                  </a:lnTo>
                  <a:lnTo>
                    <a:pt x="319908" y="306561"/>
                  </a:lnTo>
                  <a:lnTo>
                    <a:pt x="366705" y="288652"/>
                  </a:lnTo>
                  <a:lnTo>
                    <a:pt x="413976" y="271756"/>
                  </a:lnTo>
                  <a:lnTo>
                    <a:pt x="461196" y="255300"/>
                  </a:lnTo>
                  <a:lnTo>
                    <a:pt x="507843" y="238710"/>
                  </a:lnTo>
                  <a:lnTo>
                    <a:pt x="553394" y="221414"/>
                  </a:lnTo>
                  <a:lnTo>
                    <a:pt x="597325" y="202837"/>
                  </a:lnTo>
                  <a:lnTo>
                    <a:pt x="644534" y="179851"/>
                  </a:lnTo>
                  <a:lnTo>
                    <a:pt x="689694" y="154545"/>
                  </a:lnTo>
                  <a:lnTo>
                    <a:pt x="732864" y="126980"/>
                  </a:lnTo>
                  <a:lnTo>
                    <a:pt x="774101" y="97218"/>
                  </a:lnTo>
                  <a:lnTo>
                    <a:pt x="813463" y="65319"/>
                  </a:lnTo>
                  <a:lnTo>
                    <a:pt x="851008" y="31343"/>
                  </a:lnTo>
                  <a:lnTo>
                    <a:pt x="882174"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1" name="object 20">
              <a:extLst>
                <a:ext uri="{FF2B5EF4-FFF2-40B4-BE49-F238E27FC236}">
                  <a16:creationId xmlns:a16="http://schemas.microsoft.com/office/drawing/2014/main" id="{DCA7581F-6E8D-44B3-800B-7F1DC3D73DDB}"/>
                </a:ext>
              </a:extLst>
            </p:cNvPr>
            <p:cNvSpPr/>
            <p:nvPr/>
          </p:nvSpPr>
          <p:spPr>
            <a:xfrm>
              <a:off x="6226392" y="1562037"/>
              <a:ext cx="599263" cy="312020"/>
            </a:xfrm>
            <a:custGeom>
              <a:avLst/>
              <a:gdLst/>
              <a:ahLst/>
              <a:cxnLst/>
              <a:rect l="l" t="t" r="r" b="b"/>
              <a:pathLst>
                <a:path w="829309" h="431800">
                  <a:moveTo>
                    <a:pt x="828999" y="0"/>
                  </a:moveTo>
                  <a:lnTo>
                    <a:pt x="770840" y="0"/>
                  </a:lnTo>
                  <a:lnTo>
                    <a:pt x="739674" y="31344"/>
                  </a:lnTo>
                  <a:lnTo>
                    <a:pt x="702130" y="65320"/>
                  </a:lnTo>
                  <a:lnTo>
                    <a:pt x="662769" y="97219"/>
                  </a:lnTo>
                  <a:lnTo>
                    <a:pt x="621533" y="126981"/>
                  </a:lnTo>
                  <a:lnTo>
                    <a:pt x="578364" y="154546"/>
                  </a:lnTo>
                  <a:lnTo>
                    <a:pt x="533204" y="179852"/>
                  </a:lnTo>
                  <a:lnTo>
                    <a:pt x="485995" y="202838"/>
                  </a:lnTo>
                  <a:lnTo>
                    <a:pt x="442062" y="221415"/>
                  </a:lnTo>
                  <a:lnTo>
                    <a:pt x="396509" y="238711"/>
                  </a:lnTo>
                  <a:lnTo>
                    <a:pt x="349860" y="255301"/>
                  </a:lnTo>
                  <a:lnTo>
                    <a:pt x="302639" y="271757"/>
                  </a:lnTo>
                  <a:lnTo>
                    <a:pt x="255368" y="288653"/>
                  </a:lnTo>
                  <a:lnTo>
                    <a:pt x="208570" y="306562"/>
                  </a:lnTo>
                  <a:lnTo>
                    <a:pt x="162770" y="326058"/>
                  </a:lnTo>
                  <a:lnTo>
                    <a:pt x="118489" y="347712"/>
                  </a:lnTo>
                  <a:lnTo>
                    <a:pt x="76252" y="372100"/>
                  </a:lnTo>
                  <a:lnTo>
                    <a:pt x="36581" y="399793"/>
                  </a:lnTo>
                  <a:lnTo>
                    <a:pt x="0" y="431365"/>
                  </a:lnTo>
                  <a:lnTo>
                    <a:pt x="16122" y="421761"/>
                  </a:lnTo>
                  <a:lnTo>
                    <a:pt x="47582" y="401214"/>
                  </a:lnTo>
                  <a:lnTo>
                    <a:pt x="63652" y="391450"/>
                  </a:lnTo>
                  <a:lnTo>
                    <a:pt x="111804" y="366995"/>
                  </a:lnTo>
                  <a:lnTo>
                    <a:pt x="161832" y="346269"/>
                  </a:lnTo>
                  <a:lnTo>
                    <a:pt x="213000" y="328073"/>
                  </a:lnTo>
                  <a:lnTo>
                    <a:pt x="315801" y="294480"/>
                  </a:lnTo>
                  <a:lnTo>
                    <a:pt x="362443" y="278907"/>
                  </a:lnTo>
                  <a:lnTo>
                    <a:pt x="408507" y="263302"/>
                  </a:lnTo>
                  <a:lnTo>
                    <a:pt x="454056" y="247039"/>
                  </a:lnTo>
                  <a:lnTo>
                    <a:pt x="499154" y="229493"/>
                  </a:lnTo>
                  <a:lnTo>
                    <a:pt x="543862" y="210039"/>
                  </a:lnTo>
                  <a:lnTo>
                    <a:pt x="588243" y="188053"/>
                  </a:lnTo>
                  <a:lnTo>
                    <a:pt x="634282" y="161614"/>
                  </a:lnTo>
                  <a:lnTo>
                    <a:pt x="678362" y="132363"/>
                  </a:lnTo>
                  <a:lnTo>
                    <a:pt x="720551" y="100554"/>
                  </a:lnTo>
                  <a:lnTo>
                    <a:pt x="760921" y="66439"/>
                  </a:lnTo>
                  <a:lnTo>
                    <a:pt x="799542" y="30273"/>
                  </a:lnTo>
                  <a:lnTo>
                    <a:pt x="828999"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2" name="object 21">
              <a:extLst>
                <a:ext uri="{FF2B5EF4-FFF2-40B4-BE49-F238E27FC236}">
                  <a16:creationId xmlns:a16="http://schemas.microsoft.com/office/drawing/2014/main" id="{763708A5-C371-D131-FE2A-801F17E51F21}"/>
                </a:ext>
              </a:extLst>
            </p:cNvPr>
            <p:cNvSpPr/>
            <p:nvPr/>
          </p:nvSpPr>
          <p:spPr>
            <a:xfrm>
              <a:off x="6145940" y="1774830"/>
              <a:ext cx="308809" cy="229427"/>
            </a:xfrm>
            <a:custGeom>
              <a:avLst/>
              <a:gdLst/>
              <a:ahLst/>
              <a:cxnLst/>
              <a:rect l="l" t="t" r="r" b="b"/>
              <a:pathLst>
                <a:path w="427354" h="317500">
                  <a:moveTo>
                    <a:pt x="427137" y="0"/>
                  </a:moveTo>
                  <a:lnTo>
                    <a:pt x="324336" y="33593"/>
                  </a:lnTo>
                  <a:lnTo>
                    <a:pt x="273168" y="51787"/>
                  </a:lnTo>
                  <a:lnTo>
                    <a:pt x="223140" y="72510"/>
                  </a:lnTo>
                  <a:lnTo>
                    <a:pt x="174988" y="96960"/>
                  </a:lnTo>
                  <a:lnTo>
                    <a:pt x="127458" y="127281"/>
                  </a:lnTo>
                  <a:lnTo>
                    <a:pt x="111335" y="136885"/>
                  </a:lnTo>
                  <a:lnTo>
                    <a:pt x="78906" y="170199"/>
                  </a:lnTo>
                  <a:lnTo>
                    <a:pt x="47178" y="207023"/>
                  </a:lnTo>
                  <a:lnTo>
                    <a:pt x="17199" y="246733"/>
                  </a:lnTo>
                  <a:lnTo>
                    <a:pt x="0" y="273289"/>
                  </a:lnTo>
                  <a:lnTo>
                    <a:pt x="0" y="317295"/>
                  </a:lnTo>
                  <a:lnTo>
                    <a:pt x="15075" y="294928"/>
                  </a:lnTo>
                  <a:lnTo>
                    <a:pt x="45348" y="256919"/>
                  </a:lnTo>
                  <a:lnTo>
                    <a:pt x="78060" y="221970"/>
                  </a:lnTo>
                  <a:lnTo>
                    <a:pt x="113428" y="189532"/>
                  </a:lnTo>
                  <a:lnTo>
                    <a:pt x="151667" y="159053"/>
                  </a:lnTo>
                  <a:lnTo>
                    <a:pt x="192996" y="129983"/>
                  </a:lnTo>
                  <a:lnTo>
                    <a:pt x="237632" y="101769"/>
                  </a:lnTo>
                  <a:lnTo>
                    <a:pt x="285791" y="73861"/>
                  </a:lnTo>
                  <a:lnTo>
                    <a:pt x="427137"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3" name="object 22">
              <a:extLst>
                <a:ext uri="{FF2B5EF4-FFF2-40B4-BE49-F238E27FC236}">
                  <a16:creationId xmlns:a16="http://schemas.microsoft.com/office/drawing/2014/main" id="{BF669407-1382-03BE-EC37-24C8C11D7FA8}"/>
                </a:ext>
              </a:extLst>
            </p:cNvPr>
            <p:cNvSpPr txBox="1"/>
            <p:nvPr/>
          </p:nvSpPr>
          <p:spPr>
            <a:xfrm>
              <a:off x="6258384" y="2321504"/>
              <a:ext cx="4116741" cy="2499716"/>
            </a:xfrm>
            <a:prstGeom prst="rect">
              <a:avLst/>
            </a:prstGeom>
          </p:spPr>
          <p:txBody>
            <a:bodyPr vert="horz" wrap="square" lIns="0" tIns="55449" rIns="0" bIns="0" rtlCol="0">
              <a:spAutoFit/>
            </a:bodyPr>
            <a:lstStyle/>
            <a:p>
              <a:pPr marL="350602" indent="-342900">
                <a:spcBef>
                  <a:spcPts val="600"/>
                </a:spcBef>
                <a:buClr>
                  <a:srgbClr val="7A45B8"/>
                </a:buClr>
                <a:buFont typeface="+mj-lt"/>
                <a:buAutoNum type="arabicPeriod"/>
                <a:tabLst>
                  <a:tab pos="179055" algn="l"/>
                </a:tabLst>
              </a:pPr>
              <a:r>
                <a:rPr sz="1400" dirty="0" err="1">
                  <a:solidFill>
                    <a:srgbClr val="043465"/>
                  </a:solidFill>
                  <a:latin typeface="Arial" panose="020B0604020202020204" pitchFamily="34" charset="0"/>
                  <a:cs typeface="Arial" panose="020B0604020202020204" pitchFamily="34" charset="0"/>
                </a:rPr>
                <a:t>Disfunción</a:t>
              </a:r>
              <a:r>
                <a:rPr sz="1400" spc="6" dirty="0">
                  <a:solidFill>
                    <a:srgbClr val="043465"/>
                  </a:solidFill>
                  <a:latin typeface="Arial" panose="020B0604020202020204" pitchFamily="34" charset="0"/>
                  <a:cs typeface="Arial" panose="020B0604020202020204" pitchFamily="34" charset="0"/>
                </a:rPr>
                <a:t> </a:t>
              </a:r>
              <a:r>
                <a:rPr sz="1400" dirty="0">
                  <a:solidFill>
                    <a:srgbClr val="043465"/>
                  </a:solidFill>
                  <a:latin typeface="Arial" panose="020B0604020202020204" pitchFamily="34" charset="0"/>
                  <a:cs typeface="Arial" panose="020B0604020202020204" pitchFamily="34" charset="0"/>
                </a:rPr>
                <a:t>/</a:t>
              </a:r>
              <a:r>
                <a:rPr sz="1400" spc="-12"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toxicidad</a:t>
              </a:r>
              <a:r>
                <a:rPr sz="1400" spc="6" dirty="0">
                  <a:solidFill>
                    <a:srgbClr val="043465"/>
                  </a:solidFill>
                  <a:latin typeface="Arial" panose="020B0604020202020204" pitchFamily="34" charset="0"/>
                  <a:cs typeface="Arial" panose="020B0604020202020204" pitchFamily="34" charset="0"/>
                </a:rPr>
                <a:t> </a:t>
              </a:r>
              <a:r>
                <a:rPr sz="1400" dirty="0">
                  <a:solidFill>
                    <a:srgbClr val="043465"/>
                  </a:solidFill>
                  <a:latin typeface="Arial" panose="020B0604020202020204" pitchFamily="34" charset="0"/>
                  <a:cs typeface="Arial" panose="020B0604020202020204" pitchFamily="34" charset="0"/>
                </a:rPr>
                <a:t>renal,</a:t>
              </a:r>
              <a:r>
                <a:rPr sz="1400" spc="12" dirty="0">
                  <a:solidFill>
                    <a:srgbClr val="043465"/>
                  </a:solidFill>
                  <a:latin typeface="Arial" panose="020B0604020202020204" pitchFamily="34" charset="0"/>
                  <a:cs typeface="Arial" panose="020B0604020202020204" pitchFamily="34" charset="0"/>
                </a:rPr>
                <a:t> </a:t>
              </a:r>
              <a:r>
                <a:rPr sz="1400" spc="-15" dirty="0">
                  <a:solidFill>
                    <a:srgbClr val="043465"/>
                  </a:solidFill>
                  <a:latin typeface="Arial" panose="020B0604020202020204" pitchFamily="34" charset="0"/>
                  <a:cs typeface="Arial" panose="020B0604020202020204" pitchFamily="34" charset="0"/>
                </a:rPr>
                <a:t>HTA</a:t>
              </a:r>
              <a:endParaRPr sz="1400" dirty="0">
                <a:latin typeface="Arial" panose="020B0604020202020204" pitchFamily="34" charset="0"/>
                <a:cs typeface="Arial" panose="020B0604020202020204" pitchFamily="34" charset="0"/>
              </a:endParaRPr>
            </a:p>
            <a:p>
              <a:pPr marL="350216" marR="542170" indent="-342900">
                <a:spcBef>
                  <a:spcPts val="600"/>
                </a:spcBef>
                <a:buClr>
                  <a:srgbClr val="7A45B8"/>
                </a:buClr>
                <a:buFont typeface="+mj-lt"/>
                <a:buAutoNum type="arabicPeriod"/>
                <a:tabLst>
                  <a:tab pos="179055" algn="l"/>
                </a:tabLst>
              </a:pPr>
              <a:r>
                <a:rPr sz="1400" spc="-18" dirty="0">
                  <a:solidFill>
                    <a:srgbClr val="043465"/>
                  </a:solidFill>
                  <a:latin typeface="Arial" panose="020B0604020202020204" pitchFamily="34" charset="0"/>
                  <a:cs typeface="Arial" panose="020B0604020202020204" pitchFamily="34" charset="0"/>
                </a:rPr>
                <a:t>Temblor,</a:t>
              </a:r>
              <a:r>
                <a:rPr sz="1400" spc="-55"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cefalea</a:t>
              </a:r>
              <a:r>
                <a:rPr sz="1400" spc="9"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incluyendo</a:t>
              </a:r>
              <a:r>
                <a:rPr sz="1400" spc="-58"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migraña</a:t>
              </a:r>
              <a:r>
                <a:rPr sz="1400" spc="-6"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parestesia</a:t>
              </a:r>
              <a:endParaRPr sz="1400" dirty="0">
                <a:latin typeface="Arial" panose="020B0604020202020204" pitchFamily="34" charset="0"/>
                <a:cs typeface="Arial" panose="020B0604020202020204" pitchFamily="34" charset="0"/>
              </a:endParaRPr>
            </a:p>
            <a:p>
              <a:pPr marL="350601" indent="-342900">
                <a:spcBef>
                  <a:spcPts val="600"/>
                </a:spcBef>
                <a:buClr>
                  <a:srgbClr val="7A45B8"/>
                </a:buClr>
                <a:buFont typeface="+mj-lt"/>
                <a:buAutoNum type="arabicPeriod"/>
                <a:tabLst>
                  <a:tab pos="179440" algn="l"/>
                </a:tabLst>
              </a:pPr>
              <a:r>
                <a:rPr sz="1400" spc="-6" dirty="0">
                  <a:solidFill>
                    <a:srgbClr val="043465"/>
                  </a:solidFill>
                  <a:latin typeface="Arial" panose="020B0604020202020204" pitchFamily="34" charset="0"/>
                  <a:cs typeface="Arial" panose="020B0604020202020204" pitchFamily="34" charset="0"/>
                </a:rPr>
                <a:t>Anorexia</a:t>
              </a:r>
              <a:endParaRPr sz="1400" dirty="0">
                <a:latin typeface="Arial" panose="020B0604020202020204" pitchFamily="34" charset="0"/>
                <a:cs typeface="Arial" panose="020B0604020202020204" pitchFamily="34" charset="0"/>
              </a:endParaRPr>
            </a:p>
            <a:p>
              <a:pPr marL="350602" indent="-342900">
                <a:spcBef>
                  <a:spcPts val="600"/>
                </a:spcBef>
                <a:buClr>
                  <a:srgbClr val="7A45B8"/>
                </a:buClr>
                <a:buFont typeface="+mj-lt"/>
                <a:buAutoNum type="arabicPeriod"/>
                <a:tabLst>
                  <a:tab pos="179055" algn="l"/>
                </a:tabLst>
              </a:pPr>
              <a:r>
                <a:rPr sz="1400" dirty="0" err="1">
                  <a:solidFill>
                    <a:srgbClr val="043465"/>
                  </a:solidFill>
                  <a:latin typeface="Arial" panose="020B0604020202020204" pitchFamily="34" charset="0"/>
                  <a:cs typeface="Arial" panose="020B0604020202020204" pitchFamily="34" charset="0"/>
                </a:rPr>
                <a:t>Náusea</a:t>
              </a:r>
              <a:r>
                <a:rPr sz="1400" dirty="0">
                  <a:solidFill>
                    <a:srgbClr val="043465"/>
                  </a:solidFill>
                  <a:latin typeface="Arial" panose="020B0604020202020204" pitchFamily="34" charset="0"/>
                  <a:cs typeface="Arial" panose="020B0604020202020204" pitchFamily="34" charset="0"/>
                </a:rPr>
                <a:t>,</a:t>
              </a:r>
              <a:r>
                <a:rPr sz="1400" spc="-21"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vómitos</a:t>
              </a:r>
              <a:r>
                <a:rPr sz="1400" dirty="0">
                  <a:solidFill>
                    <a:srgbClr val="043465"/>
                  </a:solidFill>
                  <a:latin typeface="Arial" panose="020B0604020202020204" pitchFamily="34" charset="0"/>
                  <a:cs typeface="Arial" panose="020B0604020202020204" pitchFamily="34" charset="0"/>
                </a:rPr>
                <a:t>,</a:t>
              </a:r>
              <a:r>
                <a:rPr sz="1400" spc="-21" dirty="0">
                  <a:solidFill>
                    <a:srgbClr val="043465"/>
                  </a:solidFill>
                  <a:latin typeface="Arial" panose="020B0604020202020204" pitchFamily="34" charset="0"/>
                  <a:cs typeface="Arial" panose="020B0604020202020204" pitchFamily="34" charset="0"/>
                </a:rPr>
                <a:t> </a:t>
              </a:r>
              <a:r>
                <a:rPr sz="1400" dirty="0">
                  <a:solidFill>
                    <a:srgbClr val="043465"/>
                  </a:solidFill>
                  <a:latin typeface="Arial" panose="020B0604020202020204" pitchFamily="34" charset="0"/>
                  <a:cs typeface="Arial" panose="020B0604020202020204" pitchFamily="34" charset="0"/>
                </a:rPr>
                <a:t>dolor</a:t>
              </a:r>
              <a:r>
                <a:rPr sz="1400" spc="-15" dirty="0">
                  <a:solidFill>
                    <a:srgbClr val="043465"/>
                  </a:solidFill>
                  <a:latin typeface="Arial" panose="020B0604020202020204" pitchFamily="34" charset="0"/>
                  <a:cs typeface="Arial" panose="020B0604020202020204" pitchFamily="34" charset="0"/>
                </a:rPr>
                <a:t> </a:t>
              </a:r>
              <a:r>
                <a:rPr sz="1400" dirty="0">
                  <a:solidFill>
                    <a:srgbClr val="043465"/>
                  </a:solidFill>
                  <a:latin typeface="Arial" panose="020B0604020202020204" pitchFamily="34" charset="0"/>
                  <a:cs typeface="Arial" panose="020B0604020202020204" pitchFamily="34" charset="0"/>
                </a:rPr>
                <a:t>abdominal,</a:t>
              </a:r>
              <a:r>
                <a:rPr sz="1400" spc="-18"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diarrea</a:t>
              </a:r>
              <a:endParaRPr sz="1400" dirty="0">
                <a:latin typeface="Arial" panose="020B0604020202020204" pitchFamily="34" charset="0"/>
                <a:cs typeface="Arial" panose="020B0604020202020204" pitchFamily="34" charset="0"/>
              </a:endParaRPr>
            </a:p>
            <a:p>
              <a:pPr marL="350601" indent="-342900">
                <a:spcBef>
                  <a:spcPts val="600"/>
                </a:spcBef>
                <a:buClr>
                  <a:srgbClr val="7A45B8"/>
                </a:buClr>
                <a:buFont typeface="+mj-lt"/>
                <a:buAutoNum type="arabicPeriod"/>
                <a:tabLst>
                  <a:tab pos="179440" algn="l"/>
                </a:tabLst>
              </a:pPr>
              <a:r>
                <a:rPr sz="1400" dirty="0" err="1">
                  <a:solidFill>
                    <a:srgbClr val="043465"/>
                  </a:solidFill>
                  <a:latin typeface="Arial" panose="020B0604020202020204" pitchFamily="34" charset="0"/>
                  <a:cs typeface="Arial" panose="020B0604020202020204" pitchFamily="34" charset="0"/>
                </a:rPr>
                <a:t>Hiperplasia</a:t>
              </a:r>
              <a:r>
                <a:rPr sz="1400" spc="-18" dirty="0">
                  <a:solidFill>
                    <a:srgbClr val="043465"/>
                  </a:solidFill>
                  <a:latin typeface="Arial" panose="020B0604020202020204" pitchFamily="34" charset="0"/>
                  <a:cs typeface="Arial" panose="020B0604020202020204" pitchFamily="34" charset="0"/>
                </a:rPr>
                <a:t> </a:t>
              </a:r>
              <a:r>
                <a:rPr sz="1400" spc="-6" dirty="0">
                  <a:solidFill>
                    <a:srgbClr val="043465"/>
                  </a:solidFill>
                  <a:latin typeface="Arial" panose="020B0604020202020204" pitchFamily="34" charset="0"/>
                  <a:cs typeface="Arial" panose="020B0604020202020204" pitchFamily="34" charset="0"/>
                </a:rPr>
                <a:t>gingival</a:t>
              </a:r>
              <a:endParaRPr sz="1400" dirty="0">
                <a:latin typeface="Arial" panose="020B0604020202020204" pitchFamily="34" charset="0"/>
                <a:cs typeface="Arial" panose="020B0604020202020204" pitchFamily="34" charset="0"/>
              </a:endParaRPr>
            </a:p>
            <a:p>
              <a:pPr marL="350216" marR="3081" indent="-342900">
                <a:spcBef>
                  <a:spcPts val="600"/>
                </a:spcBef>
                <a:buClr>
                  <a:srgbClr val="7A45B8"/>
                </a:buClr>
                <a:buFont typeface="+mj-lt"/>
                <a:buAutoNum type="arabicPeriod"/>
                <a:tabLst>
                  <a:tab pos="179055" algn="l"/>
                </a:tabLst>
              </a:pPr>
              <a:r>
                <a:rPr sz="1400" spc="-21" dirty="0" err="1">
                  <a:solidFill>
                    <a:srgbClr val="043465"/>
                  </a:solidFill>
                  <a:latin typeface="Arial" panose="020B0604020202020204" pitchFamily="34" charset="0"/>
                  <a:cs typeface="Arial" panose="020B0604020202020204" pitchFamily="34" charset="0"/>
                </a:rPr>
                <a:t>Disfunción</a:t>
              </a:r>
              <a:r>
                <a:rPr sz="1400" spc="-36" dirty="0">
                  <a:solidFill>
                    <a:srgbClr val="043465"/>
                  </a:solidFill>
                  <a:latin typeface="Arial" panose="020B0604020202020204" pitchFamily="34" charset="0"/>
                  <a:cs typeface="Arial" panose="020B0604020202020204" pitchFamily="34" charset="0"/>
                </a:rPr>
                <a:t> </a:t>
              </a:r>
              <a:r>
                <a:rPr sz="1400" spc="-24" dirty="0" err="1">
                  <a:solidFill>
                    <a:srgbClr val="043465"/>
                  </a:solidFill>
                  <a:latin typeface="Arial" panose="020B0604020202020204" pitchFamily="34" charset="0"/>
                  <a:cs typeface="Arial" panose="020B0604020202020204" pitchFamily="34" charset="0"/>
                </a:rPr>
                <a:t>hepática</a:t>
              </a:r>
              <a:r>
                <a:rPr sz="1400" spc="-24" dirty="0">
                  <a:solidFill>
                    <a:srgbClr val="043465"/>
                  </a:solidFill>
                  <a:latin typeface="Arial" panose="020B0604020202020204" pitchFamily="34" charset="0"/>
                  <a:cs typeface="Arial" panose="020B0604020202020204" pitchFamily="34" charset="0"/>
                </a:rPr>
                <a:t>,</a:t>
              </a:r>
              <a:r>
                <a:rPr sz="1400" spc="-30"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hiperlipidemia</a:t>
              </a:r>
              <a:r>
                <a:rPr sz="1400" spc="-6" dirty="0">
                  <a:solidFill>
                    <a:srgbClr val="043465"/>
                  </a:solidFill>
                  <a:latin typeface="Arial" panose="020B0604020202020204" pitchFamily="34" charset="0"/>
                  <a:cs typeface="Arial" panose="020B0604020202020204" pitchFamily="34" charset="0"/>
                </a:rPr>
                <a:t>, </a:t>
              </a:r>
              <a:r>
                <a:rPr sz="1400" spc="-24" dirty="0" err="1">
                  <a:solidFill>
                    <a:srgbClr val="043465"/>
                  </a:solidFill>
                  <a:latin typeface="Arial" panose="020B0604020202020204" pitchFamily="34" charset="0"/>
                  <a:cs typeface="Arial" panose="020B0604020202020204" pitchFamily="34" charset="0"/>
                </a:rPr>
                <a:t>hiperuricemia</a:t>
              </a:r>
              <a:r>
                <a:rPr sz="1400" spc="-24" dirty="0">
                  <a:solidFill>
                    <a:srgbClr val="043465"/>
                  </a:solidFill>
                  <a:latin typeface="Arial" panose="020B0604020202020204" pitchFamily="34" charset="0"/>
                  <a:cs typeface="Arial" panose="020B0604020202020204" pitchFamily="34" charset="0"/>
                </a:rPr>
                <a:t>,</a:t>
              </a:r>
              <a:r>
                <a:rPr sz="1400" spc="-15" dirty="0">
                  <a:solidFill>
                    <a:srgbClr val="043465"/>
                  </a:solidFill>
                  <a:latin typeface="Arial" panose="020B0604020202020204" pitchFamily="34" charset="0"/>
                  <a:cs typeface="Arial" panose="020B0604020202020204" pitchFamily="34" charset="0"/>
                </a:rPr>
                <a:t> </a:t>
              </a:r>
              <a:r>
                <a:rPr sz="1400" spc="-24" dirty="0" err="1">
                  <a:solidFill>
                    <a:srgbClr val="043465"/>
                  </a:solidFill>
                  <a:latin typeface="Arial" panose="020B0604020202020204" pitchFamily="34" charset="0"/>
                  <a:cs typeface="Arial" panose="020B0604020202020204" pitchFamily="34" charset="0"/>
                </a:rPr>
                <a:t>hipercaliemia</a:t>
              </a:r>
              <a:r>
                <a:rPr sz="1400" spc="-24" dirty="0">
                  <a:solidFill>
                    <a:srgbClr val="043465"/>
                  </a:solidFill>
                  <a:latin typeface="Arial" panose="020B0604020202020204" pitchFamily="34" charset="0"/>
                  <a:cs typeface="Arial" panose="020B0604020202020204" pitchFamily="34" charset="0"/>
                </a:rPr>
                <a:t>,</a:t>
              </a:r>
              <a:r>
                <a:rPr sz="1400" spc="-12" dirty="0">
                  <a:solidFill>
                    <a:srgbClr val="043465"/>
                  </a:solidFill>
                  <a:latin typeface="Arial" panose="020B0604020202020204" pitchFamily="34" charset="0"/>
                  <a:cs typeface="Arial" panose="020B0604020202020204" pitchFamily="34" charset="0"/>
                </a:rPr>
                <a:t> </a:t>
              </a:r>
              <a:r>
                <a:rPr sz="1400" spc="-15" dirty="0" err="1">
                  <a:solidFill>
                    <a:srgbClr val="043465"/>
                  </a:solidFill>
                  <a:latin typeface="Arial" panose="020B0604020202020204" pitchFamily="34" charset="0"/>
                  <a:cs typeface="Arial" panose="020B0604020202020204" pitchFamily="34" charset="0"/>
                </a:rPr>
                <a:t>hipomagnesemia</a:t>
              </a:r>
              <a:endParaRPr sz="1400" dirty="0">
                <a:latin typeface="Arial" panose="020B0604020202020204" pitchFamily="34" charset="0"/>
                <a:cs typeface="Arial" panose="020B0604020202020204" pitchFamily="34" charset="0"/>
              </a:endParaRPr>
            </a:p>
            <a:p>
              <a:pPr marL="350216" marR="61610" indent="-342900">
                <a:spcBef>
                  <a:spcPts val="600"/>
                </a:spcBef>
                <a:buClr>
                  <a:srgbClr val="7A45B8"/>
                </a:buClr>
                <a:buFont typeface="+mj-lt"/>
                <a:buAutoNum type="arabicPeriod"/>
                <a:tabLst>
                  <a:tab pos="179055" algn="l"/>
                </a:tabLst>
              </a:pPr>
              <a:r>
                <a:rPr sz="1400" dirty="0" err="1">
                  <a:solidFill>
                    <a:srgbClr val="043465"/>
                  </a:solidFill>
                  <a:latin typeface="Arial" panose="020B0604020202020204" pitchFamily="34" charset="0"/>
                  <a:cs typeface="Arial" panose="020B0604020202020204" pitchFamily="34" charset="0"/>
                </a:rPr>
                <a:t>Calambres</a:t>
              </a:r>
              <a:r>
                <a:rPr sz="1400" spc="21"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musculares</a:t>
              </a:r>
              <a:r>
                <a:rPr sz="1400" dirty="0">
                  <a:solidFill>
                    <a:srgbClr val="043465"/>
                  </a:solidFill>
                  <a:latin typeface="Arial" panose="020B0604020202020204" pitchFamily="34" charset="0"/>
                  <a:cs typeface="Arial" panose="020B0604020202020204" pitchFamily="34" charset="0"/>
                </a:rPr>
                <a:t>,</a:t>
              </a:r>
              <a:r>
                <a:rPr sz="1400" spc="-39" dirty="0">
                  <a:solidFill>
                    <a:srgbClr val="043465"/>
                  </a:solidFill>
                  <a:latin typeface="Arial" panose="020B0604020202020204" pitchFamily="34" charset="0"/>
                  <a:cs typeface="Arial" panose="020B0604020202020204" pitchFamily="34" charset="0"/>
                </a:rPr>
                <a:t> </a:t>
              </a:r>
              <a:r>
                <a:rPr sz="1400" dirty="0" err="1">
                  <a:solidFill>
                    <a:srgbClr val="043465"/>
                  </a:solidFill>
                  <a:latin typeface="Arial" panose="020B0604020202020204" pitchFamily="34" charset="0"/>
                  <a:cs typeface="Arial" panose="020B0604020202020204" pitchFamily="34" charset="0"/>
                </a:rPr>
                <a:t>mialgia</a:t>
              </a:r>
              <a:r>
                <a:rPr sz="1400" dirty="0">
                  <a:solidFill>
                    <a:srgbClr val="043465"/>
                  </a:solidFill>
                  <a:latin typeface="Arial" panose="020B0604020202020204" pitchFamily="34" charset="0"/>
                  <a:cs typeface="Arial" panose="020B0604020202020204" pitchFamily="34" charset="0"/>
                </a:rPr>
                <a:t>,</a:t>
              </a:r>
              <a:r>
                <a:rPr sz="1400" spc="-39"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hipertricosis</a:t>
              </a:r>
              <a:r>
                <a:rPr sz="1400" spc="-6" dirty="0">
                  <a:solidFill>
                    <a:srgbClr val="043465"/>
                  </a:solidFill>
                  <a:latin typeface="Arial" panose="020B0604020202020204" pitchFamily="34" charset="0"/>
                  <a:cs typeface="Arial" panose="020B0604020202020204" pitchFamily="34" charset="0"/>
                </a:rPr>
                <a:t>, </a:t>
              </a:r>
              <a:r>
                <a:rPr sz="1400" spc="-6" dirty="0" err="1">
                  <a:solidFill>
                    <a:srgbClr val="043465"/>
                  </a:solidFill>
                  <a:latin typeface="Arial" panose="020B0604020202020204" pitchFamily="34" charset="0"/>
                  <a:cs typeface="Arial" panose="020B0604020202020204" pitchFamily="34" charset="0"/>
                </a:rPr>
                <a:t>fatiga</a:t>
              </a:r>
              <a:endParaRPr sz="1400" dirty="0">
                <a:latin typeface="Arial" panose="020B0604020202020204" pitchFamily="34" charset="0"/>
                <a:cs typeface="Arial" panose="020B0604020202020204" pitchFamily="34" charset="0"/>
              </a:endParaRPr>
            </a:p>
          </p:txBody>
        </p:sp>
        <p:sp>
          <p:nvSpPr>
            <p:cNvPr id="94" name="object 23">
              <a:extLst>
                <a:ext uri="{FF2B5EF4-FFF2-40B4-BE49-F238E27FC236}">
                  <a16:creationId xmlns:a16="http://schemas.microsoft.com/office/drawing/2014/main" id="{2DC75F4B-6FFE-DCBF-B3C1-83A498975B56}"/>
                </a:ext>
              </a:extLst>
            </p:cNvPr>
            <p:cNvSpPr txBox="1"/>
            <p:nvPr/>
          </p:nvSpPr>
          <p:spPr>
            <a:xfrm>
              <a:off x="2023459" y="3892603"/>
              <a:ext cx="1225914" cy="438014"/>
            </a:xfrm>
            <a:prstGeom prst="rect">
              <a:avLst/>
            </a:prstGeom>
          </p:spPr>
          <p:txBody>
            <a:bodyPr vert="horz" wrap="square" lIns="0" tIns="7316" rIns="0" bIns="0" rtlCol="0">
              <a:spAutoFit/>
            </a:bodyPr>
            <a:lstStyle/>
            <a:p>
              <a:pPr marR="3081" indent="-8856" algn="ctr"/>
              <a:r>
                <a:rPr sz="1000" spc="-12">
                  <a:solidFill>
                    <a:srgbClr val="22346A"/>
                  </a:solidFill>
                  <a:latin typeface="Arial" panose="020B0604020202020204" pitchFamily="34" charset="0"/>
                  <a:cs typeface="Arial" panose="020B0604020202020204" pitchFamily="34" charset="0"/>
                </a:rPr>
                <a:t>Inicio</a:t>
              </a:r>
              <a:r>
                <a:rPr sz="1000" spc="-15">
                  <a:solidFill>
                    <a:srgbClr val="22346A"/>
                  </a:solidFill>
                  <a:latin typeface="Arial" panose="020B0604020202020204" pitchFamily="34" charset="0"/>
                  <a:cs typeface="Arial" panose="020B0604020202020204" pitchFamily="34" charset="0"/>
                </a:rPr>
                <a:t> del tratamiento</a:t>
              </a:r>
              <a:r>
                <a:rPr sz="1000" spc="6">
                  <a:solidFill>
                    <a:srgbClr val="22346A"/>
                  </a:solidFill>
                  <a:latin typeface="Arial" panose="020B0604020202020204" pitchFamily="34" charset="0"/>
                  <a:cs typeface="Arial" panose="020B0604020202020204" pitchFamily="34" charset="0"/>
                </a:rPr>
                <a:t> </a:t>
              </a:r>
              <a:r>
                <a:rPr sz="1000" spc="-12">
                  <a:solidFill>
                    <a:srgbClr val="22346A"/>
                  </a:solidFill>
                  <a:latin typeface="Arial" panose="020B0604020202020204" pitchFamily="34" charset="0"/>
                  <a:cs typeface="Arial" panose="020B0604020202020204" pitchFamily="34" charset="0"/>
                </a:rPr>
                <a:t>(dos determinaciones </a:t>
              </a:r>
              <a:r>
                <a:rPr sz="1000" spc="-6">
                  <a:solidFill>
                    <a:srgbClr val="22346A"/>
                  </a:solidFill>
                  <a:latin typeface="Arial" panose="020B0604020202020204" pitchFamily="34" charset="0"/>
                  <a:cs typeface="Arial" panose="020B0604020202020204" pitchFamily="34" charset="0"/>
                </a:rPr>
                <a:t>previas)</a:t>
              </a:r>
              <a:endParaRPr sz="1000">
                <a:latin typeface="Arial" panose="020B0604020202020204" pitchFamily="34" charset="0"/>
                <a:cs typeface="Arial" panose="020B0604020202020204" pitchFamily="34" charset="0"/>
              </a:endParaRPr>
            </a:p>
          </p:txBody>
        </p:sp>
        <p:sp>
          <p:nvSpPr>
            <p:cNvPr id="96" name="object 25">
              <a:extLst>
                <a:ext uri="{FF2B5EF4-FFF2-40B4-BE49-F238E27FC236}">
                  <a16:creationId xmlns:a16="http://schemas.microsoft.com/office/drawing/2014/main" id="{E3B2BAB3-9DA2-E93F-5356-180DBBF0B105}"/>
                </a:ext>
              </a:extLst>
            </p:cNvPr>
            <p:cNvSpPr/>
            <p:nvPr/>
          </p:nvSpPr>
          <p:spPr>
            <a:xfrm>
              <a:off x="1955958" y="3773054"/>
              <a:ext cx="1361280" cy="667816"/>
            </a:xfrm>
            <a:custGeom>
              <a:avLst/>
              <a:gdLst/>
              <a:ahLst/>
              <a:cxnLst/>
              <a:rect l="l" t="t" r="r" b="b"/>
              <a:pathLst>
                <a:path w="1590039" h="995045">
                  <a:moveTo>
                    <a:pt x="125650" y="0"/>
                  </a:move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64112" y="994734"/>
                  </a:lnTo>
                  <a:lnTo>
                    <a:pt x="1513023" y="984859"/>
                  </a:lnTo>
                  <a:lnTo>
                    <a:pt x="1552963" y="957930"/>
                  </a:lnTo>
                  <a:lnTo>
                    <a:pt x="1579889" y="917990"/>
                  </a:lnTo>
                  <a:lnTo>
                    <a:pt x="1589763" y="869083"/>
                  </a:lnTo>
                  <a:lnTo>
                    <a:pt x="1589763" y="125650"/>
                  </a:lnTo>
                  <a:lnTo>
                    <a:pt x="1579889" y="76743"/>
                  </a:lnTo>
                  <a:lnTo>
                    <a:pt x="1552963" y="36803"/>
                  </a:lnTo>
                  <a:lnTo>
                    <a:pt x="1513023" y="9874"/>
                  </a:lnTo>
                  <a:lnTo>
                    <a:pt x="1464112"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7" name="object 26">
              <a:extLst>
                <a:ext uri="{FF2B5EF4-FFF2-40B4-BE49-F238E27FC236}">
                  <a16:creationId xmlns:a16="http://schemas.microsoft.com/office/drawing/2014/main" id="{0326FD30-6F9D-0CEE-4412-940216947336}"/>
                </a:ext>
              </a:extLst>
            </p:cNvPr>
            <p:cNvSpPr/>
            <p:nvPr/>
          </p:nvSpPr>
          <p:spPr>
            <a:xfrm>
              <a:off x="3424441" y="3773054"/>
              <a:ext cx="1127404" cy="667816"/>
            </a:xfrm>
            <a:custGeom>
              <a:avLst/>
              <a:gdLst/>
              <a:ahLst/>
              <a:cxnLst/>
              <a:rect l="l" t="t" r="r" b="b"/>
              <a:pathLst>
                <a:path w="1560195" h="995045">
                  <a:moveTo>
                    <a:pt x="1434511" y="0"/>
                  </a:moveTo>
                  <a:lnTo>
                    <a:pt x="125650" y="0"/>
                  </a:ln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34511" y="994734"/>
                  </a:lnTo>
                  <a:lnTo>
                    <a:pt x="1483418" y="984859"/>
                  </a:lnTo>
                  <a:lnTo>
                    <a:pt x="1523358" y="957930"/>
                  </a:lnTo>
                  <a:lnTo>
                    <a:pt x="1550287" y="917990"/>
                  </a:lnTo>
                  <a:lnTo>
                    <a:pt x="1560161" y="869083"/>
                  </a:lnTo>
                  <a:lnTo>
                    <a:pt x="1560161" y="125650"/>
                  </a:lnTo>
                  <a:lnTo>
                    <a:pt x="1550287" y="76743"/>
                  </a:lnTo>
                  <a:lnTo>
                    <a:pt x="1523358" y="36803"/>
                  </a:lnTo>
                  <a:lnTo>
                    <a:pt x="1483418" y="9874"/>
                  </a:lnTo>
                  <a:lnTo>
                    <a:pt x="1434511"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8" name="object 27">
              <a:extLst>
                <a:ext uri="{FF2B5EF4-FFF2-40B4-BE49-F238E27FC236}">
                  <a16:creationId xmlns:a16="http://schemas.microsoft.com/office/drawing/2014/main" id="{6751B3FE-5E84-AB64-4180-29C873DF2CB3}"/>
                </a:ext>
              </a:extLst>
            </p:cNvPr>
            <p:cNvSpPr txBox="1"/>
            <p:nvPr/>
          </p:nvSpPr>
          <p:spPr>
            <a:xfrm>
              <a:off x="3596887" y="3888648"/>
              <a:ext cx="779593" cy="438046"/>
            </a:xfrm>
            <a:prstGeom prst="rect">
              <a:avLst/>
            </a:prstGeom>
          </p:spPr>
          <p:txBody>
            <a:bodyPr vert="horz" wrap="square" lIns="0" tIns="10397" rIns="0" bIns="0" rtlCol="0">
              <a:spAutoFit/>
            </a:bodyPr>
            <a:lstStyle/>
            <a:p>
              <a:pPr algn="ctr"/>
              <a:r>
                <a:rPr sz="1000" dirty="0">
                  <a:solidFill>
                    <a:srgbClr val="22346A"/>
                  </a:solidFill>
                  <a:latin typeface="Arial" panose="020B0604020202020204" pitchFamily="34" charset="0"/>
                  <a:cs typeface="Arial" panose="020B0604020202020204" pitchFamily="34" charset="0"/>
                </a:rPr>
                <a:t>Cada</a:t>
              </a:r>
              <a:r>
                <a:rPr sz="1000" spc="30" dirty="0">
                  <a:solidFill>
                    <a:srgbClr val="22346A"/>
                  </a:solidFill>
                  <a:latin typeface="Arial" panose="020B0604020202020204" pitchFamily="34" charset="0"/>
                  <a:cs typeface="Arial" panose="020B0604020202020204" pitchFamily="34" charset="0"/>
                </a:rPr>
                <a:t> </a:t>
              </a:r>
              <a:r>
                <a:rPr sz="1000" dirty="0">
                  <a:solidFill>
                    <a:srgbClr val="22346A"/>
                  </a:solidFill>
                  <a:latin typeface="Arial" panose="020B0604020202020204" pitchFamily="34" charset="0"/>
                  <a:cs typeface="Arial" panose="020B0604020202020204" pitchFamily="34" charset="0"/>
                </a:rPr>
                <a:t>15</a:t>
              </a:r>
              <a:r>
                <a:rPr sz="1000" spc="30" dirty="0">
                  <a:solidFill>
                    <a:srgbClr val="22346A"/>
                  </a:solidFill>
                  <a:latin typeface="Arial" panose="020B0604020202020204" pitchFamily="34" charset="0"/>
                  <a:cs typeface="Arial" panose="020B0604020202020204" pitchFamily="34" charset="0"/>
                </a:rPr>
                <a:t> </a:t>
              </a:r>
              <a:r>
                <a:rPr sz="1000" spc="-12" dirty="0">
                  <a:solidFill>
                    <a:srgbClr val="22346A"/>
                  </a:solidFill>
                  <a:latin typeface="Arial" panose="020B0604020202020204" pitchFamily="34" charset="0"/>
                  <a:cs typeface="Arial" panose="020B0604020202020204" pitchFamily="34" charset="0"/>
                </a:rPr>
                <a:t>días</a:t>
              </a:r>
              <a:endParaRPr sz="1000" dirty="0">
                <a:latin typeface="Arial" panose="020B0604020202020204" pitchFamily="34" charset="0"/>
                <a:cs typeface="Arial" panose="020B0604020202020204" pitchFamily="34" charset="0"/>
              </a:endParaRPr>
            </a:p>
            <a:p>
              <a:pPr marR="30035" indent="-109358" algn="ctr"/>
              <a:r>
                <a:rPr sz="1000" dirty="0">
                  <a:solidFill>
                    <a:srgbClr val="22346A"/>
                  </a:solidFill>
                  <a:latin typeface="Arial" panose="020B0604020202020204" pitchFamily="34" charset="0"/>
                  <a:cs typeface="Arial" panose="020B0604020202020204" pitchFamily="34" charset="0"/>
                </a:rPr>
                <a:t>(3</a:t>
              </a:r>
              <a:r>
                <a:rPr sz="1000" spc="15" dirty="0">
                  <a:solidFill>
                    <a:srgbClr val="22346A"/>
                  </a:solidFill>
                  <a:latin typeface="Arial" panose="020B0604020202020204" pitchFamily="34" charset="0"/>
                  <a:cs typeface="Arial" panose="020B0604020202020204" pitchFamily="34" charset="0"/>
                </a:rPr>
                <a:t> </a:t>
              </a:r>
              <a:r>
                <a:rPr sz="1000" spc="-6" dirty="0" err="1">
                  <a:solidFill>
                    <a:srgbClr val="22346A"/>
                  </a:solidFill>
                  <a:latin typeface="Arial" panose="020B0604020202020204" pitchFamily="34" charset="0"/>
                  <a:cs typeface="Arial" panose="020B0604020202020204" pitchFamily="34" charset="0"/>
                </a:rPr>
                <a:t>primeros</a:t>
              </a:r>
              <a:r>
                <a:rPr sz="1000" spc="-6" dirty="0">
                  <a:solidFill>
                    <a:srgbClr val="22346A"/>
                  </a:solidFill>
                  <a:latin typeface="Arial" panose="020B0604020202020204" pitchFamily="34" charset="0"/>
                  <a:cs typeface="Arial" panose="020B0604020202020204" pitchFamily="34" charset="0"/>
                </a:rPr>
                <a:t> meses)</a:t>
              </a:r>
              <a:endParaRPr sz="1000" dirty="0">
                <a:latin typeface="Arial" panose="020B0604020202020204" pitchFamily="34" charset="0"/>
                <a:cs typeface="Arial" panose="020B0604020202020204" pitchFamily="34" charset="0"/>
              </a:endParaRPr>
            </a:p>
          </p:txBody>
        </p:sp>
        <p:sp>
          <p:nvSpPr>
            <p:cNvPr id="100" name="object 29">
              <a:extLst>
                <a:ext uri="{FF2B5EF4-FFF2-40B4-BE49-F238E27FC236}">
                  <a16:creationId xmlns:a16="http://schemas.microsoft.com/office/drawing/2014/main" id="{A28F93D7-EDCB-FFFA-8C2A-775C40BD1321}"/>
                </a:ext>
              </a:extLst>
            </p:cNvPr>
            <p:cNvSpPr/>
            <p:nvPr/>
          </p:nvSpPr>
          <p:spPr>
            <a:xfrm>
              <a:off x="3426675" y="3773054"/>
              <a:ext cx="1127403" cy="667816"/>
            </a:xfrm>
            <a:custGeom>
              <a:avLst/>
              <a:gdLst/>
              <a:ahLst/>
              <a:cxnLst/>
              <a:rect l="l" t="t" r="r" b="b"/>
              <a:pathLst>
                <a:path w="1560195" h="995045">
                  <a:moveTo>
                    <a:pt x="125650" y="0"/>
                  </a:move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34511" y="994734"/>
                  </a:lnTo>
                  <a:lnTo>
                    <a:pt x="1483418" y="984859"/>
                  </a:lnTo>
                  <a:lnTo>
                    <a:pt x="1523358" y="957930"/>
                  </a:lnTo>
                  <a:lnTo>
                    <a:pt x="1550287" y="917990"/>
                  </a:lnTo>
                  <a:lnTo>
                    <a:pt x="1560161" y="869083"/>
                  </a:lnTo>
                  <a:lnTo>
                    <a:pt x="1560161" y="125650"/>
                  </a:lnTo>
                  <a:lnTo>
                    <a:pt x="1550287" y="76743"/>
                  </a:lnTo>
                  <a:lnTo>
                    <a:pt x="1523358" y="36803"/>
                  </a:lnTo>
                  <a:lnTo>
                    <a:pt x="1483418" y="9874"/>
                  </a:lnTo>
                  <a:lnTo>
                    <a:pt x="1434511"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1" name="object 30">
              <a:extLst>
                <a:ext uri="{FF2B5EF4-FFF2-40B4-BE49-F238E27FC236}">
                  <a16:creationId xmlns:a16="http://schemas.microsoft.com/office/drawing/2014/main" id="{E7F1D282-E1BF-AAAE-5B79-453793CA44D2}"/>
                </a:ext>
              </a:extLst>
            </p:cNvPr>
            <p:cNvSpPr/>
            <p:nvPr/>
          </p:nvSpPr>
          <p:spPr>
            <a:xfrm>
              <a:off x="4663513" y="3773054"/>
              <a:ext cx="1035160" cy="660146"/>
            </a:xfrm>
            <a:custGeom>
              <a:avLst/>
              <a:gdLst/>
              <a:ahLst/>
              <a:cxnLst/>
              <a:rect l="l" t="t" r="r" b="b"/>
              <a:pathLst>
                <a:path w="1560195" h="983615">
                  <a:moveTo>
                    <a:pt x="1434511" y="0"/>
                  </a:moveTo>
                  <a:lnTo>
                    <a:pt x="125650" y="0"/>
                  </a:lnTo>
                  <a:lnTo>
                    <a:pt x="76743" y="9874"/>
                  </a:lnTo>
                  <a:lnTo>
                    <a:pt x="36803" y="36803"/>
                  </a:lnTo>
                  <a:lnTo>
                    <a:pt x="9874" y="76743"/>
                  </a:lnTo>
                  <a:lnTo>
                    <a:pt x="0" y="125650"/>
                  </a:lnTo>
                  <a:lnTo>
                    <a:pt x="0" y="857942"/>
                  </a:lnTo>
                  <a:lnTo>
                    <a:pt x="9874" y="906849"/>
                  </a:lnTo>
                  <a:lnTo>
                    <a:pt x="36803" y="946789"/>
                  </a:lnTo>
                  <a:lnTo>
                    <a:pt x="76743" y="973718"/>
                  </a:lnTo>
                  <a:lnTo>
                    <a:pt x="125650" y="983593"/>
                  </a:lnTo>
                  <a:lnTo>
                    <a:pt x="1434511" y="983593"/>
                  </a:lnTo>
                  <a:lnTo>
                    <a:pt x="1483418" y="973718"/>
                  </a:lnTo>
                  <a:lnTo>
                    <a:pt x="1523358" y="946789"/>
                  </a:lnTo>
                  <a:lnTo>
                    <a:pt x="1550287" y="906849"/>
                  </a:lnTo>
                  <a:lnTo>
                    <a:pt x="1560161" y="857942"/>
                  </a:lnTo>
                  <a:lnTo>
                    <a:pt x="1560161" y="125650"/>
                  </a:lnTo>
                  <a:lnTo>
                    <a:pt x="1550287" y="76743"/>
                  </a:lnTo>
                  <a:lnTo>
                    <a:pt x="1523358" y="36803"/>
                  </a:lnTo>
                  <a:lnTo>
                    <a:pt x="1483418" y="9874"/>
                  </a:lnTo>
                  <a:lnTo>
                    <a:pt x="1434511"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2" name="object 31">
              <a:extLst>
                <a:ext uri="{FF2B5EF4-FFF2-40B4-BE49-F238E27FC236}">
                  <a16:creationId xmlns:a16="http://schemas.microsoft.com/office/drawing/2014/main" id="{04E2C017-1950-05BB-0428-A836918705C7}"/>
                </a:ext>
              </a:extLst>
            </p:cNvPr>
            <p:cNvSpPr txBox="1"/>
            <p:nvPr/>
          </p:nvSpPr>
          <p:spPr>
            <a:xfrm>
              <a:off x="4801186" y="3884621"/>
              <a:ext cx="786017" cy="446618"/>
            </a:xfrm>
            <a:prstGeom prst="rect">
              <a:avLst/>
            </a:prstGeom>
          </p:spPr>
          <p:txBody>
            <a:bodyPr vert="horz" wrap="square" lIns="0" tIns="3851" rIns="0" bIns="0" rtlCol="0">
              <a:spAutoFit/>
            </a:bodyPr>
            <a:lstStyle/>
            <a:p>
              <a:pPr marR="3081" indent="-385" algn="ctr"/>
              <a:r>
                <a:rPr sz="1000" dirty="0">
                  <a:solidFill>
                    <a:srgbClr val="22346A"/>
                  </a:solidFill>
                  <a:latin typeface="Arial" panose="020B0604020202020204" pitchFamily="34" charset="0"/>
                  <a:cs typeface="Arial" panose="020B0604020202020204" pitchFamily="34" charset="0"/>
                </a:rPr>
                <a:t>Cada</a:t>
              </a:r>
              <a:r>
                <a:rPr sz="1000" spc="42" dirty="0">
                  <a:solidFill>
                    <a:srgbClr val="22346A"/>
                  </a:solidFill>
                  <a:latin typeface="Arial" panose="020B0604020202020204" pitchFamily="34" charset="0"/>
                  <a:cs typeface="Arial" panose="020B0604020202020204" pitchFamily="34" charset="0"/>
                </a:rPr>
                <a:t> </a:t>
              </a:r>
              <a:r>
                <a:rPr sz="1000" spc="-15" dirty="0" err="1">
                  <a:solidFill>
                    <a:srgbClr val="22346A"/>
                  </a:solidFill>
                  <a:latin typeface="Arial" panose="020B0604020202020204" pitchFamily="34" charset="0"/>
                  <a:cs typeface="Arial" panose="020B0604020202020204" pitchFamily="34" charset="0"/>
                </a:rPr>
                <a:t>mes</a:t>
              </a:r>
              <a:endParaRPr lang="es-ES" sz="1000" spc="303" dirty="0">
                <a:solidFill>
                  <a:srgbClr val="22346A"/>
                </a:solidFill>
                <a:latin typeface="Arial" panose="020B0604020202020204" pitchFamily="34" charset="0"/>
                <a:cs typeface="Arial" panose="020B0604020202020204" pitchFamily="34" charset="0"/>
              </a:endParaRPr>
            </a:p>
            <a:p>
              <a:pPr marR="3081" indent="-385" algn="ctr"/>
              <a:r>
                <a:rPr sz="1000" dirty="0">
                  <a:solidFill>
                    <a:srgbClr val="22346A"/>
                  </a:solidFill>
                  <a:latin typeface="Arial" panose="020B0604020202020204" pitchFamily="34" charset="0"/>
                  <a:cs typeface="Arial" panose="020B0604020202020204" pitchFamily="34" charset="0"/>
                </a:rPr>
                <a:t>(</a:t>
              </a:r>
              <a:r>
                <a:rPr sz="1000" dirty="0" err="1">
                  <a:solidFill>
                    <a:srgbClr val="22346A"/>
                  </a:solidFill>
                  <a:latin typeface="Arial" panose="020B0604020202020204" pitchFamily="34" charset="0"/>
                  <a:cs typeface="Arial" panose="020B0604020202020204" pitchFamily="34" charset="0"/>
                </a:rPr>
                <a:t>si</a:t>
              </a:r>
              <a:r>
                <a:rPr sz="1000" dirty="0">
                  <a:solidFill>
                    <a:srgbClr val="22346A"/>
                  </a:solidFill>
                  <a:latin typeface="Arial" panose="020B0604020202020204" pitchFamily="34" charset="0"/>
                  <a:cs typeface="Arial" panose="020B0604020202020204" pitchFamily="34" charset="0"/>
                </a:rPr>
                <a:t> </a:t>
              </a:r>
              <a:r>
                <a:rPr sz="1000" spc="-6" dirty="0" err="1">
                  <a:solidFill>
                    <a:srgbClr val="22346A"/>
                  </a:solidFill>
                  <a:latin typeface="Arial" panose="020B0604020202020204" pitchFamily="34" charset="0"/>
                  <a:cs typeface="Arial" panose="020B0604020202020204" pitchFamily="34" charset="0"/>
                </a:rPr>
                <a:t>creatinina</a:t>
              </a:r>
              <a:r>
                <a:rPr sz="1000" spc="-6" dirty="0">
                  <a:solidFill>
                    <a:srgbClr val="22346A"/>
                  </a:solidFill>
                  <a:latin typeface="Arial" panose="020B0604020202020204" pitchFamily="34" charset="0"/>
                  <a:cs typeface="Arial" panose="020B0604020202020204" pitchFamily="34" charset="0"/>
                </a:rPr>
                <a:t> </a:t>
              </a:r>
              <a:r>
                <a:rPr sz="1000" spc="-6" dirty="0" err="1">
                  <a:solidFill>
                    <a:srgbClr val="22346A"/>
                  </a:solidFill>
                  <a:latin typeface="Arial" panose="020B0604020202020204" pitchFamily="34" charset="0"/>
                  <a:cs typeface="Arial" panose="020B0604020202020204" pitchFamily="34" charset="0"/>
                </a:rPr>
                <a:t>estable</a:t>
              </a:r>
              <a:r>
                <a:rPr sz="1000" spc="-6" dirty="0">
                  <a:solidFill>
                    <a:srgbClr val="22346A"/>
                  </a:solidFill>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p:txBody>
        </p:sp>
        <p:sp>
          <p:nvSpPr>
            <p:cNvPr id="103" name="object 32">
              <a:extLst>
                <a:ext uri="{FF2B5EF4-FFF2-40B4-BE49-F238E27FC236}">
                  <a16:creationId xmlns:a16="http://schemas.microsoft.com/office/drawing/2014/main" id="{6C41FE34-0A95-2585-21D5-C3EC284A536A}"/>
                </a:ext>
              </a:extLst>
            </p:cNvPr>
            <p:cNvSpPr/>
            <p:nvPr/>
          </p:nvSpPr>
          <p:spPr>
            <a:xfrm>
              <a:off x="4663515" y="3773056"/>
              <a:ext cx="1035160" cy="660147"/>
            </a:xfrm>
            <a:custGeom>
              <a:avLst/>
              <a:gdLst/>
              <a:ahLst/>
              <a:cxnLst/>
              <a:rect l="l" t="t" r="r" b="b"/>
              <a:pathLst>
                <a:path w="1560195" h="983615">
                  <a:moveTo>
                    <a:pt x="125650" y="0"/>
                  </a:moveTo>
                  <a:lnTo>
                    <a:pt x="76743" y="9874"/>
                  </a:lnTo>
                  <a:lnTo>
                    <a:pt x="36803" y="36803"/>
                  </a:lnTo>
                  <a:lnTo>
                    <a:pt x="9874" y="76743"/>
                  </a:lnTo>
                  <a:lnTo>
                    <a:pt x="0" y="125650"/>
                  </a:lnTo>
                  <a:lnTo>
                    <a:pt x="0" y="857942"/>
                  </a:lnTo>
                  <a:lnTo>
                    <a:pt x="9874" y="906849"/>
                  </a:lnTo>
                  <a:lnTo>
                    <a:pt x="36803" y="946789"/>
                  </a:lnTo>
                  <a:lnTo>
                    <a:pt x="76743" y="973718"/>
                  </a:lnTo>
                  <a:lnTo>
                    <a:pt x="125650" y="983593"/>
                  </a:lnTo>
                  <a:lnTo>
                    <a:pt x="1434511" y="983593"/>
                  </a:lnTo>
                  <a:lnTo>
                    <a:pt x="1483418" y="973718"/>
                  </a:lnTo>
                  <a:lnTo>
                    <a:pt x="1523358" y="946789"/>
                  </a:lnTo>
                  <a:lnTo>
                    <a:pt x="1550287" y="906849"/>
                  </a:lnTo>
                  <a:lnTo>
                    <a:pt x="1560161" y="857942"/>
                  </a:lnTo>
                  <a:lnTo>
                    <a:pt x="1560161" y="125650"/>
                  </a:lnTo>
                  <a:lnTo>
                    <a:pt x="1550287" y="76743"/>
                  </a:lnTo>
                  <a:lnTo>
                    <a:pt x="1523358" y="36803"/>
                  </a:lnTo>
                  <a:lnTo>
                    <a:pt x="1483418" y="9874"/>
                  </a:lnTo>
                  <a:lnTo>
                    <a:pt x="1434511"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4" name="object 33">
              <a:extLst>
                <a:ext uri="{FF2B5EF4-FFF2-40B4-BE49-F238E27FC236}">
                  <a16:creationId xmlns:a16="http://schemas.microsoft.com/office/drawing/2014/main" id="{E1B92941-1A6A-ED26-BD5A-92B87AEDACEE}"/>
                </a:ext>
              </a:extLst>
            </p:cNvPr>
            <p:cNvSpPr txBox="1"/>
            <p:nvPr/>
          </p:nvSpPr>
          <p:spPr>
            <a:xfrm>
              <a:off x="2021254" y="4578891"/>
              <a:ext cx="2787535" cy="959237"/>
            </a:xfrm>
            <a:prstGeom prst="rect">
              <a:avLst/>
            </a:prstGeom>
          </p:spPr>
          <p:txBody>
            <a:bodyPr vert="horz" wrap="square" lIns="0" tIns="9627" rIns="0" bIns="0" rtlCol="0">
              <a:spAutoFit/>
            </a:bodyPr>
            <a:lstStyle/>
            <a:p>
              <a:pPr marL="144000" indent="-144000">
                <a:spcBef>
                  <a:spcPts val="400"/>
                </a:spcBef>
                <a:buClr>
                  <a:srgbClr val="7A45B8"/>
                </a:buClr>
                <a:buChar char="•"/>
                <a:tabLst>
                  <a:tab pos="96651" algn="l"/>
                </a:tabLst>
              </a:pPr>
              <a:r>
                <a:rPr sz="1400" dirty="0" err="1">
                  <a:solidFill>
                    <a:srgbClr val="002360"/>
                  </a:solidFill>
                  <a:latin typeface="Arial" panose="020B0604020202020204" pitchFamily="34" charset="0"/>
                  <a:cs typeface="Arial" panose="020B0604020202020204" pitchFamily="34" charset="0"/>
                </a:rPr>
                <a:t>Función</a:t>
              </a:r>
              <a:r>
                <a:rPr sz="1400" spc="18"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hepática</a:t>
              </a:r>
              <a:r>
                <a:rPr sz="1400" spc="-6"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y</a:t>
              </a:r>
              <a:r>
                <a:rPr sz="1400" spc="-9" dirty="0">
                  <a:solidFill>
                    <a:srgbClr val="002360"/>
                  </a:solidFill>
                  <a:latin typeface="Arial" panose="020B0604020202020204" pitchFamily="34" charset="0"/>
                  <a:cs typeface="Arial" panose="020B0604020202020204" pitchFamily="34" charset="0"/>
                </a:rPr>
                <a:t> </a:t>
              </a:r>
              <a:r>
                <a:rPr sz="1400" spc="-6" dirty="0">
                  <a:solidFill>
                    <a:srgbClr val="002360"/>
                  </a:solidFill>
                  <a:latin typeface="Arial" panose="020B0604020202020204" pitchFamily="34" charset="0"/>
                  <a:cs typeface="Arial" panose="020B0604020202020204" pitchFamily="34" charset="0"/>
                </a:rPr>
                <a:t>renal</a:t>
              </a:r>
              <a:endParaRPr sz="1400" dirty="0">
                <a:latin typeface="Arial" panose="020B0604020202020204" pitchFamily="34" charset="0"/>
                <a:cs typeface="Arial" panose="020B0604020202020204" pitchFamily="34" charset="0"/>
              </a:endParaRPr>
            </a:p>
            <a:p>
              <a:pPr marL="144000" indent="-144000">
                <a:spcBef>
                  <a:spcPts val="400"/>
                </a:spcBef>
                <a:buClr>
                  <a:srgbClr val="7A45B8"/>
                </a:buClr>
                <a:buChar char="•"/>
                <a:tabLst>
                  <a:tab pos="96651" algn="l"/>
                </a:tabLst>
              </a:pPr>
              <a:r>
                <a:rPr sz="1400" dirty="0" err="1">
                  <a:solidFill>
                    <a:srgbClr val="002360"/>
                  </a:solidFill>
                  <a:latin typeface="Arial" panose="020B0604020202020204" pitchFamily="34" charset="0"/>
                  <a:cs typeface="Arial" panose="020B0604020202020204" pitchFamily="34" charset="0"/>
                </a:rPr>
                <a:t>Presión</a:t>
              </a:r>
              <a:r>
                <a:rPr sz="1400" spc="3" dirty="0">
                  <a:solidFill>
                    <a:srgbClr val="002360"/>
                  </a:solidFill>
                  <a:latin typeface="Arial" panose="020B0604020202020204" pitchFamily="34" charset="0"/>
                  <a:cs typeface="Arial" panose="020B0604020202020204" pitchFamily="34" charset="0"/>
                </a:rPr>
                <a:t> </a:t>
              </a:r>
              <a:r>
                <a:rPr sz="1400" spc="-6" dirty="0">
                  <a:solidFill>
                    <a:srgbClr val="002360"/>
                  </a:solidFill>
                  <a:latin typeface="Arial" panose="020B0604020202020204" pitchFamily="34" charset="0"/>
                  <a:cs typeface="Arial" panose="020B0604020202020204" pitchFamily="34" charset="0"/>
                </a:rPr>
                <a:t>arterial</a:t>
              </a:r>
              <a:endParaRPr sz="1400" dirty="0">
                <a:latin typeface="Arial" panose="020B0604020202020204" pitchFamily="34" charset="0"/>
                <a:cs typeface="Arial" panose="020B0604020202020204" pitchFamily="34" charset="0"/>
              </a:endParaRPr>
            </a:p>
            <a:p>
              <a:pPr marL="144000" indent="-144000">
                <a:spcBef>
                  <a:spcPts val="400"/>
                </a:spcBef>
                <a:buClr>
                  <a:srgbClr val="7A45B8"/>
                </a:buClr>
                <a:buChar char="•"/>
                <a:tabLst>
                  <a:tab pos="96651" algn="l"/>
                </a:tabLst>
              </a:pPr>
              <a:r>
                <a:rPr sz="1400" dirty="0" err="1">
                  <a:solidFill>
                    <a:srgbClr val="002360"/>
                  </a:solidFill>
                  <a:latin typeface="Arial" panose="020B0604020202020204" pitchFamily="34" charset="0"/>
                  <a:cs typeface="Arial" panose="020B0604020202020204" pitchFamily="34" charset="0"/>
                </a:rPr>
                <a:t>Potasio</a:t>
              </a:r>
              <a:r>
                <a:rPr sz="1400" dirty="0">
                  <a:solidFill>
                    <a:srgbClr val="002360"/>
                  </a:solidFill>
                  <a:latin typeface="Arial" panose="020B0604020202020204" pitchFamily="34" charset="0"/>
                  <a:cs typeface="Arial" panose="020B0604020202020204" pitchFamily="34" charset="0"/>
                </a:rPr>
                <a:t>,</a:t>
              </a:r>
              <a:r>
                <a:rPr sz="1400" spc="-12"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magnesio</a:t>
              </a:r>
              <a:r>
                <a:rPr sz="1400" spc="21"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sérico</a:t>
              </a:r>
              <a:r>
                <a:rPr sz="1400" dirty="0">
                  <a:solidFill>
                    <a:srgbClr val="002360"/>
                  </a:solidFill>
                  <a:latin typeface="Arial" panose="020B0604020202020204" pitchFamily="34" charset="0"/>
                  <a:cs typeface="Arial" panose="020B0604020202020204" pitchFamily="34" charset="0"/>
                </a:rPr>
                <a:t>,</a:t>
              </a:r>
              <a:r>
                <a:rPr sz="1400" spc="-9" dirty="0">
                  <a:solidFill>
                    <a:srgbClr val="002360"/>
                  </a:solidFill>
                  <a:latin typeface="Arial" panose="020B0604020202020204" pitchFamily="34" charset="0"/>
                  <a:cs typeface="Arial" panose="020B0604020202020204" pitchFamily="34" charset="0"/>
                </a:rPr>
                <a:t> </a:t>
              </a:r>
              <a:r>
                <a:rPr sz="1400" spc="-6" dirty="0" err="1">
                  <a:solidFill>
                    <a:srgbClr val="002360"/>
                  </a:solidFill>
                  <a:latin typeface="Arial" panose="020B0604020202020204" pitchFamily="34" charset="0"/>
                  <a:cs typeface="Arial" panose="020B0604020202020204" pitchFamily="34" charset="0"/>
                </a:rPr>
                <a:t>lípidos</a:t>
              </a:r>
              <a:endParaRPr sz="1400" dirty="0">
                <a:latin typeface="Arial" panose="020B0604020202020204" pitchFamily="34" charset="0"/>
                <a:cs typeface="Arial" panose="020B0604020202020204" pitchFamily="34" charset="0"/>
              </a:endParaRPr>
            </a:p>
            <a:p>
              <a:pPr marL="144000" indent="-144000">
                <a:spcBef>
                  <a:spcPts val="400"/>
                </a:spcBef>
                <a:buClr>
                  <a:srgbClr val="7A45B8"/>
                </a:buClr>
                <a:buChar char="•"/>
                <a:tabLst>
                  <a:tab pos="96651" algn="l"/>
                </a:tabLst>
              </a:pPr>
              <a:r>
                <a:rPr sz="1400" dirty="0" err="1">
                  <a:solidFill>
                    <a:srgbClr val="002360"/>
                  </a:solidFill>
                  <a:latin typeface="Arial" panose="020B0604020202020204" pitchFamily="34" charset="0"/>
                  <a:cs typeface="Arial" panose="020B0604020202020204" pitchFamily="34" charset="0"/>
                </a:rPr>
                <a:t>Precaución</a:t>
              </a:r>
              <a:r>
                <a:rPr sz="1400" spc="21"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en</a:t>
              </a:r>
              <a:r>
                <a:rPr sz="1400" spc="21" dirty="0">
                  <a:solidFill>
                    <a:srgbClr val="002360"/>
                  </a:solidFill>
                  <a:latin typeface="Arial" panose="020B0604020202020204" pitchFamily="34" charset="0"/>
                  <a:cs typeface="Arial" panose="020B0604020202020204" pitchFamily="34" charset="0"/>
                </a:rPr>
                <a:t> </a:t>
              </a:r>
              <a:r>
                <a:rPr sz="1400" spc="-6" dirty="0" err="1">
                  <a:solidFill>
                    <a:srgbClr val="002360"/>
                  </a:solidFill>
                  <a:latin typeface="Arial" panose="020B0604020202020204" pitchFamily="34" charset="0"/>
                  <a:cs typeface="Arial" panose="020B0604020202020204" pitchFamily="34" charset="0"/>
                </a:rPr>
                <a:t>hiperuricemia</a:t>
              </a:r>
              <a:endParaRPr sz="1400" dirty="0">
                <a:latin typeface="Arial" panose="020B0604020202020204" pitchFamily="34" charset="0"/>
                <a:cs typeface="Arial" panose="020B0604020202020204" pitchFamily="34" charset="0"/>
              </a:endParaRPr>
            </a:p>
          </p:txBody>
        </p:sp>
        <p:sp>
          <p:nvSpPr>
            <p:cNvPr id="105" name="object 34">
              <a:extLst>
                <a:ext uri="{FF2B5EF4-FFF2-40B4-BE49-F238E27FC236}">
                  <a16:creationId xmlns:a16="http://schemas.microsoft.com/office/drawing/2014/main" id="{804F4915-8C6D-B3E6-931E-747B0F55980B}"/>
                </a:ext>
              </a:extLst>
            </p:cNvPr>
            <p:cNvSpPr/>
            <p:nvPr/>
          </p:nvSpPr>
          <p:spPr>
            <a:xfrm>
              <a:off x="6221597" y="5100942"/>
              <a:ext cx="4010380" cy="511163"/>
            </a:xfrm>
            <a:custGeom>
              <a:avLst/>
              <a:gdLst/>
              <a:ahLst/>
              <a:cxnLst/>
              <a:rect l="l" t="t" r="r" b="b"/>
              <a:pathLst>
                <a:path w="5549900" h="707390">
                  <a:moveTo>
                    <a:pt x="5455331" y="0"/>
                  </a:moveTo>
                  <a:lnTo>
                    <a:pt x="94237" y="0"/>
                  </a:lnTo>
                  <a:lnTo>
                    <a:pt x="57554" y="7405"/>
                  </a:lnTo>
                  <a:lnTo>
                    <a:pt x="27599" y="27599"/>
                  </a:lnTo>
                  <a:lnTo>
                    <a:pt x="7405" y="57554"/>
                  </a:lnTo>
                  <a:lnTo>
                    <a:pt x="0" y="94237"/>
                  </a:lnTo>
                  <a:lnTo>
                    <a:pt x="0" y="612546"/>
                  </a:lnTo>
                  <a:lnTo>
                    <a:pt x="7405" y="649230"/>
                  </a:lnTo>
                  <a:lnTo>
                    <a:pt x="27599" y="679184"/>
                  </a:lnTo>
                  <a:lnTo>
                    <a:pt x="57554" y="699379"/>
                  </a:lnTo>
                  <a:lnTo>
                    <a:pt x="94237" y="706784"/>
                  </a:lnTo>
                  <a:lnTo>
                    <a:pt x="5455331" y="706784"/>
                  </a:lnTo>
                  <a:lnTo>
                    <a:pt x="5492014" y="699379"/>
                  </a:lnTo>
                  <a:lnTo>
                    <a:pt x="5521969" y="679184"/>
                  </a:lnTo>
                  <a:lnTo>
                    <a:pt x="5542164" y="649230"/>
                  </a:lnTo>
                  <a:lnTo>
                    <a:pt x="5549569" y="612546"/>
                  </a:lnTo>
                  <a:lnTo>
                    <a:pt x="5549569" y="94237"/>
                  </a:lnTo>
                  <a:lnTo>
                    <a:pt x="5542164" y="57554"/>
                  </a:lnTo>
                  <a:lnTo>
                    <a:pt x="5521969" y="27599"/>
                  </a:lnTo>
                  <a:lnTo>
                    <a:pt x="5492014" y="7405"/>
                  </a:lnTo>
                  <a:lnTo>
                    <a:pt x="5455331" y="0"/>
                  </a:lnTo>
                  <a:close/>
                </a:path>
              </a:pathLst>
            </a:custGeom>
            <a:solidFill>
              <a:srgbClr val="21336A"/>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6" name="object 35">
              <a:extLst>
                <a:ext uri="{FF2B5EF4-FFF2-40B4-BE49-F238E27FC236}">
                  <a16:creationId xmlns:a16="http://schemas.microsoft.com/office/drawing/2014/main" id="{372A113D-D7B7-F1CC-BD03-5108C56A301A}"/>
                </a:ext>
              </a:extLst>
            </p:cNvPr>
            <p:cNvSpPr txBox="1"/>
            <p:nvPr/>
          </p:nvSpPr>
          <p:spPr>
            <a:xfrm>
              <a:off x="6742167" y="5205023"/>
              <a:ext cx="2969242" cy="343146"/>
            </a:xfrm>
            <a:prstGeom prst="rect">
              <a:avLst/>
            </a:prstGeom>
          </p:spPr>
          <p:txBody>
            <a:bodyPr vert="horz" wrap="square" lIns="0" tIns="9627" rIns="0" bIns="0" rtlCol="0">
              <a:spAutoFit/>
            </a:bodyPr>
            <a:lstStyle/>
            <a:p>
              <a:pPr algn="ctr">
                <a:lnSpc>
                  <a:spcPts val="1325"/>
                </a:lnSpc>
                <a:spcBef>
                  <a:spcPts val="76"/>
                </a:spcBef>
              </a:pPr>
              <a:r>
                <a:rPr sz="1400" b="1">
                  <a:solidFill>
                    <a:srgbClr val="FFFFFF"/>
                  </a:solidFill>
                  <a:latin typeface="Arial" panose="020B0604020202020204" pitchFamily="34" charset="0"/>
                  <a:cs typeface="Arial" panose="020B0604020202020204" pitchFamily="34" charset="0"/>
                </a:rPr>
                <a:t>20%</a:t>
              </a:r>
              <a:r>
                <a:rPr sz="1400" b="1" spc="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y</a:t>
              </a:r>
              <a:r>
                <a:rPr sz="1400" b="1" spc="-6">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el</a:t>
              </a:r>
              <a:r>
                <a:rPr sz="1400" b="1" spc="3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50%</a:t>
              </a:r>
              <a:r>
                <a:rPr sz="1400" b="1" spc="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de</a:t>
              </a:r>
              <a:r>
                <a:rPr sz="1400" b="1" spc="-18">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las</a:t>
              </a:r>
              <a:r>
                <a:rPr sz="1400" b="1" spc="9">
                  <a:solidFill>
                    <a:srgbClr val="FFFFFF"/>
                  </a:solidFill>
                  <a:latin typeface="Arial" panose="020B0604020202020204" pitchFamily="34" charset="0"/>
                  <a:cs typeface="Arial" panose="020B0604020202020204" pitchFamily="34" charset="0"/>
                </a:rPr>
                <a:t> </a:t>
              </a:r>
              <a:r>
                <a:rPr sz="1400" b="1" spc="-6">
                  <a:solidFill>
                    <a:srgbClr val="FFFFFF"/>
                  </a:solidFill>
                  <a:latin typeface="Arial" panose="020B0604020202020204" pitchFamily="34" charset="0"/>
                  <a:cs typeface="Arial" panose="020B0604020202020204" pitchFamily="34" charset="0"/>
                </a:rPr>
                <a:t>suspensiones</a:t>
              </a:r>
              <a:endParaRPr sz="1400">
                <a:latin typeface="Arial" panose="020B0604020202020204" pitchFamily="34" charset="0"/>
                <a:cs typeface="Arial" panose="020B0604020202020204" pitchFamily="34" charset="0"/>
              </a:endParaRPr>
            </a:p>
            <a:p>
              <a:pPr algn="ctr">
                <a:lnSpc>
                  <a:spcPts val="1325"/>
                </a:lnSpc>
              </a:pPr>
              <a:r>
                <a:rPr sz="1400">
                  <a:solidFill>
                    <a:srgbClr val="FFFFFF"/>
                  </a:solidFill>
                  <a:latin typeface="Arial" panose="020B0604020202020204" pitchFamily="34" charset="0"/>
                  <a:cs typeface="Arial" panose="020B0604020202020204" pitchFamily="34" charset="0"/>
                </a:rPr>
                <a:t>por</a:t>
              </a:r>
              <a:r>
                <a:rPr sz="1400" spc="-36">
                  <a:solidFill>
                    <a:srgbClr val="FFFFFF"/>
                  </a:solidFill>
                  <a:latin typeface="Arial" panose="020B0604020202020204" pitchFamily="34" charset="0"/>
                  <a:cs typeface="Arial" panose="020B0604020202020204" pitchFamily="34" charset="0"/>
                </a:rPr>
                <a:t> </a:t>
              </a:r>
              <a:r>
                <a:rPr sz="1400">
                  <a:solidFill>
                    <a:srgbClr val="FFFFFF"/>
                  </a:solidFill>
                  <a:latin typeface="Arial" panose="020B0604020202020204" pitchFamily="34" charset="0"/>
                  <a:cs typeface="Arial" panose="020B0604020202020204" pitchFamily="34" charset="0"/>
                </a:rPr>
                <a:t>efectos</a:t>
              </a:r>
              <a:r>
                <a:rPr sz="1400" spc="3">
                  <a:solidFill>
                    <a:srgbClr val="FFFFFF"/>
                  </a:solidFill>
                  <a:latin typeface="Arial" panose="020B0604020202020204" pitchFamily="34" charset="0"/>
                  <a:cs typeface="Arial" panose="020B0604020202020204" pitchFamily="34" charset="0"/>
                </a:rPr>
                <a:t> </a:t>
              </a:r>
              <a:r>
                <a:rPr sz="1400" spc="-6">
                  <a:solidFill>
                    <a:srgbClr val="FFFFFF"/>
                  </a:solidFill>
                  <a:latin typeface="Arial" panose="020B0604020202020204" pitchFamily="34" charset="0"/>
                  <a:cs typeface="Arial" panose="020B0604020202020204" pitchFamily="34" charset="0"/>
                </a:rPr>
                <a:t>adversos</a:t>
              </a:r>
              <a:r>
                <a:rPr sz="1100" spc="-9" baseline="31400">
                  <a:solidFill>
                    <a:srgbClr val="FFFFFF"/>
                  </a:solidFill>
                  <a:latin typeface="Arial" panose="020B0604020202020204" pitchFamily="34" charset="0"/>
                  <a:cs typeface="Arial" panose="020B0604020202020204" pitchFamily="34" charset="0"/>
                </a:rPr>
                <a:t>2</a:t>
              </a:r>
              <a:endParaRPr sz="1100" baseline="31400">
                <a:latin typeface="Arial" panose="020B0604020202020204" pitchFamily="34" charset="0"/>
                <a:cs typeface="Arial" panose="020B0604020202020204" pitchFamily="34" charset="0"/>
              </a:endParaRPr>
            </a:p>
          </p:txBody>
        </p:sp>
        <p:sp>
          <p:nvSpPr>
            <p:cNvPr id="107" name="object 36">
              <a:extLst>
                <a:ext uri="{FF2B5EF4-FFF2-40B4-BE49-F238E27FC236}">
                  <a16:creationId xmlns:a16="http://schemas.microsoft.com/office/drawing/2014/main" id="{F02D1A2E-55FC-78CD-53CE-FDD5EF5B98D4}"/>
                </a:ext>
              </a:extLst>
            </p:cNvPr>
            <p:cNvSpPr txBox="1"/>
            <p:nvPr/>
          </p:nvSpPr>
          <p:spPr>
            <a:xfrm>
              <a:off x="1843412" y="1538967"/>
              <a:ext cx="86264" cy="253609"/>
            </a:xfrm>
            <a:prstGeom prst="rect">
              <a:avLst/>
            </a:prstGeom>
          </p:spPr>
          <p:txBody>
            <a:bodyPr vert="horz" wrap="square" lIns="0" tIns="7316" rIns="0" bIns="0" rtlCol="0">
              <a:spAutoFit/>
            </a:bodyPr>
            <a:lstStyle/>
            <a:p>
              <a:pPr marL="7701">
                <a:spcBef>
                  <a:spcPts val="58"/>
                </a:spcBef>
              </a:pPr>
              <a:r>
                <a:rPr sz="1600" b="1" spc="-30" dirty="0">
                  <a:solidFill>
                    <a:srgbClr val="FFFFFF"/>
                  </a:solidFill>
                  <a:latin typeface="Arial" panose="020B0604020202020204" pitchFamily="34" charset="0"/>
                  <a:cs typeface="Arial" panose="020B0604020202020204" pitchFamily="34" charset="0"/>
                </a:rPr>
                <a:t>1</a:t>
              </a:r>
              <a:endParaRPr sz="1600" dirty="0">
                <a:latin typeface="Arial" panose="020B0604020202020204" pitchFamily="34" charset="0"/>
                <a:cs typeface="Arial" panose="020B0604020202020204" pitchFamily="34" charset="0"/>
              </a:endParaRPr>
            </a:p>
          </p:txBody>
        </p:sp>
        <p:sp>
          <p:nvSpPr>
            <p:cNvPr id="108" name="object 37">
              <a:extLst>
                <a:ext uri="{FF2B5EF4-FFF2-40B4-BE49-F238E27FC236}">
                  <a16:creationId xmlns:a16="http://schemas.microsoft.com/office/drawing/2014/main" id="{3A41BE44-8AB1-C572-BA7D-55BD04357B6B}"/>
                </a:ext>
              </a:extLst>
            </p:cNvPr>
            <p:cNvSpPr txBox="1"/>
            <p:nvPr/>
          </p:nvSpPr>
          <p:spPr>
            <a:xfrm>
              <a:off x="2002901" y="1681479"/>
              <a:ext cx="3705242" cy="1322607"/>
            </a:xfrm>
            <a:prstGeom prst="rect">
              <a:avLst/>
            </a:prstGeom>
          </p:spPr>
          <p:txBody>
            <a:bodyPr vert="horz" wrap="square" lIns="0" tIns="104738" rIns="0" bIns="0" rtlCol="0">
              <a:spAutoFit/>
            </a:bodyPr>
            <a:lstStyle/>
            <a:p>
              <a:pPr algn="ctr">
                <a:spcBef>
                  <a:spcPts val="825"/>
                </a:spcBef>
              </a:pPr>
              <a:r>
                <a:rPr sz="1400" b="1" dirty="0">
                  <a:solidFill>
                    <a:srgbClr val="22346A"/>
                  </a:solidFill>
                  <a:latin typeface="Arial" panose="020B0604020202020204" pitchFamily="34" charset="0"/>
                  <a:cs typeface="Arial" panose="020B0604020202020204" pitchFamily="34" charset="0"/>
                </a:rPr>
                <a:t>Uso</a:t>
              </a:r>
              <a:r>
                <a:rPr sz="1400" b="1" spc="24" dirty="0">
                  <a:solidFill>
                    <a:srgbClr val="22346A"/>
                  </a:solidFill>
                  <a:latin typeface="Arial" panose="020B0604020202020204" pitchFamily="34" charset="0"/>
                  <a:cs typeface="Arial" panose="020B0604020202020204" pitchFamily="34" charset="0"/>
                </a:rPr>
                <a:t> </a:t>
              </a:r>
              <a:r>
                <a:rPr sz="1400" b="1" dirty="0" err="1">
                  <a:solidFill>
                    <a:srgbClr val="22346A"/>
                  </a:solidFill>
                  <a:latin typeface="Arial" panose="020B0604020202020204" pitchFamily="34" charset="0"/>
                  <a:cs typeface="Arial" panose="020B0604020202020204" pitchFamily="34" charset="0"/>
                </a:rPr>
                <a:t>corto</a:t>
              </a:r>
              <a:r>
                <a:rPr sz="1400" b="1" spc="88" dirty="0">
                  <a:solidFill>
                    <a:srgbClr val="22346A"/>
                  </a:solidFill>
                  <a:latin typeface="Arial" panose="020B0604020202020204" pitchFamily="34" charset="0"/>
                  <a:cs typeface="Arial" panose="020B0604020202020204" pitchFamily="34" charset="0"/>
                </a:rPr>
                <a:t> </a:t>
              </a:r>
              <a:r>
                <a:rPr sz="1400" b="1" spc="-6" dirty="0">
                  <a:solidFill>
                    <a:srgbClr val="22346A"/>
                  </a:solidFill>
                  <a:latin typeface="Arial" panose="020B0604020202020204" pitchFamily="34" charset="0"/>
                  <a:cs typeface="Arial" panose="020B0604020202020204" pitchFamily="34" charset="0"/>
                </a:rPr>
                <a:t>plazo</a:t>
              </a:r>
              <a:r>
                <a:rPr sz="1100" b="1" spc="-9" baseline="31400" dirty="0">
                  <a:solidFill>
                    <a:srgbClr val="22346A"/>
                  </a:solidFill>
                  <a:latin typeface="Arial" panose="020B0604020202020204" pitchFamily="34" charset="0"/>
                  <a:cs typeface="Arial" panose="020B0604020202020204" pitchFamily="34" charset="0"/>
                </a:rPr>
                <a:t>1</a:t>
              </a:r>
              <a:endParaRPr sz="1100" baseline="31400" dirty="0">
                <a:latin typeface="Arial" panose="020B0604020202020204" pitchFamily="34" charset="0"/>
                <a:cs typeface="Arial" panose="020B0604020202020204" pitchFamily="34" charset="0"/>
              </a:endParaRPr>
            </a:p>
            <a:p>
              <a:pPr marL="144000" indent="-144000">
                <a:spcBef>
                  <a:spcPts val="600"/>
                </a:spcBef>
                <a:buClr>
                  <a:srgbClr val="7A45B8"/>
                </a:buClr>
                <a:buChar char="•"/>
                <a:tabLst>
                  <a:tab pos="112054" algn="l"/>
                </a:tabLst>
              </a:pPr>
              <a:r>
                <a:rPr sz="1400" dirty="0" err="1">
                  <a:solidFill>
                    <a:srgbClr val="002360"/>
                  </a:solidFill>
                  <a:latin typeface="Arial" panose="020B0604020202020204" pitchFamily="34" charset="0"/>
                  <a:cs typeface="Arial" panose="020B0604020202020204" pitchFamily="34" charset="0"/>
                </a:rPr>
                <a:t>Tratamiento</a:t>
              </a:r>
              <a:r>
                <a:rPr sz="1400" dirty="0">
                  <a:solidFill>
                    <a:srgbClr val="002360"/>
                  </a:solidFill>
                  <a:latin typeface="Arial" panose="020B0604020202020204" pitchFamily="34" charset="0"/>
                  <a:cs typeface="Arial" panose="020B0604020202020204" pitchFamily="34" charset="0"/>
                </a:rPr>
                <a:t> a</a:t>
              </a:r>
              <a:r>
                <a:rPr sz="1400" spc="3"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corto</a:t>
              </a:r>
              <a:r>
                <a:rPr sz="1400"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plazo</a:t>
              </a:r>
              <a:r>
                <a:rPr sz="1400" spc="3"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(&lt;1</a:t>
              </a:r>
              <a:r>
                <a:rPr sz="1400" spc="3" dirty="0">
                  <a:solidFill>
                    <a:srgbClr val="002360"/>
                  </a:solidFill>
                  <a:latin typeface="Arial" panose="020B0604020202020204" pitchFamily="34" charset="0"/>
                  <a:cs typeface="Arial" panose="020B0604020202020204" pitchFamily="34" charset="0"/>
                </a:rPr>
                <a:t> </a:t>
              </a:r>
              <a:r>
                <a:rPr sz="1400" spc="-12" dirty="0" err="1">
                  <a:solidFill>
                    <a:srgbClr val="002360"/>
                  </a:solidFill>
                  <a:latin typeface="Arial" panose="020B0604020202020204" pitchFamily="34" charset="0"/>
                  <a:cs typeface="Arial" panose="020B0604020202020204" pitchFamily="34" charset="0"/>
                </a:rPr>
                <a:t>año</a:t>
              </a:r>
              <a:r>
                <a:rPr sz="1400" spc="-12" dirty="0">
                  <a:solidFill>
                    <a:srgbClr val="002360"/>
                  </a:solidFill>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a:p>
              <a:pPr marL="144000" marR="18483" indent="-144000">
                <a:spcBef>
                  <a:spcPts val="600"/>
                </a:spcBef>
                <a:buClr>
                  <a:srgbClr val="7A45B8"/>
                </a:buClr>
                <a:buChar char="•"/>
                <a:tabLst>
                  <a:tab pos="111669" algn="l"/>
                </a:tabLst>
              </a:pPr>
              <a:r>
                <a:rPr sz="1400" dirty="0" err="1">
                  <a:solidFill>
                    <a:srgbClr val="002360"/>
                  </a:solidFill>
                  <a:latin typeface="Arial" panose="020B0604020202020204" pitchFamily="34" charset="0"/>
                  <a:cs typeface="Arial" panose="020B0604020202020204" pitchFamily="34" charset="0"/>
                </a:rPr>
                <a:t>Reducción</a:t>
              </a:r>
              <a:r>
                <a:rPr sz="1400" spc="61"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de</a:t>
              </a:r>
              <a:r>
                <a:rPr sz="1400" spc="-15"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dosis</a:t>
              </a:r>
              <a:r>
                <a:rPr sz="1400" spc="52"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gradual</a:t>
              </a:r>
              <a:r>
                <a:rPr sz="1400" spc="12"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tras</a:t>
              </a:r>
              <a:r>
                <a:rPr sz="1400" spc="-21"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control</a:t>
              </a:r>
              <a:r>
                <a:rPr sz="1400" spc="12" dirty="0">
                  <a:solidFill>
                    <a:srgbClr val="002360"/>
                  </a:solidFill>
                  <a:latin typeface="Arial" panose="020B0604020202020204" pitchFamily="34" charset="0"/>
                  <a:cs typeface="Arial" panose="020B0604020202020204" pitchFamily="34" charset="0"/>
                </a:rPr>
                <a:t> </a:t>
              </a:r>
              <a:r>
                <a:rPr sz="1400" spc="-15" dirty="0">
                  <a:solidFill>
                    <a:srgbClr val="002360"/>
                  </a:solidFill>
                  <a:latin typeface="Arial" panose="020B0604020202020204" pitchFamily="34" charset="0"/>
                  <a:cs typeface="Arial" panose="020B0604020202020204" pitchFamily="34" charset="0"/>
                </a:rPr>
                <a:t>de </a:t>
              </a:r>
              <a:r>
                <a:rPr sz="1400" dirty="0" err="1">
                  <a:solidFill>
                    <a:srgbClr val="002360"/>
                  </a:solidFill>
                  <a:latin typeface="Arial" panose="020B0604020202020204" pitchFamily="34" charset="0"/>
                  <a:cs typeface="Arial" panose="020B0604020202020204" pitchFamily="34" charset="0"/>
                </a:rPr>
                <a:t>enfermedad</a:t>
              </a:r>
              <a:r>
                <a:rPr sz="1400" spc="-18"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y</a:t>
              </a:r>
              <a:r>
                <a:rPr sz="1400" spc="-15"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duración</a:t>
              </a:r>
              <a:r>
                <a:rPr sz="1400" spc="58"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máxima</a:t>
              </a:r>
              <a:r>
                <a:rPr sz="1400" spc="-21"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de</a:t>
              </a:r>
              <a:r>
                <a:rPr sz="1400" spc="-21" dirty="0">
                  <a:solidFill>
                    <a:srgbClr val="002360"/>
                  </a:solidFill>
                  <a:latin typeface="Arial" panose="020B0604020202020204" pitchFamily="34" charset="0"/>
                  <a:cs typeface="Arial" panose="020B0604020202020204" pitchFamily="34" charset="0"/>
                </a:rPr>
                <a:t> </a:t>
              </a:r>
              <a:r>
                <a:rPr sz="1400" dirty="0">
                  <a:solidFill>
                    <a:srgbClr val="002360"/>
                  </a:solidFill>
                  <a:latin typeface="Arial" panose="020B0604020202020204" pitchFamily="34" charset="0"/>
                  <a:cs typeface="Arial" panose="020B0604020202020204" pitchFamily="34" charset="0"/>
                </a:rPr>
                <a:t>1</a:t>
              </a:r>
              <a:r>
                <a:rPr sz="1400" spc="-21" dirty="0">
                  <a:solidFill>
                    <a:srgbClr val="002360"/>
                  </a:solidFill>
                  <a:latin typeface="Arial" panose="020B0604020202020204" pitchFamily="34" charset="0"/>
                  <a:cs typeface="Arial" panose="020B0604020202020204" pitchFamily="34" charset="0"/>
                </a:rPr>
                <a:t> </a:t>
              </a:r>
              <a:r>
                <a:rPr sz="1400" spc="-15" dirty="0" err="1">
                  <a:solidFill>
                    <a:srgbClr val="002360"/>
                  </a:solidFill>
                  <a:latin typeface="Arial" panose="020B0604020202020204" pitchFamily="34" charset="0"/>
                  <a:cs typeface="Arial" panose="020B0604020202020204" pitchFamily="34" charset="0"/>
                </a:rPr>
                <a:t>año</a:t>
              </a:r>
              <a:endParaRPr sz="1400" dirty="0">
                <a:latin typeface="Arial" panose="020B0604020202020204" pitchFamily="34" charset="0"/>
                <a:cs typeface="Arial" panose="020B0604020202020204" pitchFamily="34" charset="0"/>
              </a:endParaRPr>
            </a:p>
            <a:p>
              <a:pPr marL="144000" indent="-144000">
                <a:spcBef>
                  <a:spcPts val="600"/>
                </a:spcBef>
                <a:buClr>
                  <a:srgbClr val="7A45B8"/>
                </a:buClr>
                <a:buChar char="•"/>
                <a:tabLst>
                  <a:tab pos="112054" algn="l"/>
                </a:tabLst>
              </a:pPr>
              <a:r>
                <a:rPr sz="1400" dirty="0">
                  <a:solidFill>
                    <a:srgbClr val="002360"/>
                  </a:solidFill>
                  <a:latin typeface="Arial" panose="020B0604020202020204" pitchFamily="34" charset="0"/>
                  <a:cs typeface="Arial" panose="020B0604020202020204" pitchFamily="34" charset="0"/>
                </a:rPr>
                <a:t>Uso</a:t>
              </a:r>
              <a:r>
                <a:rPr sz="1400" spc="12" dirty="0">
                  <a:solidFill>
                    <a:srgbClr val="002360"/>
                  </a:solidFill>
                  <a:latin typeface="Arial" panose="020B0604020202020204" pitchFamily="34" charset="0"/>
                  <a:cs typeface="Arial" panose="020B0604020202020204" pitchFamily="34" charset="0"/>
                </a:rPr>
                <a:t> </a:t>
              </a:r>
              <a:r>
                <a:rPr sz="1400" dirty="0" err="1">
                  <a:solidFill>
                    <a:srgbClr val="002360"/>
                  </a:solidFill>
                  <a:latin typeface="Arial" panose="020B0604020202020204" pitchFamily="34" charset="0"/>
                  <a:cs typeface="Arial" panose="020B0604020202020204" pitchFamily="34" charset="0"/>
                </a:rPr>
                <a:t>por</a:t>
              </a:r>
              <a:r>
                <a:rPr sz="1400" spc="-58" dirty="0">
                  <a:solidFill>
                    <a:srgbClr val="002360"/>
                  </a:solidFill>
                  <a:latin typeface="Arial" panose="020B0604020202020204" pitchFamily="34" charset="0"/>
                  <a:cs typeface="Arial" panose="020B0604020202020204" pitchFamily="34" charset="0"/>
                </a:rPr>
                <a:t> </a:t>
              </a:r>
              <a:r>
                <a:rPr sz="1400" spc="-6" dirty="0" err="1">
                  <a:solidFill>
                    <a:srgbClr val="002360"/>
                  </a:solidFill>
                  <a:latin typeface="Arial" panose="020B0604020202020204" pitchFamily="34" charset="0"/>
                  <a:cs typeface="Arial" panose="020B0604020202020204" pitchFamily="34" charset="0"/>
                </a:rPr>
                <a:t>ciclos</a:t>
              </a:r>
              <a:endParaRPr sz="1400" dirty="0">
                <a:latin typeface="Arial" panose="020B0604020202020204" pitchFamily="34" charset="0"/>
                <a:cs typeface="Arial" panose="020B0604020202020204" pitchFamily="34" charset="0"/>
              </a:endParaRPr>
            </a:p>
          </p:txBody>
        </p:sp>
        <p:sp>
          <p:nvSpPr>
            <p:cNvPr id="109" name="object 38">
              <a:extLst>
                <a:ext uri="{FF2B5EF4-FFF2-40B4-BE49-F238E27FC236}">
                  <a16:creationId xmlns:a16="http://schemas.microsoft.com/office/drawing/2014/main" id="{4B1BE3B9-4B50-BE20-D70A-86CE3EA9153C}"/>
                </a:ext>
              </a:extLst>
            </p:cNvPr>
            <p:cNvSpPr txBox="1"/>
            <p:nvPr/>
          </p:nvSpPr>
          <p:spPr>
            <a:xfrm>
              <a:off x="6235650" y="1548546"/>
              <a:ext cx="119302" cy="253609"/>
            </a:xfrm>
            <a:prstGeom prst="rect">
              <a:avLst/>
            </a:prstGeom>
          </p:spPr>
          <p:txBody>
            <a:bodyPr vert="horz" wrap="square" lIns="0" tIns="7316" rIns="0" bIns="0" rtlCol="0">
              <a:spAutoFit/>
            </a:bodyPr>
            <a:lstStyle/>
            <a:p>
              <a:pPr marL="7701">
                <a:spcBef>
                  <a:spcPts val="58"/>
                </a:spcBef>
              </a:pPr>
              <a:r>
                <a:rPr sz="1600" b="1" spc="-30" dirty="0">
                  <a:solidFill>
                    <a:srgbClr val="FFFFFF"/>
                  </a:solidFill>
                  <a:latin typeface="Arial" panose="020B0604020202020204" pitchFamily="34" charset="0"/>
                  <a:cs typeface="Arial" panose="020B0604020202020204" pitchFamily="34" charset="0"/>
                </a:rPr>
                <a:t>2</a:t>
              </a:r>
              <a:endParaRPr sz="1600" dirty="0">
                <a:latin typeface="Arial" panose="020B0604020202020204" pitchFamily="34" charset="0"/>
                <a:cs typeface="Arial" panose="020B0604020202020204" pitchFamily="34" charset="0"/>
              </a:endParaRPr>
            </a:p>
          </p:txBody>
        </p:sp>
        <p:sp>
          <p:nvSpPr>
            <p:cNvPr id="110" name="object 39">
              <a:extLst>
                <a:ext uri="{FF2B5EF4-FFF2-40B4-BE49-F238E27FC236}">
                  <a16:creationId xmlns:a16="http://schemas.microsoft.com/office/drawing/2014/main" id="{17AE2CD6-0105-C9F4-6E85-66D7738CC253}"/>
                </a:ext>
              </a:extLst>
            </p:cNvPr>
            <p:cNvSpPr txBox="1"/>
            <p:nvPr/>
          </p:nvSpPr>
          <p:spPr>
            <a:xfrm>
              <a:off x="1816874" y="3262578"/>
              <a:ext cx="119761"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3</a:t>
              </a:r>
              <a:endParaRPr sz="1600">
                <a:latin typeface="Arial" panose="020B0604020202020204" pitchFamily="34" charset="0"/>
                <a:cs typeface="Arial" panose="020B0604020202020204" pitchFamily="34" charset="0"/>
              </a:endParaRPr>
            </a:p>
          </p:txBody>
        </p:sp>
        <p:sp>
          <p:nvSpPr>
            <p:cNvPr id="111" name="object 40">
              <a:extLst>
                <a:ext uri="{FF2B5EF4-FFF2-40B4-BE49-F238E27FC236}">
                  <a16:creationId xmlns:a16="http://schemas.microsoft.com/office/drawing/2014/main" id="{FB8E1EB4-134D-E943-5F4C-1C8C6675C8FE}"/>
                </a:ext>
              </a:extLst>
            </p:cNvPr>
            <p:cNvSpPr txBox="1"/>
            <p:nvPr/>
          </p:nvSpPr>
          <p:spPr>
            <a:xfrm>
              <a:off x="2580816" y="3371711"/>
              <a:ext cx="2546637" cy="225165"/>
            </a:xfrm>
            <a:prstGeom prst="rect">
              <a:avLst/>
            </a:prstGeom>
          </p:spPr>
          <p:txBody>
            <a:bodyPr vert="horz" wrap="square" lIns="0" tIns="9627" rIns="0" bIns="0" rtlCol="0">
              <a:spAutoFit/>
            </a:bodyPr>
            <a:lstStyle/>
            <a:p>
              <a:pPr marL="23104">
                <a:spcBef>
                  <a:spcPts val="76"/>
                </a:spcBef>
              </a:pPr>
              <a:r>
                <a:rPr sz="1400" b="1">
                  <a:solidFill>
                    <a:srgbClr val="22346A"/>
                  </a:solidFill>
                  <a:latin typeface="Arial" panose="020B0604020202020204" pitchFamily="34" charset="0"/>
                  <a:cs typeface="Arial" panose="020B0604020202020204" pitchFamily="34" charset="0"/>
                </a:rPr>
                <a:t>Monitorización</a:t>
              </a:r>
              <a:r>
                <a:rPr sz="1400" b="1" spc="42">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del</a:t>
              </a:r>
              <a:r>
                <a:rPr sz="1400" b="1" spc="45">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paciente</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112" name="object 41">
              <a:extLst>
                <a:ext uri="{FF2B5EF4-FFF2-40B4-BE49-F238E27FC236}">
                  <a16:creationId xmlns:a16="http://schemas.microsoft.com/office/drawing/2014/main" id="{BA61B0EC-9DFD-1FF4-C98E-D973C982168C}"/>
                </a:ext>
              </a:extLst>
            </p:cNvPr>
            <p:cNvSpPr txBox="1"/>
            <p:nvPr/>
          </p:nvSpPr>
          <p:spPr>
            <a:xfrm>
              <a:off x="6982256" y="1783789"/>
              <a:ext cx="2774687" cy="428717"/>
            </a:xfrm>
            <a:prstGeom prst="rect">
              <a:avLst/>
            </a:prstGeom>
          </p:spPr>
          <p:txBody>
            <a:bodyPr vert="horz" wrap="square" lIns="0" tIns="6931" rIns="0" bIns="0" rtlCol="0">
              <a:spAutoFit/>
            </a:bodyPr>
            <a:lstStyle/>
            <a:p>
              <a:pPr marL="418180" marR="18483" indent="-395461">
                <a:lnSpc>
                  <a:spcPct val="101499"/>
                </a:lnSpc>
                <a:spcBef>
                  <a:spcPts val="55"/>
                </a:spcBef>
              </a:pPr>
              <a:r>
                <a:rPr sz="1400" b="1" dirty="0" err="1">
                  <a:solidFill>
                    <a:srgbClr val="22346A"/>
                  </a:solidFill>
                  <a:latin typeface="Arial" panose="020B0604020202020204" pitchFamily="34" charset="0"/>
                  <a:cs typeface="Arial" panose="020B0604020202020204" pitchFamily="34" charset="0"/>
                </a:rPr>
                <a:t>Reacciones</a:t>
              </a:r>
              <a:r>
                <a:rPr sz="1400" b="1" spc="18" dirty="0">
                  <a:solidFill>
                    <a:srgbClr val="22346A"/>
                  </a:solidFill>
                  <a:latin typeface="Arial" panose="020B0604020202020204" pitchFamily="34" charset="0"/>
                  <a:cs typeface="Arial" panose="020B0604020202020204" pitchFamily="34" charset="0"/>
                </a:rPr>
                <a:t> </a:t>
              </a:r>
              <a:r>
                <a:rPr sz="1400" b="1" dirty="0" err="1">
                  <a:solidFill>
                    <a:srgbClr val="22346A"/>
                  </a:solidFill>
                  <a:latin typeface="Arial" panose="020B0604020202020204" pitchFamily="34" charset="0"/>
                  <a:cs typeface="Arial" panose="020B0604020202020204" pitchFamily="34" charset="0"/>
                </a:rPr>
                <a:t>adversas</a:t>
              </a:r>
              <a:r>
                <a:rPr sz="1400" b="1" spc="21" dirty="0">
                  <a:solidFill>
                    <a:srgbClr val="22346A"/>
                  </a:solidFill>
                  <a:latin typeface="Arial" panose="020B0604020202020204" pitchFamily="34" charset="0"/>
                  <a:cs typeface="Arial" panose="020B0604020202020204" pitchFamily="34" charset="0"/>
                </a:rPr>
                <a:t> </a:t>
              </a:r>
              <a:r>
                <a:rPr sz="1400" b="1" dirty="0">
                  <a:solidFill>
                    <a:srgbClr val="22346A"/>
                  </a:solidFill>
                  <a:latin typeface="Arial" panose="020B0604020202020204" pitchFamily="34" charset="0"/>
                  <a:cs typeface="Arial" panose="020B0604020202020204" pitchFamily="34" charset="0"/>
                </a:rPr>
                <a:t>de</a:t>
              </a:r>
              <a:r>
                <a:rPr sz="1400" b="1" spc="21" dirty="0">
                  <a:solidFill>
                    <a:srgbClr val="22346A"/>
                  </a:solidFill>
                  <a:latin typeface="Arial" panose="020B0604020202020204" pitchFamily="34" charset="0"/>
                  <a:cs typeface="Arial" panose="020B0604020202020204" pitchFamily="34" charset="0"/>
                </a:rPr>
                <a:t> </a:t>
              </a:r>
              <a:r>
                <a:rPr sz="1400" b="1" spc="-6" dirty="0" err="1">
                  <a:solidFill>
                    <a:srgbClr val="22346A"/>
                  </a:solidFill>
                  <a:latin typeface="Arial" panose="020B0604020202020204" pitchFamily="34" charset="0"/>
                  <a:cs typeface="Arial" panose="020B0604020202020204" pitchFamily="34" charset="0"/>
                </a:rPr>
                <a:t>amplio</a:t>
              </a:r>
              <a:r>
                <a:rPr sz="1400" b="1" spc="-6" dirty="0">
                  <a:solidFill>
                    <a:srgbClr val="22346A"/>
                  </a:solidFill>
                  <a:latin typeface="Arial" panose="020B0604020202020204" pitchFamily="34" charset="0"/>
                  <a:cs typeface="Arial" panose="020B0604020202020204" pitchFamily="34" charset="0"/>
                </a:rPr>
                <a:t> </a:t>
              </a:r>
              <a:r>
                <a:rPr sz="1400" b="1" dirty="0" err="1">
                  <a:solidFill>
                    <a:srgbClr val="22346A"/>
                  </a:solidFill>
                  <a:latin typeface="Arial" panose="020B0604020202020204" pitchFamily="34" charset="0"/>
                  <a:cs typeface="Arial" panose="020B0604020202020204" pitchFamily="34" charset="0"/>
                </a:rPr>
                <a:t>espectro</a:t>
              </a:r>
              <a:r>
                <a:rPr sz="1400" b="1" spc="18" dirty="0">
                  <a:solidFill>
                    <a:srgbClr val="22346A"/>
                  </a:solidFill>
                  <a:latin typeface="Arial" panose="020B0604020202020204" pitchFamily="34" charset="0"/>
                  <a:cs typeface="Arial" panose="020B0604020202020204" pitchFamily="34" charset="0"/>
                </a:rPr>
                <a:t> </a:t>
              </a:r>
              <a:r>
                <a:rPr sz="1400" b="1" dirty="0">
                  <a:solidFill>
                    <a:srgbClr val="22346A"/>
                  </a:solidFill>
                  <a:latin typeface="Arial" panose="020B0604020202020204" pitchFamily="34" charset="0"/>
                  <a:cs typeface="Arial" panose="020B0604020202020204" pitchFamily="34" charset="0"/>
                </a:rPr>
                <a:t>+</a:t>
              </a:r>
              <a:r>
                <a:rPr sz="1400" b="1" spc="21" dirty="0">
                  <a:solidFill>
                    <a:srgbClr val="22346A"/>
                  </a:solidFill>
                  <a:latin typeface="Arial" panose="020B0604020202020204" pitchFamily="34" charset="0"/>
                  <a:cs typeface="Arial" panose="020B0604020202020204" pitchFamily="34" charset="0"/>
                </a:rPr>
                <a:t> </a:t>
              </a:r>
              <a:r>
                <a:rPr sz="1400" b="1" spc="-6" dirty="0">
                  <a:solidFill>
                    <a:srgbClr val="22346A"/>
                  </a:solidFill>
                  <a:latin typeface="Arial" panose="020B0604020202020204" pitchFamily="34" charset="0"/>
                  <a:cs typeface="Arial" panose="020B0604020202020204" pitchFamily="34" charset="0"/>
                </a:rPr>
                <a:t>frecuentes</a:t>
              </a:r>
              <a:r>
                <a:rPr sz="1100" b="1" spc="-9" baseline="31400" dirty="0">
                  <a:solidFill>
                    <a:srgbClr val="22346A"/>
                  </a:solidFill>
                  <a:latin typeface="Arial" panose="020B0604020202020204" pitchFamily="34" charset="0"/>
                  <a:cs typeface="Arial" panose="020B0604020202020204" pitchFamily="34" charset="0"/>
                </a:rPr>
                <a:t>1</a:t>
              </a:r>
              <a:endParaRPr sz="1100" baseline="31400" dirty="0">
                <a:latin typeface="Arial" panose="020B0604020202020204" pitchFamily="34" charset="0"/>
                <a:cs typeface="Arial" panose="020B0604020202020204" pitchFamily="34" charset="0"/>
              </a:endParaRPr>
            </a:p>
          </p:txBody>
        </p:sp>
      </p:grpSp>
      <p:sp>
        <p:nvSpPr>
          <p:cNvPr id="8" name="CuadroTexto 7">
            <a:extLst>
              <a:ext uri="{FF2B5EF4-FFF2-40B4-BE49-F238E27FC236}">
                <a16:creationId xmlns:a16="http://schemas.microsoft.com/office/drawing/2014/main" id="{9DC0E266-BA41-5F4A-59DF-DBC78E5A809C}"/>
              </a:ext>
            </a:extLst>
          </p:cNvPr>
          <p:cNvSpPr txBox="1"/>
          <p:nvPr/>
        </p:nvSpPr>
        <p:spPr>
          <a:xfrm>
            <a:off x="1452504" y="6077843"/>
            <a:ext cx="9064681" cy="523220"/>
          </a:xfrm>
          <a:prstGeom prst="rect">
            <a:avLst/>
          </a:prstGeom>
          <a:noFill/>
        </p:spPr>
        <p:txBody>
          <a:bodyPr wrap="square" rtlCol="0">
            <a:spAutoFit/>
          </a:bodyPr>
          <a:lstStyle/>
          <a:p>
            <a:r>
              <a:rPr lang="es-ES" sz="700" b="1" dirty="0" err="1">
                <a:solidFill>
                  <a:srgbClr val="646464"/>
                </a:solidFill>
              </a:rPr>
              <a:t>CsA</a:t>
            </a:r>
            <a:r>
              <a:rPr lang="es-ES" sz="700" dirty="0">
                <a:solidFill>
                  <a:srgbClr val="646464"/>
                </a:solidFill>
              </a:rPr>
              <a:t>: ciclosporina; </a:t>
            </a:r>
            <a:r>
              <a:rPr lang="es-ES" sz="700" b="1" dirty="0">
                <a:solidFill>
                  <a:srgbClr val="646464"/>
                </a:solidFill>
              </a:rPr>
              <a:t>FT</a:t>
            </a:r>
            <a:r>
              <a:rPr lang="es-ES" sz="700" dirty="0">
                <a:solidFill>
                  <a:srgbClr val="646464"/>
                </a:solidFill>
              </a:rPr>
              <a:t>: ficha técnica; </a:t>
            </a:r>
            <a:r>
              <a:rPr lang="es-ES" sz="700" b="1" dirty="0">
                <a:solidFill>
                  <a:srgbClr val="646464"/>
                </a:solidFill>
              </a:rPr>
              <a:t>HTA</a:t>
            </a:r>
            <a:r>
              <a:rPr lang="es-ES" sz="700" dirty="0">
                <a:solidFill>
                  <a:srgbClr val="646464"/>
                </a:solidFill>
              </a:rPr>
              <a:t>: hipertensión arterial.</a:t>
            </a:r>
          </a:p>
          <a:p>
            <a:r>
              <a:rPr lang="es-ES" sz="700" b="1" dirty="0">
                <a:solidFill>
                  <a:srgbClr val="646464"/>
                </a:solidFill>
              </a:rPr>
              <a:t>1. </a:t>
            </a:r>
            <a:r>
              <a:rPr lang="es-ES" sz="700" dirty="0">
                <a:solidFill>
                  <a:srgbClr val="646464"/>
                </a:solidFill>
              </a:rPr>
              <a:t>Ficha técnica de Ciclosporina. Disponible en: https://cima.aemps.es/cima/dochtml/ft/68499/FT_68499.html. Último acceso: diciembre de 2025.</a:t>
            </a:r>
          </a:p>
          <a:p>
            <a:r>
              <a:rPr lang="es-ES" sz="700" b="1" dirty="0">
                <a:solidFill>
                  <a:srgbClr val="646464"/>
                </a:solidFill>
              </a:rPr>
              <a:t>2. </a:t>
            </a:r>
            <a:r>
              <a:rPr lang="es-ES" sz="700" dirty="0" err="1">
                <a:solidFill>
                  <a:srgbClr val="646464"/>
                </a:solidFill>
              </a:rPr>
              <a:t>Couselo</a:t>
            </a:r>
            <a:r>
              <a:rPr lang="es-ES" sz="700" dirty="0">
                <a:solidFill>
                  <a:srgbClr val="646464"/>
                </a:solidFill>
              </a:rPr>
              <a:t>-Rodríguez, C., </a:t>
            </a:r>
            <a:r>
              <a:rPr lang="es-ES" sz="700" i="1" dirty="0">
                <a:solidFill>
                  <a:srgbClr val="646464"/>
                </a:solidFill>
              </a:rPr>
              <a:t>et al</a:t>
            </a:r>
            <a:r>
              <a:rPr lang="es-ES" sz="700" dirty="0">
                <a:solidFill>
                  <a:srgbClr val="646464"/>
                </a:solidFill>
              </a:rPr>
              <a:t>. "Supervivencia de la ciclosporina en el tratamiento de la dermatitis atópica moderada-grave: Registro Español de Dermatitis Atópica (BIOBADATOP)." Actas </a:t>
            </a:r>
            <a:r>
              <a:rPr lang="es-ES" sz="700" dirty="0" err="1">
                <a:solidFill>
                  <a:srgbClr val="646464"/>
                </a:solidFill>
              </a:rPr>
              <a:t>Dermo-Sifiliográficas</a:t>
            </a:r>
            <a:r>
              <a:rPr lang="es-ES" sz="700" dirty="0">
                <a:solidFill>
                  <a:srgbClr val="646464"/>
                </a:solidFill>
              </a:rPr>
              <a:t> 115.4 (2024): 341-346.</a:t>
            </a:r>
          </a:p>
        </p:txBody>
      </p:sp>
    </p:spTree>
    <p:extLst>
      <p:ext uri="{BB962C8B-B14F-4D97-AF65-F5344CB8AC3E}">
        <p14:creationId xmlns:p14="http://schemas.microsoft.com/office/powerpoint/2010/main" val="1222219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05189-DA09-1E12-6758-E4A0ECD9585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B17A6B7-467F-6BF7-1E57-BAF0EAE40D99}"/>
              </a:ext>
            </a:extLst>
          </p:cNvPr>
          <p:cNvSpPr>
            <a:spLocks noGrp="1"/>
          </p:cNvSpPr>
          <p:nvPr>
            <p:ph type="title"/>
          </p:nvPr>
        </p:nvSpPr>
        <p:spPr/>
        <p:txBody>
          <a:bodyPr/>
          <a:lstStyle/>
          <a:p>
            <a:r>
              <a:rPr lang="es-ES"/>
              <a:t>Perfiles contraindicados y/o con precaución de uso a CsA</a:t>
            </a:r>
            <a:r>
              <a:rPr lang="es-ES" baseline="30000"/>
              <a:t>1,2</a:t>
            </a:r>
          </a:p>
        </p:txBody>
      </p:sp>
      <p:graphicFrame>
        <p:nvGraphicFramePr>
          <p:cNvPr id="6" name="Tabla 5">
            <a:extLst>
              <a:ext uri="{FF2B5EF4-FFF2-40B4-BE49-F238E27FC236}">
                <a16:creationId xmlns:a16="http://schemas.microsoft.com/office/drawing/2014/main" id="{E87661D2-0572-ACF8-54E4-D882369361D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5" name="CuadroTexto 4">
            <a:extLst>
              <a:ext uri="{FF2B5EF4-FFF2-40B4-BE49-F238E27FC236}">
                <a16:creationId xmlns:a16="http://schemas.microsoft.com/office/drawing/2014/main" id="{5EBB0DA7-FD18-ABDB-2E37-0EDDDB59C91E}"/>
              </a:ext>
            </a:extLst>
          </p:cNvPr>
          <p:cNvSpPr txBox="1"/>
          <p:nvPr/>
        </p:nvSpPr>
        <p:spPr>
          <a:xfrm>
            <a:off x="1432049" y="6076132"/>
            <a:ext cx="9177716" cy="523220"/>
          </a:xfrm>
          <a:prstGeom prst="rect">
            <a:avLst/>
          </a:prstGeom>
          <a:noFill/>
        </p:spPr>
        <p:txBody>
          <a:bodyPr wrap="square" rtlCol="0">
            <a:spAutoFit/>
          </a:bodyPr>
          <a:lstStyle/>
          <a:p>
            <a:r>
              <a:rPr lang="es-ES" sz="700" b="1" dirty="0">
                <a:solidFill>
                  <a:srgbClr val="646464"/>
                </a:solidFill>
              </a:rPr>
              <a:t>CsA</a:t>
            </a:r>
            <a:r>
              <a:rPr lang="es-ES" sz="700" dirty="0">
                <a:solidFill>
                  <a:srgbClr val="646464"/>
                </a:solidFill>
              </a:rPr>
              <a:t>: ciclosporina;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AINES</a:t>
            </a:r>
            <a:r>
              <a:rPr lang="es-ES" sz="700" dirty="0">
                <a:solidFill>
                  <a:srgbClr val="646464"/>
                </a:solidFill>
              </a:rPr>
              <a:t>: antiinflamatorios no esteroideos </a:t>
            </a:r>
          </a:p>
          <a:p>
            <a:r>
              <a:rPr lang="es-ES" sz="700" dirty="0">
                <a:solidFill>
                  <a:srgbClr val="646464"/>
                </a:solidFill>
              </a:rPr>
              <a:t>*Excepto proteinuria en pacientes con síndrome nefrótico.</a:t>
            </a:r>
            <a:r>
              <a:rPr lang="es-ES" sz="700" baseline="30000" dirty="0">
                <a:solidFill>
                  <a:srgbClr val="646464"/>
                </a:solidFill>
              </a:rPr>
              <a:t>1</a:t>
            </a:r>
          </a:p>
          <a:p>
            <a:r>
              <a:rPr lang="es-ES" sz="700" b="1" dirty="0">
                <a:solidFill>
                  <a:srgbClr val="646464"/>
                </a:solidFill>
              </a:rPr>
              <a:t>1. </a:t>
            </a:r>
            <a:r>
              <a:rPr lang="es-ES" sz="700" dirty="0">
                <a:solidFill>
                  <a:srgbClr val="646464"/>
                </a:solidFill>
              </a:rPr>
              <a:t>Ficha técnica de Ciclosporina. Disponible en: https://cima.aemps.es/cima/dochtml/ft/68499/FT_68499.html. Último acceso: diciembre de 2025; 2. Ficha </a:t>
            </a:r>
            <a:r>
              <a:rPr lang="es-ES" sz="700" dirty="0" err="1">
                <a:solidFill>
                  <a:srgbClr val="646464"/>
                </a:solidFill>
              </a:rPr>
              <a:t>tecnica</a:t>
            </a:r>
            <a:r>
              <a:rPr lang="es-ES" sz="700" dirty="0">
                <a:solidFill>
                  <a:srgbClr val="646464"/>
                </a:solidFill>
              </a:rPr>
              <a:t> de SANDIMMUN NEORAL. Disponible en: https://cima.aemps.es/cima/dochtml/p/60320/Prospecto_60320.html. Ultimo acceso: diciembre de 2025.</a:t>
            </a:r>
          </a:p>
        </p:txBody>
      </p:sp>
      <p:grpSp>
        <p:nvGrpSpPr>
          <p:cNvPr id="4" name="Grupo 3">
            <a:extLst>
              <a:ext uri="{FF2B5EF4-FFF2-40B4-BE49-F238E27FC236}">
                <a16:creationId xmlns:a16="http://schemas.microsoft.com/office/drawing/2014/main" id="{BF82B893-6BB7-FED2-B70B-381F973A1999}"/>
              </a:ext>
            </a:extLst>
          </p:cNvPr>
          <p:cNvGrpSpPr/>
          <p:nvPr/>
        </p:nvGrpSpPr>
        <p:grpSpPr>
          <a:xfrm>
            <a:off x="1306413" y="1903286"/>
            <a:ext cx="9723574" cy="3490928"/>
            <a:chOff x="2424268" y="2198473"/>
            <a:chExt cx="8371024" cy="3005342"/>
          </a:xfrm>
        </p:grpSpPr>
        <p:grpSp>
          <p:nvGrpSpPr>
            <p:cNvPr id="7" name="object 7">
              <a:extLst>
                <a:ext uri="{FF2B5EF4-FFF2-40B4-BE49-F238E27FC236}">
                  <a16:creationId xmlns:a16="http://schemas.microsoft.com/office/drawing/2014/main" id="{A0EF1836-4DCD-A416-C109-DE6F1ABF1B2E}"/>
                </a:ext>
              </a:extLst>
            </p:cNvPr>
            <p:cNvGrpSpPr/>
            <p:nvPr/>
          </p:nvGrpSpPr>
          <p:grpSpPr>
            <a:xfrm>
              <a:off x="6337283" y="2242916"/>
              <a:ext cx="1238368" cy="2927261"/>
              <a:chOff x="10449943" y="3698734"/>
              <a:chExt cx="2042160" cy="4827270"/>
            </a:xfrm>
          </p:grpSpPr>
          <p:pic>
            <p:nvPicPr>
              <p:cNvPr id="53" name="object 8">
                <a:extLst>
                  <a:ext uri="{FF2B5EF4-FFF2-40B4-BE49-F238E27FC236}">
                    <a16:creationId xmlns:a16="http://schemas.microsoft.com/office/drawing/2014/main" id="{3AB34F9C-5608-9FCE-B80C-FF52CF849F4E}"/>
                  </a:ext>
                </a:extLst>
              </p:cNvPr>
              <p:cNvPicPr/>
              <p:nvPr/>
            </p:nvPicPr>
            <p:blipFill>
              <a:blip r:embed="rId3" cstate="print"/>
              <a:stretch>
                <a:fillRect/>
              </a:stretch>
            </p:blipFill>
            <p:spPr>
              <a:xfrm>
                <a:off x="12334702" y="4662056"/>
                <a:ext cx="157063" cy="157063"/>
              </a:xfrm>
              <a:prstGeom prst="rect">
                <a:avLst/>
              </a:prstGeom>
            </p:spPr>
          </p:pic>
          <p:pic>
            <p:nvPicPr>
              <p:cNvPr id="54" name="object 9">
                <a:extLst>
                  <a:ext uri="{FF2B5EF4-FFF2-40B4-BE49-F238E27FC236}">
                    <a16:creationId xmlns:a16="http://schemas.microsoft.com/office/drawing/2014/main" id="{8E0E9CF2-F0D3-9CB2-954B-6198410C0FEC}"/>
                  </a:ext>
                </a:extLst>
              </p:cNvPr>
              <p:cNvPicPr/>
              <p:nvPr/>
            </p:nvPicPr>
            <p:blipFill>
              <a:blip r:embed="rId3" cstate="print"/>
              <a:stretch>
                <a:fillRect/>
              </a:stretch>
            </p:blipFill>
            <p:spPr>
              <a:xfrm>
                <a:off x="11182905" y="3698734"/>
                <a:ext cx="157063" cy="157063"/>
              </a:xfrm>
              <a:prstGeom prst="rect">
                <a:avLst/>
              </a:prstGeom>
            </p:spPr>
          </p:pic>
          <p:pic>
            <p:nvPicPr>
              <p:cNvPr id="55" name="object 10">
                <a:extLst>
                  <a:ext uri="{FF2B5EF4-FFF2-40B4-BE49-F238E27FC236}">
                    <a16:creationId xmlns:a16="http://schemas.microsoft.com/office/drawing/2014/main" id="{4D3E092D-B74F-F92D-E675-0F5E3CC6ADF4}"/>
                  </a:ext>
                </a:extLst>
              </p:cNvPr>
              <p:cNvPicPr/>
              <p:nvPr/>
            </p:nvPicPr>
            <p:blipFill>
              <a:blip r:embed="rId4" cstate="print"/>
              <a:stretch>
                <a:fillRect/>
              </a:stretch>
            </p:blipFill>
            <p:spPr>
              <a:xfrm>
                <a:off x="10449943" y="8368749"/>
                <a:ext cx="157063" cy="157063"/>
              </a:xfrm>
              <a:prstGeom prst="rect">
                <a:avLst/>
              </a:prstGeom>
            </p:spPr>
          </p:pic>
        </p:grpSp>
        <p:pic>
          <p:nvPicPr>
            <p:cNvPr id="9" name="object 11">
              <a:extLst>
                <a:ext uri="{FF2B5EF4-FFF2-40B4-BE49-F238E27FC236}">
                  <a16:creationId xmlns:a16="http://schemas.microsoft.com/office/drawing/2014/main" id="{594EB0A3-3107-7ED4-BE55-B26C82ED7246}"/>
                </a:ext>
              </a:extLst>
            </p:cNvPr>
            <p:cNvPicPr/>
            <p:nvPr/>
          </p:nvPicPr>
          <p:blipFill>
            <a:blip r:embed="rId3" cstate="print"/>
            <a:stretch>
              <a:fillRect/>
            </a:stretch>
          </p:blipFill>
          <p:spPr>
            <a:xfrm>
              <a:off x="3352993" y="3843004"/>
              <a:ext cx="95243" cy="95243"/>
            </a:xfrm>
            <a:prstGeom prst="rect">
              <a:avLst/>
            </a:prstGeom>
          </p:spPr>
        </p:pic>
        <p:sp>
          <p:nvSpPr>
            <p:cNvPr id="22" name="object 12">
              <a:extLst>
                <a:ext uri="{FF2B5EF4-FFF2-40B4-BE49-F238E27FC236}">
                  <a16:creationId xmlns:a16="http://schemas.microsoft.com/office/drawing/2014/main" id="{4D6D1AA9-B255-F7C4-8C31-8EB5DB58731F}"/>
                </a:ext>
              </a:extLst>
            </p:cNvPr>
            <p:cNvSpPr txBox="1"/>
            <p:nvPr/>
          </p:nvSpPr>
          <p:spPr>
            <a:xfrm>
              <a:off x="3468269" y="3778156"/>
              <a:ext cx="1064704" cy="193845"/>
            </a:xfrm>
            <a:prstGeom prst="rect">
              <a:avLst/>
            </a:prstGeom>
          </p:spPr>
          <p:txBody>
            <a:bodyPr vert="horz" wrap="square" lIns="0" tIns="9627" rIns="0" bIns="0" rtlCol="0">
              <a:spAutoFit/>
            </a:bodyPr>
            <a:lstStyle/>
            <a:p>
              <a:pPr marL="7701">
                <a:spcBef>
                  <a:spcPts val="76"/>
                </a:spcBef>
              </a:pPr>
              <a:r>
                <a:rPr sz="1400" b="1" spc="-6" dirty="0">
                  <a:solidFill>
                    <a:srgbClr val="0C3169"/>
                  </a:solidFill>
                  <a:cs typeface="Goldplay Bold"/>
                </a:rPr>
                <a:t>Trasplantados</a:t>
              </a:r>
              <a:endParaRPr sz="1400">
                <a:cs typeface="Goldplay"/>
              </a:endParaRPr>
            </a:p>
          </p:txBody>
        </p:sp>
        <p:sp>
          <p:nvSpPr>
            <p:cNvPr id="33" name="object 13">
              <a:extLst>
                <a:ext uri="{FF2B5EF4-FFF2-40B4-BE49-F238E27FC236}">
                  <a16:creationId xmlns:a16="http://schemas.microsoft.com/office/drawing/2014/main" id="{F9AE9157-9144-A01C-3AF6-E075EF3AED33}"/>
                </a:ext>
              </a:extLst>
            </p:cNvPr>
            <p:cNvSpPr txBox="1"/>
            <p:nvPr/>
          </p:nvSpPr>
          <p:spPr>
            <a:xfrm>
              <a:off x="6452712" y="5009970"/>
              <a:ext cx="931471" cy="193845"/>
            </a:xfrm>
            <a:prstGeom prst="rect">
              <a:avLst/>
            </a:prstGeom>
          </p:spPr>
          <p:txBody>
            <a:bodyPr vert="horz" wrap="square" lIns="0" tIns="9627" rIns="0" bIns="0" rtlCol="0">
              <a:spAutoFit/>
            </a:bodyPr>
            <a:lstStyle/>
            <a:p>
              <a:pPr marL="7701">
                <a:spcBef>
                  <a:spcPts val="76"/>
                </a:spcBef>
              </a:pPr>
              <a:r>
                <a:rPr sz="1400" b="1" spc="-6" dirty="0">
                  <a:solidFill>
                    <a:srgbClr val="002360"/>
                  </a:solidFill>
                  <a:cs typeface="Goldplay Bold"/>
                </a:rPr>
                <a:t>Alcoholismo</a:t>
              </a:r>
              <a:endParaRPr sz="1400">
                <a:cs typeface="Goldplay"/>
              </a:endParaRPr>
            </a:p>
          </p:txBody>
        </p:sp>
        <p:pic>
          <p:nvPicPr>
            <p:cNvPr id="34" name="object 14">
              <a:extLst>
                <a:ext uri="{FF2B5EF4-FFF2-40B4-BE49-F238E27FC236}">
                  <a16:creationId xmlns:a16="http://schemas.microsoft.com/office/drawing/2014/main" id="{A9FDC138-0B4A-46EA-FA70-6CC96447A7DC}"/>
                </a:ext>
              </a:extLst>
            </p:cNvPr>
            <p:cNvPicPr/>
            <p:nvPr/>
          </p:nvPicPr>
          <p:blipFill>
            <a:blip r:embed="rId5" cstate="print"/>
            <a:stretch>
              <a:fillRect/>
            </a:stretch>
          </p:blipFill>
          <p:spPr>
            <a:xfrm>
              <a:off x="2424268" y="2941377"/>
              <a:ext cx="95243" cy="95243"/>
            </a:xfrm>
            <a:prstGeom prst="rect">
              <a:avLst/>
            </a:prstGeom>
          </p:spPr>
        </p:pic>
        <p:pic>
          <p:nvPicPr>
            <p:cNvPr id="35" name="object 15">
              <a:extLst>
                <a:ext uri="{FF2B5EF4-FFF2-40B4-BE49-F238E27FC236}">
                  <a16:creationId xmlns:a16="http://schemas.microsoft.com/office/drawing/2014/main" id="{51549B57-6E44-0476-ABAF-9F3F076CDD9F}"/>
                </a:ext>
              </a:extLst>
            </p:cNvPr>
            <p:cNvPicPr/>
            <p:nvPr/>
          </p:nvPicPr>
          <p:blipFill>
            <a:blip r:embed="rId3" cstate="print"/>
            <a:stretch>
              <a:fillRect/>
            </a:stretch>
          </p:blipFill>
          <p:spPr>
            <a:xfrm>
              <a:off x="7645291" y="3817606"/>
              <a:ext cx="95243" cy="95243"/>
            </a:xfrm>
            <a:prstGeom prst="rect">
              <a:avLst/>
            </a:prstGeom>
          </p:spPr>
        </p:pic>
        <p:pic>
          <p:nvPicPr>
            <p:cNvPr id="36" name="object 16">
              <a:extLst>
                <a:ext uri="{FF2B5EF4-FFF2-40B4-BE49-F238E27FC236}">
                  <a16:creationId xmlns:a16="http://schemas.microsoft.com/office/drawing/2014/main" id="{214CB0A2-61D7-41D8-1D7A-B650A13E535C}"/>
                </a:ext>
              </a:extLst>
            </p:cNvPr>
            <p:cNvPicPr/>
            <p:nvPr/>
          </p:nvPicPr>
          <p:blipFill>
            <a:blip r:embed="rId3" cstate="print"/>
            <a:stretch>
              <a:fillRect/>
            </a:stretch>
          </p:blipFill>
          <p:spPr>
            <a:xfrm>
              <a:off x="7226221" y="4490658"/>
              <a:ext cx="95243" cy="95243"/>
            </a:xfrm>
            <a:prstGeom prst="rect">
              <a:avLst/>
            </a:prstGeom>
          </p:spPr>
        </p:pic>
        <p:sp>
          <p:nvSpPr>
            <p:cNvPr id="37" name="object 17">
              <a:extLst>
                <a:ext uri="{FF2B5EF4-FFF2-40B4-BE49-F238E27FC236}">
                  <a16:creationId xmlns:a16="http://schemas.microsoft.com/office/drawing/2014/main" id="{B91973FD-DCD4-EC17-6119-F22B532CA44F}"/>
                </a:ext>
              </a:extLst>
            </p:cNvPr>
            <p:cNvSpPr txBox="1"/>
            <p:nvPr/>
          </p:nvSpPr>
          <p:spPr>
            <a:xfrm>
              <a:off x="7218497" y="4416160"/>
              <a:ext cx="2479431" cy="481920"/>
            </a:xfrm>
            <a:prstGeom prst="rect">
              <a:avLst/>
            </a:prstGeom>
          </p:spPr>
          <p:txBody>
            <a:bodyPr vert="horz" wrap="square" lIns="0" tIns="19638" rIns="0" bIns="0" rtlCol="0">
              <a:spAutoFit/>
            </a:bodyPr>
            <a:lstStyle/>
            <a:p>
              <a:pPr marL="216000">
                <a:spcBef>
                  <a:spcPts val="154"/>
                </a:spcBef>
              </a:pPr>
              <a:r>
                <a:rPr sz="1400" b="1" dirty="0">
                  <a:solidFill>
                    <a:srgbClr val="0C3169"/>
                  </a:solidFill>
                  <a:cs typeface="Goldplay Bold"/>
                </a:rPr>
                <a:t>Patologías</a:t>
              </a:r>
              <a:r>
                <a:rPr sz="1400" b="1" spc="18" dirty="0">
                  <a:solidFill>
                    <a:srgbClr val="0C3169"/>
                  </a:solidFill>
                  <a:cs typeface="Goldplay Bold"/>
                </a:rPr>
                <a:t> </a:t>
              </a:r>
              <a:r>
                <a:rPr sz="1400" b="1" spc="-6" dirty="0">
                  <a:solidFill>
                    <a:srgbClr val="0C3169"/>
                  </a:solidFill>
                  <a:cs typeface="Goldplay Bold"/>
                </a:rPr>
                <a:t>malignas</a:t>
              </a:r>
              <a:endParaRPr sz="1400" dirty="0">
                <a:cs typeface="Goldplay"/>
              </a:endParaRPr>
            </a:p>
            <a:p>
              <a:pPr marL="7701" marR="3081">
                <a:lnSpc>
                  <a:spcPct val="102299"/>
                </a:lnSpc>
                <a:spcBef>
                  <a:spcPts val="55"/>
                </a:spcBef>
              </a:pPr>
              <a:r>
                <a:rPr sz="1000" spc="-21" dirty="0">
                  <a:solidFill>
                    <a:srgbClr val="002360"/>
                  </a:solidFill>
                  <a:cs typeface="Goldplay"/>
                </a:rPr>
                <a:t>Activas</a:t>
              </a:r>
              <a:r>
                <a:rPr sz="1000" spc="-27" dirty="0">
                  <a:solidFill>
                    <a:srgbClr val="002360"/>
                  </a:solidFill>
                  <a:cs typeface="Goldplay"/>
                </a:rPr>
                <a:t> </a:t>
              </a:r>
              <a:r>
                <a:rPr sz="1000" dirty="0">
                  <a:solidFill>
                    <a:srgbClr val="002360"/>
                  </a:solidFill>
                  <a:cs typeface="Goldplay"/>
                </a:rPr>
                <a:t>o</a:t>
              </a:r>
              <a:r>
                <a:rPr sz="1000" spc="-27" dirty="0">
                  <a:solidFill>
                    <a:srgbClr val="002360"/>
                  </a:solidFill>
                  <a:cs typeface="Goldplay"/>
                </a:rPr>
                <a:t> </a:t>
              </a:r>
              <a:r>
                <a:rPr sz="1000" spc="-18" dirty="0">
                  <a:solidFill>
                    <a:srgbClr val="002360"/>
                  </a:solidFill>
                  <a:cs typeface="Goldplay"/>
                </a:rPr>
                <a:t>antecedentes</a:t>
              </a:r>
              <a:r>
                <a:rPr sz="1000" spc="-27" dirty="0">
                  <a:solidFill>
                    <a:srgbClr val="002360"/>
                  </a:solidFill>
                  <a:cs typeface="Goldplay"/>
                </a:rPr>
                <a:t> </a:t>
              </a:r>
              <a:r>
                <a:rPr sz="1000" spc="-21" dirty="0">
                  <a:solidFill>
                    <a:srgbClr val="002360"/>
                  </a:solidFill>
                  <a:cs typeface="Goldplay"/>
                </a:rPr>
                <a:t>recientes,</a:t>
              </a:r>
              <a:r>
                <a:rPr sz="1000" spc="-52" dirty="0">
                  <a:solidFill>
                    <a:srgbClr val="002360"/>
                  </a:solidFill>
                  <a:cs typeface="Goldplay"/>
                </a:rPr>
                <a:t> </a:t>
              </a:r>
              <a:r>
                <a:rPr sz="1000" spc="-6" dirty="0">
                  <a:solidFill>
                    <a:srgbClr val="002360"/>
                  </a:solidFill>
                  <a:cs typeface="Goldplay"/>
                </a:rPr>
                <a:t>particularmente </a:t>
              </a:r>
              <a:r>
                <a:rPr sz="1000" spc="-18" dirty="0">
                  <a:solidFill>
                    <a:srgbClr val="002360"/>
                  </a:solidFill>
                  <a:cs typeface="Goldplay"/>
                </a:rPr>
                <a:t>linfomas</a:t>
              </a:r>
              <a:r>
                <a:rPr sz="1000" spc="-21" dirty="0">
                  <a:solidFill>
                    <a:srgbClr val="002360"/>
                  </a:solidFill>
                  <a:cs typeface="Goldplay"/>
                </a:rPr>
                <a:t> </a:t>
              </a:r>
              <a:r>
                <a:rPr sz="1000" dirty="0">
                  <a:solidFill>
                    <a:srgbClr val="002360"/>
                  </a:solidFill>
                  <a:cs typeface="Goldplay"/>
                </a:rPr>
                <a:t>o</a:t>
              </a:r>
              <a:r>
                <a:rPr sz="1000" spc="-18" dirty="0">
                  <a:solidFill>
                    <a:srgbClr val="002360"/>
                  </a:solidFill>
                  <a:cs typeface="Goldplay"/>
                </a:rPr>
                <a:t> carcinomas </a:t>
              </a:r>
              <a:r>
                <a:rPr sz="1000" spc="-6" dirty="0">
                  <a:solidFill>
                    <a:srgbClr val="002360"/>
                  </a:solidFill>
                  <a:cs typeface="Goldplay"/>
                </a:rPr>
                <a:t>cutáneos</a:t>
              </a:r>
              <a:endParaRPr sz="1000" dirty="0">
                <a:cs typeface="Goldplay"/>
              </a:endParaRPr>
            </a:p>
          </p:txBody>
        </p:sp>
        <p:pic>
          <p:nvPicPr>
            <p:cNvPr id="38" name="object 20">
              <a:extLst>
                <a:ext uri="{FF2B5EF4-FFF2-40B4-BE49-F238E27FC236}">
                  <a16:creationId xmlns:a16="http://schemas.microsoft.com/office/drawing/2014/main" id="{03FBE2E3-1063-EED8-D8F7-028202A10289}"/>
                </a:ext>
              </a:extLst>
            </p:cNvPr>
            <p:cNvPicPr/>
            <p:nvPr/>
          </p:nvPicPr>
          <p:blipFill>
            <a:blip r:embed="rId6" cstate="print"/>
            <a:stretch>
              <a:fillRect/>
            </a:stretch>
          </p:blipFill>
          <p:spPr>
            <a:xfrm>
              <a:off x="6781752" y="2432100"/>
              <a:ext cx="95243" cy="95243"/>
            </a:xfrm>
            <a:prstGeom prst="rect">
              <a:avLst/>
            </a:prstGeom>
          </p:spPr>
        </p:pic>
        <p:sp>
          <p:nvSpPr>
            <p:cNvPr id="39" name="object 21">
              <a:extLst>
                <a:ext uri="{FF2B5EF4-FFF2-40B4-BE49-F238E27FC236}">
                  <a16:creationId xmlns:a16="http://schemas.microsoft.com/office/drawing/2014/main" id="{CE9EB905-1FED-E1F9-0996-56EEB790F4E5}"/>
                </a:ext>
              </a:extLst>
            </p:cNvPr>
            <p:cNvSpPr txBox="1"/>
            <p:nvPr/>
          </p:nvSpPr>
          <p:spPr>
            <a:xfrm>
              <a:off x="6887419" y="2203460"/>
              <a:ext cx="2751671" cy="376644"/>
            </a:xfrm>
            <a:prstGeom prst="rect">
              <a:avLst/>
            </a:prstGeom>
          </p:spPr>
          <p:txBody>
            <a:bodyPr vert="horz" wrap="square" lIns="0" tIns="770" rIns="0" bIns="0" rtlCol="0">
              <a:spAutoFit/>
            </a:bodyPr>
            <a:lstStyle/>
            <a:p>
              <a:pPr marL="38506" marR="933395">
                <a:lnSpc>
                  <a:spcPct val="105000"/>
                </a:lnSpc>
                <a:spcBef>
                  <a:spcPts val="6"/>
                </a:spcBef>
              </a:pPr>
              <a:r>
                <a:rPr sz="1400" b="1" dirty="0">
                  <a:solidFill>
                    <a:srgbClr val="0C3169"/>
                  </a:solidFill>
                  <a:cs typeface="Goldplay Bold"/>
                </a:rPr>
                <a:t>Edad</a:t>
              </a:r>
              <a:r>
                <a:rPr sz="1400" b="1" spc="18" dirty="0">
                  <a:solidFill>
                    <a:srgbClr val="0C3169"/>
                  </a:solidFill>
                  <a:cs typeface="Goldplay Bold"/>
                </a:rPr>
                <a:t> </a:t>
              </a:r>
              <a:r>
                <a:rPr sz="1400" b="1" dirty="0">
                  <a:solidFill>
                    <a:srgbClr val="0C3169"/>
                  </a:solidFill>
                  <a:cs typeface="Goldplay Bold"/>
                </a:rPr>
                <a:t>avanzada</a:t>
              </a:r>
              <a:r>
                <a:rPr sz="1400" b="1" spc="55" dirty="0">
                  <a:solidFill>
                    <a:srgbClr val="0C3169"/>
                  </a:solidFill>
                  <a:cs typeface="Goldplay Bold"/>
                </a:rPr>
                <a:t> </a:t>
              </a:r>
              <a:r>
                <a:rPr sz="1400" b="1" dirty="0">
                  <a:solidFill>
                    <a:srgbClr val="0C3169"/>
                  </a:solidFill>
                  <a:cs typeface="Goldplay Bold"/>
                </a:rPr>
                <a:t>&gt;65 </a:t>
              </a:r>
              <a:r>
                <a:rPr sz="1400" b="1" spc="-12" dirty="0">
                  <a:solidFill>
                    <a:srgbClr val="0C3169"/>
                  </a:solidFill>
                  <a:cs typeface="Goldplay Bold"/>
                </a:rPr>
                <a:t>años </a:t>
              </a:r>
              <a:r>
                <a:rPr sz="1400" b="1" dirty="0">
                  <a:solidFill>
                    <a:srgbClr val="0C3169"/>
                  </a:solidFill>
                  <a:cs typeface="Goldplay Bold"/>
                </a:rPr>
                <a:t>Pediatría</a:t>
              </a:r>
              <a:r>
                <a:rPr sz="1400" b="1" spc="-3" dirty="0">
                  <a:solidFill>
                    <a:srgbClr val="0C3169"/>
                  </a:solidFill>
                  <a:cs typeface="Goldplay Bold"/>
                </a:rPr>
                <a:t> </a:t>
              </a:r>
              <a:r>
                <a:rPr sz="1400" b="1" dirty="0">
                  <a:solidFill>
                    <a:srgbClr val="0C3169"/>
                  </a:solidFill>
                  <a:cs typeface="Goldplay Bold"/>
                </a:rPr>
                <a:t>hasta 16</a:t>
              </a:r>
              <a:r>
                <a:rPr sz="1400" b="1" spc="49" dirty="0">
                  <a:solidFill>
                    <a:srgbClr val="0C3169"/>
                  </a:solidFill>
                  <a:cs typeface="Goldplay Bold"/>
                </a:rPr>
                <a:t> </a:t>
              </a:r>
              <a:r>
                <a:rPr sz="1400" b="1" spc="-12" dirty="0">
                  <a:solidFill>
                    <a:srgbClr val="0C3169"/>
                  </a:solidFill>
                  <a:cs typeface="Goldplay Bold"/>
                </a:rPr>
                <a:t>años</a:t>
              </a:r>
              <a:r>
                <a:rPr sz="1100" spc="-18" baseline="31400" dirty="0">
                  <a:solidFill>
                    <a:srgbClr val="0C3169"/>
                  </a:solidFill>
                  <a:cs typeface="Goldplay"/>
                </a:rPr>
                <a:t>2</a:t>
              </a:r>
              <a:endParaRPr sz="1400" dirty="0">
                <a:cs typeface="Goldplay"/>
              </a:endParaRPr>
            </a:p>
          </p:txBody>
        </p:sp>
        <p:grpSp>
          <p:nvGrpSpPr>
            <p:cNvPr id="40" name="object 23">
              <a:extLst>
                <a:ext uri="{FF2B5EF4-FFF2-40B4-BE49-F238E27FC236}">
                  <a16:creationId xmlns:a16="http://schemas.microsoft.com/office/drawing/2014/main" id="{FF3BE99B-6256-D45F-438B-73D44DAB1AC8}"/>
                </a:ext>
              </a:extLst>
            </p:cNvPr>
            <p:cNvGrpSpPr/>
            <p:nvPr/>
          </p:nvGrpSpPr>
          <p:grpSpPr>
            <a:xfrm>
              <a:off x="4584806" y="2273140"/>
              <a:ext cx="2984290" cy="2895397"/>
              <a:chOff x="7559979" y="3748576"/>
              <a:chExt cx="4921316" cy="4774723"/>
            </a:xfrm>
          </p:grpSpPr>
          <p:pic>
            <p:nvPicPr>
              <p:cNvPr id="51" name="object 24">
                <a:extLst>
                  <a:ext uri="{FF2B5EF4-FFF2-40B4-BE49-F238E27FC236}">
                    <a16:creationId xmlns:a16="http://schemas.microsoft.com/office/drawing/2014/main" id="{A85A4788-3510-FD27-E760-D1DBE863CF14}"/>
                  </a:ext>
                </a:extLst>
              </p:cNvPr>
              <p:cNvPicPr/>
              <p:nvPr/>
            </p:nvPicPr>
            <p:blipFill>
              <a:blip r:embed="rId7" cstate="print"/>
              <a:stretch>
                <a:fillRect/>
              </a:stretch>
            </p:blipFill>
            <p:spPr>
              <a:xfrm>
                <a:off x="7957873" y="4214294"/>
                <a:ext cx="4188354" cy="3971319"/>
              </a:xfrm>
              <a:prstGeom prst="rect">
                <a:avLst/>
              </a:prstGeom>
            </p:spPr>
          </p:pic>
          <p:pic>
            <p:nvPicPr>
              <p:cNvPr id="52" name="object 25">
                <a:extLst>
                  <a:ext uri="{FF2B5EF4-FFF2-40B4-BE49-F238E27FC236}">
                    <a16:creationId xmlns:a16="http://schemas.microsoft.com/office/drawing/2014/main" id="{CCDC7E8E-2FA8-06EA-2A8C-50FC4CC280CC}"/>
                  </a:ext>
                </a:extLst>
              </p:cNvPr>
              <p:cNvPicPr/>
              <p:nvPr/>
            </p:nvPicPr>
            <p:blipFill>
              <a:blip r:embed="rId8" cstate="print"/>
              <a:stretch>
                <a:fillRect/>
              </a:stretch>
            </p:blipFill>
            <p:spPr>
              <a:xfrm>
                <a:off x="7559979" y="3748576"/>
                <a:ext cx="4921316" cy="4774723"/>
              </a:xfrm>
              <a:prstGeom prst="rect">
                <a:avLst/>
              </a:prstGeom>
            </p:spPr>
          </p:pic>
        </p:grpSp>
        <p:pic>
          <p:nvPicPr>
            <p:cNvPr id="41" name="object 26">
              <a:extLst>
                <a:ext uri="{FF2B5EF4-FFF2-40B4-BE49-F238E27FC236}">
                  <a16:creationId xmlns:a16="http://schemas.microsoft.com/office/drawing/2014/main" id="{A317B9F8-43F6-98E5-EF06-5B336C6D5733}"/>
                </a:ext>
              </a:extLst>
            </p:cNvPr>
            <p:cNvPicPr/>
            <p:nvPr/>
          </p:nvPicPr>
          <p:blipFill>
            <a:blip r:embed="rId5" cstate="print"/>
            <a:stretch>
              <a:fillRect/>
            </a:stretch>
          </p:blipFill>
          <p:spPr>
            <a:xfrm>
              <a:off x="2707583" y="2293712"/>
              <a:ext cx="95243" cy="95243"/>
            </a:xfrm>
            <a:prstGeom prst="rect">
              <a:avLst/>
            </a:prstGeom>
          </p:spPr>
        </p:pic>
        <p:sp>
          <p:nvSpPr>
            <p:cNvPr id="42" name="object 27">
              <a:extLst>
                <a:ext uri="{FF2B5EF4-FFF2-40B4-BE49-F238E27FC236}">
                  <a16:creationId xmlns:a16="http://schemas.microsoft.com/office/drawing/2014/main" id="{611956FB-3870-EE77-A2EB-BB01752AD789}"/>
                </a:ext>
              </a:extLst>
            </p:cNvPr>
            <p:cNvSpPr txBox="1"/>
            <p:nvPr/>
          </p:nvSpPr>
          <p:spPr>
            <a:xfrm>
              <a:off x="2578173" y="2202281"/>
              <a:ext cx="2840282" cy="877146"/>
            </a:xfrm>
            <a:prstGeom prst="rect">
              <a:avLst/>
            </a:prstGeom>
          </p:spPr>
          <p:txBody>
            <a:bodyPr vert="horz" wrap="square" lIns="0" tIns="36196" rIns="0" bIns="0" rtlCol="0">
              <a:spAutoFit/>
            </a:bodyPr>
            <a:lstStyle/>
            <a:p>
              <a:pPr marL="328075">
                <a:spcBef>
                  <a:spcPts val="285"/>
                </a:spcBef>
              </a:pPr>
              <a:r>
                <a:rPr sz="1400" b="1" dirty="0">
                  <a:solidFill>
                    <a:srgbClr val="0C3169"/>
                  </a:solidFill>
                  <a:cs typeface="Goldplay Bold"/>
                </a:rPr>
                <a:t>Comorbilidades</a:t>
              </a:r>
              <a:r>
                <a:rPr sz="1400" b="1" spc="49" dirty="0">
                  <a:solidFill>
                    <a:srgbClr val="0C3169"/>
                  </a:solidFill>
                  <a:cs typeface="Goldplay Bold"/>
                </a:rPr>
                <a:t> </a:t>
              </a:r>
              <a:r>
                <a:rPr sz="1400" b="1" spc="-6" dirty="0">
                  <a:solidFill>
                    <a:srgbClr val="0C3169"/>
                  </a:solidFill>
                  <a:cs typeface="Goldplay Bold"/>
                </a:rPr>
                <a:t>Cardiovasculares</a:t>
              </a:r>
              <a:endParaRPr sz="1400" dirty="0">
                <a:cs typeface="Goldplay"/>
              </a:endParaRPr>
            </a:p>
            <a:p>
              <a:pPr marL="983839">
                <a:spcBef>
                  <a:spcPts val="182"/>
                </a:spcBef>
              </a:pPr>
              <a:r>
                <a:rPr sz="1000" dirty="0">
                  <a:solidFill>
                    <a:srgbClr val="002360"/>
                  </a:solidFill>
                  <a:cs typeface="Goldplay"/>
                </a:rPr>
                <a:t>Hipertensión</a:t>
              </a:r>
              <a:r>
                <a:rPr sz="1000" spc="58" dirty="0">
                  <a:solidFill>
                    <a:srgbClr val="002360"/>
                  </a:solidFill>
                  <a:cs typeface="Goldplay"/>
                </a:rPr>
                <a:t> </a:t>
              </a:r>
              <a:r>
                <a:rPr sz="1000" dirty="0">
                  <a:solidFill>
                    <a:srgbClr val="002360"/>
                  </a:solidFill>
                  <a:cs typeface="Goldplay"/>
                </a:rPr>
                <a:t>arterial</a:t>
              </a:r>
              <a:r>
                <a:rPr sz="1000" spc="61" dirty="0">
                  <a:solidFill>
                    <a:srgbClr val="002360"/>
                  </a:solidFill>
                  <a:cs typeface="Goldplay"/>
                </a:rPr>
                <a:t> </a:t>
              </a:r>
              <a:r>
                <a:rPr sz="1000" dirty="0">
                  <a:solidFill>
                    <a:srgbClr val="002360"/>
                  </a:solidFill>
                  <a:cs typeface="Goldplay"/>
                </a:rPr>
                <a:t>no</a:t>
              </a:r>
              <a:r>
                <a:rPr sz="1000" spc="61" dirty="0">
                  <a:solidFill>
                    <a:srgbClr val="002360"/>
                  </a:solidFill>
                  <a:cs typeface="Goldplay"/>
                </a:rPr>
                <a:t> </a:t>
              </a:r>
              <a:r>
                <a:rPr sz="1000" spc="-6" dirty="0">
                  <a:solidFill>
                    <a:srgbClr val="002360"/>
                  </a:solidFill>
                  <a:cs typeface="Goldplay"/>
                </a:rPr>
                <a:t>controlada</a:t>
              </a:r>
              <a:endParaRPr sz="1000" dirty="0">
                <a:cs typeface="Goldplay"/>
              </a:endParaRPr>
            </a:p>
            <a:p>
              <a:pPr>
                <a:lnSpc>
                  <a:spcPct val="100000"/>
                </a:lnSpc>
              </a:pPr>
              <a:endParaRPr sz="1000" dirty="0">
                <a:cs typeface="Goldplay"/>
              </a:endParaRPr>
            </a:p>
            <a:p>
              <a:pPr>
                <a:spcBef>
                  <a:spcPts val="506"/>
                </a:spcBef>
              </a:pPr>
              <a:endParaRPr sz="1000" dirty="0">
                <a:cs typeface="Goldplay"/>
              </a:endParaRPr>
            </a:p>
            <a:p>
              <a:pPr marL="7701"/>
              <a:r>
                <a:rPr sz="1400" b="1" spc="-27" dirty="0">
                  <a:solidFill>
                    <a:srgbClr val="002360"/>
                  </a:solidFill>
                  <a:cs typeface="Goldplay Bold"/>
                </a:rPr>
                <a:t>Alteración</a:t>
              </a:r>
              <a:r>
                <a:rPr sz="1400" b="1" spc="-42" dirty="0">
                  <a:solidFill>
                    <a:srgbClr val="002360"/>
                  </a:solidFill>
                  <a:cs typeface="Goldplay Bold"/>
                </a:rPr>
                <a:t> </a:t>
              </a:r>
              <a:r>
                <a:rPr sz="1400" b="1" spc="-12" dirty="0">
                  <a:solidFill>
                    <a:srgbClr val="002360"/>
                  </a:solidFill>
                  <a:cs typeface="Goldplay Bold"/>
                </a:rPr>
                <a:t>de</a:t>
              </a:r>
              <a:r>
                <a:rPr sz="1400" b="1" spc="-39" dirty="0">
                  <a:solidFill>
                    <a:srgbClr val="002360"/>
                  </a:solidFill>
                  <a:cs typeface="Goldplay Bold"/>
                </a:rPr>
                <a:t> </a:t>
              </a:r>
              <a:r>
                <a:rPr sz="1400" b="1" spc="-12" dirty="0">
                  <a:solidFill>
                    <a:srgbClr val="002360"/>
                  </a:solidFill>
                  <a:cs typeface="Goldplay Bold"/>
                </a:rPr>
                <a:t>la</a:t>
              </a:r>
              <a:r>
                <a:rPr sz="1400" b="1" spc="-39" dirty="0">
                  <a:solidFill>
                    <a:srgbClr val="002360"/>
                  </a:solidFill>
                  <a:cs typeface="Goldplay Bold"/>
                </a:rPr>
                <a:t> </a:t>
              </a:r>
              <a:r>
                <a:rPr sz="1400" b="1" spc="-24" dirty="0">
                  <a:solidFill>
                    <a:srgbClr val="002360"/>
                  </a:solidFill>
                  <a:cs typeface="Goldplay Bold"/>
                </a:rPr>
                <a:t>función</a:t>
              </a:r>
              <a:r>
                <a:rPr sz="1400" b="1" spc="-39" dirty="0">
                  <a:solidFill>
                    <a:srgbClr val="002360"/>
                  </a:solidFill>
                  <a:cs typeface="Goldplay Bold"/>
                </a:rPr>
                <a:t> </a:t>
              </a:r>
              <a:r>
                <a:rPr sz="1400" b="1" spc="-6" dirty="0">
                  <a:solidFill>
                    <a:srgbClr val="002360"/>
                  </a:solidFill>
                  <a:cs typeface="Goldplay Bold"/>
                </a:rPr>
                <a:t>renal*</a:t>
              </a:r>
              <a:endParaRPr sz="1400" dirty="0">
                <a:cs typeface="Goldplay"/>
              </a:endParaRPr>
            </a:p>
          </p:txBody>
        </p:sp>
        <p:pic>
          <p:nvPicPr>
            <p:cNvPr id="43" name="object 28">
              <a:extLst>
                <a:ext uri="{FF2B5EF4-FFF2-40B4-BE49-F238E27FC236}">
                  <a16:creationId xmlns:a16="http://schemas.microsoft.com/office/drawing/2014/main" id="{8D706897-0446-2B74-EC3B-F24CD2C23947}"/>
                </a:ext>
              </a:extLst>
            </p:cNvPr>
            <p:cNvPicPr/>
            <p:nvPr/>
          </p:nvPicPr>
          <p:blipFill>
            <a:blip r:embed="rId3" cstate="print"/>
            <a:stretch>
              <a:fillRect/>
            </a:stretch>
          </p:blipFill>
          <p:spPr>
            <a:xfrm>
              <a:off x="2689280" y="4516056"/>
              <a:ext cx="95243" cy="95243"/>
            </a:xfrm>
            <a:prstGeom prst="rect">
              <a:avLst/>
            </a:prstGeom>
          </p:spPr>
        </p:pic>
        <p:sp>
          <p:nvSpPr>
            <p:cNvPr id="44" name="object 29">
              <a:extLst>
                <a:ext uri="{FF2B5EF4-FFF2-40B4-BE49-F238E27FC236}">
                  <a16:creationId xmlns:a16="http://schemas.microsoft.com/office/drawing/2014/main" id="{059A65AD-90F3-39F0-048B-50B5AD479FF7}"/>
                </a:ext>
              </a:extLst>
            </p:cNvPr>
            <p:cNvSpPr txBox="1"/>
            <p:nvPr/>
          </p:nvSpPr>
          <p:spPr>
            <a:xfrm>
              <a:off x="2500444" y="4493532"/>
              <a:ext cx="2470426" cy="449977"/>
            </a:xfrm>
            <a:prstGeom prst="rect">
              <a:avLst/>
            </a:prstGeom>
          </p:spPr>
          <p:txBody>
            <a:bodyPr vert="horz" wrap="square" lIns="0" tIns="9627" rIns="0" bIns="0" rtlCol="0">
              <a:spAutoFit/>
            </a:bodyPr>
            <a:lstStyle/>
            <a:p>
              <a:pPr marR="3081" algn="r">
                <a:lnSpc>
                  <a:spcPts val="1255"/>
                </a:lnSpc>
                <a:spcBef>
                  <a:spcPts val="76"/>
                </a:spcBef>
              </a:pPr>
              <a:r>
                <a:rPr sz="1400" b="1" dirty="0">
                  <a:solidFill>
                    <a:srgbClr val="0C3169"/>
                  </a:solidFill>
                  <a:cs typeface="Goldplay Bold"/>
                </a:rPr>
                <a:t>Concomitante</a:t>
              </a:r>
              <a:r>
                <a:rPr sz="1400" b="1" spc="21" dirty="0">
                  <a:solidFill>
                    <a:srgbClr val="0C3169"/>
                  </a:solidFill>
                  <a:cs typeface="Goldplay Bold"/>
                </a:rPr>
                <a:t> </a:t>
              </a:r>
              <a:r>
                <a:rPr sz="1400" b="1" dirty="0">
                  <a:solidFill>
                    <a:srgbClr val="0C3169"/>
                  </a:solidFill>
                  <a:cs typeface="Goldplay Bold"/>
                </a:rPr>
                <a:t>a</a:t>
              </a:r>
              <a:r>
                <a:rPr sz="1400" b="1" spc="21" dirty="0">
                  <a:solidFill>
                    <a:srgbClr val="0C3169"/>
                  </a:solidFill>
                  <a:cs typeface="Goldplay Bold"/>
                </a:rPr>
                <a:t> </a:t>
              </a:r>
              <a:r>
                <a:rPr sz="1400" b="1" spc="-6" dirty="0">
                  <a:solidFill>
                    <a:srgbClr val="0C3169"/>
                  </a:solidFill>
                  <a:cs typeface="Goldplay Bold"/>
                </a:rPr>
                <a:t>nefrotóxicos</a:t>
              </a:r>
              <a:endParaRPr sz="1400" dirty="0">
                <a:cs typeface="Goldplay"/>
              </a:endParaRPr>
            </a:p>
            <a:p>
              <a:pPr marR="3081" algn="r">
                <a:lnSpc>
                  <a:spcPts val="1255"/>
                </a:lnSpc>
              </a:pPr>
              <a:r>
                <a:rPr sz="1400" b="1" dirty="0">
                  <a:solidFill>
                    <a:srgbClr val="0C3169"/>
                  </a:solidFill>
                  <a:cs typeface="Goldplay Bold"/>
                </a:rPr>
                <a:t>y</a:t>
              </a:r>
              <a:r>
                <a:rPr sz="1400" b="1" spc="-21" dirty="0">
                  <a:solidFill>
                    <a:srgbClr val="0C3169"/>
                  </a:solidFill>
                  <a:cs typeface="Goldplay Bold"/>
                </a:rPr>
                <a:t> </a:t>
              </a:r>
              <a:r>
                <a:rPr sz="1400" b="1" spc="-6" dirty="0">
                  <a:solidFill>
                    <a:srgbClr val="0C3169"/>
                  </a:solidFill>
                  <a:cs typeface="Goldplay Bold"/>
                </a:rPr>
                <a:t>hepatotóxicos</a:t>
              </a:r>
              <a:endParaRPr sz="1400" dirty="0">
                <a:cs typeface="Goldplay"/>
              </a:endParaRPr>
            </a:p>
            <a:p>
              <a:pPr marL="7701" algn="r">
                <a:spcBef>
                  <a:spcPts val="188"/>
                </a:spcBef>
              </a:pPr>
              <a:r>
                <a:rPr sz="1000" dirty="0">
                  <a:solidFill>
                    <a:srgbClr val="002360"/>
                  </a:solidFill>
                  <a:cs typeface="Goldplay"/>
                </a:rPr>
                <a:t>AINES,</a:t>
              </a:r>
              <a:r>
                <a:rPr sz="1000" spc="-30" dirty="0">
                  <a:solidFill>
                    <a:srgbClr val="002360"/>
                  </a:solidFill>
                  <a:cs typeface="Goldplay"/>
                </a:rPr>
                <a:t> </a:t>
              </a:r>
              <a:r>
                <a:rPr sz="1000" dirty="0">
                  <a:solidFill>
                    <a:srgbClr val="002360"/>
                  </a:solidFill>
                  <a:cs typeface="Goldplay"/>
                </a:rPr>
                <a:t>ECAS,</a:t>
              </a:r>
              <a:r>
                <a:rPr sz="1000" spc="30" dirty="0">
                  <a:solidFill>
                    <a:srgbClr val="002360"/>
                  </a:solidFill>
                  <a:cs typeface="Goldplay"/>
                </a:rPr>
                <a:t> </a:t>
              </a:r>
              <a:r>
                <a:rPr sz="1000" spc="-12" dirty="0">
                  <a:solidFill>
                    <a:srgbClr val="002360"/>
                  </a:solidFill>
                  <a:cs typeface="Goldplay"/>
                </a:rPr>
                <a:t>ESTATINAS,</a:t>
              </a:r>
              <a:r>
                <a:rPr sz="1000" spc="12" dirty="0">
                  <a:solidFill>
                    <a:srgbClr val="002360"/>
                  </a:solidFill>
                  <a:cs typeface="Goldplay"/>
                </a:rPr>
                <a:t> </a:t>
              </a:r>
              <a:r>
                <a:rPr sz="1000" dirty="0">
                  <a:solidFill>
                    <a:srgbClr val="002360"/>
                  </a:solidFill>
                  <a:cs typeface="Goldplay"/>
                </a:rPr>
                <a:t>Hierba</a:t>
              </a:r>
              <a:r>
                <a:rPr sz="1000" spc="36" dirty="0">
                  <a:solidFill>
                    <a:srgbClr val="002360"/>
                  </a:solidFill>
                  <a:cs typeface="Goldplay"/>
                </a:rPr>
                <a:t> </a:t>
              </a:r>
              <a:r>
                <a:rPr sz="1000" dirty="0">
                  <a:solidFill>
                    <a:srgbClr val="002360"/>
                  </a:solidFill>
                  <a:cs typeface="Goldplay"/>
                </a:rPr>
                <a:t>de</a:t>
              </a:r>
              <a:r>
                <a:rPr sz="1000" spc="61" dirty="0">
                  <a:solidFill>
                    <a:srgbClr val="002360"/>
                  </a:solidFill>
                  <a:cs typeface="Goldplay"/>
                </a:rPr>
                <a:t> </a:t>
              </a:r>
              <a:r>
                <a:rPr sz="1000" dirty="0">
                  <a:solidFill>
                    <a:srgbClr val="002360"/>
                  </a:solidFill>
                  <a:cs typeface="Goldplay"/>
                </a:rPr>
                <a:t>San</a:t>
              </a:r>
              <a:r>
                <a:rPr sz="1000" spc="30" dirty="0">
                  <a:solidFill>
                    <a:srgbClr val="002360"/>
                  </a:solidFill>
                  <a:cs typeface="Goldplay"/>
                </a:rPr>
                <a:t> </a:t>
              </a:r>
              <a:r>
                <a:rPr sz="1000" spc="-12" dirty="0">
                  <a:solidFill>
                    <a:srgbClr val="002360"/>
                  </a:solidFill>
                  <a:cs typeface="Goldplay"/>
                </a:rPr>
                <a:t>Juan</a:t>
              </a:r>
              <a:endParaRPr sz="1000" dirty="0">
                <a:cs typeface="Goldplay"/>
              </a:endParaRPr>
            </a:p>
          </p:txBody>
        </p:sp>
        <p:sp>
          <p:nvSpPr>
            <p:cNvPr id="45" name="object 6">
              <a:extLst>
                <a:ext uri="{FF2B5EF4-FFF2-40B4-BE49-F238E27FC236}">
                  <a16:creationId xmlns:a16="http://schemas.microsoft.com/office/drawing/2014/main" id="{5F8F34C3-7617-8E9D-B2B2-59A599BB2524}"/>
                </a:ext>
              </a:extLst>
            </p:cNvPr>
            <p:cNvSpPr txBox="1"/>
            <p:nvPr/>
          </p:nvSpPr>
          <p:spPr>
            <a:xfrm>
              <a:off x="9496854" y="2198473"/>
              <a:ext cx="1298438" cy="513558"/>
            </a:xfrm>
            <a:prstGeom prst="rect">
              <a:avLst/>
            </a:prstGeom>
          </p:spPr>
          <p:txBody>
            <a:bodyPr vert="horz" wrap="square" lIns="0" tIns="44667" rIns="0" bIns="0" rtlCol="0">
              <a:spAutoFit/>
            </a:bodyPr>
            <a:lstStyle/>
            <a:p>
              <a:pPr marL="7701">
                <a:spcBef>
                  <a:spcPts val="352"/>
                </a:spcBef>
              </a:pPr>
              <a:r>
                <a:rPr sz="1000" spc="-6" dirty="0">
                  <a:solidFill>
                    <a:srgbClr val="0C3169"/>
                  </a:solidFill>
                  <a:cs typeface="Goldplay"/>
                </a:rPr>
                <a:t>Contraindicado</a:t>
              </a:r>
              <a:endParaRPr sz="1000">
                <a:cs typeface="Goldplay"/>
              </a:endParaRPr>
            </a:p>
            <a:p>
              <a:pPr marL="7701">
                <a:spcBef>
                  <a:spcPts val="293"/>
                </a:spcBef>
              </a:pPr>
              <a:r>
                <a:rPr sz="1000" dirty="0">
                  <a:solidFill>
                    <a:srgbClr val="0C3169"/>
                  </a:solidFill>
                  <a:cs typeface="Goldplay"/>
                </a:rPr>
                <a:t>Uso</a:t>
              </a:r>
              <a:r>
                <a:rPr sz="1000" spc="27" dirty="0">
                  <a:solidFill>
                    <a:srgbClr val="0C3169"/>
                  </a:solidFill>
                  <a:cs typeface="Goldplay"/>
                </a:rPr>
                <a:t> </a:t>
              </a:r>
              <a:r>
                <a:rPr sz="1000" dirty="0">
                  <a:solidFill>
                    <a:srgbClr val="0C3169"/>
                  </a:solidFill>
                  <a:cs typeface="Goldplay"/>
                </a:rPr>
                <a:t>con</a:t>
              </a:r>
              <a:r>
                <a:rPr sz="1000" spc="27" dirty="0">
                  <a:solidFill>
                    <a:srgbClr val="0C3169"/>
                  </a:solidFill>
                  <a:cs typeface="Goldplay"/>
                </a:rPr>
                <a:t> </a:t>
              </a:r>
              <a:r>
                <a:rPr sz="1000" spc="-6" dirty="0">
                  <a:solidFill>
                    <a:srgbClr val="0C3169"/>
                  </a:solidFill>
                  <a:cs typeface="Goldplay"/>
                </a:rPr>
                <a:t>precaución</a:t>
              </a:r>
              <a:endParaRPr sz="1000">
                <a:cs typeface="Goldplay"/>
              </a:endParaRPr>
            </a:p>
            <a:p>
              <a:pPr marL="7701">
                <a:spcBef>
                  <a:spcPts val="394"/>
                </a:spcBef>
              </a:pPr>
              <a:r>
                <a:rPr sz="1000" dirty="0">
                  <a:solidFill>
                    <a:srgbClr val="0C3169"/>
                  </a:solidFill>
                  <a:cs typeface="Goldplay"/>
                </a:rPr>
                <a:t>No</a:t>
              </a:r>
              <a:r>
                <a:rPr sz="1000" spc="42" dirty="0">
                  <a:solidFill>
                    <a:srgbClr val="0C3169"/>
                  </a:solidFill>
                  <a:cs typeface="Goldplay"/>
                </a:rPr>
                <a:t> </a:t>
              </a:r>
              <a:r>
                <a:rPr sz="1000" dirty="0">
                  <a:solidFill>
                    <a:srgbClr val="0C3169"/>
                  </a:solidFill>
                  <a:cs typeface="Goldplay"/>
                </a:rPr>
                <a:t>recomendado</a:t>
              </a:r>
              <a:r>
                <a:rPr sz="1000" spc="45" dirty="0">
                  <a:solidFill>
                    <a:srgbClr val="0C3169"/>
                  </a:solidFill>
                  <a:cs typeface="Goldplay"/>
                </a:rPr>
                <a:t> </a:t>
              </a:r>
              <a:r>
                <a:rPr sz="1000" dirty="0">
                  <a:solidFill>
                    <a:srgbClr val="0C3169"/>
                  </a:solidFill>
                  <a:cs typeface="Goldplay"/>
                </a:rPr>
                <a:t>en</a:t>
              </a:r>
              <a:r>
                <a:rPr sz="1000" spc="45" dirty="0">
                  <a:solidFill>
                    <a:srgbClr val="0C3169"/>
                  </a:solidFill>
                  <a:cs typeface="Goldplay"/>
                </a:rPr>
                <a:t> </a:t>
              </a:r>
              <a:r>
                <a:rPr sz="1000" spc="-15" dirty="0">
                  <a:solidFill>
                    <a:srgbClr val="0C3169"/>
                  </a:solidFill>
                  <a:cs typeface="Goldplay"/>
                </a:rPr>
                <a:t>DA</a:t>
              </a:r>
              <a:endParaRPr sz="1000">
                <a:cs typeface="Goldplay"/>
              </a:endParaRPr>
            </a:p>
          </p:txBody>
        </p:sp>
        <p:pic>
          <p:nvPicPr>
            <p:cNvPr id="46" name="object 18">
              <a:extLst>
                <a:ext uri="{FF2B5EF4-FFF2-40B4-BE49-F238E27FC236}">
                  <a16:creationId xmlns:a16="http://schemas.microsoft.com/office/drawing/2014/main" id="{62113191-9186-D39A-B889-E30BCAEAFC40}"/>
                </a:ext>
              </a:extLst>
            </p:cNvPr>
            <p:cNvPicPr/>
            <p:nvPr/>
          </p:nvPicPr>
          <p:blipFill>
            <a:blip r:embed="rId9" cstate="print"/>
            <a:stretch>
              <a:fillRect/>
            </a:stretch>
          </p:blipFill>
          <p:spPr>
            <a:xfrm>
              <a:off x="9249504" y="2431219"/>
              <a:ext cx="118527" cy="118520"/>
            </a:xfrm>
            <a:prstGeom prst="rect">
              <a:avLst/>
            </a:prstGeom>
          </p:spPr>
        </p:pic>
        <p:pic>
          <p:nvPicPr>
            <p:cNvPr id="47" name="object 19">
              <a:extLst>
                <a:ext uri="{FF2B5EF4-FFF2-40B4-BE49-F238E27FC236}">
                  <a16:creationId xmlns:a16="http://schemas.microsoft.com/office/drawing/2014/main" id="{43FAB88C-EEE8-CCC3-2058-508C5C2042D0}"/>
                </a:ext>
              </a:extLst>
            </p:cNvPr>
            <p:cNvPicPr/>
            <p:nvPr/>
          </p:nvPicPr>
          <p:blipFill>
            <a:blip r:embed="rId10" cstate="print"/>
            <a:stretch>
              <a:fillRect/>
            </a:stretch>
          </p:blipFill>
          <p:spPr>
            <a:xfrm>
              <a:off x="9249504" y="2252021"/>
              <a:ext cx="118527" cy="118520"/>
            </a:xfrm>
            <a:prstGeom prst="rect">
              <a:avLst/>
            </a:prstGeom>
          </p:spPr>
        </p:pic>
        <p:pic>
          <p:nvPicPr>
            <p:cNvPr id="48" name="object 22">
              <a:extLst>
                <a:ext uri="{FF2B5EF4-FFF2-40B4-BE49-F238E27FC236}">
                  <a16:creationId xmlns:a16="http://schemas.microsoft.com/office/drawing/2014/main" id="{D3BF7C54-4D94-46D8-C3C2-EA9236A4B591}"/>
                </a:ext>
              </a:extLst>
            </p:cNvPr>
            <p:cNvPicPr/>
            <p:nvPr/>
          </p:nvPicPr>
          <p:blipFill>
            <a:blip r:embed="rId11" cstate="print"/>
            <a:stretch>
              <a:fillRect/>
            </a:stretch>
          </p:blipFill>
          <p:spPr>
            <a:xfrm>
              <a:off x="9249504" y="2610418"/>
              <a:ext cx="126991" cy="118520"/>
            </a:xfrm>
            <a:prstGeom prst="rect">
              <a:avLst/>
            </a:prstGeom>
          </p:spPr>
        </p:pic>
        <p:sp>
          <p:nvSpPr>
            <p:cNvPr id="49" name="object 21">
              <a:extLst>
                <a:ext uri="{FF2B5EF4-FFF2-40B4-BE49-F238E27FC236}">
                  <a16:creationId xmlns:a16="http://schemas.microsoft.com/office/drawing/2014/main" id="{134E60A4-864B-7B58-C37F-2C11A4AC3D03}"/>
                </a:ext>
              </a:extLst>
            </p:cNvPr>
            <p:cNvSpPr txBox="1"/>
            <p:nvPr/>
          </p:nvSpPr>
          <p:spPr>
            <a:xfrm>
              <a:off x="7496544" y="2784763"/>
              <a:ext cx="2751671" cy="622013"/>
            </a:xfrm>
            <a:prstGeom prst="rect">
              <a:avLst/>
            </a:prstGeom>
          </p:spPr>
          <p:txBody>
            <a:bodyPr vert="horz" wrap="square" lIns="0" tIns="770" rIns="0" bIns="0" rtlCol="0">
              <a:spAutoFit/>
            </a:bodyPr>
            <a:lstStyle/>
            <a:p>
              <a:pPr marL="144000"/>
              <a:r>
                <a:rPr sz="1400" b="1" dirty="0" err="1">
                  <a:solidFill>
                    <a:srgbClr val="0C3169"/>
                  </a:solidFill>
                  <a:cs typeface="Goldplay Bold"/>
                </a:rPr>
                <a:t>Infecciones</a:t>
              </a:r>
              <a:r>
                <a:rPr sz="1400" b="1" spc="30" dirty="0">
                  <a:solidFill>
                    <a:srgbClr val="0C3169"/>
                  </a:solidFill>
                  <a:cs typeface="Goldplay Bold"/>
                </a:rPr>
                <a:t> </a:t>
              </a:r>
              <a:r>
                <a:rPr sz="1400" b="1" spc="-6" dirty="0">
                  <a:solidFill>
                    <a:srgbClr val="0C3169"/>
                  </a:solidFill>
                  <a:cs typeface="Goldplay Bold"/>
                </a:rPr>
                <a:t>graves</a:t>
              </a:r>
              <a:endParaRPr sz="1400" dirty="0">
                <a:cs typeface="Goldplay"/>
              </a:endParaRPr>
            </a:p>
            <a:p>
              <a:pPr marR="1532940">
                <a:lnSpc>
                  <a:spcPct val="102299"/>
                </a:lnSpc>
                <a:spcBef>
                  <a:spcPts val="258"/>
                </a:spcBef>
              </a:pPr>
              <a:r>
                <a:rPr sz="1000" spc="-6" dirty="0">
                  <a:solidFill>
                    <a:srgbClr val="002360"/>
                  </a:solidFill>
                  <a:cs typeface="Goldplay"/>
                </a:rPr>
                <a:t>Bacterianas Fúngicas Parasitarias</a:t>
              </a:r>
              <a:endParaRPr sz="1000" dirty="0">
                <a:cs typeface="Goldplay"/>
              </a:endParaRPr>
            </a:p>
            <a:p>
              <a:pPr>
                <a:spcBef>
                  <a:spcPts val="24"/>
                </a:spcBef>
              </a:pPr>
              <a:r>
                <a:rPr sz="1000" dirty="0">
                  <a:solidFill>
                    <a:srgbClr val="002360"/>
                  </a:solidFill>
                  <a:cs typeface="Goldplay"/>
                </a:rPr>
                <a:t>Víricas</a:t>
              </a:r>
              <a:r>
                <a:rPr sz="1000" spc="52" dirty="0">
                  <a:solidFill>
                    <a:srgbClr val="002360"/>
                  </a:solidFill>
                  <a:cs typeface="Goldplay"/>
                </a:rPr>
                <a:t> </a:t>
              </a:r>
              <a:r>
                <a:rPr sz="1000" dirty="0">
                  <a:solidFill>
                    <a:srgbClr val="002360"/>
                  </a:solidFill>
                  <a:cs typeface="Goldplay"/>
                </a:rPr>
                <a:t>(Herpes</a:t>
              </a:r>
              <a:r>
                <a:rPr sz="1000" spc="55" dirty="0">
                  <a:solidFill>
                    <a:srgbClr val="002360"/>
                  </a:solidFill>
                  <a:cs typeface="Goldplay"/>
                </a:rPr>
                <a:t> </a:t>
              </a:r>
              <a:r>
                <a:rPr sz="1000" spc="-6" dirty="0">
                  <a:solidFill>
                    <a:srgbClr val="002360"/>
                  </a:solidFill>
                  <a:cs typeface="Goldplay"/>
                </a:rPr>
                <a:t>simplex)</a:t>
              </a:r>
              <a:endParaRPr sz="1000" dirty="0">
                <a:cs typeface="Goldplay"/>
              </a:endParaRPr>
            </a:p>
          </p:txBody>
        </p:sp>
        <p:sp>
          <p:nvSpPr>
            <p:cNvPr id="50" name="object 21">
              <a:extLst>
                <a:ext uri="{FF2B5EF4-FFF2-40B4-BE49-F238E27FC236}">
                  <a16:creationId xmlns:a16="http://schemas.microsoft.com/office/drawing/2014/main" id="{07228CFE-3B87-E695-1B5E-5CA3853D88BE}"/>
                </a:ext>
              </a:extLst>
            </p:cNvPr>
            <p:cNvSpPr txBox="1"/>
            <p:nvPr/>
          </p:nvSpPr>
          <p:spPr>
            <a:xfrm>
              <a:off x="7810380" y="3759658"/>
              <a:ext cx="2751671" cy="186145"/>
            </a:xfrm>
            <a:prstGeom prst="rect">
              <a:avLst/>
            </a:prstGeom>
          </p:spPr>
          <p:txBody>
            <a:bodyPr vert="horz" wrap="square" lIns="0" tIns="770" rIns="0" bIns="0" rtlCol="0">
              <a:spAutoFit/>
            </a:bodyPr>
            <a:lstStyle/>
            <a:p>
              <a:r>
                <a:rPr lang="es-ES" sz="1400" b="1" dirty="0">
                  <a:solidFill>
                    <a:srgbClr val="0C3169"/>
                  </a:solidFill>
                  <a:cs typeface="Goldplay Bold"/>
                </a:rPr>
                <a:t>Enfermedades hepáticas</a:t>
              </a:r>
              <a:endParaRPr sz="1000" dirty="0">
                <a:cs typeface="Goldplay"/>
              </a:endParaRPr>
            </a:p>
          </p:txBody>
        </p:sp>
      </p:grpSp>
      <p:sp>
        <p:nvSpPr>
          <p:cNvPr id="56" name="Rectángulo redondeado 55">
            <a:extLst>
              <a:ext uri="{FF2B5EF4-FFF2-40B4-BE49-F238E27FC236}">
                <a16:creationId xmlns:a16="http://schemas.microsoft.com/office/drawing/2014/main" id="{7937D128-3176-E6B7-CB3C-BD344FA56CE8}"/>
              </a:ext>
            </a:extLst>
          </p:cNvPr>
          <p:cNvSpPr/>
          <p:nvPr/>
        </p:nvSpPr>
        <p:spPr>
          <a:xfrm>
            <a:off x="1074590" y="1468551"/>
            <a:ext cx="10045694" cy="4287295"/>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912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7D420-F367-1ACD-80E3-B7F29E2FA7F7}"/>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857CABDB-BE37-5174-4D46-191885B64E57}"/>
              </a:ext>
            </a:extLst>
          </p:cNvPr>
          <p:cNvSpPr>
            <a:spLocks noGrp="1"/>
          </p:cNvSpPr>
          <p:nvPr>
            <p:ph type="title"/>
          </p:nvPr>
        </p:nvSpPr>
        <p:spPr/>
        <p:txBody>
          <a:bodyPr>
            <a:normAutofit/>
          </a:bodyPr>
          <a:lstStyle/>
          <a:p>
            <a:r>
              <a:rPr lang="es-ES" dirty="0"/>
              <a:t>Estudio </a:t>
            </a:r>
            <a:r>
              <a:rPr lang="es-ES" dirty="0" err="1"/>
              <a:t>ADvantage</a:t>
            </a:r>
            <a:r>
              <a:rPr lang="es-ES" dirty="0"/>
              <a:t>:</a:t>
            </a:r>
            <a:br>
              <a:rPr lang="es-ES" dirty="0"/>
            </a:br>
            <a:r>
              <a:rPr lang="es-ES" dirty="0"/>
              <a:t>Eficacia y seguridad de </a:t>
            </a:r>
            <a:r>
              <a:rPr lang="es-ES" dirty="0" err="1"/>
              <a:t>lebrikizumab</a:t>
            </a:r>
            <a:r>
              <a:rPr lang="es-ES" dirty="0"/>
              <a:t> en pacientes adultos y adolescentes con DA moderada a grave no respondedores o no candidatos a ciclosporina A</a:t>
            </a:r>
          </a:p>
        </p:txBody>
      </p:sp>
    </p:spTree>
    <p:extLst>
      <p:ext uri="{BB962C8B-B14F-4D97-AF65-F5344CB8AC3E}">
        <p14:creationId xmlns:p14="http://schemas.microsoft.com/office/powerpoint/2010/main" val="27079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5D24-3214-8827-67AC-8993D8C56F3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C3CD39AC-52A0-ADC9-23D9-A1CEFB73398B}"/>
              </a:ext>
            </a:extLst>
          </p:cNvPr>
          <p:cNvSpPr>
            <a:spLocks noGrp="1"/>
          </p:cNvSpPr>
          <p:nvPr>
            <p:ph type="title"/>
          </p:nvPr>
        </p:nvSpPr>
        <p:spPr>
          <a:xfrm>
            <a:off x="541057" y="116446"/>
            <a:ext cx="10897907" cy="799538"/>
          </a:xfrm>
        </p:spPr>
        <p:txBody>
          <a:bodyPr/>
          <a:lstStyle/>
          <a:p>
            <a:r>
              <a:rPr lang="es-ES" sz="2000" dirty="0"/>
              <a:t>Una mayor proporción de pacientes con control inadecuado o no aptos para CsA alcanzó una mejora ≥ 4 puntos en el prurito-NRS a la semana 16 con LEB+TCS vs. PBO+TCS</a:t>
            </a:r>
            <a:r>
              <a:rPr lang="es-ES" sz="2000" baseline="30000" dirty="0"/>
              <a:t>$‡1</a:t>
            </a:r>
          </a:p>
        </p:txBody>
      </p:sp>
      <p:graphicFrame>
        <p:nvGraphicFramePr>
          <p:cNvPr id="6" name="Tabla 5">
            <a:extLst>
              <a:ext uri="{FF2B5EF4-FFF2-40B4-BE49-F238E27FC236}">
                <a16:creationId xmlns:a16="http://schemas.microsoft.com/office/drawing/2014/main" id="{628C9D87-FD75-2E9D-0745-BA4DAD2C75AB}"/>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5" name="CuadroTexto 4">
            <a:extLst>
              <a:ext uri="{FF2B5EF4-FFF2-40B4-BE49-F238E27FC236}">
                <a16:creationId xmlns:a16="http://schemas.microsoft.com/office/drawing/2014/main" id="{F19F815E-0DFE-D37C-A120-A5C3254048A0}"/>
              </a:ext>
            </a:extLst>
          </p:cNvPr>
          <p:cNvSpPr txBox="1"/>
          <p:nvPr/>
        </p:nvSpPr>
        <p:spPr>
          <a:xfrm>
            <a:off x="1413264" y="5785652"/>
            <a:ext cx="8851324" cy="846386"/>
          </a:xfrm>
          <a:prstGeom prst="rect">
            <a:avLst/>
          </a:prstGeom>
          <a:noFill/>
        </p:spPr>
        <p:txBody>
          <a:bodyPr wrap="square" rtlCol="0">
            <a:spAutoFit/>
          </a:bodyPr>
          <a:lstStyle/>
          <a:p>
            <a:r>
              <a:rPr lang="es-ES" sz="700" dirty="0">
                <a:solidFill>
                  <a:srgbClr val="646464"/>
                </a:solidFill>
              </a:rPr>
              <a:t>***p&lt;0,001; **p&lt;0,01; *p&lt;0,05 ; frente al PBO de las pruebas CMH (estimación primaria). Se muestra la diferencia de riesgo ajustada, mientras que las estimaciones de proporción no ajustadas.</a:t>
            </a:r>
            <a:r>
              <a:rPr lang="es-ES" sz="700" baseline="30000" dirty="0">
                <a:solidFill>
                  <a:srgbClr val="646464"/>
                </a:solidFill>
              </a:rPr>
              <a:t>1</a:t>
            </a:r>
            <a:r>
              <a:rPr lang="es-ES" sz="700" dirty="0">
                <a:solidFill>
                  <a:srgbClr val="646464"/>
                </a:solidFill>
              </a:rPr>
              <a:t>;</a:t>
            </a:r>
            <a:r>
              <a:rPr lang="es-ES" sz="700" baseline="30000" dirty="0">
                <a:solidFill>
                  <a:srgbClr val="646464"/>
                </a:solidFill>
              </a:rPr>
              <a:t> $</a:t>
            </a:r>
            <a:r>
              <a:rPr lang="es-ES" sz="700" dirty="0">
                <a:solidFill>
                  <a:srgbClr val="646464"/>
                </a:solidFill>
              </a:rPr>
              <a:t>El modelo se ajustó por país, edad (adolescentes/adultos), uso previo de </a:t>
            </a:r>
            <a:r>
              <a:rPr lang="es-ES" sz="700" dirty="0" err="1">
                <a:solidFill>
                  <a:srgbClr val="646464"/>
                </a:solidFill>
              </a:rPr>
              <a:t>dupilumab</a:t>
            </a:r>
            <a:r>
              <a:rPr lang="es-ES" sz="700" dirty="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700" baseline="30000" dirty="0">
                <a:solidFill>
                  <a:srgbClr val="646464"/>
                </a:solidFill>
              </a:rPr>
              <a:t>1</a:t>
            </a:r>
            <a:r>
              <a:rPr lang="es-ES" sz="700" dirty="0">
                <a:solidFill>
                  <a:srgbClr val="646464"/>
                </a:solidFill>
              </a:rPr>
              <a:t> </a:t>
            </a:r>
          </a:p>
          <a:p>
            <a:r>
              <a:rPr lang="es-ES" sz="700" b="1" dirty="0">
                <a:solidFill>
                  <a:srgbClr val="646464"/>
                </a:solidFill>
              </a:rPr>
              <a:t>C2S</a:t>
            </a:r>
            <a:r>
              <a:rPr lang="es-ES" sz="700" dirty="0">
                <a:solidFill>
                  <a:srgbClr val="646464"/>
                </a:solidFill>
              </a:rPr>
              <a:t>: cada 2 semanas; </a:t>
            </a:r>
            <a:r>
              <a:rPr lang="es-ES" sz="700" b="1" dirty="0">
                <a:solidFill>
                  <a:srgbClr val="646464"/>
                </a:solidFill>
              </a:rPr>
              <a:t>CsA</a:t>
            </a:r>
            <a:r>
              <a:rPr lang="es-ES" sz="700" dirty="0">
                <a:solidFill>
                  <a:srgbClr val="646464"/>
                </a:solidFill>
              </a:rPr>
              <a:t>: ciclosporina A; </a:t>
            </a:r>
            <a:r>
              <a:rPr lang="es-ES" sz="700" b="1" dirty="0">
                <a:solidFill>
                  <a:srgbClr val="646464"/>
                </a:solidFill>
              </a:rPr>
              <a:t>NRS</a:t>
            </a:r>
            <a:r>
              <a:rPr lang="es-ES" sz="700" dirty="0">
                <a:solidFill>
                  <a:srgbClr val="646464"/>
                </a:solidFill>
              </a:rPr>
              <a:t>: escala de valoración numérica; </a:t>
            </a:r>
            <a:r>
              <a:rPr lang="es-ES" sz="700" b="1" dirty="0">
                <a:solidFill>
                  <a:srgbClr val="646464"/>
                </a:solidFill>
              </a:rPr>
              <a:t>LEB</a:t>
            </a:r>
            <a:r>
              <a:rPr lang="es-ES" sz="700" dirty="0">
                <a:solidFill>
                  <a:srgbClr val="646464"/>
                </a:solidFill>
              </a:rPr>
              <a:t>: lebrikizumab; </a:t>
            </a:r>
            <a:r>
              <a:rPr lang="es-ES" sz="700" b="1" dirty="0">
                <a:solidFill>
                  <a:srgbClr val="646464"/>
                </a:solidFill>
              </a:rPr>
              <a:t>PBO</a:t>
            </a:r>
            <a:r>
              <a:rPr lang="es-ES" sz="700" dirty="0">
                <a:solidFill>
                  <a:srgbClr val="646464"/>
                </a:solidFill>
              </a:rPr>
              <a:t>: placebo; </a:t>
            </a:r>
            <a:r>
              <a:rPr lang="es-ES" sz="700" b="1" dirty="0">
                <a:solidFill>
                  <a:srgbClr val="646464"/>
                </a:solidFill>
              </a:rPr>
              <a:t>TCS</a:t>
            </a:r>
            <a:r>
              <a:rPr lang="es-ES" sz="700" dirty="0">
                <a:solidFill>
                  <a:srgbClr val="646464"/>
                </a:solidFill>
              </a:rPr>
              <a:t>: corticoesteroides tópicos.</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a:t>
            </a:r>
            <a:r>
              <a:rPr lang="es-ES" sz="700" dirty="0">
                <a:solidFill>
                  <a:srgbClr val="646464"/>
                </a:solidFill>
              </a:rPr>
              <a:t>. Lebrikizumab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sp>
        <p:nvSpPr>
          <p:cNvPr id="2" name="Rectángulo redondeado 1">
            <a:extLst>
              <a:ext uri="{FF2B5EF4-FFF2-40B4-BE49-F238E27FC236}">
                <a16:creationId xmlns:a16="http://schemas.microsoft.com/office/drawing/2014/main" id="{CAECFC53-F3E7-4ABA-B8B6-E87BF8D729BC}"/>
              </a:ext>
            </a:extLst>
          </p:cNvPr>
          <p:cNvSpPr/>
          <p:nvPr/>
        </p:nvSpPr>
        <p:spPr>
          <a:xfrm>
            <a:off x="8764723" y="1514051"/>
            <a:ext cx="2596462" cy="3761899"/>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object 36">
            <a:extLst>
              <a:ext uri="{FF2B5EF4-FFF2-40B4-BE49-F238E27FC236}">
                <a16:creationId xmlns:a16="http://schemas.microsoft.com/office/drawing/2014/main" id="{E7725B9D-B893-6FA9-5CBF-BCBFE3A69733}"/>
              </a:ext>
            </a:extLst>
          </p:cNvPr>
          <p:cNvSpPr txBox="1"/>
          <p:nvPr/>
        </p:nvSpPr>
        <p:spPr>
          <a:xfrm>
            <a:off x="9216695" y="4043915"/>
            <a:ext cx="1800908" cy="914106"/>
          </a:xfrm>
          <a:prstGeom prst="rect">
            <a:avLst/>
          </a:prstGeom>
        </p:spPr>
        <p:txBody>
          <a:bodyPr vert="horz" wrap="square" lIns="0" tIns="6931" rIns="0" bIns="0" rtlCol="0">
            <a:spAutoFit/>
          </a:bodyPr>
          <a:lstStyle/>
          <a:p>
            <a:pPr marL="23104" marR="18483" indent="-385" algn="ctr">
              <a:lnSpc>
                <a:spcPct val="101499"/>
              </a:lnSpc>
              <a:spcBef>
                <a:spcPts val="55"/>
              </a:spcBef>
            </a:pPr>
            <a:r>
              <a:rPr sz="1182" b="1" dirty="0">
                <a:solidFill>
                  <a:srgbClr val="233469"/>
                </a:solidFill>
                <a:cs typeface="Goldplay SemiBold"/>
              </a:rPr>
              <a:t>de</a:t>
            </a:r>
            <a:r>
              <a:rPr sz="1182" b="1" spc="15" dirty="0">
                <a:solidFill>
                  <a:srgbClr val="233469"/>
                </a:solidFill>
                <a:cs typeface="Goldplay SemiBold"/>
              </a:rPr>
              <a:t> </a:t>
            </a:r>
            <a:r>
              <a:rPr sz="1182" b="1" dirty="0">
                <a:solidFill>
                  <a:srgbClr val="233469"/>
                </a:solidFill>
                <a:cs typeface="Goldplay SemiBold"/>
              </a:rPr>
              <a:t>los</a:t>
            </a:r>
            <a:r>
              <a:rPr sz="1182" b="1" spc="15" dirty="0">
                <a:solidFill>
                  <a:srgbClr val="233469"/>
                </a:solidFill>
                <a:cs typeface="Goldplay SemiBold"/>
              </a:rPr>
              <a:t> </a:t>
            </a:r>
            <a:r>
              <a:rPr sz="1182" b="1" spc="-6" dirty="0">
                <a:solidFill>
                  <a:srgbClr val="233469"/>
                </a:solidFill>
                <a:cs typeface="Goldplay SemiBold"/>
              </a:rPr>
              <a:t>pacientes </a:t>
            </a:r>
            <a:r>
              <a:rPr sz="1182" b="1" dirty="0">
                <a:solidFill>
                  <a:srgbClr val="233469"/>
                </a:solidFill>
                <a:cs typeface="Goldplay SemiBold"/>
              </a:rPr>
              <a:t>tratados</a:t>
            </a:r>
            <a:r>
              <a:rPr sz="1182" b="1" spc="15" dirty="0">
                <a:solidFill>
                  <a:srgbClr val="233469"/>
                </a:solidFill>
                <a:cs typeface="Goldplay SemiBold"/>
              </a:rPr>
              <a:t> </a:t>
            </a:r>
            <a:r>
              <a:rPr sz="1182" b="1" dirty="0">
                <a:solidFill>
                  <a:srgbClr val="233469"/>
                </a:solidFill>
                <a:cs typeface="Goldplay SemiBold"/>
              </a:rPr>
              <a:t>con</a:t>
            </a:r>
            <a:r>
              <a:rPr sz="1182" b="1" spc="15" dirty="0">
                <a:solidFill>
                  <a:srgbClr val="233469"/>
                </a:solidFill>
                <a:cs typeface="Goldplay SemiBold"/>
              </a:rPr>
              <a:t> </a:t>
            </a:r>
            <a:r>
              <a:rPr sz="1182" b="1" spc="-6" dirty="0">
                <a:solidFill>
                  <a:srgbClr val="233469"/>
                </a:solidFill>
                <a:cs typeface="Goldplay SemiBold"/>
              </a:rPr>
              <a:t>EBGLYSS</a:t>
            </a:r>
            <a:r>
              <a:rPr sz="1182" b="1" spc="-6" baseline="30000" dirty="0">
                <a:solidFill>
                  <a:srgbClr val="233469"/>
                </a:solidFill>
                <a:cs typeface="Goldplay SemiBold"/>
              </a:rPr>
              <a:t>®</a:t>
            </a:r>
            <a:r>
              <a:rPr sz="1182" b="1" spc="-6" dirty="0">
                <a:solidFill>
                  <a:srgbClr val="233469"/>
                </a:solidFill>
                <a:cs typeface="Goldplay SemiBold"/>
              </a:rPr>
              <a:t> </a:t>
            </a:r>
            <a:r>
              <a:rPr lang="es-ES" sz="1182" b="1" spc="-6" dirty="0">
                <a:solidFill>
                  <a:srgbClr val="233469"/>
                </a:solidFill>
                <a:cs typeface="Goldplay SemiBold"/>
              </a:rPr>
              <a:t>+TCS </a:t>
            </a:r>
            <a:r>
              <a:rPr sz="1182" b="1" dirty="0" err="1">
                <a:solidFill>
                  <a:srgbClr val="233469"/>
                </a:solidFill>
                <a:cs typeface="Goldplay SemiBold"/>
              </a:rPr>
              <a:t>lograron</a:t>
            </a:r>
            <a:r>
              <a:rPr sz="1182" b="1" spc="12" dirty="0">
                <a:solidFill>
                  <a:srgbClr val="233469"/>
                </a:solidFill>
                <a:cs typeface="Goldplay SemiBold"/>
              </a:rPr>
              <a:t> </a:t>
            </a:r>
            <a:r>
              <a:rPr sz="1182" b="1" dirty="0">
                <a:solidFill>
                  <a:srgbClr val="233469"/>
                </a:solidFill>
                <a:cs typeface="Goldplay SemiBold"/>
              </a:rPr>
              <a:t>una</a:t>
            </a:r>
            <a:r>
              <a:rPr sz="1182" b="1" spc="15" dirty="0">
                <a:solidFill>
                  <a:srgbClr val="233469"/>
                </a:solidFill>
                <a:cs typeface="Goldplay SemiBold"/>
              </a:rPr>
              <a:t> </a:t>
            </a:r>
            <a:r>
              <a:rPr sz="1182" b="1" spc="-6" dirty="0">
                <a:solidFill>
                  <a:srgbClr val="233469"/>
                </a:solidFill>
                <a:cs typeface="Goldplay SemiBold"/>
              </a:rPr>
              <a:t>reducción </a:t>
            </a:r>
            <a:r>
              <a:rPr sz="1182" b="1" dirty="0">
                <a:solidFill>
                  <a:srgbClr val="233469"/>
                </a:solidFill>
                <a:cs typeface="Goldplay SemiBold"/>
              </a:rPr>
              <a:t>del </a:t>
            </a:r>
            <a:r>
              <a:rPr sz="1182" b="1" dirty="0" err="1">
                <a:solidFill>
                  <a:srgbClr val="233469"/>
                </a:solidFill>
                <a:cs typeface="Goldplay SemiBold"/>
              </a:rPr>
              <a:t>prúrito</a:t>
            </a:r>
            <a:r>
              <a:rPr sz="1182" b="1" spc="3" dirty="0">
                <a:solidFill>
                  <a:srgbClr val="233469"/>
                </a:solidFill>
                <a:cs typeface="Goldplay SemiBold"/>
              </a:rPr>
              <a:t> </a:t>
            </a:r>
            <a:r>
              <a:rPr lang="es-ES" sz="1182" spc="-21" dirty="0">
                <a:solidFill>
                  <a:srgbClr val="233469"/>
                </a:solidFill>
                <a:cs typeface="Symbol"/>
              </a:rPr>
              <a:t>≥</a:t>
            </a:r>
            <a:r>
              <a:rPr sz="1182" b="1" spc="-21" dirty="0">
                <a:solidFill>
                  <a:srgbClr val="233469"/>
                </a:solidFill>
                <a:cs typeface="Goldplay SemiBold"/>
              </a:rPr>
              <a:t>4</a:t>
            </a:r>
            <a:r>
              <a:rPr sz="1182" b="1" spc="3" dirty="0">
                <a:solidFill>
                  <a:srgbClr val="233469"/>
                </a:solidFill>
                <a:cs typeface="Goldplay SemiBold"/>
              </a:rPr>
              <a:t> </a:t>
            </a:r>
            <a:r>
              <a:rPr sz="1182" b="1" spc="-6" dirty="0">
                <a:solidFill>
                  <a:srgbClr val="233469"/>
                </a:solidFill>
                <a:cs typeface="Goldplay SemiBold"/>
              </a:rPr>
              <a:t>puntos </a:t>
            </a:r>
            <a:r>
              <a:rPr sz="1182" b="1" dirty="0">
                <a:solidFill>
                  <a:srgbClr val="233469"/>
                </a:solidFill>
                <a:cs typeface="Goldplay SemiBold"/>
              </a:rPr>
              <a:t>en</a:t>
            </a:r>
            <a:r>
              <a:rPr sz="1182" b="1" spc="24" dirty="0">
                <a:solidFill>
                  <a:srgbClr val="233469"/>
                </a:solidFill>
                <a:cs typeface="Goldplay SemiBold"/>
              </a:rPr>
              <a:t> </a:t>
            </a:r>
            <a:r>
              <a:rPr sz="1182" b="1" dirty="0">
                <a:solidFill>
                  <a:srgbClr val="233469"/>
                </a:solidFill>
                <a:cs typeface="Goldplay SemiBold"/>
              </a:rPr>
              <a:t>la</a:t>
            </a:r>
            <a:r>
              <a:rPr sz="1182" b="1" spc="24" dirty="0">
                <a:solidFill>
                  <a:srgbClr val="233469"/>
                </a:solidFill>
                <a:cs typeface="Goldplay SemiBold"/>
              </a:rPr>
              <a:t> </a:t>
            </a:r>
            <a:r>
              <a:rPr sz="1182" b="1" dirty="0" err="1">
                <a:solidFill>
                  <a:srgbClr val="233469"/>
                </a:solidFill>
                <a:cs typeface="Goldplay SemiBold"/>
              </a:rPr>
              <a:t>semana</a:t>
            </a:r>
            <a:r>
              <a:rPr sz="1182" b="1" spc="27" dirty="0">
                <a:solidFill>
                  <a:srgbClr val="233469"/>
                </a:solidFill>
                <a:cs typeface="Goldplay SemiBold"/>
              </a:rPr>
              <a:t> </a:t>
            </a:r>
            <a:r>
              <a:rPr sz="1182" b="1" spc="-6" dirty="0">
                <a:solidFill>
                  <a:srgbClr val="233469"/>
                </a:solidFill>
                <a:cs typeface="Goldplay SemiBold"/>
              </a:rPr>
              <a:t>16</a:t>
            </a:r>
            <a:r>
              <a:rPr sz="1046" b="1" spc="-9" baseline="31400" dirty="0">
                <a:solidFill>
                  <a:srgbClr val="233469"/>
                </a:solidFill>
                <a:cs typeface="Goldplay SemiBold"/>
              </a:rPr>
              <a:t>1</a:t>
            </a:r>
            <a:endParaRPr sz="1046" baseline="31400" dirty="0">
              <a:cs typeface="Goldplay SemiBold"/>
            </a:endParaRPr>
          </a:p>
        </p:txBody>
      </p:sp>
      <p:grpSp>
        <p:nvGrpSpPr>
          <p:cNvPr id="9" name="Grupo 8">
            <a:extLst>
              <a:ext uri="{FF2B5EF4-FFF2-40B4-BE49-F238E27FC236}">
                <a16:creationId xmlns:a16="http://schemas.microsoft.com/office/drawing/2014/main" id="{F22ADD67-59E9-3330-5594-D9D5C28EB8D8}"/>
              </a:ext>
            </a:extLst>
          </p:cNvPr>
          <p:cNvGrpSpPr/>
          <p:nvPr/>
        </p:nvGrpSpPr>
        <p:grpSpPr>
          <a:xfrm>
            <a:off x="8912838" y="1738614"/>
            <a:ext cx="2408622" cy="2120919"/>
            <a:chOff x="2903001" y="2257837"/>
            <a:chExt cx="1660992" cy="1462591"/>
          </a:xfrm>
        </p:grpSpPr>
        <p:graphicFrame>
          <p:nvGraphicFramePr>
            <p:cNvPr id="12" name="Gráfico 11">
              <a:extLst>
                <a:ext uri="{FF2B5EF4-FFF2-40B4-BE49-F238E27FC236}">
                  <a16:creationId xmlns:a16="http://schemas.microsoft.com/office/drawing/2014/main" id="{B65D5C8C-1602-55CD-7D74-BE99E27452DA}"/>
                </a:ext>
              </a:extLst>
            </p:cNvPr>
            <p:cNvGraphicFramePr/>
            <p:nvPr>
              <p:extLst>
                <p:ext uri="{D42A27DB-BD31-4B8C-83A1-F6EECF244321}">
                  <p14:modId xmlns:p14="http://schemas.microsoft.com/office/powerpoint/2010/main" val="2059578677"/>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13" name="Elipse 12">
              <a:extLst>
                <a:ext uri="{FF2B5EF4-FFF2-40B4-BE49-F238E27FC236}">
                  <a16:creationId xmlns:a16="http://schemas.microsoft.com/office/drawing/2014/main" id="{0B8B822D-A287-B29D-7409-1BF1652E5088}"/>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bject 26">
              <a:extLst>
                <a:ext uri="{FF2B5EF4-FFF2-40B4-BE49-F238E27FC236}">
                  <a16:creationId xmlns:a16="http://schemas.microsoft.com/office/drawing/2014/main" id="{7B27DC9E-492A-1AD5-92C6-F446628B32DB}"/>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lang="es-ES" sz="2800" b="1" spc="-55" dirty="0">
                  <a:solidFill>
                    <a:srgbClr val="FFFFFF"/>
                  </a:solidFill>
                  <a:latin typeface="Arial"/>
                  <a:cs typeface="Arial"/>
                </a:rPr>
                <a:t>49</a:t>
              </a:r>
              <a:r>
                <a:rPr kumimoji="0" lang="es-ES" sz="2800" b="1" i="0" u="none" strike="noStrike" kern="1200" cap="none" spc="-55" normalizeH="0" baseline="0" noProof="0" dirty="0">
                  <a:ln>
                    <a:noFill/>
                  </a:ln>
                  <a:solidFill>
                    <a:srgbClr val="FFFFFF"/>
                  </a:solidFill>
                  <a:effectLst/>
                  <a:uLnTx/>
                  <a:uFillTx/>
                  <a:latin typeface="Arial"/>
                  <a:ea typeface="+mn-ea"/>
                  <a:cs typeface="Arial"/>
                </a:rPr>
                <a:t>,9</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15" name="Rectángulo redondeado 14">
            <a:extLst>
              <a:ext uri="{FF2B5EF4-FFF2-40B4-BE49-F238E27FC236}">
                <a16:creationId xmlns:a16="http://schemas.microsoft.com/office/drawing/2014/main" id="{29BFDC24-2DF9-3547-08AA-46851B6A6215}"/>
              </a:ext>
            </a:extLst>
          </p:cNvPr>
          <p:cNvSpPr/>
          <p:nvPr/>
        </p:nvSpPr>
        <p:spPr>
          <a:xfrm>
            <a:off x="772928" y="1197400"/>
            <a:ext cx="7687133" cy="427849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object 30">
            <a:extLst>
              <a:ext uri="{FF2B5EF4-FFF2-40B4-BE49-F238E27FC236}">
                <a16:creationId xmlns:a16="http://schemas.microsoft.com/office/drawing/2014/main" id="{C958BB9C-3DF9-68B9-FDE2-0D288DB7D5C4}"/>
              </a:ext>
            </a:extLst>
          </p:cNvPr>
          <p:cNvSpPr txBox="1"/>
          <p:nvPr/>
        </p:nvSpPr>
        <p:spPr>
          <a:xfrm>
            <a:off x="1212097" y="1408287"/>
            <a:ext cx="6838828" cy="656052"/>
          </a:xfrm>
          <a:prstGeom prst="rect">
            <a:avLst/>
          </a:prstGeom>
        </p:spPr>
        <p:txBody>
          <a:bodyPr vert="horz" wrap="square" lIns="0" tIns="9627" rIns="0" bIns="0" rtlCol="0">
            <a:spAutoFit/>
          </a:bodyPr>
          <a:lstStyle/>
          <a:p>
            <a:pPr marL="15403">
              <a:spcBef>
                <a:spcPts val="76"/>
              </a:spcBef>
            </a:pPr>
            <a:r>
              <a:rPr sz="1400" b="1" dirty="0" err="1">
                <a:solidFill>
                  <a:srgbClr val="7A45B8"/>
                </a:solidFill>
                <a:latin typeface="Arial" panose="020B0604020202020204" pitchFamily="34" charset="0"/>
                <a:cs typeface="Arial" panose="020B0604020202020204" pitchFamily="34" charset="0"/>
              </a:rPr>
              <a:t>Estudio</a:t>
            </a:r>
            <a:r>
              <a:rPr sz="1400" b="1" spc="-21"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ADvantage</a:t>
            </a:r>
            <a:r>
              <a:rPr sz="1400" b="1" spc="73"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(N=331)</a:t>
            </a:r>
            <a:r>
              <a:rPr sz="1400" spc="18" dirty="0">
                <a:solidFill>
                  <a:srgbClr val="7A45B8"/>
                </a:solidFill>
                <a:latin typeface="Arial" panose="020B0604020202020204" pitchFamily="34" charset="0"/>
                <a:cs typeface="Arial" panose="020B0604020202020204" pitchFamily="34" charset="0"/>
              </a:rPr>
              <a:t> </a:t>
            </a:r>
            <a:r>
              <a:rPr sz="1400" spc="-6" dirty="0">
                <a:solidFill>
                  <a:srgbClr val="7A45B8"/>
                </a:solidFill>
                <a:latin typeface="Arial" panose="020B0604020202020204" pitchFamily="34" charset="0"/>
                <a:cs typeface="Arial" panose="020B0604020202020204" pitchFamily="34" charset="0"/>
              </a:rPr>
              <a:t>EBGLYSS</a:t>
            </a:r>
            <a:r>
              <a:rPr sz="1400" spc="-6" baseline="30000" dirty="0">
                <a:solidFill>
                  <a:srgbClr val="7A45B8"/>
                </a:solidFill>
                <a:latin typeface="Arial" panose="020B0604020202020204" pitchFamily="34" charset="0"/>
                <a:cs typeface="Arial" panose="020B0604020202020204" pitchFamily="34" charset="0"/>
              </a:rPr>
              <a:t>®</a:t>
            </a:r>
            <a:r>
              <a:rPr sz="1400" spc="-6" dirty="0">
                <a:solidFill>
                  <a:srgbClr val="7A45B8"/>
                </a:solidFill>
                <a:latin typeface="Arial" panose="020B0604020202020204" pitchFamily="34" charset="0"/>
                <a:cs typeface="Arial" panose="020B0604020202020204" pitchFamily="34" charset="0"/>
              </a:rPr>
              <a:t>+TCS</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en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la</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semana</a:t>
            </a:r>
            <a:r>
              <a:rPr sz="1400" spc="18" dirty="0">
                <a:solidFill>
                  <a:srgbClr val="7A45B8"/>
                </a:solidFill>
                <a:latin typeface="Arial" panose="020B0604020202020204" pitchFamily="34" charset="0"/>
                <a:cs typeface="Arial" panose="020B0604020202020204" pitchFamily="34" charset="0"/>
              </a:rPr>
              <a:t> </a:t>
            </a:r>
            <a:r>
              <a:rPr sz="1400" spc="-15" dirty="0">
                <a:solidFill>
                  <a:srgbClr val="7A45B8"/>
                </a:solidFill>
                <a:latin typeface="Arial" panose="020B0604020202020204" pitchFamily="34" charset="0"/>
                <a:cs typeface="Arial" panose="020B0604020202020204" pitchFamily="34" charset="0"/>
              </a:rPr>
              <a:t>16</a:t>
            </a:r>
            <a:r>
              <a:rPr sz="1400" spc="-22" baseline="31400" dirty="0">
                <a:solidFill>
                  <a:srgbClr val="7A45B8"/>
                </a:solidFill>
                <a:latin typeface="Arial" panose="020B0604020202020204" pitchFamily="34" charset="0"/>
                <a:cs typeface="Arial" panose="020B0604020202020204" pitchFamily="34" charset="0"/>
              </a:rPr>
              <a:t>1</a:t>
            </a:r>
            <a:endParaRPr sz="1400" baseline="31400" dirty="0">
              <a:latin typeface="Arial" panose="020B0604020202020204" pitchFamily="34" charset="0"/>
              <a:cs typeface="Arial" panose="020B0604020202020204" pitchFamily="34" charset="0"/>
            </a:endParaRPr>
          </a:p>
          <a:p>
            <a:pPr marL="15403">
              <a:spcBef>
                <a:spcPts val="21"/>
              </a:spcBef>
            </a:pPr>
            <a:r>
              <a:rPr sz="1400" dirty="0" err="1">
                <a:solidFill>
                  <a:srgbClr val="7A45B8"/>
                </a:solidFill>
                <a:latin typeface="Arial" panose="020B0604020202020204" pitchFamily="34" charset="0"/>
                <a:cs typeface="Arial" panose="020B0604020202020204" pitchFamily="34" charset="0"/>
              </a:rPr>
              <a:t>Criterio</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de</a:t>
            </a:r>
            <a:r>
              <a:rPr sz="1400" spc="-6"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valoración</a:t>
            </a:r>
            <a:r>
              <a:rPr sz="1400" spc="18"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secundario</a:t>
            </a:r>
            <a:r>
              <a:rPr sz="1400" dirty="0">
                <a:solidFill>
                  <a:srgbClr val="7A45B8"/>
                </a:solidFill>
                <a:latin typeface="Arial" panose="020B0604020202020204" pitchFamily="34" charset="0"/>
                <a:cs typeface="Arial" panose="020B0604020202020204" pitchFamily="34" charset="0"/>
              </a:rPr>
              <a:t>:</a:t>
            </a:r>
            <a:r>
              <a:rPr sz="1400" spc="18"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Mejora</a:t>
            </a:r>
            <a:r>
              <a:rPr sz="1400" spc="18" dirty="0">
                <a:solidFill>
                  <a:srgbClr val="7A45B8"/>
                </a:solidFill>
                <a:latin typeface="Arial" panose="020B0604020202020204" pitchFamily="34" charset="0"/>
                <a:cs typeface="Arial" panose="020B0604020202020204" pitchFamily="34" charset="0"/>
              </a:rPr>
              <a:t> </a:t>
            </a:r>
            <a:r>
              <a:rPr sz="1400" spc="-12" dirty="0">
                <a:solidFill>
                  <a:srgbClr val="7A45B8"/>
                </a:solidFill>
                <a:latin typeface="Symbol" pitchFamily="2" charset="2"/>
                <a:cs typeface="Arial" panose="020B0604020202020204" pitchFamily="34" charset="0"/>
              </a:rPr>
              <a:t></a:t>
            </a:r>
            <a:r>
              <a:rPr sz="1400" spc="-12" dirty="0">
                <a:solidFill>
                  <a:srgbClr val="7A45B8"/>
                </a:solidFill>
                <a:latin typeface="Arial" panose="020B0604020202020204" pitchFamily="34" charset="0"/>
                <a:cs typeface="Arial" panose="020B0604020202020204" pitchFamily="34" charset="0"/>
              </a:rPr>
              <a:t>4</a:t>
            </a:r>
            <a:r>
              <a:rPr sz="1400" spc="21"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puntos</a:t>
            </a:r>
            <a:r>
              <a:rPr sz="1400" spc="18"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en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la</a:t>
            </a:r>
            <a:r>
              <a:rPr sz="1400" spc="18"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escala</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numérica</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de</a:t>
            </a:r>
            <a:r>
              <a:rPr sz="1400" spc="-6"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valoración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del</a:t>
            </a:r>
            <a:r>
              <a:rPr sz="1400" spc="18"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prurito</a:t>
            </a:r>
            <a:r>
              <a:rPr sz="1400" spc="18" dirty="0">
                <a:solidFill>
                  <a:srgbClr val="7A45B8"/>
                </a:solidFill>
                <a:latin typeface="Arial" panose="020B0604020202020204" pitchFamily="34" charset="0"/>
                <a:cs typeface="Arial" panose="020B0604020202020204" pitchFamily="34" charset="0"/>
              </a:rPr>
              <a:t> </a:t>
            </a:r>
            <a:r>
              <a:rPr sz="1400" spc="-18" dirty="0">
                <a:solidFill>
                  <a:srgbClr val="7A45B8"/>
                </a:solidFill>
                <a:latin typeface="Arial" panose="020B0604020202020204" pitchFamily="34" charset="0"/>
                <a:cs typeface="Arial" panose="020B0604020202020204" pitchFamily="34" charset="0"/>
              </a:rPr>
              <a:t>(NRS).</a:t>
            </a:r>
            <a:r>
              <a:rPr sz="1400" spc="-27" baseline="31400" dirty="0">
                <a:solidFill>
                  <a:srgbClr val="7A45B8"/>
                </a:solidFill>
                <a:latin typeface="Arial" panose="020B0604020202020204" pitchFamily="34" charset="0"/>
                <a:cs typeface="Arial" panose="020B0604020202020204" pitchFamily="34" charset="0"/>
              </a:rPr>
              <a:t>1</a:t>
            </a:r>
            <a:endParaRPr sz="1400" baseline="31400" dirty="0">
              <a:latin typeface="Arial" panose="020B0604020202020204" pitchFamily="34" charset="0"/>
              <a:cs typeface="Arial" panose="020B0604020202020204" pitchFamily="34" charset="0"/>
            </a:endParaRPr>
          </a:p>
        </p:txBody>
      </p:sp>
      <p:sp>
        <p:nvSpPr>
          <p:cNvPr id="17" name="object 31">
            <a:extLst>
              <a:ext uri="{FF2B5EF4-FFF2-40B4-BE49-F238E27FC236}">
                <a16:creationId xmlns:a16="http://schemas.microsoft.com/office/drawing/2014/main" id="{DED6B5EF-564F-F8E5-112C-7DC17028B52A}"/>
              </a:ext>
            </a:extLst>
          </p:cNvPr>
          <p:cNvSpPr txBox="1"/>
          <p:nvPr/>
        </p:nvSpPr>
        <p:spPr>
          <a:xfrm>
            <a:off x="1129226" y="5580650"/>
            <a:ext cx="999820"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2024</a:t>
            </a:r>
            <a:r>
              <a:rPr sz="700" spc="-18" baseline="32407" dirty="0">
                <a:cs typeface="Goldplay"/>
              </a:rPr>
              <a:t>1</a:t>
            </a:r>
            <a:endParaRPr sz="700" baseline="32407" dirty="0">
              <a:cs typeface="Goldplay"/>
            </a:endParaRPr>
          </a:p>
        </p:txBody>
      </p:sp>
      <p:grpSp>
        <p:nvGrpSpPr>
          <p:cNvPr id="18" name="Grupo 17">
            <a:extLst>
              <a:ext uri="{FF2B5EF4-FFF2-40B4-BE49-F238E27FC236}">
                <a16:creationId xmlns:a16="http://schemas.microsoft.com/office/drawing/2014/main" id="{DD2FB07F-36DC-81E4-A3FD-BA11B81C6357}"/>
              </a:ext>
            </a:extLst>
          </p:cNvPr>
          <p:cNvGrpSpPr/>
          <p:nvPr/>
        </p:nvGrpSpPr>
        <p:grpSpPr>
          <a:xfrm>
            <a:off x="961443" y="2315575"/>
            <a:ext cx="7231071" cy="3055390"/>
            <a:chOff x="1341025" y="2729822"/>
            <a:chExt cx="4585977" cy="1937735"/>
          </a:xfrm>
        </p:grpSpPr>
        <p:sp>
          <p:nvSpPr>
            <p:cNvPr id="19" name="object 39">
              <a:extLst>
                <a:ext uri="{FF2B5EF4-FFF2-40B4-BE49-F238E27FC236}">
                  <a16:creationId xmlns:a16="http://schemas.microsoft.com/office/drawing/2014/main" id="{BB9485C7-BA33-9918-CAFE-8FE5A7CDA292}"/>
                </a:ext>
              </a:extLst>
            </p:cNvPr>
            <p:cNvSpPr txBox="1"/>
            <p:nvPr/>
          </p:nvSpPr>
          <p:spPr>
            <a:xfrm>
              <a:off x="3275876" y="4387226"/>
              <a:ext cx="657306" cy="280331"/>
            </a:xfrm>
            <a:prstGeom prst="rect">
              <a:avLst/>
            </a:prstGeom>
          </p:spPr>
          <p:txBody>
            <a:bodyPr vert="horz" wrap="square" lIns="0" tIns="33886" rIns="0" bIns="0" rtlCol="0">
              <a:spAutoFit/>
            </a:bodyPr>
            <a:lstStyle/>
            <a:p>
              <a:pPr marR="36966" algn="ctr">
                <a:spcBef>
                  <a:spcPts val="267"/>
                </a:spcBef>
              </a:pPr>
              <a:r>
                <a:rPr sz="1000" spc="-30" dirty="0">
                  <a:solidFill>
                    <a:srgbClr val="22346A"/>
                  </a:solidFill>
                  <a:cs typeface="Goldplay Medium"/>
                </a:rPr>
                <a:t>8</a:t>
              </a:r>
              <a:endParaRPr sz="1000" dirty="0">
                <a:cs typeface="Goldplay Medium"/>
              </a:endParaRPr>
            </a:p>
            <a:p>
              <a:pPr marL="7701">
                <a:spcBef>
                  <a:spcPts val="324"/>
                </a:spcBef>
              </a:pPr>
              <a:r>
                <a:rPr sz="1400" spc="-6" dirty="0">
                  <a:solidFill>
                    <a:srgbClr val="22346A"/>
                  </a:solidFill>
                  <a:cs typeface="Goldplay Medium"/>
                </a:rPr>
                <a:t>Semanas</a:t>
              </a:r>
              <a:endParaRPr sz="1400" dirty="0">
                <a:cs typeface="Goldplay Medium"/>
              </a:endParaRPr>
            </a:p>
          </p:txBody>
        </p:sp>
        <p:sp>
          <p:nvSpPr>
            <p:cNvPr id="20" name="object 41">
              <a:extLst>
                <a:ext uri="{FF2B5EF4-FFF2-40B4-BE49-F238E27FC236}">
                  <a16:creationId xmlns:a16="http://schemas.microsoft.com/office/drawing/2014/main" id="{B0DC6E65-A579-E8CC-0167-D217498B51B5}"/>
                </a:ext>
              </a:extLst>
            </p:cNvPr>
            <p:cNvSpPr txBox="1"/>
            <p:nvPr/>
          </p:nvSpPr>
          <p:spPr>
            <a:xfrm>
              <a:off x="1587311" y="3044959"/>
              <a:ext cx="135158"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80</a:t>
              </a:r>
              <a:endParaRPr sz="1000" dirty="0">
                <a:cs typeface="Goldplay Medium"/>
              </a:endParaRPr>
            </a:p>
          </p:txBody>
        </p:sp>
        <p:sp>
          <p:nvSpPr>
            <p:cNvPr id="21" name="object 42">
              <a:extLst>
                <a:ext uri="{FF2B5EF4-FFF2-40B4-BE49-F238E27FC236}">
                  <a16:creationId xmlns:a16="http://schemas.microsoft.com/office/drawing/2014/main" id="{BD0CC6B8-2B71-DE28-59FC-AEE0686F0421}"/>
                </a:ext>
              </a:extLst>
            </p:cNvPr>
            <p:cNvSpPr txBox="1"/>
            <p:nvPr/>
          </p:nvSpPr>
          <p:spPr>
            <a:xfrm>
              <a:off x="1589528" y="3363210"/>
              <a:ext cx="133232"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60</a:t>
              </a:r>
              <a:endParaRPr sz="1000" dirty="0">
                <a:cs typeface="Goldplay Medium"/>
              </a:endParaRPr>
            </a:p>
          </p:txBody>
        </p:sp>
        <p:sp>
          <p:nvSpPr>
            <p:cNvPr id="22" name="object 43">
              <a:extLst>
                <a:ext uri="{FF2B5EF4-FFF2-40B4-BE49-F238E27FC236}">
                  <a16:creationId xmlns:a16="http://schemas.microsoft.com/office/drawing/2014/main" id="{F2A09F2B-0F38-128A-9DAA-96C5F611BC1C}"/>
                </a:ext>
              </a:extLst>
            </p:cNvPr>
            <p:cNvSpPr txBox="1"/>
            <p:nvPr/>
          </p:nvSpPr>
          <p:spPr>
            <a:xfrm>
              <a:off x="1590031" y="3691739"/>
              <a:ext cx="132462"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40</a:t>
              </a:r>
              <a:endParaRPr sz="1000" dirty="0">
                <a:cs typeface="Goldplay Medium"/>
              </a:endParaRPr>
            </a:p>
          </p:txBody>
        </p:sp>
        <p:sp>
          <p:nvSpPr>
            <p:cNvPr id="23" name="object 44">
              <a:extLst>
                <a:ext uri="{FF2B5EF4-FFF2-40B4-BE49-F238E27FC236}">
                  <a16:creationId xmlns:a16="http://schemas.microsoft.com/office/drawing/2014/main" id="{8EF1C321-871F-F2B3-86AE-796A33A5868F}"/>
                </a:ext>
              </a:extLst>
            </p:cNvPr>
            <p:cNvSpPr txBox="1"/>
            <p:nvPr/>
          </p:nvSpPr>
          <p:spPr>
            <a:xfrm>
              <a:off x="1592046" y="4006571"/>
              <a:ext cx="130537"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20</a:t>
              </a:r>
              <a:endParaRPr sz="1000" dirty="0">
                <a:cs typeface="Goldplay Medium"/>
              </a:endParaRPr>
            </a:p>
          </p:txBody>
        </p:sp>
        <p:sp>
          <p:nvSpPr>
            <p:cNvPr id="24" name="object 45">
              <a:extLst>
                <a:ext uri="{FF2B5EF4-FFF2-40B4-BE49-F238E27FC236}">
                  <a16:creationId xmlns:a16="http://schemas.microsoft.com/office/drawing/2014/main" id="{DF04A834-F031-7B78-C6C0-D0586594FF24}"/>
                </a:ext>
              </a:extLst>
            </p:cNvPr>
            <p:cNvSpPr txBox="1"/>
            <p:nvPr/>
          </p:nvSpPr>
          <p:spPr>
            <a:xfrm>
              <a:off x="1645441" y="4311124"/>
              <a:ext cx="77013" cy="104388"/>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25" name="object 46">
              <a:extLst>
                <a:ext uri="{FF2B5EF4-FFF2-40B4-BE49-F238E27FC236}">
                  <a16:creationId xmlns:a16="http://schemas.microsoft.com/office/drawing/2014/main" id="{02B93EB6-3EDD-C1E7-E915-D291CEF17D03}"/>
                </a:ext>
              </a:extLst>
            </p:cNvPr>
            <p:cNvSpPr txBox="1"/>
            <p:nvPr/>
          </p:nvSpPr>
          <p:spPr>
            <a:xfrm>
              <a:off x="1743367" y="4412876"/>
              <a:ext cx="77013" cy="104388"/>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26" name="object 47">
              <a:extLst>
                <a:ext uri="{FF2B5EF4-FFF2-40B4-BE49-F238E27FC236}">
                  <a16:creationId xmlns:a16="http://schemas.microsoft.com/office/drawing/2014/main" id="{D0AB379E-458A-C5C0-45AE-21FA2ACCA87B}"/>
                </a:ext>
              </a:extLst>
            </p:cNvPr>
            <p:cNvSpPr txBox="1"/>
            <p:nvPr/>
          </p:nvSpPr>
          <p:spPr>
            <a:xfrm>
              <a:off x="4433787" y="4412876"/>
              <a:ext cx="179369"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12</a:t>
              </a:r>
              <a:endParaRPr sz="1000">
                <a:cs typeface="Goldplay Medium"/>
              </a:endParaRPr>
            </a:p>
          </p:txBody>
        </p:sp>
        <p:sp>
          <p:nvSpPr>
            <p:cNvPr id="27" name="object 48">
              <a:extLst>
                <a:ext uri="{FF2B5EF4-FFF2-40B4-BE49-F238E27FC236}">
                  <a16:creationId xmlns:a16="http://schemas.microsoft.com/office/drawing/2014/main" id="{FAAAE4C7-21B3-3ED0-D80C-F74A3086FA9B}"/>
                </a:ext>
              </a:extLst>
            </p:cNvPr>
            <p:cNvSpPr txBox="1"/>
            <p:nvPr/>
          </p:nvSpPr>
          <p:spPr>
            <a:xfrm>
              <a:off x="3979323" y="4412876"/>
              <a:ext cx="109358"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a:t>
              </a:r>
              <a:endParaRPr sz="1000">
                <a:cs typeface="Goldplay Medium"/>
              </a:endParaRPr>
            </a:p>
          </p:txBody>
        </p:sp>
        <p:sp>
          <p:nvSpPr>
            <p:cNvPr id="28" name="object 49">
              <a:extLst>
                <a:ext uri="{FF2B5EF4-FFF2-40B4-BE49-F238E27FC236}">
                  <a16:creationId xmlns:a16="http://schemas.microsoft.com/office/drawing/2014/main" id="{BB005B66-3496-B844-AE3B-DA0658C37921}"/>
                </a:ext>
              </a:extLst>
            </p:cNvPr>
            <p:cNvSpPr txBox="1"/>
            <p:nvPr/>
          </p:nvSpPr>
          <p:spPr>
            <a:xfrm>
              <a:off x="3097393" y="4412876"/>
              <a:ext cx="71622" cy="104388"/>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6</a:t>
              </a:r>
              <a:endParaRPr sz="1000">
                <a:cs typeface="Goldplay Medium"/>
              </a:endParaRPr>
            </a:p>
          </p:txBody>
        </p:sp>
        <p:sp>
          <p:nvSpPr>
            <p:cNvPr id="29" name="object 50">
              <a:extLst>
                <a:ext uri="{FF2B5EF4-FFF2-40B4-BE49-F238E27FC236}">
                  <a16:creationId xmlns:a16="http://schemas.microsoft.com/office/drawing/2014/main" id="{0F6741F1-3FBF-D3FD-AE3C-292187C6CECD}"/>
                </a:ext>
              </a:extLst>
            </p:cNvPr>
            <p:cNvSpPr txBox="1"/>
            <p:nvPr/>
          </p:nvSpPr>
          <p:spPr>
            <a:xfrm>
              <a:off x="4883217" y="4412876"/>
              <a:ext cx="118550"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14</a:t>
              </a:r>
              <a:endParaRPr sz="1000" dirty="0">
                <a:cs typeface="Goldplay Medium"/>
              </a:endParaRPr>
            </a:p>
          </p:txBody>
        </p:sp>
        <p:sp>
          <p:nvSpPr>
            <p:cNvPr id="30" name="object 51">
              <a:extLst>
                <a:ext uri="{FF2B5EF4-FFF2-40B4-BE49-F238E27FC236}">
                  <a16:creationId xmlns:a16="http://schemas.microsoft.com/office/drawing/2014/main" id="{D00B2FDC-1F3B-0C58-6FFA-C703CA20CBC5}"/>
                </a:ext>
              </a:extLst>
            </p:cNvPr>
            <p:cNvSpPr txBox="1"/>
            <p:nvPr/>
          </p:nvSpPr>
          <p:spPr>
            <a:xfrm>
              <a:off x="5333349" y="4412877"/>
              <a:ext cx="118550" cy="104388"/>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16</a:t>
              </a:r>
              <a:endParaRPr sz="1000">
                <a:cs typeface="Goldplay Medium"/>
              </a:endParaRPr>
            </a:p>
          </p:txBody>
        </p:sp>
        <p:sp>
          <p:nvSpPr>
            <p:cNvPr id="31" name="object 52">
              <a:extLst>
                <a:ext uri="{FF2B5EF4-FFF2-40B4-BE49-F238E27FC236}">
                  <a16:creationId xmlns:a16="http://schemas.microsoft.com/office/drawing/2014/main" id="{73283A6C-3A61-749B-2546-BD140D1F91BF}"/>
                </a:ext>
              </a:extLst>
            </p:cNvPr>
            <p:cNvSpPr txBox="1"/>
            <p:nvPr/>
          </p:nvSpPr>
          <p:spPr>
            <a:xfrm>
              <a:off x="1341025" y="3149347"/>
              <a:ext cx="113863" cy="938785"/>
            </a:xfrm>
            <a:prstGeom prst="rect">
              <a:avLst/>
            </a:prstGeom>
          </p:spPr>
          <p:txBody>
            <a:bodyPr vert="vert270" wrap="square" lIns="0" tIns="0" rIns="0" bIns="0" rtlCol="0">
              <a:spAutoFit/>
            </a:bodyPr>
            <a:lstStyle/>
            <a:p>
              <a:pPr marL="7701" algn="ctr">
                <a:lnSpc>
                  <a:spcPts val="1386"/>
                </a:lnSpc>
              </a:pPr>
              <a:r>
                <a:rPr sz="1400" dirty="0">
                  <a:solidFill>
                    <a:srgbClr val="22346A"/>
                  </a:solidFill>
                  <a:cs typeface="Goldplay Medium"/>
                </a:rPr>
                <a:t>Pacientes</a:t>
              </a:r>
              <a:r>
                <a:rPr sz="1400" spc="15" dirty="0">
                  <a:solidFill>
                    <a:srgbClr val="22346A"/>
                  </a:solidFill>
                  <a:cs typeface="Goldplay Medium"/>
                </a:rPr>
                <a:t> </a:t>
              </a:r>
              <a:r>
                <a:rPr sz="1400" spc="-15" dirty="0">
                  <a:solidFill>
                    <a:srgbClr val="22346A"/>
                  </a:solidFill>
                  <a:cs typeface="Goldplay Medium"/>
                </a:rPr>
                <a:t>(%)</a:t>
              </a:r>
              <a:endParaRPr sz="1400" dirty="0">
                <a:cs typeface="Goldplay Medium"/>
              </a:endParaRPr>
            </a:p>
          </p:txBody>
        </p:sp>
        <p:sp>
          <p:nvSpPr>
            <p:cNvPr id="32" name="object 53">
              <a:extLst>
                <a:ext uri="{FF2B5EF4-FFF2-40B4-BE49-F238E27FC236}">
                  <a16:creationId xmlns:a16="http://schemas.microsoft.com/office/drawing/2014/main" id="{E699B6A0-E555-94AC-8BB3-30AC315300FD}"/>
                </a:ext>
              </a:extLst>
            </p:cNvPr>
            <p:cNvSpPr txBox="1"/>
            <p:nvPr/>
          </p:nvSpPr>
          <p:spPr>
            <a:xfrm>
              <a:off x="5489954" y="3339371"/>
              <a:ext cx="437048" cy="661946"/>
            </a:xfrm>
            <a:prstGeom prst="rect">
              <a:avLst/>
            </a:prstGeom>
          </p:spPr>
          <p:txBody>
            <a:bodyPr vert="horz" wrap="square" lIns="0" tIns="159032" rIns="0" bIns="0" rtlCol="0">
              <a:spAutoFit/>
            </a:bodyPr>
            <a:lstStyle/>
            <a:p>
              <a:pPr marL="7701">
                <a:spcBef>
                  <a:spcPts val="1252"/>
                </a:spcBef>
              </a:pPr>
              <a:r>
                <a:rPr sz="2400" b="1" spc="-45" dirty="0">
                  <a:solidFill>
                    <a:srgbClr val="B0059E"/>
                  </a:solidFill>
                  <a:cs typeface="Goldplay SemiBold"/>
                </a:rPr>
                <a:t>49,9</a:t>
              </a:r>
              <a:endParaRPr sz="2400" dirty="0">
                <a:cs typeface="Goldplay SemiBold"/>
              </a:endParaRPr>
            </a:p>
            <a:p>
              <a:pPr marL="15787">
                <a:spcBef>
                  <a:spcPts val="1198"/>
                </a:spcBef>
              </a:pPr>
              <a:r>
                <a:rPr sz="2400" b="1" spc="-12" dirty="0">
                  <a:solidFill>
                    <a:srgbClr val="A3A3A3"/>
                  </a:solidFill>
                  <a:cs typeface="Goldplay SemiBold"/>
                </a:rPr>
                <a:t>29,7</a:t>
              </a:r>
              <a:endParaRPr sz="2400" dirty="0">
                <a:cs typeface="Goldplay SemiBold"/>
              </a:endParaRPr>
            </a:p>
          </p:txBody>
        </p:sp>
        <p:sp>
          <p:nvSpPr>
            <p:cNvPr id="33" name="object 54">
              <a:extLst>
                <a:ext uri="{FF2B5EF4-FFF2-40B4-BE49-F238E27FC236}">
                  <a16:creationId xmlns:a16="http://schemas.microsoft.com/office/drawing/2014/main" id="{67A9154B-1D46-F2F6-8F76-B737CAFDFB45}"/>
                </a:ext>
              </a:extLst>
            </p:cNvPr>
            <p:cNvSpPr txBox="1"/>
            <p:nvPr/>
          </p:nvSpPr>
          <p:spPr>
            <a:xfrm>
              <a:off x="2549102" y="3701186"/>
              <a:ext cx="255298" cy="16231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27,6</a:t>
              </a:r>
              <a:endParaRPr sz="1600">
                <a:cs typeface="Goldplay Light"/>
              </a:endParaRPr>
            </a:p>
          </p:txBody>
        </p:sp>
        <p:sp>
          <p:nvSpPr>
            <p:cNvPr id="34" name="object 55">
              <a:extLst>
                <a:ext uri="{FF2B5EF4-FFF2-40B4-BE49-F238E27FC236}">
                  <a16:creationId xmlns:a16="http://schemas.microsoft.com/office/drawing/2014/main" id="{771C00D4-40B1-AB4C-EDDF-5D3B07D2A1D5}"/>
                </a:ext>
              </a:extLst>
            </p:cNvPr>
            <p:cNvSpPr txBox="1"/>
            <p:nvPr/>
          </p:nvSpPr>
          <p:spPr>
            <a:xfrm>
              <a:off x="2977011" y="3498051"/>
              <a:ext cx="288413" cy="16231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40,4</a:t>
              </a:r>
              <a:endParaRPr sz="1600">
                <a:cs typeface="Goldplay Light"/>
              </a:endParaRPr>
            </a:p>
          </p:txBody>
        </p:sp>
        <p:sp>
          <p:nvSpPr>
            <p:cNvPr id="35" name="object 56">
              <a:extLst>
                <a:ext uri="{FF2B5EF4-FFF2-40B4-BE49-F238E27FC236}">
                  <a16:creationId xmlns:a16="http://schemas.microsoft.com/office/drawing/2014/main" id="{5763E7AD-10EB-A7FF-20DD-52ACC321F80B}"/>
                </a:ext>
              </a:extLst>
            </p:cNvPr>
            <p:cNvSpPr txBox="1"/>
            <p:nvPr/>
          </p:nvSpPr>
          <p:spPr>
            <a:xfrm>
              <a:off x="3445000" y="3440906"/>
              <a:ext cx="279556" cy="16231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44,4</a:t>
              </a:r>
              <a:endParaRPr sz="1600">
                <a:cs typeface="Goldplay Light"/>
              </a:endParaRPr>
            </a:p>
          </p:txBody>
        </p:sp>
        <p:sp>
          <p:nvSpPr>
            <p:cNvPr id="36" name="object 57">
              <a:extLst>
                <a:ext uri="{FF2B5EF4-FFF2-40B4-BE49-F238E27FC236}">
                  <a16:creationId xmlns:a16="http://schemas.microsoft.com/office/drawing/2014/main" id="{F4B57EE2-DB15-5FA7-C5A2-C8ADE27F35EE}"/>
                </a:ext>
              </a:extLst>
            </p:cNvPr>
            <p:cNvSpPr txBox="1"/>
            <p:nvPr/>
          </p:nvSpPr>
          <p:spPr>
            <a:xfrm>
              <a:off x="3898510" y="3434506"/>
              <a:ext cx="266466" cy="162319"/>
            </a:xfrm>
            <a:prstGeom prst="rect">
              <a:avLst/>
            </a:prstGeom>
          </p:spPr>
          <p:txBody>
            <a:bodyPr vert="horz" wrap="square" lIns="0" tIns="9627" rIns="0" bIns="0" rtlCol="0">
              <a:spAutoFit/>
            </a:bodyPr>
            <a:lstStyle/>
            <a:p>
              <a:pPr marL="7701">
                <a:spcBef>
                  <a:spcPts val="76"/>
                </a:spcBef>
              </a:pPr>
              <a:r>
                <a:rPr sz="1600" spc="-24" dirty="0">
                  <a:solidFill>
                    <a:srgbClr val="B0059E"/>
                  </a:solidFill>
                  <a:cs typeface="Goldplay Light"/>
                </a:rPr>
                <a:t>44,9</a:t>
              </a:r>
              <a:endParaRPr sz="1600" dirty="0">
                <a:cs typeface="Goldplay Light"/>
              </a:endParaRPr>
            </a:p>
          </p:txBody>
        </p:sp>
        <p:sp>
          <p:nvSpPr>
            <p:cNvPr id="37" name="object 58">
              <a:extLst>
                <a:ext uri="{FF2B5EF4-FFF2-40B4-BE49-F238E27FC236}">
                  <a16:creationId xmlns:a16="http://schemas.microsoft.com/office/drawing/2014/main" id="{4F7CAAD0-BB74-52F5-A556-84A312555A22}"/>
                </a:ext>
              </a:extLst>
            </p:cNvPr>
            <p:cNvSpPr txBox="1"/>
            <p:nvPr/>
          </p:nvSpPr>
          <p:spPr>
            <a:xfrm>
              <a:off x="4349431" y="3301165"/>
              <a:ext cx="286489" cy="16231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53,0</a:t>
              </a:r>
              <a:endParaRPr sz="1600">
                <a:cs typeface="Goldplay Light"/>
              </a:endParaRPr>
            </a:p>
          </p:txBody>
        </p:sp>
        <p:sp>
          <p:nvSpPr>
            <p:cNvPr id="38" name="object 59">
              <a:extLst>
                <a:ext uri="{FF2B5EF4-FFF2-40B4-BE49-F238E27FC236}">
                  <a16:creationId xmlns:a16="http://schemas.microsoft.com/office/drawing/2014/main" id="{C68CF17F-CA80-592E-75FC-50642B6B7ABA}"/>
                </a:ext>
              </a:extLst>
            </p:cNvPr>
            <p:cNvSpPr txBox="1"/>
            <p:nvPr/>
          </p:nvSpPr>
          <p:spPr>
            <a:xfrm>
              <a:off x="4808123" y="3326614"/>
              <a:ext cx="275706" cy="162319"/>
            </a:xfrm>
            <a:prstGeom prst="rect">
              <a:avLst/>
            </a:prstGeom>
          </p:spPr>
          <p:txBody>
            <a:bodyPr vert="horz" wrap="square" lIns="0" tIns="9627" rIns="0" bIns="0" rtlCol="0">
              <a:spAutoFit/>
            </a:bodyPr>
            <a:lstStyle/>
            <a:p>
              <a:pPr marL="7701">
                <a:spcBef>
                  <a:spcPts val="76"/>
                </a:spcBef>
              </a:pPr>
              <a:r>
                <a:rPr sz="1600" spc="-27" dirty="0">
                  <a:solidFill>
                    <a:srgbClr val="B0059E"/>
                  </a:solidFill>
                  <a:cs typeface="Goldplay Light"/>
                </a:rPr>
                <a:t>50,9</a:t>
              </a:r>
              <a:endParaRPr sz="1600">
                <a:cs typeface="Goldplay Light"/>
              </a:endParaRPr>
            </a:p>
          </p:txBody>
        </p:sp>
        <p:sp>
          <p:nvSpPr>
            <p:cNvPr id="39" name="object 60">
              <a:extLst>
                <a:ext uri="{FF2B5EF4-FFF2-40B4-BE49-F238E27FC236}">
                  <a16:creationId xmlns:a16="http://schemas.microsoft.com/office/drawing/2014/main" id="{7660A94E-7C2E-BF85-42DD-273C12758E73}"/>
                </a:ext>
              </a:extLst>
            </p:cNvPr>
            <p:cNvSpPr txBox="1"/>
            <p:nvPr/>
          </p:nvSpPr>
          <p:spPr>
            <a:xfrm>
              <a:off x="4814067" y="4055338"/>
              <a:ext cx="271856" cy="16231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22,5</a:t>
              </a:r>
              <a:endParaRPr sz="1600">
                <a:cs typeface="Goldplay Light"/>
              </a:endParaRPr>
            </a:p>
          </p:txBody>
        </p:sp>
        <p:sp>
          <p:nvSpPr>
            <p:cNvPr id="40" name="object 61">
              <a:extLst>
                <a:ext uri="{FF2B5EF4-FFF2-40B4-BE49-F238E27FC236}">
                  <a16:creationId xmlns:a16="http://schemas.microsoft.com/office/drawing/2014/main" id="{08A3E411-83E4-F035-286C-DA295E85448F}"/>
                </a:ext>
              </a:extLst>
            </p:cNvPr>
            <p:cNvSpPr txBox="1"/>
            <p:nvPr/>
          </p:nvSpPr>
          <p:spPr>
            <a:xfrm>
              <a:off x="4369089" y="4075910"/>
              <a:ext cx="334257" cy="16231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21,1</a:t>
              </a:r>
              <a:endParaRPr sz="1600" dirty="0">
                <a:cs typeface="Goldplay Light"/>
              </a:endParaRPr>
            </a:p>
          </p:txBody>
        </p:sp>
        <p:sp>
          <p:nvSpPr>
            <p:cNvPr id="41" name="object 62">
              <a:extLst>
                <a:ext uri="{FF2B5EF4-FFF2-40B4-BE49-F238E27FC236}">
                  <a16:creationId xmlns:a16="http://schemas.microsoft.com/office/drawing/2014/main" id="{238E9FF0-64CB-C038-2392-07DC9656E88F}"/>
                </a:ext>
              </a:extLst>
            </p:cNvPr>
            <p:cNvSpPr txBox="1"/>
            <p:nvPr/>
          </p:nvSpPr>
          <p:spPr>
            <a:xfrm>
              <a:off x="3888606" y="4044214"/>
              <a:ext cx="268390" cy="16231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23,2</a:t>
              </a:r>
              <a:endParaRPr sz="1600">
                <a:cs typeface="Goldplay Light"/>
              </a:endParaRPr>
            </a:p>
          </p:txBody>
        </p:sp>
        <p:sp>
          <p:nvSpPr>
            <p:cNvPr id="42" name="object 63">
              <a:extLst>
                <a:ext uri="{FF2B5EF4-FFF2-40B4-BE49-F238E27FC236}">
                  <a16:creationId xmlns:a16="http://schemas.microsoft.com/office/drawing/2014/main" id="{D990C27A-0B85-C10E-FDAF-357BAE74E9DA}"/>
                </a:ext>
              </a:extLst>
            </p:cNvPr>
            <p:cNvSpPr txBox="1"/>
            <p:nvPr/>
          </p:nvSpPr>
          <p:spPr>
            <a:xfrm>
              <a:off x="3461914" y="4063263"/>
              <a:ext cx="286637" cy="16231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21,9</a:t>
              </a:r>
              <a:endParaRPr sz="1600" dirty="0">
                <a:cs typeface="Goldplay Light"/>
              </a:endParaRPr>
            </a:p>
          </p:txBody>
        </p:sp>
        <p:sp>
          <p:nvSpPr>
            <p:cNvPr id="43" name="object 64">
              <a:extLst>
                <a:ext uri="{FF2B5EF4-FFF2-40B4-BE49-F238E27FC236}">
                  <a16:creationId xmlns:a16="http://schemas.microsoft.com/office/drawing/2014/main" id="{7E0984AC-6D7E-5F0D-405B-80325669DADB}"/>
                </a:ext>
              </a:extLst>
            </p:cNvPr>
            <p:cNvSpPr txBox="1"/>
            <p:nvPr/>
          </p:nvSpPr>
          <p:spPr>
            <a:xfrm>
              <a:off x="3000175" y="4018764"/>
              <a:ext cx="271667" cy="16231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24,7</a:t>
              </a:r>
              <a:endParaRPr sz="1600" dirty="0">
                <a:cs typeface="Goldplay Light"/>
              </a:endParaRPr>
            </a:p>
          </p:txBody>
        </p:sp>
        <p:sp>
          <p:nvSpPr>
            <p:cNvPr id="44" name="object 65">
              <a:extLst>
                <a:ext uri="{FF2B5EF4-FFF2-40B4-BE49-F238E27FC236}">
                  <a16:creationId xmlns:a16="http://schemas.microsoft.com/office/drawing/2014/main" id="{51E51FD5-2450-7C7C-F003-B38E23498FF9}"/>
                </a:ext>
              </a:extLst>
            </p:cNvPr>
            <p:cNvSpPr txBox="1"/>
            <p:nvPr/>
          </p:nvSpPr>
          <p:spPr>
            <a:xfrm>
              <a:off x="2081524" y="3994743"/>
              <a:ext cx="374250" cy="121166"/>
            </a:xfrm>
            <a:prstGeom prst="rect">
              <a:avLst/>
            </a:prstGeom>
          </p:spPr>
          <p:txBody>
            <a:bodyPr vert="horz" wrap="square" lIns="0" tIns="9627" rIns="0" bIns="0" rtlCol="0">
              <a:spAutoFit/>
            </a:bodyPr>
            <a:lstStyle/>
            <a:p>
              <a:pPr marL="30805">
                <a:lnSpc>
                  <a:spcPts val="1358"/>
                </a:lnSpc>
                <a:spcBef>
                  <a:spcPts val="76"/>
                </a:spcBef>
              </a:pPr>
              <a:r>
                <a:rPr sz="1600" spc="-12" dirty="0">
                  <a:solidFill>
                    <a:srgbClr val="B0059E"/>
                  </a:solidFill>
                  <a:cs typeface="Goldplay Light"/>
                </a:rPr>
                <a:t>11,2</a:t>
              </a:r>
              <a:endParaRPr sz="1000" dirty="0">
                <a:cs typeface="Goldplay Medium"/>
              </a:endParaRPr>
            </a:p>
          </p:txBody>
        </p:sp>
        <p:sp>
          <p:nvSpPr>
            <p:cNvPr id="45" name="object 66">
              <a:extLst>
                <a:ext uri="{FF2B5EF4-FFF2-40B4-BE49-F238E27FC236}">
                  <a16:creationId xmlns:a16="http://schemas.microsoft.com/office/drawing/2014/main" id="{4614D1F4-6A68-F608-7265-D590292C9358}"/>
                </a:ext>
              </a:extLst>
            </p:cNvPr>
            <p:cNvSpPr txBox="1"/>
            <p:nvPr/>
          </p:nvSpPr>
          <p:spPr>
            <a:xfrm>
              <a:off x="5345535" y="3361447"/>
              <a:ext cx="82019" cy="181613"/>
            </a:xfrm>
            <a:prstGeom prst="rect">
              <a:avLst/>
            </a:prstGeom>
          </p:spPr>
          <p:txBody>
            <a:bodyPr vert="horz" wrap="square" lIns="0" tIns="8856" rIns="0" bIns="0" rtlCol="0">
              <a:spAutoFit/>
            </a:bodyPr>
            <a:lstStyle/>
            <a:p>
              <a:pPr marL="7701">
                <a:spcBef>
                  <a:spcPts val="69"/>
                </a:spcBef>
              </a:pPr>
              <a:r>
                <a:rPr b="1" spc="-30" dirty="0">
                  <a:solidFill>
                    <a:srgbClr val="B0059E"/>
                  </a:solidFill>
                  <a:cs typeface="Goldplay SemiBold"/>
                </a:rPr>
                <a:t>*</a:t>
              </a:r>
              <a:endParaRPr>
                <a:cs typeface="Goldplay SemiBold"/>
              </a:endParaRPr>
            </a:p>
          </p:txBody>
        </p:sp>
        <p:sp>
          <p:nvSpPr>
            <p:cNvPr id="46" name="object 67">
              <a:extLst>
                <a:ext uri="{FF2B5EF4-FFF2-40B4-BE49-F238E27FC236}">
                  <a16:creationId xmlns:a16="http://schemas.microsoft.com/office/drawing/2014/main" id="{E6163769-9E84-12F6-30F5-7F540C9536CE}"/>
                </a:ext>
              </a:extLst>
            </p:cNvPr>
            <p:cNvSpPr txBox="1"/>
            <p:nvPr/>
          </p:nvSpPr>
          <p:spPr>
            <a:xfrm>
              <a:off x="4841483" y="3218621"/>
              <a:ext cx="266466" cy="16231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a:cs typeface="Goldplay Light"/>
              </a:endParaRPr>
            </a:p>
          </p:txBody>
        </p:sp>
        <p:sp>
          <p:nvSpPr>
            <p:cNvPr id="47" name="object 68">
              <a:extLst>
                <a:ext uri="{FF2B5EF4-FFF2-40B4-BE49-F238E27FC236}">
                  <a16:creationId xmlns:a16="http://schemas.microsoft.com/office/drawing/2014/main" id="{C3ED9AB1-598C-39C7-7C1F-10A243B577D1}"/>
                </a:ext>
              </a:extLst>
            </p:cNvPr>
            <p:cNvSpPr txBox="1"/>
            <p:nvPr/>
          </p:nvSpPr>
          <p:spPr>
            <a:xfrm>
              <a:off x="4382942" y="3199572"/>
              <a:ext cx="275706" cy="16231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a:cs typeface="Goldplay Light"/>
              </a:endParaRPr>
            </a:p>
          </p:txBody>
        </p:sp>
        <p:sp>
          <p:nvSpPr>
            <p:cNvPr id="48" name="object 69">
              <a:extLst>
                <a:ext uri="{FF2B5EF4-FFF2-40B4-BE49-F238E27FC236}">
                  <a16:creationId xmlns:a16="http://schemas.microsoft.com/office/drawing/2014/main" id="{25B94F16-A01F-A027-7993-C97DCEA8F518}"/>
                </a:ext>
              </a:extLst>
            </p:cNvPr>
            <p:cNvSpPr txBox="1"/>
            <p:nvPr/>
          </p:nvSpPr>
          <p:spPr>
            <a:xfrm>
              <a:off x="3972558" y="3332913"/>
              <a:ext cx="184438" cy="16231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sp>
          <p:nvSpPr>
            <p:cNvPr id="49" name="object 70">
              <a:extLst>
                <a:ext uri="{FF2B5EF4-FFF2-40B4-BE49-F238E27FC236}">
                  <a16:creationId xmlns:a16="http://schemas.microsoft.com/office/drawing/2014/main" id="{6CE4C3D0-4C95-9D62-3387-442EC37CE90E}"/>
                </a:ext>
              </a:extLst>
            </p:cNvPr>
            <p:cNvSpPr txBox="1"/>
            <p:nvPr/>
          </p:nvSpPr>
          <p:spPr>
            <a:xfrm>
              <a:off x="3528038" y="3339313"/>
              <a:ext cx="166841" cy="16231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grpSp>
          <p:nvGrpSpPr>
            <p:cNvPr id="50" name="object 71">
              <a:extLst>
                <a:ext uri="{FF2B5EF4-FFF2-40B4-BE49-F238E27FC236}">
                  <a16:creationId xmlns:a16="http://schemas.microsoft.com/office/drawing/2014/main" id="{B44081CC-1186-18E3-745C-4711BA6B1595}"/>
                </a:ext>
              </a:extLst>
            </p:cNvPr>
            <p:cNvGrpSpPr/>
            <p:nvPr/>
          </p:nvGrpSpPr>
          <p:grpSpPr>
            <a:xfrm>
              <a:off x="1739967" y="2776139"/>
              <a:ext cx="3686612" cy="1634981"/>
              <a:chOff x="4968933" y="5511243"/>
              <a:chExt cx="6079490" cy="2696210"/>
            </a:xfrm>
          </p:grpSpPr>
          <p:sp>
            <p:nvSpPr>
              <p:cNvPr id="58" name="object 72">
                <a:extLst>
                  <a:ext uri="{FF2B5EF4-FFF2-40B4-BE49-F238E27FC236}">
                    <a16:creationId xmlns:a16="http://schemas.microsoft.com/office/drawing/2014/main" id="{2F0FC871-EAEB-4A59-43B8-1DE1077295DA}"/>
                  </a:ext>
                </a:extLst>
              </p:cNvPr>
              <p:cNvSpPr/>
              <p:nvPr/>
            </p:nvSpPr>
            <p:spPr>
              <a:xfrm>
                <a:off x="5037312" y="55250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400"/>
              </a:p>
            </p:txBody>
          </p:sp>
          <p:sp>
            <p:nvSpPr>
              <p:cNvPr id="59" name="object 73">
                <a:extLst>
                  <a:ext uri="{FF2B5EF4-FFF2-40B4-BE49-F238E27FC236}">
                    <a16:creationId xmlns:a16="http://schemas.microsoft.com/office/drawing/2014/main" id="{7216FC1F-1B3D-54A1-F360-10DE90217813}"/>
                  </a:ext>
                </a:extLst>
              </p:cNvPr>
              <p:cNvSpPr/>
              <p:nvPr/>
            </p:nvSpPr>
            <p:spPr>
              <a:xfrm>
                <a:off x="4968933" y="8152729"/>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400"/>
              </a:p>
            </p:txBody>
          </p:sp>
          <p:sp>
            <p:nvSpPr>
              <p:cNvPr id="60" name="object 74">
                <a:extLst>
                  <a:ext uri="{FF2B5EF4-FFF2-40B4-BE49-F238E27FC236}">
                    <a16:creationId xmlns:a16="http://schemas.microsoft.com/office/drawing/2014/main" id="{DDA2EC95-9143-F548-279E-FA568E2E91D2}"/>
                  </a:ext>
                </a:extLst>
              </p:cNvPr>
              <p:cNvSpPr/>
              <p:nvPr/>
            </p:nvSpPr>
            <p:spPr>
              <a:xfrm>
                <a:off x="4968936" y="551717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61" name="object 75">
                <a:extLst>
                  <a:ext uri="{FF2B5EF4-FFF2-40B4-BE49-F238E27FC236}">
                    <a16:creationId xmlns:a16="http://schemas.microsoft.com/office/drawing/2014/main" id="{861DA6FC-2171-D415-8A29-61DBCDF42ED5}"/>
                  </a:ext>
                </a:extLst>
              </p:cNvPr>
              <p:cNvSpPr/>
              <p:nvPr/>
            </p:nvSpPr>
            <p:spPr>
              <a:xfrm>
                <a:off x="4968936" y="6042846"/>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62" name="object 76">
                <a:extLst>
                  <a:ext uri="{FF2B5EF4-FFF2-40B4-BE49-F238E27FC236}">
                    <a16:creationId xmlns:a16="http://schemas.microsoft.com/office/drawing/2014/main" id="{17FA8A61-0FD2-4EEE-CF80-0AC275646ED7}"/>
                  </a:ext>
                </a:extLst>
              </p:cNvPr>
              <p:cNvSpPr/>
              <p:nvPr/>
            </p:nvSpPr>
            <p:spPr>
              <a:xfrm>
                <a:off x="4968936" y="656868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63" name="object 77">
                <a:extLst>
                  <a:ext uri="{FF2B5EF4-FFF2-40B4-BE49-F238E27FC236}">
                    <a16:creationId xmlns:a16="http://schemas.microsoft.com/office/drawing/2014/main" id="{EBB7A0D4-D6AB-AFEA-772F-E6D8E4611FC5}"/>
                  </a:ext>
                </a:extLst>
              </p:cNvPr>
              <p:cNvSpPr/>
              <p:nvPr/>
            </p:nvSpPr>
            <p:spPr>
              <a:xfrm>
                <a:off x="4968936" y="7108259"/>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64" name="object 78">
                <a:extLst>
                  <a:ext uri="{FF2B5EF4-FFF2-40B4-BE49-F238E27FC236}">
                    <a16:creationId xmlns:a16="http://schemas.microsoft.com/office/drawing/2014/main" id="{41337C82-8729-7468-9D0C-E399B20B928F}"/>
                  </a:ext>
                </a:extLst>
              </p:cNvPr>
              <p:cNvSpPr/>
              <p:nvPr/>
            </p:nvSpPr>
            <p:spPr>
              <a:xfrm>
                <a:off x="4968936" y="7633929"/>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65" name="object 79">
                <a:extLst>
                  <a:ext uri="{FF2B5EF4-FFF2-40B4-BE49-F238E27FC236}">
                    <a16:creationId xmlns:a16="http://schemas.microsoft.com/office/drawing/2014/main" id="{B643D6A9-0FC3-9E64-FB93-E5100485EE77}"/>
                  </a:ext>
                </a:extLst>
              </p:cNvPr>
              <p:cNvSpPr/>
              <p:nvPr/>
            </p:nvSpPr>
            <p:spPr>
              <a:xfrm>
                <a:off x="5777310"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66" name="object 80">
                <a:extLst>
                  <a:ext uri="{FF2B5EF4-FFF2-40B4-BE49-F238E27FC236}">
                    <a16:creationId xmlns:a16="http://schemas.microsoft.com/office/drawing/2014/main" id="{641750E8-8B80-EB7D-07E4-A6E554219586}"/>
                  </a:ext>
                </a:extLst>
              </p:cNvPr>
              <p:cNvSpPr/>
              <p:nvPr/>
            </p:nvSpPr>
            <p:spPr>
              <a:xfrm>
                <a:off x="6524016"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67" name="object 81">
                <a:extLst>
                  <a:ext uri="{FF2B5EF4-FFF2-40B4-BE49-F238E27FC236}">
                    <a16:creationId xmlns:a16="http://schemas.microsoft.com/office/drawing/2014/main" id="{5B7DA119-DC25-BCDD-C7FE-56B97FC43EE0}"/>
                  </a:ext>
                </a:extLst>
              </p:cNvPr>
              <p:cNvSpPr/>
              <p:nvPr/>
            </p:nvSpPr>
            <p:spPr>
              <a:xfrm>
                <a:off x="7270720"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68" name="object 82">
                <a:extLst>
                  <a:ext uri="{FF2B5EF4-FFF2-40B4-BE49-F238E27FC236}">
                    <a16:creationId xmlns:a16="http://schemas.microsoft.com/office/drawing/2014/main" id="{3BEB7F3F-9149-84AB-7E06-6492DA9A6BBE}"/>
                  </a:ext>
                </a:extLst>
              </p:cNvPr>
              <p:cNvSpPr/>
              <p:nvPr/>
            </p:nvSpPr>
            <p:spPr>
              <a:xfrm>
                <a:off x="8003846"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69" name="object 83">
                <a:extLst>
                  <a:ext uri="{FF2B5EF4-FFF2-40B4-BE49-F238E27FC236}">
                    <a16:creationId xmlns:a16="http://schemas.microsoft.com/office/drawing/2014/main" id="{ED5D3395-BC91-1358-F9B5-48912E5D046C}"/>
                  </a:ext>
                </a:extLst>
              </p:cNvPr>
              <p:cNvSpPr/>
              <p:nvPr/>
            </p:nvSpPr>
            <p:spPr>
              <a:xfrm>
                <a:off x="8750551"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70" name="object 84">
                <a:extLst>
                  <a:ext uri="{FF2B5EF4-FFF2-40B4-BE49-F238E27FC236}">
                    <a16:creationId xmlns:a16="http://schemas.microsoft.com/office/drawing/2014/main" id="{A2BB76BF-2E0E-17B6-0A2C-9ACA906DB196}"/>
                  </a:ext>
                </a:extLst>
              </p:cNvPr>
              <p:cNvSpPr/>
              <p:nvPr/>
            </p:nvSpPr>
            <p:spPr>
              <a:xfrm>
                <a:off x="9497419"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71" name="object 85">
                <a:extLst>
                  <a:ext uri="{FF2B5EF4-FFF2-40B4-BE49-F238E27FC236}">
                    <a16:creationId xmlns:a16="http://schemas.microsoft.com/office/drawing/2014/main" id="{48396518-4DEB-01C1-0A82-89DDA68646A7}"/>
                  </a:ext>
                </a:extLst>
              </p:cNvPr>
              <p:cNvSpPr/>
              <p:nvPr/>
            </p:nvSpPr>
            <p:spPr>
              <a:xfrm>
                <a:off x="10230381"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72" name="object 86">
                <a:extLst>
                  <a:ext uri="{FF2B5EF4-FFF2-40B4-BE49-F238E27FC236}">
                    <a16:creationId xmlns:a16="http://schemas.microsoft.com/office/drawing/2014/main" id="{A073CD4A-7A37-C843-4398-1E9FD75EC175}"/>
                  </a:ext>
                </a:extLst>
              </p:cNvPr>
              <p:cNvSpPr/>
              <p:nvPr/>
            </p:nvSpPr>
            <p:spPr>
              <a:xfrm>
                <a:off x="10977087"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73" name="object 87">
                <a:extLst>
                  <a:ext uri="{FF2B5EF4-FFF2-40B4-BE49-F238E27FC236}">
                    <a16:creationId xmlns:a16="http://schemas.microsoft.com/office/drawing/2014/main" id="{B5F4BBE9-357D-D03B-EEC1-3E38CBE3A1B5}"/>
                  </a:ext>
                </a:extLst>
              </p:cNvPr>
              <p:cNvSpPr/>
              <p:nvPr/>
            </p:nvSpPr>
            <p:spPr>
              <a:xfrm>
                <a:off x="5729379" y="7796819"/>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B0059E"/>
              </a:solidFill>
            </p:spPr>
            <p:txBody>
              <a:bodyPr wrap="square" lIns="0" tIns="0" rIns="0" bIns="0" rtlCol="0"/>
              <a:lstStyle/>
              <a:p>
                <a:endParaRPr sz="1400"/>
              </a:p>
            </p:txBody>
          </p:sp>
          <p:pic>
            <p:nvPicPr>
              <p:cNvPr id="148" name="object 88">
                <a:extLst>
                  <a:ext uri="{FF2B5EF4-FFF2-40B4-BE49-F238E27FC236}">
                    <a16:creationId xmlns:a16="http://schemas.microsoft.com/office/drawing/2014/main" id="{0C0B3702-E395-491D-9AB2-B3C4CD66C666}"/>
                  </a:ext>
                </a:extLst>
              </p:cNvPr>
              <p:cNvPicPr/>
              <p:nvPr/>
            </p:nvPicPr>
            <p:blipFill>
              <a:blip r:embed="rId4" cstate="print"/>
              <a:stretch>
                <a:fillRect/>
              </a:stretch>
            </p:blipFill>
            <p:spPr>
              <a:xfrm>
                <a:off x="6462174" y="7363954"/>
                <a:ext cx="120289" cy="120184"/>
              </a:xfrm>
              <a:prstGeom prst="rect">
                <a:avLst/>
              </a:prstGeom>
            </p:spPr>
          </p:pic>
          <p:pic>
            <p:nvPicPr>
              <p:cNvPr id="153" name="object 89">
                <a:extLst>
                  <a:ext uri="{FF2B5EF4-FFF2-40B4-BE49-F238E27FC236}">
                    <a16:creationId xmlns:a16="http://schemas.microsoft.com/office/drawing/2014/main" id="{D2128C5C-6355-E319-DFAA-CE4818C04136}"/>
                  </a:ext>
                </a:extLst>
              </p:cNvPr>
              <p:cNvPicPr/>
              <p:nvPr/>
            </p:nvPicPr>
            <p:blipFill>
              <a:blip r:embed="rId5" cstate="print"/>
              <a:stretch>
                <a:fillRect/>
              </a:stretch>
            </p:blipFill>
            <p:spPr>
              <a:xfrm>
                <a:off x="7208796" y="7032123"/>
                <a:ext cx="120289" cy="120184"/>
              </a:xfrm>
              <a:prstGeom prst="rect">
                <a:avLst/>
              </a:prstGeom>
            </p:spPr>
          </p:pic>
          <p:pic>
            <p:nvPicPr>
              <p:cNvPr id="154" name="object 90">
                <a:extLst>
                  <a:ext uri="{FF2B5EF4-FFF2-40B4-BE49-F238E27FC236}">
                    <a16:creationId xmlns:a16="http://schemas.microsoft.com/office/drawing/2014/main" id="{12D351B3-E06E-FC61-81B1-1E9699956342}"/>
                  </a:ext>
                </a:extLst>
              </p:cNvPr>
              <p:cNvPicPr/>
              <p:nvPr/>
            </p:nvPicPr>
            <p:blipFill>
              <a:blip r:embed="rId6" cstate="print"/>
              <a:stretch>
                <a:fillRect/>
              </a:stretch>
            </p:blipFill>
            <p:spPr>
              <a:xfrm>
                <a:off x="7955415" y="6921513"/>
                <a:ext cx="120289" cy="120184"/>
              </a:xfrm>
              <a:prstGeom prst="rect">
                <a:avLst/>
              </a:prstGeom>
            </p:spPr>
          </p:pic>
          <p:pic>
            <p:nvPicPr>
              <p:cNvPr id="156" name="object 91">
                <a:extLst>
                  <a:ext uri="{FF2B5EF4-FFF2-40B4-BE49-F238E27FC236}">
                    <a16:creationId xmlns:a16="http://schemas.microsoft.com/office/drawing/2014/main" id="{51963117-AEA7-40D3-7AD7-77FB2FFACAC7}"/>
                  </a:ext>
                </a:extLst>
              </p:cNvPr>
              <p:cNvPicPr/>
              <p:nvPr/>
            </p:nvPicPr>
            <p:blipFill>
              <a:blip r:embed="rId7" cstate="print"/>
              <a:stretch>
                <a:fillRect/>
              </a:stretch>
            </p:blipFill>
            <p:spPr>
              <a:xfrm>
                <a:off x="8692358" y="6911935"/>
                <a:ext cx="120289" cy="120184"/>
              </a:xfrm>
              <a:prstGeom prst="rect">
                <a:avLst/>
              </a:prstGeom>
            </p:spPr>
          </p:pic>
          <p:pic>
            <p:nvPicPr>
              <p:cNvPr id="157" name="object 92">
                <a:extLst>
                  <a:ext uri="{FF2B5EF4-FFF2-40B4-BE49-F238E27FC236}">
                    <a16:creationId xmlns:a16="http://schemas.microsoft.com/office/drawing/2014/main" id="{005516BB-ABAF-2B04-28A0-67C1ECD53B44}"/>
                  </a:ext>
                </a:extLst>
              </p:cNvPr>
              <p:cNvPicPr/>
              <p:nvPr/>
            </p:nvPicPr>
            <p:blipFill>
              <a:blip r:embed="rId8" cstate="print"/>
              <a:stretch>
                <a:fillRect/>
              </a:stretch>
            </p:blipFill>
            <p:spPr>
              <a:xfrm>
                <a:off x="9434831" y="6700293"/>
                <a:ext cx="120289" cy="120184"/>
              </a:xfrm>
              <a:prstGeom prst="rect">
                <a:avLst/>
              </a:prstGeom>
            </p:spPr>
          </p:pic>
          <p:pic>
            <p:nvPicPr>
              <p:cNvPr id="158" name="object 93">
                <a:extLst>
                  <a:ext uri="{FF2B5EF4-FFF2-40B4-BE49-F238E27FC236}">
                    <a16:creationId xmlns:a16="http://schemas.microsoft.com/office/drawing/2014/main" id="{03FD3E77-4325-78B6-B5B1-A7C91620491B}"/>
                  </a:ext>
                </a:extLst>
              </p:cNvPr>
              <p:cNvPicPr/>
              <p:nvPr/>
            </p:nvPicPr>
            <p:blipFill>
              <a:blip r:embed="rId5" cstate="print"/>
              <a:stretch>
                <a:fillRect/>
              </a:stretch>
            </p:blipFill>
            <p:spPr>
              <a:xfrm>
                <a:off x="10181451" y="6755602"/>
                <a:ext cx="120289" cy="120184"/>
              </a:xfrm>
              <a:prstGeom prst="rect">
                <a:avLst/>
              </a:prstGeom>
            </p:spPr>
          </p:pic>
          <p:pic>
            <p:nvPicPr>
              <p:cNvPr id="159" name="object 94">
                <a:extLst>
                  <a:ext uri="{FF2B5EF4-FFF2-40B4-BE49-F238E27FC236}">
                    <a16:creationId xmlns:a16="http://schemas.microsoft.com/office/drawing/2014/main" id="{B5BCE3E2-6CB8-77FB-8C78-FA71377C2A83}"/>
                  </a:ext>
                </a:extLst>
              </p:cNvPr>
              <p:cNvPicPr/>
              <p:nvPr/>
            </p:nvPicPr>
            <p:blipFill>
              <a:blip r:embed="rId9" cstate="print"/>
              <a:stretch>
                <a:fillRect/>
              </a:stretch>
            </p:blipFill>
            <p:spPr>
              <a:xfrm>
                <a:off x="10914245" y="6783252"/>
                <a:ext cx="120289" cy="120184"/>
              </a:xfrm>
              <a:prstGeom prst="rect">
                <a:avLst/>
              </a:prstGeom>
            </p:spPr>
          </p:pic>
          <p:sp>
            <p:nvSpPr>
              <p:cNvPr id="160" name="object 95">
                <a:extLst>
                  <a:ext uri="{FF2B5EF4-FFF2-40B4-BE49-F238E27FC236}">
                    <a16:creationId xmlns:a16="http://schemas.microsoft.com/office/drawing/2014/main" id="{C7BCA8A8-9061-746D-1887-B5AEE768FF67}"/>
                  </a:ext>
                </a:extLst>
              </p:cNvPr>
              <p:cNvSpPr/>
              <p:nvPr/>
            </p:nvSpPr>
            <p:spPr>
              <a:xfrm>
                <a:off x="5729379" y="7935088"/>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5"/>
                    </a:lnTo>
                    <a:lnTo>
                      <a:pt x="17617" y="102585"/>
                    </a:lnTo>
                    <a:lnTo>
                      <a:pt x="36735" y="115463"/>
                    </a:lnTo>
                    <a:lnTo>
                      <a:pt x="60144" y="120184"/>
                    </a:lnTo>
                    <a:lnTo>
                      <a:pt x="83554" y="115463"/>
                    </a:lnTo>
                    <a:lnTo>
                      <a:pt x="102672" y="102585"/>
                    </a:lnTo>
                    <a:lnTo>
                      <a:pt x="115562" y="83485"/>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400"/>
              </a:p>
            </p:txBody>
          </p:sp>
          <p:pic>
            <p:nvPicPr>
              <p:cNvPr id="161" name="object 96">
                <a:extLst>
                  <a:ext uri="{FF2B5EF4-FFF2-40B4-BE49-F238E27FC236}">
                    <a16:creationId xmlns:a16="http://schemas.microsoft.com/office/drawing/2014/main" id="{1006A35A-F7B0-FD7F-03E0-F8A0578EBC13}"/>
                  </a:ext>
                </a:extLst>
              </p:cNvPr>
              <p:cNvPicPr/>
              <p:nvPr/>
            </p:nvPicPr>
            <p:blipFill>
              <a:blip r:embed="rId10" cstate="print"/>
              <a:stretch>
                <a:fillRect/>
              </a:stretch>
            </p:blipFill>
            <p:spPr>
              <a:xfrm>
                <a:off x="6462174" y="7599002"/>
                <a:ext cx="120289" cy="120184"/>
              </a:xfrm>
              <a:prstGeom prst="rect">
                <a:avLst/>
              </a:prstGeom>
            </p:spPr>
          </p:pic>
          <p:pic>
            <p:nvPicPr>
              <p:cNvPr id="162" name="object 97">
                <a:extLst>
                  <a:ext uri="{FF2B5EF4-FFF2-40B4-BE49-F238E27FC236}">
                    <a16:creationId xmlns:a16="http://schemas.microsoft.com/office/drawing/2014/main" id="{D7E0D835-8899-7379-6325-85E278F8DA59}"/>
                  </a:ext>
                </a:extLst>
              </p:cNvPr>
              <p:cNvPicPr/>
              <p:nvPr/>
            </p:nvPicPr>
            <p:blipFill>
              <a:blip r:embed="rId11" cstate="print"/>
              <a:stretch>
                <a:fillRect/>
              </a:stretch>
            </p:blipFill>
            <p:spPr>
              <a:xfrm>
                <a:off x="7208796" y="7451162"/>
                <a:ext cx="120289" cy="120184"/>
              </a:xfrm>
              <a:prstGeom prst="rect">
                <a:avLst/>
              </a:prstGeom>
            </p:spPr>
          </p:pic>
          <p:pic>
            <p:nvPicPr>
              <p:cNvPr id="163" name="object 98">
                <a:extLst>
                  <a:ext uri="{FF2B5EF4-FFF2-40B4-BE49-F238E27FC236}">
                    <a16:creationId xmlns:a16="http://schemas.microsoft.com/office/drawing/2014/main" id="{2D42544B-0E3F-E0D2-D44D-D0E31E2E45C2}"/>
                  </a:ext>
                </a:extLst>
              </p:cNvPr>
              <p:cNvPicPr/>
              <p:nvPr/>
            </p:nvPicPr>
            <p:blipFill>
              <a:blip r:embed="rId12" cstate="print"/>
              <a:stretch>
                <a:fillRect/>
              </a:stretch>
            </p:blipFill>
            <p:spPr>
              <a:xfrm>
                <a:off x="7955416" y="7520299"/>
                <a:ext cx="120289" cy="120184"/>
              </a:xfrm>
              <a:prstGeom prst="rect">
                <a:avLst/>
              </a:prstGeom>
            </p:spPr>
          </p:pic>
          <p:pic>
            <p:nvPicPr>
              <p:cNvPr id="164" name="object 99">
                <a:extLst>
                  <a:ext uri="{FF2B5EF4-FFF2-40B4-BE49-F238E27FC236}">
                    <a16:creationId xmlns:a16="http://schemas.microsoft.com/office/drawing/2014/main" id="{D8267E3C-467F-8802-403A-0CCE74258702}"/>
                  </a:ext>
                </a:extLst>
              </p:cNvPr>
              <p:cNvPicPr/>
              <p:nvPr/>
            </p:nvPicPr>
            <p:blipFill>
              <a:blip r:embed="rId10" cstate="print"/>
              <a:stretch>
                <a:fillRect/>
              </a:stretch>
            </p:blipFill>
            <p:spPr>
              <a:xfrm>
                <a:off x="8702036" y="7492647"/>
                <a:ext cx="120289" cy="120184"/>
              </a:xfrm>
              <a:prstGeom prst="rect">
                <a:avLst/>
              </a:prstGeom>
            </p:spPr>
          </p:pic>
          <p:sp>
            <p:nvSpPr>
              <p:cNvPr id="165" name="object 100">
                <a:extLst>
                  <a:ext uri="{FF2B5EF4-FFF2-40B4-BE49-F238E27FC236}">
                    <a16:creationId xmlns:a16="http://schemas.microsoft.com/office/drawing/2014/main" id="{A6CA8B3F-486D-ED43-A4D5-13A5CAA4F502}"/>
                  </a:ext>
                </a:extLst>
              </p:cNvPr>
              <p:cNvSpPr/>
              <p:nvPr/>
            </p:nvSpPr>
            <p:spPr>
              <a:xfrm>
                <a:off x="9149099" y="5650780"/>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400"/>
              </a:p>
            </p:txBody>
          </p:sp>
          <p:sp>
            <p:nvSpPr>
              <p:cNvPr id="166" name="object 101">
                <a:extLst>
                  <a:ext uri="{FF2B5EF4-FFF2-40B4-BE49-F238E27FC236}">
                    <a16:creationId xmlns:a16="http://schemas.microsoft.com/office/drawing/2014/main" id="{7E08284C-820F-3A28-4283-AC4B0AFA0C0A}"/>
                  </a:ext>
                </a:extLst>
              </p:cNvPr>
              <p:cNvSpPr/>
              <p:nvPr/>
            </p:nvSpPr>
            <p:spPr>
              <a:xfrm>
                <a:off x="5190155" y="5650780"/>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400"/>
              </a:p>
            </p:txBody>
          </p:sp>
          <p:pic>
            <p:nvPicPr>
              <p:cNvPr id="167" name="object 102">
                <a:extLst>
                  <a:ext uri="{FF2B5EF4-FFF2-40B4-BE49-F238E27FC236}">
                    <a16:creationId xmlns:a16="http://schemas.microsoft.com/office/drawing/2014/main" id="{E7533130-2649-C79D-111D-006BEA1AE62A}"/>
                  </a:ext>
                </a:extLst>
              </p:cNvPr>
              <p:cNvPicPr/>
              <p:nvPr/>
            </p:nvPicPr>
            <p:blipFill>
              <a:blip r:embed="rId13" cstate="print"/>
              <a:stretch>
                <a:fillRect/>
              </a:stretch>
            </p:blipFill>
            <p:spPr>
              <a:xfrm>
                <a:off x="5414830" y="5580354"/>
                <a:ext cx="150361" cy="150236"/>
              </a:xfrm>
              <a:prstGeom prst="rect">
                <a:avLst/>
              </a:prstGeom>
            </p:spPr>
          </p:pic>
          <p:pic>
            <p:nvPicPr>
              <p:cNvPr id="168" name="object 103">
                <a:extLst>
                  <a:ext uri="{FF2B5EF4-FFF2-40B4-BE49-F238E27FC236}">
                    <a16:creationId xmlns:a16="http://schemas.microsoft.com/office/drawing/2014/main" id="{0EC5DBAD-9270-F2EA-7697-A78055EA93C7}"/>
                  </a:ext>
                </a:extLst>
              </p:cNvPr>
              <p:cNvPicPr/>
              <p:nvPr/>
            </p:nvPicPr>
            <p:blipFill>
              <a:blip r:embed="rId14" cstate="print"/>
              <a:stretch>
                <a:fillRect/>
              </a:stretch>
            </p:blipFill>
            <p:spPr>
              <a:xfrm>
                <a:off x="9360515" y="5580360"/>
                <a:ext cx="150361" cy="150236"/>
              </a:xfrm>
              <a:prstGeom prst="rect">
                <a:avLst/>
              </a:prstGeom>
            </p:spPr>
          </p:pic>
          <p:pic>
            <p:nvPicPr>
              <p:cNvPr id="169" name="object 104">
                <a:extLst>
                  <a:ext uri="{FF2B5EF4-FFF2-40B4-BE49-F238E27FC236}">
                    <a16:creationId xmlns:a16="http://schemas.microsoft.com/office/drawing/2014/main" id="{CDBA9342-CDB9-EDC0-3A57-8999C25E2CD0}"/>
                  </a:ext>
                </a:extLst>
              </p:cNvPr>
              <p:cNvPicPr/>
              <p:nvPr/>
            </p:nvPicPr>
            <p:blipFill>
              <a:blip r:embed="rId15" cstate="print"/>
              <a:stretch>
                <a:fillRect/>
              </a:stretch>
            </p:blipFill>
            <p:spPr>
              <a:xfrm>
                <a:off x="9421004" y="7547949"/>
                <a:ext cx="120289" cy="120184"/>
              </a:xfrm>
              <a:prstGeom prst="rect">
                <a:avLst/>
              </a:prstGeom>
            </p:spPr>
          </p:pic>
          <p:pic>
            <p:nvPicPr>
              <p:cNvPr id="170" name="object 105">
                <a:extLst>
                  <a:ext uri="{FF2B5EF4-FFF2-40B4-BE49-F238E27FC236}">
                    <a16:creationId xmlns:a16="http://schemas.microsoft.com/office/drawing/2014/main" id="{2947141D-C267-61E3-8214-2B3C15475735}"/>
                  </a:ext>
                </a:extLst>
              </p:cNvPr>
              <p:cNvPicPr/>
              <p:nvPr/>
            </p:nvPicPr>
            <p:blipFill>
              <a:blip r:embed="rId16" cstate="print"/>
              <a:stretch>
                <a:fillRect/>
              </a:stretch>
            </p:blipFill>
            <p:spPr>
              <a:xfrm>
                <a:off x="10181452" y="7502218"/>
                <a:ext cx="120289" cy="120184"/>
              </a:xfrm>
              <a:prstGeom prst="rect">
                <a:avLst/>
              </a:prstGeom>
            </p:spPr>
          </p:pic>
          <p:pic>
            <p:nvPicPr>
              <p:cNvPr id="171" name="object 106">
                <a:extLst>
                  <a:ext uri="{FF2B5EF4-FFF2-40B4-BE49-F238E27FC236}">
                    <a16:creationId xmlns:a16="http://schemas.microsoft.com/office/drawing/2014/main" id="{D656C453-7BE2-CB8D-7DBA-2B7A957AD351}"/>
                  </a:ext>
                </a:extLst>
              </p:cNvPr>
              <p:cNvPicPr/>
              <p:nvPr/>
            </p:nvPicPr>
            <p:blipFill>
              <a:blip r:embed="rId17" cstate="print"/>
              <a:stretch>
                <a:fillRect/>
              </a:stretch>
            </p:blipFill>
            <p:spPr>
              <a:xfrm>
                <a:off x="10928072" y="7308649"/>
                <a:ext cx="120289" cy="120184"/>
              </a:xfrm>
              <a:prstGeom prst="rect">
                <a:avLst/>
              </a:prstGeom>
            </p:spPr>
          </p:pic>
          <p:sp>
            <p:nvSpPr>
              <p:cNvPr id="172" name="object 107">
                <a:extLst>
                  <a:ext uri="{FF2B5EF4-FFF2-40B4-BE49-F238E27FC236}">
                    <a16:creationId xmlns:a16="http://schemas.microsoft.com/office/drawing/2014/main" id="{3C0DCCA8-F5F8-12BA-9483-6E204BAB7C82}"/>
                  </a:ext>
                </a:extLst>
              </p:cNvPr>
              <p:cNvSpPr/>
              <p:nvPr/>
            </p:nvSpPr>
            <p:spPr>
              <a:xfrm>
                <a:off x="5037769" y="6768608"/>
                <a:ext cx="5918200" cy="1384300"/>
              </a:xfrm>
              <a:custGeom>
                <a:avLst/>
                <a:gdLst/>
                <a:ahLst/>
                <a:cxnLst/>
                <a:rect l="l" t="t" r="r" b="b"/>
                <a:pathLst>
                  <a:path w="5918200" h="1384300">
                    <a:moveTo>
                      <a:pt x="5917987" y="82950"/>
                    </a:moveTo>
                    <a:lnTo>
                      <a:pt x="5185151" y="55296"/>
                    </a:lnTo>
                    <a:lnTo>
                      <a:pt x="4452314" y="0"/>
                    </a:lnTo>
                    <a:lnTo>
                      <a:pt x="3719478" y="207616"/>
                    </a:lnTo>
                    <a:lnTo>
                      <a:pt x="2972820" y="221522"/>
                    </a:lnTo>
                    <a:lnTo>
                      <a:pt x="2239984" y="332126"/>
                    </a:lnTo>
                    <a:lnTo>
                      <a:pt x="1479494" y="664409"/>
                    </a:lnTo>
                    <a:lnTo>
                      <a:pt x="760489" y="1093558"/>
                    </a:lnTo>
                    <a:lnTo>
                      <a:pt x="0" y="1384282"/>
                    </a:lnTo>
                  </a:path>
                </a:pathLst>
              </a:custGeom>
              <a:ln w="10230">
                <a:solidFill>
                  <a:srgbClr val="B0059E"/>
                </a:solidFill>
              </a:ln>
            </p:spPr>
            <p:txBody>
              <a:bodyPr wrap="square" lIns="0" tIns="0" rIns="0" bIns="0" rtlCol="0"/>
              <a:lstStyle/>
              <a:p>
                <a:endParaRPr sz="1400"/>
              </a:p>
            </p:txBody>
          </p:sp>
          <p:sp>
            <p:nvSpPr>
              <p:cNvPr id="173" name="object 108">
                <a:extLst>
                  <a:ext uri="{FF2B5EF4-FFF2-40B4-BE49-F238E27FC236}">
                    <a16:creationId xmlns:a16="http://schemas.microsoft.com/office/drawing/2014/main" id="{8DAE81FF-2ABB-EF27-3B4D-07B4BADD1532}"/>
                  </a:ext>
                </a:extLst>
              </p:cNvPr>
              <p:cNvSpPr/>
              <p:nvPr/>
            </p:nvSpPr>
            <p:spPr>
              <a:xfrm>
                <a:off x="5065540" y="7376902"/>
                <a:ext cx="5918200" cy="776605"/>
              </a:xfrm>
              <a:custGeom>
                <a:avLst/>
                <a:gdLst/>
                <a:ahLst/>
                <a:cxnLst/>
                <a:rect l="l" t="t" r="r" b="b"/>
                <a:pathLst>
                  <a:path w="5918200" h="776604">
                    <a:moveTo>
                      <a:pt x="5918060" y="0"/>
                    </a:moveTo>
                    <a:lnTo>
                      <a:pt x="5486392" y="119998"/>
                    </a:lnTo>
                    <a:lnTo>
                      <a:pt x="5264725" y="180210"/>
                    </a:lnTo>
                    <a:lnTo>
                      <a:pt x="5183058" y="198825"/>
                    </a:lnTo>
                    <a:lnTo>
                      <a:pt x="5171392" y="194035"/>
                    </a:lnTo>
                    <a:lnTo>
                      <a:pt x="5052564" y="192490"/>
                    </a:lnTo>
                    <a:lnTo>
                      <a:pt x="4791142" y="202648"/>
                    </a:lnTo>
                    <a:lnTo>
                      <a:pt x="4529720" y="215413"/>
                    </a:lnTo>
                    <a:lnTo>
                      <a:pt x="4410891" y="221689"/>
                    </a:lnTo>
                    <a:lnTo>
                      <a:pt x="3691877" y="180130"/>
                    </a:lnTo>
                    <a:lnTo>
                      <a:pt x="2959030" y="207941"/>
                    </a:lnTo>
                    <a:lnTo>
                      <a:pt x="2198540" y="138571"/>
                    </a:lnTo>
                    <a:lnTo>
                      <a:pt x="1451861" y="291059"/>
                    </a:lnTo>
                    <a:lnTo>
                      <a:pt x="719025" y="623509"/>
                    </a:lnTo>
                    <a:lnTo>
                      <a:pt x="0" y="775986"/>
                    </a:lnTo>
                  </a:path>
                </a:pathLst>
              </a:custGeom>
              <a:ln w="10230">
                <a:solidFill>
                  <a:srgbClr val="A3A3A3"/>
                </a:solidFill>
              </a:ln>
            </p:spPr>
            <p:txBody>
              <a:bodyPr wrap="square" lIns="0" tIns="0" rIns="0" bIns="0" rtlCol="0"/>
              <a:lstStyle/>
              <a:p>
                <a:endParaRPr sz="1400"/>
              </a:p>
            </p:txBody>
          </p:sp>
          <p:pic>
            <p:nvPicPr>
              <p:cNvPr id="174" name="object 109">
                <a:extLst>
                  <a:ext uri="{FF2B5EF4-FFF2-40B4-BE49-F238E27FC236}">
                    <a16:creationId xmlns:a16="http://schemas.microsoft.com/office/drawing/2014/main" id="{16F98F05-5CCE-56CE-8948-9A5B54C1C1CF}"/>
                  </a:ext>
                </a:extLst>
              </p:cNvPr>
              <p:cNvPicPr/>
              <p:nvPr/>
            </p:nvPicPr>
            <p:blipFill>
              <a:blip r:embed="rId18" cstate="print"/>
              <a:stretch>
                <a:fillRect/>
              </a:stretch>
            </p:blipFill>
            <p:spPr>
              <a:xfrm>
                <a:off x="4996586" y="8082925"/>
                <a:ext cx="120289" cy="120184"/>
              </a:xfrm>
              <a:prstGeom prst="rect">
                <a:avLst/>
              </a:prstGeom>
            </p:spPr>
          </p:pic>
        </p:grpSp>
        <p:sp>
          <p:nvSpPr>
            <p:cNvPr id="51" name="object 110">
              <a:extLst>
                <a:ext uri="{FF2B5EF4-FFF2-40B4-BE49-F238E27FC236}">
                  <a16:creationId xmlns:a16="http://schemas.microsoft.com/office/drawing/2014/main" id="{9C94CAEA-08E6-42F6-9FF6-D5202DC45D93}"/>
                </a:ext>
              </a:extLst>
            </p:cNvPr>
            <p:cNvSpPr txBox="1"/>
            <p:nvPr/>
          </p:nvSpPr>
          <p:spPr>
            <a:xfrm>
              <a:off x="4678877" y="2807112"/>
              <a:ext cx="997318" cy="103835"/>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PBO</a:t>
              </a:r>
              <a:r>
                <a:rPr sz="1000" spc="-21" dirty="0">
                  <a:solidFill>
                    <a:srgbClr val="22346A"/>
                  </a:solidFill>
                  <a:cs typeface="Goldplay Medium"/>
                </a:rPr>
                <a:t> </a:t>
              </a:r>
              <a:r>
                <a:rPr sz="1000" spc="-6" dirty="0">
                  <a:solidFill>
                    <a:srgbClr val="22346A"/>
                  </a:solidFill>
                  <a:cs typeface="Goldplay Medium"/>
                </a:rPr>
                <a:t>C2S+TCS</a:t>
              </a:r>
              <a:r>
                <a:rPr sz="1000" spc="-18" dirty="0">
                  <a:solidFill>
                    <a:srgbClr val="22346A"/>
                  </a:solidFill>
                  <a:cs typeface="Goldplay Medium"/>
                </a:rPr>
                <a:t> </a:t>
              </a:r>
              <a:r>
                <a:rPr sz="1000" spc="-6" dirty="0">
                  <a:solidFill>
                    <a:srgbClr val="22346A"/>
                  </a:solidFill>
                  <a:cs typeface="Goldplay Medium"/>
                </a:rPr>
                <a:t>(N=102)</a:t>
              </a:r>
              <a:endParaRPr sz="1000">
                <a:cs typeface="Goldplay Medium"/>
              </a:endParaRPr>
            </a:p>
          </p:txBody>
        </p:sp>
        <p:sp>
          <p:nvSpPr>
            <p:cNvPr id="52" name="object 111">
              <a:extLst>
                <a:ext uri="{FF2B5EF4-FFF2-40B4-BE49-F238E27FC236}">
                  <a16:creationId xmlns:a16="http://schemas.microsoft.com/office/drawing/2014/main" id="{325D9E26-6276-B33F-4A31-3051D45A5294}"/>
                </a:ext>
              </a:extLst>
            </p:cNvPr>
            <p:cNvSpPr txBox="1"/>
            <p:nvPr/>
          </p:nvSpPr>
          <p:spPr>
            <a:xfrm>
              <a:off x="2288801" y="2807112"/>
              <a:ext cx="1310376" cy="103835"/>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LEB</a:t>
              </a:r>
              <a:r>
                <a:rPr sz="1000" spc="-24" dirty="0">
                  <a:solidFill>
                    <a:srgbClr val="22346A"/>
                  </a:solidFill>
                  <a:cs typeface="Goldplay Medium"/>
                </a:rPr>
                <a:t> </a:t>
              </a:r>
              <a:r>
                <a:rPr sz="1000" dirty="0">
                  <a:solidFill>
                    <a:srgbClr val="22346A"/>
                  </a:solidFill>
                  <a:cs typeface="Goldplay Medium"/>
                </a:rPr>
                <a:t>250mg</a:t>
              </a:r>
              <a:r>
                <a:rPr sz="1000" spc="-21" dirty="0">
                  <a:solidFill>
                    <a:srgbClr val="22346A"/>
                  </a:solidFill>
                  <a:cs typeface="Goldplay Medium"/>
                </a:rPr>
                <a:t> </a:t>
              </a:r>
              <a:r>
                <a:rPr sz="1000" spc="-6" dirty="0">
                  <a:solidFill>
                    <a:srgbClr val="22346A"/>
                  </a:solidFill>
                  <a:cs typeface="Goldplay Medium"/>
                </a:rPr>
                <a:t>C2S+TCS</a:t>
              </a:r>
              <a:r>
                <a:rPr sz="1000" spc="-21" dirty="0">
                  <a:solidFill>
                    <a:srgbClr val="22346A"/>
                  </a:solidFill>
                  <a:cs typeface="Goldplay Medium"/>
                </a:rPr>
                <a:t> </a:t>
              </a:r>
              <a:r>
                <a:rPr sz="1000" spc="-6" dirty="0">
                  <a:solidFill>
                    <a:srgbClr val="22346A"/>
                  </a:solidFill>
                  <a:cs typeface="Goldplay Medium"/>
                </a:rPr>
                <a:t>(N=199)</a:t>
              </a:r>
              <a:endParaRPr sz="1000" dirty="0">
                <a:cs typeface="Goldplay Medium"/>
              </a:endParaRPr>
            </a:p>
          </p:txBody>
        </p:sp>
        <p:sp>
          <p:nvSpPr>
            <p:cNvPr id="53" name="object 64">
              <a:extLst>
                <a:ext uri="{FF2B5EF4-FFF2-40B4-BE49-F238E27FC236}">
                  <a16:creationId xmlns:a16="http://schemas.microsoft.com/office/drawing/2014/main" id="{BF70FA61-3E1A-60CC-380A-9C9345A2FD0E}"/>
                </a:ext>
              </a:extLst>
            </p:cNvPr>
            <p:cNvSpPr txBox="1"/>
            <p:nvPr/>
          </p:nvSpPr>
          <p:spPr>
            <a:xfrm>
              <a:off x="2579825" y="4115803"/>
              <a:ext cx="271667" cy="162319"/>
            </a:xfrm>
            <a:prstGeom prst="rect">
              <a:avLst/>
            </a:prstGeom>
          </p:spPr>
          <p:txBody>
            <a:bodyPr vert="horz" wrap="square" lIns="0" tIns="9627" rIns="0" bIns="0" rtlCol="0">
              <a:spAutoFit/>
            </a:bodyPr>
            <a:lstStyle/>
            <a:p>
              <a:pPr marL="7701">
                <a:spcBef>
                  <a:spcPts val="76"/>
                </a:spcBef>
              </a:pPr>
              <a:r>
                <a:rPr lang="es-ES" sz="1600" spc="-12" dirty="0">
                  <a:solidFill>
                    <a:srgbClr val="A3A3A3"/>
                  </a:solidFill>
                  <a:cs typeface="Goldplay Light"/>
                </a:rPr>
                <a:t>18,8</a:t>
              </a:r>
              <a:endParaRPr sz="1600" dirty="0">
                <a:cs typeface="Goldplay Light"/>
              </a:endParaRPr>
            </a:p>
          </p:txBody>
        </p:sp>
        <p:sp>
          <p:nvSpPr>
            <p:cNvPr id="54" name="object 64">
              <a:extLst>
                <a:ext uri="{FF2B5EF4-FFF2-40B4-BE49-F238E27FC236}">
                  <a16:creationId xmlns:a16="http://schemas.microsoft.com/office/drawing/2014/main" id="{FF87F007-B26B-C6CF-6580-3577FDC44EDB}"/>
                </a:ext>
              </a:extLst>
            </p:cNvPr>
            <p:cNvSpPr txBox="1"/>
            <p:nvPr/>
          </p:nvSpPr>
          <p:spPr>
            <a:xfrm>
              <a:off x="2302271" y="4228939"/>
              <a:ext cx="271667" cy="162319"/>
            </a:xfrm>
            <a:prstGeom prst="rect">
              <a:avLst/>
            </a:prstGeom>
          </p:spPr>
          <p:txBody>
            <a:bodyPr vert="horz" wrap="square" lIns="0" tIns="9627" rIns="0" bIns="0" rtlCol="0">
              <a:spAutoFit/>
            </a:bodyPr>
            <a:lstStyle/>
            <a:p>
              <a:pPr marL="7701">
                <a:spcBef>
                  <a:spcPts val="76"/>
                </a:spcBef>
              </a:pPr>
              <a:r>
                <a:rPr lang="es-ES" sz="1600" spc="-12" dirty="0">
                  <a:solidFill>
                    <a:srgbClr val="A3A3A3"/>
                  </a:solidFill>
                  <a:cs typeface="Goldplay Light"/>
                </a:rPr>
                <a:t>6,0</a:t>
              </a:r>
              <a:endParaRPr sz="1600" dirty="0">
                <a:cs typeface="Goldplay Light"/>
              </a:endParaRPr>
            </a:p>
          </p:txBody>
        </p:sp>
        <p:sp>
          <p:nvSpPr>
            <p:cNvPr id="55" name="object 49">
              <a:extLst>
                <a:ext uri="{FF2B5EF4-FFF2-40B4-BE49-F238E27FC236}">
                  <a16:creationId xmlns:a16="http://schemas.microsoft.com/office/drawing/2014/main" id="{2C81586D-0432-7CEB-B551-99A86592E5B7}"/>
                </a:ext>
              </a:extLst>
            </p:cNvPr>
            <p:cNvSpPr txBox="1"/>
            <p:nvPr/>
          </p:nvSpPr>
          <p:spPr>
            <a:xfrm>
              <a:off x="2655517" y="4412876"/>
              <a:ext cx="71622" cy="104388"/>
            </a:xfrm>
            <a:prstGeom prst="rect">
              <a:avLst/>
            </a:prstGeom>
          </p:spPr>
          <p:txBody>
            <a:bodyPr vert="horz" wrap="square" lIns="0" tIns="8086" rIns="0" bIns="0" rtlCol="0">
              <a:spAutoFit/>
            </a:bodyPr>
            <a:lstStyle/>
            <a:p>
              <a:pPr marL="7701">
                <a:spcBef>
                  <a:spcPts val="64"/>
                </a:spcBef>
              </a:pPr>
              <a:r>
                <a:rPr lang="es-ES" sz="1000" spc="-30" dirty="0">
                  <a:solidFill>
                    <a:srgbClr val="22346A"/>
                  </a:solidFill>
                  <a:cs typeface="Goldplay Medium"/>
                </a:rPr>
                <a:t>4</a:t>
              </a:r>
              <a:endParaRPr sz="1000" dirty="0">
                <a:cs typeface="Goldplay Medium"/>
              </a:endParaRPr>
            </a:p>
          </p:txBody>
        </p:sp>
        <p:sp>
          <p:nvSpPr>
            <p:cNvPr id="56" name="object 49">
              <a:extLst>
                <a:ext uri="{FF2B5EF4-FFF2-40B4-BE49-F238E27FC236}">
                  <a16:creationId xmlns:a16="http://schemas.microsoft.com/office/drawing/2014/main" id="{120E26AB-0C5F-C27A-E67C-7BF3DF4F7AEB}"/>
                </a:ext>
              </a:extLst>
            </p:cNvPr>
            <p:cNvSpPr txBox="1"/>
            <p:nvPr/>
          </p:nvSpPr>
          <p:spPr>
            <a:xfrm>
              <a:off x="2206790" y="4412876"/>
              <a:ext cx="71622" cy="104388"/>
            </a:xfrm>
            <a:prstGeom prst="rect">
              <a:avLst/>
            </a:prstGeom>
          </p:spPr>
          <p:txBody>
            <a:bodyPr vert="horz" wrap="square" lIns="0" tIns="8086" rIns="0" bIns="0" rtlCol="0">
              <a:spAutoFit/>
            </a:bodyPr>
            <a:lstStyle/>
            <a:p>
              <a:pPr marL="7701">
                <a:spcBef>
                  <a:spcPts val="64"/>
                </a:spcBef>
              </a:pPr>
              <a:r>
                <a:rPr lang="es-ES" sz="1000" spc="-30" dirty="0">
                  <a:solidFill>
                    <a:srgbClr val="22346A"/>
                  </a:solidFill>
                  <a:cs typeface="Goldplay Medium"/>
                </a:rPr>
                <a:t>2</a:t>
              </a:r>
              <a:endParaRPr sz="1000" dirty="0">
                <a:cs typeface="Goldplay Medium"/>
              </a:endParaRPr>
            </a:p>
          </p:txBody>
        </p:sp>
        <p:sp>
          <p:nvSpPr>
            <p:cNvPr id="57" name="object 41">
              <a:extLst>
                <a:ext uri="{FF2B5EF4-FFF2-40B4-BE49-F238E27FC236}">
                  <a16:creationId xmlns:a16="http://schemas.microsoft.com/office/drawing/2014/main" id="{3BA2E004-B158-6917-1B38-EB85D1BBB23A}"/>
                </a:ext>
              </a:extLst>
            </p:cNvPr>
            <p:cNvSpPr txBox="1"/>
            <p:nvPr/>
          </p:nvSpPr>
          <p:spPr>
            <a:xfrm>
              <a:off x="1548373" y="2729822"/>
              <a:ext cx="174097" cy="104388"/>
            </a:xfrm>
            <a:prstGeom prst="rect">
              <a:avLst/>
            </a:prstGeom>
          </p:spPr>
          <p:txBody>
            <a:bodyPr vert="horz" wrap="square" lIns="0" tIns="8086" rIns="0" bIns="0" rtlCol="0">
              <a:spAutoFit/>
            </a:bodyPr>
            <a:lstStyle/>
            <a:p>
              <a:pPr marL="7701">
                <a:spcBef>
                  <a:spcPts val="64"/>
                </a:spcBef>
              </a:pPr>
              <a:r>
                <a:rPr lang="es-ES" sz="1000" spc="-15" dirty="0">
                  <a:solidFill>
                    <a:srgbClr val="22346A"/>
                  </a:solidFill>
                  <a:cs typeface="Goldplay Medium"/>
                </a:rPr>
                <a:t>10</a:t>
              </a:r>
              <a:r>
                <a:rPr sz="1000" spc="-15" dirty="0">
                  <a:solidFill>
                    <a:srgbClr val="22346A"/>
                  </a:solidFill>
                  <a:cs typeface="Goldplay Medium"/>
                </a:rPr>
                <a:t>0</a:t>
              </a:r>
              <a:endParaRPr sz="1000" dirty="0">
                <a:cs typeface="Goldplay Medium"/>
              </a:endParaRPr>
            </a:p>
          </p:txBody>
        </p:sp>
      </p:grpSp>
    </p:spTree>
    <p:extLst>
      <p:ext uri="{BB962C8B-B14F-4D97-AF65-F5344CB8AC3E}">
        <p14:creationId xmlns:p14="http://schemas.microsoft.com/office/powerpoint/2010/main" val="167879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ADD-5F82-BE12-73A9-A030039FD4AA}"/>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288A55BF-3F6D-E601-7209-AEC465DBD13E}"/>
              </a:ext>
            </a:extLst>
          </p:cNvPr>
          <p:cNvSpPr>
            <a:spLocks noGrp="1"/>
          </p:cNvSpPr>
          <p:nvPr>
            <p:ph type="title"/>
          </p:nvPr>
        </p:nvSpPr>
        <p:spPr/>
        <p:txBody>
          <a:bodyPr>
            <a:normAutofit/>
          </a:bodyPr>
          <a:lstStyle/>
          <a:p>
            <a:r>
              <a:rPr lang="es-ES" sz="2200"/>
              <a:t>Exoneración de responsabilidad y uso de la presentación</a:t>
            </a:r>
          </a:p>
        </p:txBody>
      </p:sp>
      <p:sp>
        <p:nvSpPr>
          <p:cNvPr id="2" name="Marcador de contenido 6">
            <a:extLst>
              <a:ext uri="{FF2B5EF4-FFF2-40B4-BE49-F238E27FC236}">
                <a16:creationId xmlns:a16="http://schemas.microsoft.com/office/drawing/2014/main" id="{0D11DA11-F5A2-8D24-07A2-294F32AF25FE}"/>
              </a:ext>
            </a:extLst>
          </p:cNvPr>
          <p:cNvSpPr txBox="1">
            <a:spLocks/>
          </p:cNvSpPr>
          <p:nvPr/>
        </p:nvSpPr>
        <p:spPr>
          <a:xfrm>
            <a:off x="541197" y="16281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just"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just"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just"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just"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011956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11340-B5DE-6393-8F24-A39A77A73EA6}"/>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251D5F0-9231-952C-0DA3-955E7D54DADB}"/>
              </a:ext>
            </a:extLst>
          </p:cNvPr>
          <p:cNvSpPr>
            <a:spLocks noGrp="1"/>
          </p:cNvSpPr>
          <p:nvPr>
            <p:ph type="title"/>
          </p:nvPr>
        </p:nvSpPr>
        <p:spPr/>
        <p:txBody>
          <a:bodyPr/>
          <a:lstStyle/>
          <a:p>
            <a:r>
              <a:rPr lang="es-ES" dirty="0"/>
              <a:t>Una mayor proporción de pacientes con control inadecuado o no aptos para CsA alcanzó el EASI-75 a la semana 16 con LEB+TCS vs. PBO+TCS</a:t>
            </a:r>
            <a:r>
              <a:rPr lang="es-ES" baseline="30000" dirty="0"/>
              <a:t>$‡1</a:t>
            </a:r>
          </a:p>
        </p:txBody>
      </p:sp>
      <p:graphicFrame>
        <p:nvGraphicFramePr>
          <p:cNvPr id="6" name="Tabla 5">
            <a:extLst>
              <a:ext uri="{FF2B5EF4-FFF2-40B4-BE49-F238E27FC236}">
                <a16:creationId xmlns:a16="http://schemas.microsoft.com/office/drawing/2014/main" id="{C08AA417-A982-E895-D016-9CE836EE607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3" name="CuadroTexto 12">
            <a:extLst>
              <a:ext uri="{FF2B5EF4-FFF2-40B4-BE49-F238E27FC236}">
                <a16:creationId xmlns:a16="http://schemas.microsoft.com/office/drawing/2014/main" id="{0C6EB3F7-0826-4942-C6E5-1A555EC16AEF}"/>
              </a:ext>
            </a:extLst>
          </p:cNvPr>
          <p:cNvSpPr txBox="1"/>
          <p:nvPr/>
        </p:nvSpPr>
        <p:spPr>
          <a:xfrm>
            <a:off x="1413207" y="5800599"/>
            <a:ext cx="8788324" cy="846386"/>
          </a:xfrm>
          <a:prstGeom prst="rect">
            <a:avLst/>
          </a:prstGeom>
          <a:noFill/>
        </p:spPr>
        <p:txBody>
          <a:bodyPr wrap="square" rtlCol="0">
            <a:spAutoFit/>
          </a:bodyPr>
          <a:lstStyle/>
          <a:p>
            <a:r>
              <a:rPr lang="es-ES" sz="700" dirty="0">
                <a:solidFill>
                  <a:srgbClr val="646464"/>
                </a:solidFill>
              </a:rPr>
              <a:t>***p&lt;0,001; frente al PBO de las pruebas CMH (estimación primaria). Se muestra la diferencia de riesgo ajustada, mientras que las estimaciones de proporción no ajustadas.</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El modelo se ajustó por país, edad (adolescentes/adultos), uso previo de </a:t>
            </a:r>
            <a:r>
              <a:rPr lang="es-ES" sz="700" dirty="0" err="1">
                <a:solidFill>
                  <a:srgbClr val="646464"/>
                </a:solidFill>
              </a:rPr>
              <a:t>dupilumab</a:t>
            </a:r>
            <a:r>
              <a:rPr lang="es-ES" sz="700" dirty="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700" baseline="30000" dirty="0">
                <a:solidFill>
                  <a:srgbClr val="646464"/>
                </a:solidFill>
              </a:rPr>
              <a:t>1</a:t>
            </a:r>
            <a:r>
              <a:rPr lang="es-ES" sz="700" dirty="0">
                <a:solidFill>
                  <a:srgbClr val="646464"/>
                </a:solidFill>
              </a:rPr>
              <a:t> </a:t>
            </a:r>
            <a:endParaRPr lang="es-ES" sz="700" baseline="30000" dirty="0">
              <a:solidFill>
                <a:srgbClr val="646464"/>
              </a:solidFill>
            </a:endParaRPr>
          </a:p>
          <a:p>
            <a:r>
              <a:rPr lang="es-ES" sz="700" b="1" dirty="0">
                <a:solidFill>
                  <a:srgbClr val="646464"/>
                </a:solidFill>
              </a:rPr>
              <a:t>C2S</a:t>
            </a:r>
            <a:r>
              <a:rPr lang="es-ES" sz="700" dirty="0">
                <a:solidFill>
                  <a:srgbClr val="646464"/>
                </a:solidFill>
              </a:rPr>
              <a:t>: cada 2 semanas; </a:t>
            </a:r>
            <a:r>
              <a:rPr lang="es-ES" sz="700" b="1" dirty="0" err="1">
                <a:solidFill>
                  <a:srgbClr val="646464"/>
                </a:solidFill>
              </a:rPr>
              <a:t>CsA</a:t>
            </a:r>
            <a:r>
              <a:rPr lang="es-ES" sz="700" dirty="0">
                <a:solidFill>
                  <a:srgbClr val="646464"/>
                </a:solidFill>
              </a:rPr>
              <a:t>: ciclosporina A; </a:t>
            </a:r>
            <a:r>
              <a:rPr lang="es-ES" sz="700" b="1" dirty="0">
                <a:solidFill>
                  <a:srgbClr val="646464"/>
                </a:solidFill>
              </a:rPr>
              <a:t>EASI-75</a:t>
            </a:r>
            <a:r>
              <a:rPr lang="es-ES" sz="700" dirty="0">
                <a:solidFill>
                  <a:srgbClr val="646464"/>
                </a:solidFill>
              </a:rPr>
              <a:t>: mejora del 75 % con respecto al valor inicial en el índice de gravedad y área de eczema;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PBO</a:t>
            </a:r>
            <a:r>
              <a:rPr lang="es-ES" sz="700" dirty="0">
                <a:solidFill>
                  <a:srgbClr val="646464"/>
                </a:solidFill>
              </a:rPr>
              <a:t>: placebo; </a:t>
            </a:r>
            <a:r>
              <a:rPr lang="es-ES" sz="700" b="1" dirty="0">
                <a:solidFill>
                  <a:srgbClr val="646464"/>
                </a:solidFill>
              </a:rPr>
              <a:t>TCS</a:t>
            </a:r>
            <a:r>
              <a:rPr lang="es-ES" sz="700" dirty="0">
                <a:solidFill>
                  <a:srgbClr val="646464"/>
                </a:solidFill>
              </a:rPr>
              <a:t>: corticoesteroides tópicos.</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sp>
        <p:nvSpPr>
          <p:cNvPr id="2" name="Rectángulo redondeado 1">
            <a:extLst>
              <a:ext uri="{FF2B5EF4-FFF2-40B4-BE49-F238E27FC236}">
                <a16:creationId xmlns:a16="http://schemas.microsoft.com/office/drawing/2014/main" id="{0A25B33D-04EF-FBB0-9337-1459F7C1AA3C}"/>
              </a:ext>
            </a:extLst>
          </p:cNvPr>
          <p:cNvSpPr/>
          <p:nvPr/>
        </p:nvSpPr>
        <p:spPr>
          <a:xfrm>
            <a:off x="772928" y="1197400"/>
            <a:ext cx="7687133" cy="427849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4A3B4677-87C2-4C2A-8280-B362DF9C5A1F}"/>
              </a:ext>
            </a:extLst>
          </p:cNvPr>
          <p:cNvSpPr/>
          <p:nvPr/>
        </p:nvSpPr>
        <p:spPr>
          <a:xfrm>
            <a:off x="8764723" y="1514051"/>
            <a:ext cx="2596462" cy="3761899"/>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upo 9">
            <a:extLst>
              <a:ext uri="{FF2B5EF4-FFF2-40B4-BE49-F238E27FC236}">
                <a16:creationId xmlns:a16="http://schemas.microsoft.com/office/drawing/2014/main" id="{C657658A-2361-0292-D912-B72D51FA0433}"/>
              </a:ext>
            </a:extLst>
          </p:cNvPr>
          <p:cNvGrpSpPr/>
          <p:nvPr/>
        </p:nvGrpSpPr>
        <p:grpSpPr>
          <a:xfrm>
            <a:off x="1249526" y="2474212"/>
            <a:ext cx="6794030" cy="2843733"/>
            <a:chOff x="1355455" y="2712124"/>
            <a:chExt cx="4658428" cy="1949849"/>
          </a:xfrm>
        </p:grpSpPr>
        <p:sp>
          <p:nvSpPr>
            <p:cNvPr id="12" name="object 41">
              <a:extLst>
                <a:ext uri="{FF2B5EF4-FFF2-40B4-BE49-F238E27FC236}">
                  <a16:creationId xmlns:a16="http://schemas.microsoft.com/office/drawing/2014/main" id="{BF2724BD-6825-A2E5-255D-01B57E6489DD}"/>
                </a:ext>
              </a:extLst>
            </p:cNvPr>
            <p:cNvSpPr txBox="1"/>
            <p:nvPr/>
          </p:nvSpPr>
          <p:spPr>
            <a:xfrm>
              <a:off x="3284219" y="4532041"/>
              <a:ext cx="657305" cy="129932"/>
            </a:xfrm>
            <a:prstGeom prst="rect">
              <a:avLst/>
            </a:prstGeom>
          </p:spPr>
          <p:txBody>
            <a:bodyPr vert="horz" wrap="square" lIns="0" tIns="8086" rIns="0" bIns="0" rtlCol="0">
              <a:spAutoFit/>
            </a:bodyPr>
            <a:lstStyle/>
            <a:p>
              <a:pPr algn="ctr">
                <a:lnSpc>
                  <a:spcPts val="1352"/>
                </a:lnSpc>
              </a:pPr>
              <a:r>
                <a:rPr sz="1400" spc="-6" dirty="0">
                  <a:solidFill>
                    <a:srgbClr val="22346A"/>
                  </a:solidFill>
                  <a:cs typeface="Goldplay Medium"/>
                </a:rPr>
                <a:t>Semanas</a:t>
              </a:r>
              <a:endParaRPr sz="1400" dirty="0">
                <a:cs typeface="Goldplay Medium"/>
              </a:endParaRPr>
            </a:p>
          </p:txBody>
        </p:sp>
        <p:sp>
          <p:nvSpPr>
            <p:cNvPr id="14" name="object 42">
              <a:extLst>
                <a:ext uri="{FF2B5EF4-FFF2-40B4-BE49-F238E27FC236}">
                  <a16:creationId xmlns:a16="http://schemas.microsoft.com/office/drawing/2014/main" id="{70163B95-364D-C0CF-A5EF-A6ABA86EB14A}"/>
                </a:ext>
              </a:extLst>
            </p:cNvPr>
            <p:cNvSpPr txBox="1"/>
            <p:nvPr/>
          </p:nvSpPr>
          <p:spPr>
            <a:xfrm>
              <a:off x="1598495" y="2712124"/>
              <a:ext cx="170969"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100</a:t>
              </a:r>
              <a:endParaRPr sz="1000">
                <a:cs typeface="Goldplay Medium"/>
              </a:endParaRPr>
            </a:p>
          </p:txBody>
        </p:sp>
        <p:sp>
          <p:nvSpPr>
            <p:cNvPr id="17" name="object 43">
              <a:extLst>
                <a:ext uri="{FF2B5EF4-FFF2-40B4-BE49-F238E27FC236}">
                  <a16:creationId xmlns:a16="http://schemas.microsoft.com/office/drawing/2014/main" id="{E9A3ED5F-12EC-B59E-238F-67E43D41A089}"/>
                </a:ext>
              </a:extLst>
            </p:cNvPr>
            <p:cNvSpPr txBox="1"/>
            <p:nvPr/>
          </p:nvSpPr>
          <p:spPr>
            <a:xfrm>
              <a:off x="1634159" y="3025646"/>
              <a:ext cx="135158"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80</a:t>
              </a:r>
              <a:endParaRPr sz="1000">
                <a:cs typeface="Goldplay Medium"/>
              </a:endParaRPr>
            </a:p>
          </p:txBody>
        </p:sp>
        <p:sp>
          <p:nvSpPr>
            <p:cNvPr id="19" name="object 44">
              <a:extLst>
                <a:ext uri="{FF2B5EF4-FFF2-40B4-BE49-F238E27FC236}">
                  <a16:creationId xmlns:a16="http://schemas.microsoft.com/office/drawing/2014/main" id="{AF292270-E4D0-6F6B-3FA3-351155474DB8}"/>
                </a:ext>
              </a:extLst>
            </p:cNvPr>
            <p:cNvSpPr txBox="1"/>
            <p:nvPr/>
          </p:nvSpPr>
          <p:spPr>
            <a:xfrm>
              <a:off x="1636375" y="3339166"/>
              <a:ext cx="133232"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60</a:t>
              </a:r>
              <a:endParaRPr sz="1000">
                <a:cs typeface="Goldplay Medium"/>
              </a:endParaRPr>
            </a:p>
          </p:txBody>
        </p:sp>
        <p:sp>
          <p:nvSpPr>
            <p:cNvPr id="74" name="object 45">
              <a:extLst>
                <a:ext uri="{FF2B5EF4-FFF2-40B4-BE49-F238E27FC236}">
                  <a16:creationId xmlns:a16="http://schemas.microsoft.com/office/drawing/2014/main" id="{338E692C-032B-965D-1224-A7A0CEE363E2}"/>
                </a:ext>
              </a:extLst>
            </p:cNvPr>
            <p:cNvSpPr txBox="1"/>
            <p:nvPr/>
          </p:nvSpPr>
          <p:spPr>
            <a:xfrm>
              <a:off x="1636879" y="3652688"/>
              <a:ext cx="132462"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40</a:t>
              </a:r>
              <a:endParaRPr sz="1000">
                <a:cs typeface="Goldplay Medium"/>
              </a:endParaRPr>
            </a:p>
          </p:txBody>
        </p:sp>
        <p:sp>
          <p:nvSpPr>
            <p:cNvPr id="75" name="object 46">
              <a:extLst>
                <a:ext uri="{FF2B5EF4-FFF2-40B4-BE49-F238E27FC236}">
                  <a16:creationId xmlns:a16="http://schemas.microsoft.com/office/drawing/2014/main" id="{1AF45F80-4501-1029-4321-12E72539833A}"/>
                </a:ext>
              </a:extLst>
            </p:cNvPr>
            <p:cNvSpPr txBox="1"/>
            <p:nvPr/>
          </p:nvSpPr>
          <p:spPr>
            <a:xfrm>
              <a:off x="1638894" y="3966209"/>
              <a:ext cx="130537"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20</a:t>
              </a:r>
              <a:endParaRPr sz="1000">
                <a:cs typeface="Goldplay Medium"/>
              </a:endParaRPr>
            </a:p>
          </p:txBody>
        </p:sp>
        <p:sp>
          <p:nvSpPr>
            <p:cNvPr id="76" name="object 47">
              <a:extLst>
                <a:ext uri="{FF2B5EF4-FFF2-40B4-BE49-F238E27FC236}">
                  <a16:creationId xmlns:a16="http://schemas.microsoft.com/office/drawing/2014/main" id="{8AC4E812-D181-DEF8-21CC-4ECC6A58AE68}"/>
                </a:ext>
              </a:extLst>
            </p:cNvPr>
            <p:cNvSpPr txBox="1"/>
            <p:nvPr/>
          </p:nvSpPr>
          <p:spPr>
            <a:xfrm>
              <a:off x="1692289" y="4279730"/>
              <a:ext cx="77013" cy="111114"/>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77" name="object 48">
              <a:extLst>
                <a:ext uri="{FF2B5EF4-FFF2-40B4-BE49-F238E27FC236}">
                  <a16:creationId xmlns:a16="http://schemas.microsoft.com/office/drawing/2014/main" id="{9EEB3331-5B5E-A237-E22F-D7B767D9B00A}"/>
                </a:ext>
              </a:extLst>
            </p:cNvPr>
            <p:cNvSpPr txBox="1"/>
            <p:nvPr/>
          </p:nvSpPr>
          <p:spPr>
            <a:xfrm>
              <a:off x="1790214" y="4381483"/>
              <a:ext cx="77013" cy="111114"/>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78" name="object 49">
              <a:extLst>
                <a:ext uri="{FF2B5EF4-FFF2-40B4-BE49-F238E27FC236}">
                  <a16:creationId xmlns:a16="http://schemas.microsoft.com/office/drawing/2014/main" id="{68F3D5A0-8C45-253A-9A19-C8971A22208D}"/>
                </a:ext>
              </a:extLst>
            </p:cNvPr>
            <p:cNvSpPr txBox="1"/>
            <p:nvPr/>
          </p:nvSpPr>
          <p:spPr>
            <a:xfrm>
              <a:off x="4480632" y="4381483"/>
              <a:ext cx="148312"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12</a:t>
              </a:r>
              <a:endParaRPr sz="1000" dirty="0">
                <a:cs typeface="Goldplay Medium"/>
              </a:endParaRPr>
            </a:p>
          </p:txBody>
        </p:sp>
        <p:sp>
          <p:nvSpPr>
            <p:cNvPr id="79" name="object 50">
              <a:extLst>
                <a:ext uri="{FF2B5EF4-FFF2-40B4-BE49-F238E27FC236}">
                  <a16:creationId xmlns:a16="http://schemas.microsoft.com/office/drawing/2014/main" id="{4A65B0AC-2545-07B2-A7FC-C2790F30A3D0}"/>
                </a:ext>
              </a:extLst>
            </p:cNvPr>
            <p:cNvSpPr txBox="1"/>
            <p:nvPr/>
          </p:nvSpPr>
          <p:spPr>
            <a:xfrm>
              <a:off x="4026167" y="4381483"/>
              <a:ext cx="109358"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a:t>
              </a:r>
              <a:endParaRPr sz="1000" dirty="0">
                <a:cs typeface="Goldplay Medium"/>
              </a:endParaRPr>
            </a:p>
          </p:txBody>
        </p:sp>
        <p:sp>
          <p:nvSpPr>
            <p:cNvPr id="80" name="object 51">
              <a:extLst>
                <a:ext uri="{FF2B5EF4-FFF2-40B4-BE49-F238E27FC236}">
                  <a16:creationId xmlns:a16="http://schemas.microsoft.com/office/drawing/2014/main" id="{7D9249C5-4624-A63B-0DE2-BA044AA37A94}"/>
                </a:ext>
              </a:extLst>
            </p:cNvPr>
            <p:cNvSpPr txBox="1"/>
            <p:nvPr/>
          </p:nvSpPr>
          <p:spPr>
            <a:xfrm>
              <a:off x="3144238" y="4381483"/>
              <a:ext cx="71622" cy="111114"/>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6</a:t>
              </a:r>
              <a:endParaRPr sz="1000">
                <a:cs typeface="Goldplay Medium"/>
              </a:endParaRPr>
            </a:p>
          </p:txBody>
        </p:sp>
        <p:sp>
          <p:nvSpPr>
            <p:cNvPr id="81" name="object 52">
              <a:extLst>
                <a:ext uri="{FF2B5EF4-FFF2-40B4-BE49-F238E27FC236}">
                  <a16:creationId xmlns:a16="http://schemas.microsoft.com/office/drawing/2014/main" id="{0B1132F9-F126-A4B8-8AD9-93A386DD9A02}"/>
                </a:ext>
              </a:extLst>
            </p:cNvPr>
            <p:cNvSpPr txBox="1"/>
            <p:nvPr/>
          </p:nvSpPr>
          <p:spPr>
            <a:xfrm>
              <a:off x="4930060" y="4381483"/>
              <a:ext cx="134596"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14</a:t>
              </a:r>
              <a:endParaRPr sz="1000">
                <a:cs typeface="Goldplay Medium"/>
              </a:endParaRPr>
            </a:p>
          </p:txBody>
        </p:sp>
        <p:sp>
          <p:nvSpPr>
            <p:cNvPr id="82" name="object 53">
              <a:extLst>
                <a:ext uri="{FF2B5EF4-FFF2-40B4-BE49-F238E27FC236}">
                  <a16:creationId xmlns:a16="http://schemas.microsoft.com/office/drawing/2014/main" id="{0E5C9EC9-AA1C-EDD0-CA5D-D810FC518E72}"/>
                </a:ext>
              </a:extLst>
            </p:cNvPr>
            <p:cNvSpPr txBox="1"/>
            <p:nvPr/>
          </p:nvSpPr>
          <p:spPr>
            <a:xfrm>
              <a:off x="5380191" y="4381483"/>
              <a:ext cx="124913" cy="11111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16</a:t>
              </a:r>
              <a:endParaRPr sz="1000" dirty="0">
                <a:cs typeface="Goldplay Medium"/>
              </a:endParaRPr>
            </a:p>
          </p:txBody>
        </p:sp>
        <p:sp>
          <p:nvSpPr>
            <p:cNvPr id="83" name="object 54">
              <a:extLst>
                <a:ext uri="{FF2B5EF4-FFF2-40B4-BE49-F238E27FC236}">
                  <a16:creationId xmlns:a16="http://schemas.microsoft.com/office/drawing/2014/main" id="{F62FA983-8C6D-8588-62AF-4C356A4CCDD3}"/>
                </a:ext>
              </a:extLst>
            </p:cNvPr>
            <p:cNvSpPr txBox="1"/>
            <p:nvPr/>
          </p:nvSpPr>
          <p:spPr>
            <a:xfrm>
              <a:off x="1355455" y="3087176"/>
              <a:ext cx="123102" cy="938787"/>
            </a:xfrm>
            <a:prstGeom prst="rect">
              <a:avLst/>
            </a:prstGeom>
          </p:spPr>
          <p:txBody>
            <a:bodyPr vert="vert270" wrap="square" lIns="0" tIns="0" rIns="0" bIns="0" rtlCol="0">
              <a:spAutoFit/>
            </a:bodyPr>
            <a:lstStyle/>
            <a:p>
              <a:pPr marL="7701">
                <a:lnSpc>
                  <a:spcPts val="1386"/>
                </a:lnSpc>
              </a:pPr>
              <a:r>
                <a:rPr sz="1400" dirty="0">
                  <a:solidFill>
                    <a:srgbClr val="22346A"/>
                  </a:solidFill>
                  <a:cs typeface="Goldplay Medium"/>
                </a:rPr>
                <a:t>Pacientes</a:t>
              </a:r>
              <a:r>
                <a:rPr sz="1400" spc="15" dirty="0">
                  <a:solidFill>
                    <a:srgbClr val="22346A"/>
                  </a:solidFill>
                  <a:cs typeface="Goldplay Medium"/>
                </a:rPr>
                <a:t> </a:t>
              </a:r>
              <a:r>
                <a:rPr sz="1400" spc="-15" dirty="0">
                  <a:solidFill>
                    <a:srgbClr val="22346A"/>
                  </a:solidFill>
                  <a:cs typeface="Goldplay Medium"/>
                </a:rPr>
                <a:t>(%)</a:t>
              </a:r>
              <a:endParaRPr sz="1400" dirty="0">
                <a:cs typeface="Goldplay Medium"/>
              </a:endParaRPr>
            </a:p>
          </p:txBody>
        </p:sp>
        <p:sp>
          <p:nvSpPr>
            <p:cNvPr id="84" name="object 55">
              <a:extLst>
                <a:ext uri="{FF2B5EF4-FFF2-40B4-BE49-F238E27FC236}">
                  <a16:creationId xmlns:a16="http://schemas.microsoft.com/office/drawing/2014/main" id="{7D072015-AD39-EA8B-BC0B-D327A160D095}"/>
                </a:ext>
              </a:extLst>
            </p:cNvPr>
            <p:cNvSpPr txBox="1"/>
            <p:nvPr/>
          </p:nvSpPr>
          <p:spPr>
            <a:xfrm>
              <a:off x="5535330" y="3107154"/>
              <a:ext cx="471704" cy="259369"/>
            </a:xfrm>
            <a:prstGeom prst="rect">
              <a:avLst/>
            </a:prstGeom>
          </p:spPr>
          <p:txBody>
            <a:bodyPr vert="horz" wrap="square" lIns="0" tIns="8856" rIns="0" bIns="0" rtlCol="0">
              <a:spAutoFit/>
            </a:bodyPr>
            <a:lstStyle/>
            <a:p>
              <a:pPr marL="7701">
                <a:spcBef>
                  <a:spcPts val="69"/>
                </a:spcBef>
              </a:pPr>
              <a:r>
                <a:rPr sz="2400" b="1" spc="-12" dirty="0">
                  <a:solidFill>
                    <a:srgbClr val="B0059E"/>
                  </a:solidFill>
                  <a:cs typeface="Goldplay SemiBold"/>
                </a:rPr>
                <a:t>68,4</a:t>
              </a:r>
              <a:endParaRPr sz="2400" dirty="0">
                <a:cs typeface="Goldplay SemiBold"/>
              </a:endParaRPr>
            </a:p>
          </p:txBody>
        </p:sp>
        <p:sp>
          <p:nvSpPr>
            <p:cNvPr id="85" name="object 56">
              <a:extLst>
                <a:ext uri="{FF2B5EF4-FFF2-40B4-BE49-F238E27FC236}">
                  <a16:creationId xmlns:a16="http://schemas.microsoft.com/office/drawing/2014/main" id="{7BD1E7C2-9887-1C8A-13A6-40C30CAE917D}"/>
                </a:ext>
              </a:extLst>
            </p:cNvPr>
            <p:cNvSpPr txBox="1"/>
            <p:nvPr/>
          </p:nvSpPr>
          <p:spPr>
            <a:xfrm>
              <a:off x="5326060" y="3078231"/>
              <a:ext cx="243983" cy="196060"/>
            </a:xfrm>
            <a:prstGeom prst="rect">
              <a:avLst/>
            </a:prstGeom>
          </p:spPr>
          <p:txBody>
            <a:bodyPr vert="horz" wrap="square" lIns="0" tIns="8856" rIns="0" bIns="0" rtlCol="0">
              <a:spAutoFit/>
            </a:bodyPr>
            <a:lstStyle/>
            <a:p>
              <a:pPr marL="7701">
                <a:spcBef>
                  <a:spcPts val="69"/>
                </a:spcBef>
              </a:pPr>
              <a:r>
                <a:rPr b="1" spc="-15" dirty="0">
                  <a:solidFill>
                    <a:srgbClr val="B0059E"/>
                  </a:solidFill>
                  <a:cs typeface="Goldplay SemiBold"/>
                </a:rPr>
                <a:t>***</a:t>
              </a:r>
              <a:endParaRPr dirty="0">
                <a:cs typeface="Goldplay SemiBold"/>
              </a:endParaRPr>
            </a:p>
          </p:txBody>
        </p:sp>
        <p:sp>
          <p:nvSpPr>
            <p:cNvPr id="86" name="object 57">
              <a:extLst>
                <a:ext uri="{FF2B5EF4-FFF2-40B4-BE49-F238E27FC236}">
                  <a16:creationId xmlns:a16="http://schemas.microsoft.com/office/drawing/2014/main" id="{88F2F5AD-D4D5-FA06-8463-2806C2CDF861}"/>
                </a:ext>
              </a:extLst>
            </p:cNvPr>
            <p:cNvSpPr txBox="1"/>
            <p:nvPr/>
          </p:nvSpPr>
          <p:spPr>
            <a:xfrm>
              <a:off x="5528702" y="3591331"/>
              <a:ext cx="485181" cy="259369"/>
            </a:xfrm>
            <a:prstGeom prst="rect">
              <a:avLst/>
            </a:prstGeom>
          </p:spPr>
          <p:txBody>
            <a:bodyPr vert="horz" wrap="square" lIns="0" tIns="8856" rIns="0" bIns="0" rtlCol="0">
              <a:spAutoFit/>
            </a:bodyPr>
            <a:lstStyle/>
            <a:p>
              <a:pPr marL="7701">
                <a:spcBef>
                  <a:spcPts val="69"/>
                </a:spcBef>
              </a:pPr>
              <a:r>
                <a:rPr sz="2400" b="1" spc="-12" dirty="0">
                  <a:solidFill>
                    <a:srgbClr val="A3A3A3"/>
                  </a:solidFill>
                  <a:cs typeface="Goldplay SemiBold"/>
                </a:rPr>
                <a:t>40,8</a:t>
              </a:r>
              <a:endParaRPr sz="2400">
                <a:cs typeface="Goldplay SemiBold"/>
              </a:endParaRPr>
            </a:p>
          </p:txBody>
        </p:sp>
        <p:grpSp>
          <p:nvGrpSpPr>
            <p:cNvPr id="87" name="object 58">
              <a:extLst>
                <a:ext uri="{FF2B5EF4-FFF2-40B4-BE49-F238E27FC236}">
                  <a16:creationId xmlns:a16="http://schemas.microsoft.com/office/drawing/2014/main" id="{9DDAABB7-BAEF-A6AC-C2C4-B05D66A82B83}"/>
                </a:ext>
              </a:extLst>
            </p:cNvPr>
            <p:cNvGrpSpPr/>
            <p:nvPr/>
          </p:nvGrpSpPr>
          <p:grpSpPr>
            <a:xfrm>
              <a:off x="1786814" y="2753460"/>
              <a:ext cx="3686608" cy="1626898"/>
              <a:chOff x="4968933" y="5577055"/>
              <a:chExt cx="6079490" cy="2682875"/>
            </a:xfrm>
          </p:grpSpPr>
          <p:sp>
            <p:nvSpPr>
              <p:cNvPr id="103" name="object 59">
                <a:extLst>
                  <a:ext uri="{FF2B5EF4-FFF2-40B4-BE49-F238E27FC236}">
                    <a16:creationId xmlns:a16="http://schemas.microsoft.com/office/drawing/2014/main" id="{B5DF3BE1-1C16-4C3F-0018-4A7F419AEB85}"/>
                  </a:ext>
                </a:extLst>
              </p:cNvPr>
              <p:cNvSpPr/>
              <p:nvPr/>
            </p:nvSpPr>
            <p:spPr>
              <a:xfrm>
                <a:off x="5037312" y="5577055"/>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400"/>
              </a:p>
            </p:txBody>
          </p:sp>
          <p:sp>
            <p:nvSpPr>
              <p:cNvPr id="104" name="object 60">
                <a:extLst>
                  <a:ext uri="{FF2B5EF4-FFF2-40B4-BE49-F238E27FC236}">
                    <a16:creationId xmlns:a16="http://schemas.microsoft.com/office/drawing/2014/main" id="{B0F6C4E5-6184-0855-651F-F2CC824E219C}"/>
                  </a:ext>
                </a:extLst>
              </p:cNvPr>
              <p:cNvSpPr/>
              <p:nvPr/>
            </p:nvSpPr>
            <p:spPr>
              <a:xfrm>
                <a:off x="4968933" y="8204756"/>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400"/>
              </a:p>
            </p:txBody>
          </p:sp>
          <p:sp>
            <p:nvSpPr>
              <p:cNvPr id="105" name="object 61">
                <a:extLst>
                  <a:ext uri="{FF2B5EF4-FFF2-40B4-BE49-F238E27FC236}">
                    <a16:creationId xmlns:a16="http://schemas.microsoft.com/office/drawing/2014/main" id="{45F7C189-6351-C3D6-EE0C-4583D738ACE3}"/>
                  </a:ext>
                </a:extLst>
              </p:cNvPr>
              <p:cNvSpPr/>
              <p:nvPr/>
            </p:nvSpPr>
            <p:spPr>
              <a:xfrm>
                <a:off x="4968936" y="563268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6" name="object 62">
                <a:extLst>
                  <a:ext uri="{FF2B5EF4-FFF2-40B4-BE49-F238E27FC236}">
                    <a16:creationId xmlns:a16="http://schemas.microsoft.com/office/drawing/2014/main" id="{97A7A680-DD3B-0ABE-1ADE-8C5AFC0AF638}"/>
                  </a:ext>
                </a:extLst>
              </p:cNvPr>
              <p:cNvSpPr/>
              <p:nvPr/>
            </p:nvSpPr>
            <p:spPr>
              <a:xfrm>
                <a:off x="4968936" y="615475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7" name="object 63">
                <a:extLst>
                  <a:ext uri="{FF2B5EF4-FFF2-40B4-BE49-F238E27FC236}">
                    <a16:creationId xmlns:a16="http://schemas.microsoft.com/office/drawing/2014/main" id="{34C01189-0305-47BD-CBF5-CCE4D4FDF2A0}"/>
                  </a:ext>
                </a:extLst>
              </p:cNvPr>
              <p:cNvSpPr/>
              <p:nvPr/>
            </p:nvSpPr>
            <p:spPr>
              <a:xfrm>
                <a:off x="4968936" y="6665046"/>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8" name="object 64">
                <a:extLst>
                  <a:ext uri="{FF2B5EF4-FFF2-40B4-BE49-F238E27FC236}">
                    <a16:creationId xmlns:a16="http://schemas.microsoft.com/office/drawing/2014/main" id="{D1A8C3F5-6EA2-B635-6280-C094A89C0777}"/>
                  </a:ext>
                </a:extLst>
              </p:cNvPr>
              <p:cNvSpPr/>
              <p:nvPr/>
            </p:nvSpPr>
            <p:spPr>
              <a:xfrm>
                <a:off x="4968936" y="7175337"/>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9" name="object 65">
                <a:extLst>
                  <a:ext uri="{FF2B5EF4-FFF2-40B4-BE49-F238E27FC236}">
                    <a16:creationId xmlns:a16="http://schemas.microsoft.com/office/drawing/2014/main" id="{E5CA1AC5-138E-50AA-2B53-1DA272E2CE0E}"/>
                  </a:ext>
                </a:extLst>
              </p:cNvPr>
              <p:cNvSpPr/>
              <p:nvPr/>
            </p:nvSpPr>
            <p:spPr>
              <a:xfrm>
                <a:off x="4968936" y="7685957"/>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10" name="object 66">
                <a:extLst>
                  <a:ext uri="{FF2B5EF4-FFF2-40B4-BE49-F238E27FC236}">
                    <a16:creationId xmlns:a16="http://schemas.microsoft.com/office/drawing/2014/main" id="{2AA4706A-7F37-E39B-294E-3C5F3F659341}"/>
                  </a:ext>
                </a:extLst>
              </p:cNvPr>
              <p:cNvSpPr/>
              <p:nvPr/>
            </p:nvSpPr>
            <p:spPr>
              <a:xfrm>
                <a:off x="5777310"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1" name="object 67">
                <a:extLst>
                  <a:ext uri="{FF2B5EF4-FFF2-40B4-BE49-F238E27FC236}">
                    <a16:creationId xmlns:a16="http://schemas.microsoft.com/office/drawing/2014/main" id="{F0CE5ECC-258F-29C1-EF03-23DC1931325C}"/>
                  </a:ext>
                </a:extLst>
              </p:cNvPr>
              <p:cNvSpPr/>
              <p:nvPr/>
            </p:nvSpPr>
            <p:spPr>
              <a:xfrm>
                <a:off x="6524016"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2" name="object 68">
                <a:extLst>
                  <a:ext uri="{FF2B5EF4-FFF2-40B4-BE49-F238E27FC236}">
                    <a16:creationId xmlns:a16="http://schemas.microsoft.com/office/drawing/2014/main" id="{9BDBB381-5365-8D3A-4908-B2914B927F06}"/>
                  </a:ext>
                </a:extLst>
              </p:cNvPr>
              <p:cNvSpPr/>
              <p:nvPr/>
            </p:nvSpPr>
            <p:spPr>
              <a:xfrm>
                <a:off x="7270720"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3" name="object 69">
                <a:extLst>
                  <a:ext uri="{FF2B5EF4-FFF2-40B4-BE49-F238E27FC236}">
                    <a16:creationId xmlns:a16="http://schemas.microsoft.com/office/drawing/2014/main" id="{B2686B8B-6458-AED8-9B12-1BE79038A6A5}"/>
                  </a:ext>
                </a:extLst>
              </p:cNvPr>
              <p:cNvSpPr/>
              <p:nvPr/>
            </p:nvSpPr>
            <p:spPr>
              <a:xfrm>
                <a:off x="8003846"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4" name="object 70">
                <a:extLst>
                  <a:ext uri="{FF2B5EF4-FFF2-40B4-BE49-F238E27FC236}">
                    <a16:creationId xmlns:a16="http://schemas.microsoft.com/office/drawing/2014/main" id="{DEB509DC-EEC7-7C9F-F1BE-2E834F184B1F}"/>
                  </a:ext>
                </a:extLst>
              </p:cNvPr>
              <p:cNvSpPr/>
              <p:nvPr/>
            </p:nvSpPr>
            <p:spPr>
              <a:xfrm>
                <a:off x="8750551"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5" name="object 71">
                <a:extLst>
                  <a:ext uri="{FF2B5EF4-FFF2-40B4-BE49-F238E27FC236}">
                    <a16:creationId xmlns:a16="http://schemas.microsoft.com/office/drawing/2014/main" id="{47693D9A-207F-CDCD-1813-756DB5F5598E}"/>
                  </a:ext>
                </a:extLst>
              </p:cNvPr>
              <p:cNvSpPr/>
              <p:nvPr/>
            </p:nvSpPr>
            <p:spPr>
              <a:xfrm>
                <a:off x="9497419"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6" name="object 72">
                <a:extLst>
                  <a:ext uri="{FF2B5EF4-FFF2-40B4-BE49-F238E27FC236}">
                    <a16:creationId xmlns:a16="http://schemas.microsoft.com/office/drawing/2014/main" id="{02992247-C813-52D3-ED3C-7AF6851692FD}"/>
                  </a:ext>
                </a:extLst>
              </p:cNvPr>
              <p:cNvSpPr/>
              <p:nvPr/>
            </p:nvSpPr>
            <p:spPr>
              <a:xfrm>
                <a:off x="10230381"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7" name="object 73">
                <a:extLst>
                  <a:ext uri="{FF2B5EF4-FFF2-40B4-BE49-F238E27FC236}">
                    <a16:creationId xmlns:a16="http://schemas.microsoft.com/office/drawing/2014/main" id="{4B9ED91D-2929-0996-0E1C-9B75422BC7E8}"/>
                  </a:ext>
                </a:extLst>
              </p:cNvPr>
              <p:cNvSpPr/>
              <p:nvPr/>
            </p:nvSpPr>
            <p:spPr>
              <a:xfrm>
                <a:off x="10977087"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8" name="object 74">
                <a:extLst>
                  <a:ext uri="{FF2B5EF4-FFF2-40B4-BE49-F238E27FC236}">
                    <a16:creationId xmlns:a16="http://schemas.microsoft.com/office/drawing/2014/main" id="{D14013BE-0515-26D3-BC71-11C75DBFB585}"/>
                  </a:ext>
                </a:extLst>
              </p:cNvPr>
              <p:cNvSpPr/>
              <p:nvPr/>
            </p:nvSpPr>
            <p:spPr>
              <a:xfrm>
                <a:off x="5729379" y="7872580"/>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B0059E"/>
              </a:solidFill>
            </p:spPr>
            <p:txBody>
              <a:bodyPr wrap="square" lIns="0" tIns="0" rIns="0" bIns="0" rtlCol="0"/>
              <a:lstStyle/>
              <a:p>
                <a:endParaRPr sz="1400"/>
              </a:p>
            </p:txBody>
          </p:sp>
          <p:pic>
            <p:nvPicPr>
              <p:cNvPr id="119" name="object 75">
                <a:extLst>
                  <a:ext uri="{FF2B5EF4-FFF2-40B4-BE49-F238E27FC236}">
                    <a16:creationId xmlns:a16="http://schemas.microsoft.com/office/drawing/2014/main" id="{E5C54635-4ADD-BD42-99D9-7D7EFC885E0B}"/>
                  </a:ext>
                </a:extLst>
              </p:cNvPr>
              <p:cNvPicPr/>
              <p:nvPr/>
            </p:nvPicPr>
            <p:blipFill>
              <a:blip r:embed="rId3" cstate="print"/>
              <a:stretch>
                <a:fillRect/>
              </a:stretch>
            </p:blipFill>
            <p:spPr>
              <a:xfrm>
                <a:off x="6462174" y="7415981"/>
                <a:ext cx="120289" cy="120184"/>
              </a:xfrm>
              <a:prstGeom prst="rect">
                <a:avLst/>
              </a:prstGeom>
            </p:spPr>
          </p:pic>
          <p:pic>
            <p:nvPicPr>
              <p:cNvPr id="120" name="object 76">
                <a:extLst>
                  <a:ext uri="{FF2B5EF4-FFF2-40B4-BE49-F238E27FC236}">
                    <a16:creationId xmlns:a16="http://schemas.microsoft.com/office/drawing/2014/main" id="{78FFFCE6-3972-12C0-DFBB-B7A382CA29AF}"/>
                  </a:ext>
                </a:extLst>
              </p:cNvPr>
              <p:cNvPicPr/>
              <p:nvPr/>
            </p:nvPicPr>
            <p:blipFill>
              <a:blip r:embed="rId4" cstate="print"/>
              <a:stretch>
                <a:fillRect/>
              </a:stretch>
            </p:blipFill>
            <p:spPr>
              <a:xfrm>
                <a:off x="7958562" y="6730361"/>
                <a:ext cx="120289" cy="120184"/>
              </a:xfrm>
              <a:prstGeom prst="rect">
                <a:avLst/>
              </a:prstGeom>
            </p:spPr>
          </p:pic>
          <p:pic>
            <p:nvPicPr>
              <p:cNvPr id="121" name="object 77">
                <a:extLst>
                  <a:ext uri="{FF2B5EF4-FFF2-40B4-BE49-F238E27FC236}">
                    <a16:creationId xmlns:a16="http://schemas.microsoft.com/office/drawing/2014/main" id="{BCE74864-C729-3941-4C1F-6E54BDD3BE23}"/>
                  </a:ext>
                </a:extLst>
              </p:cNvPr>
              <p:cNvPicPr/>
              <p:nvPr/>
            </p:nvPicPr>
            <p:blipFill>
              <a:blip r:embed="rId5" cstate="print"/>
              <a:stretch>
                <a:fillRect/>
              </a:stretch>
            </p:blipFill>
            <p:spPr>
              <a:xfrm>
                <a:off x="9430068" y="6481156"/>
                <a:ext cx="120289" cy="120184"/>
              </a:xfrm>
              <a:prstGeom prst="rect">
                <a:avLst/>
              </a:prstGeom>
            </p:spPr>
          </p:pic>
          <p:pic>
            <p:nvPicPr>
              <p:cNvPr id="122" name="object 78">
                <a:extLst>
                  <a:ext uri="{FF2B5EF4-FFF2-40B4-BE49-F238E27FC236}">
                    <a16:creationId xmlns:a16="http://schemas.microsoft.com/office/drawing/2014/main" id="{0A9C263E-6266-4BB2-4B85-1E135743BB8F}"/>
                  </a:ext>
                </a:extLst>
              </p:cNvPr>
              <p:cNvPicPr/>
              <p:nvPr/>
            </p:nvPicPr>
            <p:blipFill>
              <a:blip r:embed="rId6" cstate="print"/>
              <a:stretch>
                <a:fillRect/>
              </a:stretch>
            </p:blipFill>
            <p:spPr>
              <a:xfrm>
                <a:off x="10914245" y="6396566"/>
                <a:ext cx="120289" cy="120184"/>
              </a:xfrm>
              <a:prstGeom prst="rect">
                <a:avLst/>
              </a:prstGeom>
            </p:spPr>
          </p:pic>
          <p:sp>
            <p:nvSpPr>
              <p:cNvPr id="123" name="object 79">
                <a:extLst>
                  <a:ext uri="{FF2B5EF4-FFF2-40B4-BE49-F238E27FC236}">
                    <a16:creationId xmlns:a16="http://schemas.microsoft.com/office/drawing/2014/main" id="{1A8BB50F-3B01-D4AD-6EDA-9CFA698A691B}"/>
                  </a:ext>
                </a:extLst>
              </p:cNvPr>
              <p:cNvSpPr/>
              <p:nvPr/>
            </p:nvSpPr>
            <p:spPr>
              <a:xfrm>
                <a:off x="5729379" y="7987110"/>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5"/>
                    </a:lnTo>
                    <a:lnTo>
                      <a:pt x="17617" y="102585"/>
                    </a:lnTo>
                    <a:lnTo>
                      <a:pt x="36735" y="115463"/>
                    </a:lnTo>
                    <a:lnTo>
                      <a:pt x="60144" y="120184"/>
                    </a:lnTo>
                    <a:lnTo>
                      <a:pt x="83554" y="115463"/>
                    </a:lnTo>
                    <a:lnTo>
                      <a:pt x="102672" y="102585"/>
                    </a:lnTo>
                    <a:lnTo>
                      <a:pt x="115562" y="83485"/>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400"/>
              </a:p>
            </p:txBody>
          </p:sp>
          <p:pic>
            <p:nvPicPr>
              <p:cNvPr id="124" name="object 80">
                <a:extLst>
                  <a:ext uri="{FF2B5EF4-FFF2-40B4-BE49-F238E27FC236}">
                    <a16:creationId xmlns:a16="http://schemas.microsoft.com/office/drawing/2014/main" id="{D1D3FEA8-2679-5146-22C3-B98AB0D40C8A}"/>
                  </a:ext>
                </a:extLst>
              </p:cNvPr>
              <p:cNvPicPr/>
              <p:nvPr/>
            </p:nvPicPr>
            <p:blipFill>
              <a:blip r:embed="rId7" cstate="print"/>
              <a:stretch>
                <a:fillRect/>
              </a:stretch>
            </p:blipFill>
            <p:spPr>
              <a:xfrm>
                <a:off x="6462174" y="7651029"/>
                <a:ext cx="120289" cy="120184"/>
              </a:xfrm>
              <a:prstGeom prst="rect">
                <a:avLst/>
              </a:prstGeom>
            </p:spPr>
          </p:pic>
          <p:pic>
            <p:nvPicPr>
              <p:cNvPr id="125" name="object 81">
                <a:extLst>
                  <a:ext uri="{FF2B5EF4-FFF2-40B4-BE49-F238E27FC236}">
                    <a16:creationId xmlns:a16="http://schemas.microsoft.com/office/drawing/2014/main" id="{B56AB571-16B4-5E0F-CB41-F772EED43790}"/>
                  </a:ext>
                </a:extLst>
              </p:cNvPr>
              <p:cNvPicPr/>
              <p:nvPr/>
            </p:nvPicPr>
            <p:blipFill>
              <a:blip r:embed="rId8" cstate="print"/>
              <a:stretch>
                <a:fillRect/>
              </a:stretch>
            </p:blipFill>
            <p:spPr>
              <a:xfrm>
                <a:off x="7958562" y="7335576"/>
                <a:ext cx="120289" cy="120184"/>
              </a:xfrm>
              <a:prstGeom prst="rect">
                <a:avLst/>
              </a:prstGeom>
            </p:spPr>
          </p:pic>
          <p:sp>
            <p:nvSpPr>
              <p:cNvPr id="126" name="object 82">
                <a:extLst>
                  <a:ext uri="{FF2B5EF4-FFF2-40B4-BE49-F238E27FC236}">
                    <a16:creationId xmlns:a16="http://schemas.microsoft.com/office/drawing/2014/main" id="{D5A93D1C-CBE9-A87B-77FC-B974FDC77161}"/>
                  </a:ext>
                </a:extLst>
              </p:cNvPr>
              <p:cNvSpPr/>
              <p:nvPr/>
            </p:nvSpPr>
            <p:spPr>
              <a:xfrm>
                <a:off x="9149099" y="5702808"/>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400"/>
              </a:p>
            </p:txBody>
          </p:sp>
          <p:sp>
            <p:nvSpPr>
              <p:cNvPr id="127" name="object 83">
                <a:extLst>
                  <a:ext uri="{FF2B5EF4-FFF2-40B4-BE49-F238E27FC236}">
                    <a16:creationId xmlns:a16="http://schemas.microsoft.com/office/drawing/2014/main" id="{AAE915F4-2B68-7835-6091-BCE7E381B0AE}"/>
                  </a:ext>
                </a:extLst>
              </p:cNvPr>
              <p:cNvSpPr/>
              <p:nvPr/>
            </p:nvSpPr>
            <p:spPr>
              <a:xfrm>
                <a:off x="5190155" y="5702808"/>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400"/>
              </a:p>
            </p:txBody>
          </p:sp>
          <p:pic>
            <p:nvPicPr>
              <p:cNvPr id="128" name="object 84">
                <a:extLst>
                  <a:ext uri="{FF2B5EF4-FFF2-40B4-BE49-F238E27FC236}">
                    <a16:creationId xmlns:a16="http://schemas.microsoft.com/office/drawing/2014/main" id="{1C46B1E0-BC16-F311-3FA2-16BC32B4241F}"/>
                  </a:ext>
                </a:extLst>
              </p:cNvPr>
              <p:cNvPicPr/>
              <p:nvPr/>
            </p:nvPicPr>
            <p:blipFill>
              <a:blip r:embed="rId9" cstate="print"/>
              <a:stretch>
                <a:fillRect/>
              </a:stretch>
            </p:blipFill>
            <p:spPr>
              <a:xfrm>
                <a:off x="5414830" y="5632381"/>
                <a:ext cx="150361" cy="150236"/>
              </a:xfrm>
              <a:prstGeom prst="rect">
                <a:avLst/>
              </a:prstGeom>
            </p:spPr>
          </p:pic>
          <p:pic>
            <p:nvPicPr>
              <p:cNvPr id="129" name="object 85">
                <a:extLst>
                  <a:ext uri="{FF2B5EF4-FFF2-40B4-BE49-F238E27FC236}">
                    <a16:creationId xmlns:a16="http://schemas.microsoft.com/office/drawing/2014/main" id="{002E4468-BAD8-FA88-9403-E7D86884A7B7}"/>
                  </a:ext>
                </a:extLst>
              </p:cNvPr>
              <p:cNvPicPr/>
              <p:nvPr/>
            </p:nvPicPr>
            <p:blipFill>
              <a:blip r:embed="rId10" cstate="print"/>
              <a:stretch>
                <a:fillRect/>
              </a:stretch>
            </p:blipFill>
            <p:spPr>
              <a:xfrm>
                <a:off x="9360515" y="5632381"/>
                <a:ext cx="150361" cy="150236"/>
              </a:xfrm>
              <a:prstGeom prst="rect">
                <a:avLst/>
              </a:prstGeom>
            </p:spPr>
          </p:pic>
          <p:pic>
            <p:nvPicPr>
              <p:cNvPr id="130" name="object 86">
                <a:extLst>
                  <a:ext uri="{FF2B5EF4-FFF2-40B4-BE49-F238E27FC236}">
                    <a16:creationId xmlns:a16="http://schemas.microsoft.com/office/drawing/2014/main" id="{06420DD7-3E91-C2E4-E1E9-206F1146F165}"/>
                  </a:ext>
                </a:extLst>
              </p:cNvPr>
              <p:cNvPicPr/>
              <p:nvPr/>
            </p:nvPicPr>
            <p:blipFill>
              <a:blip r:embed="rId11" cstate="print"/>
              <a:stretch>
                <a:fillRect/>
              </a:stretch>
            </p:blipFill>
            <p:spPr>
              <a:xfrm>
                <a:off x="9441935" y="7098233"/>
                <a:ext cx="120289" cy="120184"/>
              </a:xfrm>
              <a:prstGeom prst="rect">
                <a:avLst/>
              </a:prstGeom>
            </p:spPr>
          </p:pic>
          <p:pic>
            <p:nvPicPr>
              <p:cNvPr id="131" name="object 87">
                <a:extLst>
                  <a:ext uri="{FF2B5EF4-FFF2-40B4-BE49-F238E27FC236}">
                    <a16:creationId xmlns:a16="http://schemas.microsoft.com/office/drawing/2014/main" id="{45984A5F-C548-7342-92F1-7CAB77980070}"/>
                  </a:ext>
                </a:extLst>
              </p:cNvPr>
              <p:cNvPicPr/>
              <p:nvPr/>
            </p:nvPicPr>
            <p:blipFill>
              <a:blip r:embed="rId12" cstate="print"/>
              <a:stretch>
                <a:fillRect/>
              </a:stretch>
            </p:blipFill>
            <p:spPr>
              <a:xfrm>
                <a:off x="10928072" y="7098240"/>
                <a:ext cx="120289" cy="120184"/>
              </a:xfrm>
              <a:prstGeom prst="rect">
                <a:avLst/>
              </a:prstGeom>
            </p:spPr>
          </p:pic>
          <p:sp>
            <p:nvSpPr>
              <p:cNvPr id="132" name="object 88">
                <a:extLst>
                  <a:ext uri="{FF2B5EF4-FFF2-40B4-BE49-F238E27FC236}">
                    <a16:creationId xmlns:a16="http://schemas.microsoft.com/office/drawing/2014/main" id="{9684EDC1-3F40-19EB-DDEE-AB3332A9E10D}"/>
                  </a:ext>
                </a:extLst>
              </p:cNvPr>
              <p:cNvSpPr/>
              <p:nvPr/>
            </p:nvSpPr>
            <p:spPr>
              <a:xfrm>
                <a:off x="5037762" y="6445484"/>
                <a:ext cx="5935345" cy="1759585"/>
              </a:xfrm>
              <a:custGeom>
                <a:avLst/>
                <a:gdLst/>
                <a:ahLst/>
                <a:cxnLst/>
                <a:rect l="l" t="t" r="r" b="b"/>
                <a:pathLst>
                  <a:path w="5935345" h="1759584">
                    <a:moveTo>
                      <a:pt x="5935013" y="0"/>
                    </a:moveTo>
                    <a:lnTo>
                      <a:pt x="4451644" y="95054"/>
                    </a:lnTo>
                    <a:lnTo>
                      <a:pt x="2980139" y="356010"/>
                    </a:lnTo>
                    <a:lnTo>
                      <a:pt x="1479504" y="1039559"/>
                    </a:lnTo>
                    <a:lnTo>
                      <a:pt x="749139" y="1507147"/>
                    </a:lnTo>
                    <a:lnTo>
                      <a:pt x="0" y="1759433"/>
                    </a:lnTo>
                  </a:path>
                </a:pathLst>
              </a:custGeom>
              <a:ln w="10230">
                <a:solidFill>
                  <a:srgbClr val="B0059E"/>
                </a:solidFill>
              </a:ln>
            </p:spPr>
            <p:txBody>
              <a:bodyPr wrap="square" lIns="0" tIns="0" rIns="0" bIns="0" rtlCol="0"/>
              <a:lstStyle/>
              <a:p>
                <a:endParaRPr sz="1400"/>
              </a:p>
            </p:txBody>
          </p:sp>
          <p:sp>
            <p:nvSpPr>
              <p:cNvPr id="133" name="object 89">
                <a:extLst>
                  <a:ext uri="{FF2B5EF4-FFF2-40B4-BE49-F238E27FC236}">
                    <a16:creationId xmlns:a16="http://schemas.microsoft.com/office/drawing/2014/main" id="{6123FE44-762B-4D83-5707-AAB1355C815B}"/>
                  </a:ext>
                </a:extLst>
              </p:cNvPr>
              <p:cNvSpPr/>
              <p:nvPr/>
            </p:nvSpPr>
            <p:spPr>
              <a:xfrm>
                <a:off x="5065546" y="7157504"/>
                <a:ext cx="5919470" cy="1047750"/>
              </a:xfrm>
              <a:custGeom>
                <a:avLst/>
                <a:gdLst/>
                <a:ahLst/>
                <a:cxnLst/>
                <a:rect l="l" t="t" r="r" b="b"/>
                <a:pathLst>
                  <a:path w="5919470" h="1047750">
                    <a:moveTo>
                      <a:pt x="5919097" y="0"/>
                    </a:moveTo>
                    <a:lnTo>
                      <a:pt x="4435728" y="0"/>
                    </a:lnTo>
                    <a:lnTo>
                      <a:pt x="2952349" y="237395"/>
                    </a:lnTo>
                    <a:lnTo>
                      <a:pt x="1451861" y="562485"/>
                    </a:lnTo>
                    <a:lnTo>
                      <a:pt x="719014" y="894936"/>
                    </a:lnTo>
                    <a:lnTo>
                      <a:pt x="0" y="1047413"/>
                    </a:lnTo>
                  </a:path>
                </a:pathLst>
              </a:custGeom>
              <a:ln w="10230">
                <a:solidFill>
                  <a:srgbClr val="A3A3A3"/>
                </a:solidFill>
              </a:ln>
            </p:spPr>
            <p:txBody>
              <a:bodyPr wrap="square" lIns="0" tIns="0" rIns="0" bIns="0" rtlCol="0"/>
              <a:lstStyle/>
              <a:p>
                <a:endParaRPr sz="1400"/>
              </a:p>
            </p:txBody>
          </p:sp>
          <p:pic>
            <p:nvPicPr>
              <p:cNvPr id="134" name="object 90">
                <a:extLst>
                  <a:ext uri="{FF2B5EF4-FFF2-40B4-BE49-F238E27FC236}">
                    <a16:creationId xmlns:a16="http://schemas.microsoft.com/office/drawing/2014/main" id="{32246C33-B46F-8040-F346-340031BE56EB}"/>
                  </a:ext>
                </a:extLst>
              </p:cNvPr>
              <p:cNvPicPr/>
              <p:nvPr/>
            </p:nvPicPr>
            <p:blipFill>
              <a:blip r:embed="rId13" cstate="print"/>
              <a:stretch>
                <a:fillRect/>
              </a:stretch>
            </p:blipFill>
            <p:spPr>
              <a:xfrm>
                <a:off x="4996586" y="8134950"/>
                <a:ext cx="120289" cy="120184"/>
              </a:xfrm>
              <a:prstGeom prst="rect">
                <a:avLst/>
              </a:prstGeom>
            </p:spPr>
          </p:pic>
        </p:grpSp>
        <p:sp>
          <p:nvSpPr>
            <p:cNvPr id="88" name="object 91">
              <a:extLst>
                <a:ext uri="{FF2B5EF4-FFF2-40B4-BE49-F238E27FC236}">
                  <a16:creationId xmlns:a16="http://schemas.microsoft.com/office/drawing/2014/main" id="{346EAE2B-B03C-8F6B-261C-D299B4DE280A}"/>
                </a:ext>
              </a:extLst>
            </p:cNvPr>
            <p:cNvSpPr txBox="1"/>
            <p:nvPr/>
          </p:nvSpPr>
          <p:spPr>
            <a:xfrm>
              <a:off x="4713763" y="2763465"/>
              <a:ext cx="948029" cy="110581"/>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PBO</a:t>
              </a:r>
              <a:r>
                <a:rPr sz="1000" spc="-21" dirty="0">
                  <a:solidFill>
                    <a:srgbClr val="22346A"/>
                  </a:solidFill>
                  <a:cs typeface="Goldplay Medium"/>
                </a:rPr>
                <a:t> </a:t>
              </a:r>
              <a:r>
                <a:rPr sz="1000" spc="-6" dirty="0">
                  <a:solidFill>
                    <a:srgbClr val="22346A"/>
                  </a:solidFill>
                  <a:cs typeface="Goldplay Medium"/>
                </a:rPr>
                <a:t>C2S+TCS</a:t>
              </a:r>
              <a:r>
                <a:rPr sz="1000" spc="-18" dirty="0">
                  <a:solidFill>
                    <a:srgbClr val="22346A"/>
                  </a:solidFill>
                  <a:cs typeface="Goldplay Medium"/>
                </a:rPr>
                <a:t> </a:t>
              </a:r>
              <a:r>
                <a:rPr sz="1000" spc="-6" dirty="0">
                  <a:solidFill>
                    <a:srgbClr val="22346A"/>
                  </a:solidFill>
                  <a:cs typeface="Goldplay Medium"/>
                </a:rPr>
                <a:t>(N=111)</a:t>
              </a:r>
              <a:endParaRPr sz="1000">
                <a:cs typeface="Goldplay Medium"/>
              </a:endParaRPr>
            </a:p>
          </p:txBody>
        </p:sp>
        <p:sp>
          <p:nvSpPr>
            <p:cNvPr id="89" name="object 92">
              <a:extLst>
                <a:ext uri="{FF2B5EF4-FFF2-40B4-BE49-F238E27FC236}">
                  <a16:creationId xmlns:a16="http://schemas.microsoft.com/office/drawing/2014/main" id="{A84C833D-D807-4C83-8E78-CCC840178B50}"/>
                </a:ext>
              </a:extLst>
            </p:cNvPr>
            <p:cNvSpPr txBox="1"/>
            <p:nvPr/>
          </p:nvSpPr>
          <p:spPr>
            <a:xfrm>
              <a:off x="2323692" y="2763465"/>
              <a:ext cx="1334634" cy="110581"/>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LEB</a:t>
              </a:r>
              <a:r>
                <a:rPr sz="1000" spc="-24" dirty="0">
                  <a:solidFill>
                    <a:srgbClr val="22346A"/>
                  </a:solidFill>
                  <a:cs typeface="Goldplay Medium"/>
                </a:rPr>
                <a:t> </a:t>
              </a:r>
              <a:r>
                <a:rPr sz="1000" dirty="0">
                  <a:solidFill>
                    <a:srgbClr val="22346A"/>
                  </a:solidFill>
                  <a:cs typeface="Goldplay Medium"/>
                </a:rPr>
                <a:t>250mg</a:t>
              </a:r>
              <a:r>
                <a:rPr sz="1000" spc="-21" dirty="0">
                  <a:solidFill>
                    <a:srgbClr val="22346A"/>
                  </a:solidFill>
                  <a:cs typeface="Goldplay Medium"/>
                </a:rPr>
                <a:t> </a:t>
              </a:r>
              <a:r>
                <a:rPr sz="1000" spc="-6" dirty="0">
                  <a:solidFill>
                    <a:srgbClr val="22346A"/>
                  </a:solidFill>
                  <a:cs typeface="Goldplay Medium"/>
                </a:rPr>
                <a:t>C2S+TCS</a:t>
              </a:r>
              <a:r>
                <a:rPr sz="1000" spc="-21" dirty="0">
                  <a:solidFill>
                    <a:srgbClr val="22346A"/>
                  </a:solidFill>
                  <a:cs typeface="Goldplay Medium"/>
                </a:rPr>
                <a:t> </a:t>
              </a:r>
              <a:r>
                <a:rPr sz="1000" spc="-6" dirty="0">
                  <a:solidFill>
                    <a:srgbClr val="22346A"/>
                  </a:solidFill>
                  <a:cs typeface="Goldplay Medium"/>
                </a:rPr>
                <a:t>(N=220)</a:t>
              </a:r>
              <a:endParaRPr sz="1000" dirty="0">
                <a:cs typeface="Goldplay Medium"/>
              </a:endParaRPr>
            </a:p>
          </p:txBody>
        </p:sp>
        <p:sp>
          <p:nvSpPr>
            <p:cNvPr id="90" name="object 93">
              <a:extLst>
                <a:ext uri="{FF2B5EF4-FFF2-40B4-BE49-F238E27FC236}">
                  <a16:creationId xmlns:a16="http://schemas.microsoft.com/office/drawing/2014/main" id="{FE7B640E-54F8-8C37-83D9-CF23BA497C8F}"/>
                </a:ext>
              </a:extLst>
            </p:cNvPr>
            <p:cNvSpPr txBox="1"/>
            <p:nvPr/>
          </p:nvSpPr>
          <p:spPr>
            <a:xfrm>
              <a:off x="2584059" y="3638601"/>
              <a:ext cx="278787" cy="175490"/>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28,3</a:t>
              </a:r>
              <a:endParaRPr sz="1600" dirty="0">
                <a:cs typeface="Goldplay Light"/>
              </a:endParaRPr>
            </a:p>
          </p:txBody>
        </p:sp>
        <p:sp>
          <p:nvSpPr>
            <p:cNvPr id="91" name="object 94">
              <a:extLst>
                <a:ext uri="{FF2B5EF4-FFF2-40B4-BE49-F238E27FC236}">
                  <a16:creationId xmlns:a16="http://schemas.microsoft.com/office/drawing/2014/main" id="{55638955-5544-8C15-AECF-D9B02F330820}"/>
                </a:ext>
              </a:extLst>
            </p:cNvPr>
            <p:cNvSpPr txBox="1"/>
            <p:nvPr/>
          </p:nvSpPr>
          <p:spPr>
            <a:xfrm>
              <a:off x="3494127" y="3264028"/>
              <a:ext cx="323617" cy="175490"/>
            </a:xfrm>
            <a:prstGeom prst="rect">
              <a:avLst/>
            </a:prstGeom>
          </p:spPr>
          <p:txBody>
            <a:bodyPr vert="horz" wrap="square" lIns="0" tIns="9627" rIns="0" bIns="0" rtlCol="0">
              <a:spAutoFit/>
            </a:bodyPr>
            <a:lstStyle/>
            <a:p>
              <a:pPr marL="7701">
                <a:spcBef>
                  <a:spcPts val="76"/>
                </a:spcBef>
              </a:pPr>
              <a:r>
                <a:rPr sz="1600" spc="-24" dirty="0">
                  <a:solidFill>
                    <a:srgbClr val="B0059E"/>
                  </a:solidFill>
                  <a:cs typeface="Goldplay Light"/>
                </a:rPr>
                <a:t>54,9</a:t>
              </a:r>
              <a:endParaRPr sz="1600" dirty="0">
                <a:cs typeface="Goldplay Light"/>
              </a:endParaRPr>
            </a:p>
          </p:txBody>
        </p:sp>
        <p:sp>
          <p:nvSpPr>
            <p:cNvPr id="92" name="object 95">
              <a:extLst>
                <a:ext uri="{FF2B5EF4-FFF2-40B4-BE49-F238E27FC236}">
                  <a16:creationId xmlns:a16="http://schemas.microsoft.com/office/drawing/2014/main" id="{94022FE7-7765-8E1D-B4FB-D79B0263C00D}"/>
                </a:ext>
              </a:extLst>
            </p:cNvPr>
            <p:cNvSpPr txBox="1"/>
            <p:nvPr/>
          </p:nvSpPr>
          <p:spPr>
            <a:xfrm>
              <a:off x="4401301" y="3118039"/>
              <a:ext cx="280073" cy="175490"/>
            </a:xfrm>
            <a:prstGeom prst="rect">
              <a:avLst/>
            </a:prstGeom>
          </p:spPr>
          <p:txBody>
            <a:bodyPr vert="horz" wrap="square" lIns="0" tIns="9627" rIns="0" bIns="0" rtlCol="0">
              <a:spAutoFit/>
            </a:bodyPr>
            <a:lstStyle/>
            <a:p>
              <a:pPr marL="7701">
                <a:spcBef>
                  <a:spcPts val="76"/>
                </a:spcBef>
              </a:pPr>
              <a:r>
                <a:rPr sz="1600" spc="-24" dirty="0">
                  <a:solidFill>
                    <a:srgbClr val="B0059E"/>
                  </a:solidFill>
                  <a:cs typeface="Goldplay Light"/>
                </a:rPr>
                <a:t>64,9</a:t>
              </a:r>
              <a:endParaRPr sz="1600" dirty="0">
                <a:cs typeface="Goldplay Light"/>
              </a:endParaRPr>
            </a:p>
          </p:txBody>
        </p:sp>
        <p:sp>
          <p:nvSpPr>
            <p:cNvPr id="93" name="object 96">
              <a:extLst>
                <a:ext uri="{FF2B5EF4-FFF2-40B4-BE49-F238E27FC236}">
                  <a16:creationId xmlns:a16="http://schemas.microsoft.com/office/drawing/2014/main" id="{C4CDD669-E5AA-E8B4-4705-5407F34F499E}"/>
                </a:ext>
              </a:extLst>
            </p:cNvPr>
            <p:cNvSpPr txBox="1"/>
            <p:nvPr/>
          </p:nvSpPr>
          <p:spPr>
            <a:xfrm>
              <a:off x="4413797" y="3772094"/>
              <a:ext cx="278785" cy="175490"/>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41,1</a:t>
              </a:r>
              <a:endParaRPr sz="1600" dirty="0">
                <a:cs typeface="Goldplay Light"/>
              </a:endParaRPr>
            </a:p>
          </p:txBody>
        </p:sp>
        <p:sp>
          <p:nvSpPr>
            <p:cNvPr id="94" name="object 97">
              <a:extLst>
                <a:ext uri="{FF2B5EF4-FFF2-40B4-BE49-F238E27FC236}">
                  <a16:creationId xmlns:a16="http://schemas.microsoft.com/office/drawing/2014/main" id="{2D58CE3C-12BA-A803-003E-B512B15A8D03}"/>
                </a:ext>
              </a:extLst>
            </p:cNvPr>
            <p:cNvSpPr txBox="1"/>
            <p:nvPr/>
          </p:nvSpPr>
          <p:spPr>
            <a:xfrm>
              <a:off x="3504949" y="3911836"/>
              <a:ext cx="289849" cy="175490"/>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31,5</a:t>
              </a:r>
              <a:endParaRPr sz="1600">
                <a:cs typeface="Goldplay Light"/>
              </a:endParaRPr>
            </a:p>
          </p:txBody>
        </p:sp>
        <p:sp>
          <p:nvSpPr>
            <p:cNvPr id="95" name="object 98">
              <a:extLst>
                <a:ext uri="{FF2B5EF4-FFF2-40B4-BE49-F238E27FC236}">
                  <a16:creationId xmlns:a16="http://schemas.microsoft.com/office/drawing/2014/main" id="{51B7AB1C-3BCC-2A9F-0049-F67C66F55357}"/>
                </a:ext>
              </a:extLst>
            </p:cNvPr>
            <p:cNvSpPr txBox="1"/>
            <p:nvPr/>
          </p:nvSpPr>
          <p:spPr>
            <a:xfrm>
              <a:off x="2146737" y="3905026"/>
              <a:ext cx="320530" cy="175490"/>
            </a:xfrm>
            <a:prstGeom prst="rect">
              <a:avLst/>
            </a:prstGeom>
          </p:spPr>
          <p:txBody>
            <a:bodyPr vert="horz" wrap="square" lIns="0" tIns="9627" rIns="0" bIns="0" rtlCol="0">
              <a:spAutoFit/>
            </a:bodyPr>
            <a:lstStyle/>
            <a:p>
              <a:pPr marL="30805">
                <a:spcBef>
                  <a:spcPts val="76"/>
                </a:spcBef>
              </a:pPr>
              <a:r>
                <a:rPr sz="1600" spc="-15" dirty="0">
                  <a:solidFill>
                    <a:srgbClr val="B0059E"/>
                  </a:solidFill>
                  <a:cs typeface="Goldplay Light"/>
                </a:rPr>
                <a:t>9,7</a:t>
              </a:r>
              <a:endParaRPr sz="1000" dirty="0">
                <a:cs typeface="Goldplay Medium"/>
              </a:endParaRPr>
            </a:p>
          </p:txBody>
        </p:sp>
        <p:sp>
          <p:nvSpPr>
            <p:cNvPr id="96" name="object 99">
              <a:extLst>
                <a:ext uri="{FF2B5EF4-FFF2-40B4-BE49-F238E27FC236}">
                  <a16:creationId xmlns:a16="http://schemas.microsoft.com/office/drawing/2014/main" id="{70630967-4663-B3D3-748F-16599EABB608}"/>
                </a:ext>
              </a:extLst>
            </p:cNvPr>
            <p:cNvSpPr txBox="1"/>
            <p:nvPr/>
          </p:nvSpPr>
          <p:spPr>
            <a:xfrm>
              <a:off x="4429951" y="3016548"/>
              <a:ext cx="274839" cy="175490"/>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sp>
          <p:nvSpPr>
            <p:cNvPr id="97" name="object 100">
              <a:extLst>
                <a:ext uri="{FF2B5EF4-FFF2-40B4-BE49-F238E27FC236}">
                  <a16:creationId xmlns:a16="http://schemas.microsoft.com/office/drawing/2014/main" id="{4A28DF97-136B-54BC-1F48-E4BBF2854E4A}"/>
                </a:ext>
              </a:extLst>
            </p:cNvPr>
            <p:cNvSpPr txBox="1"/>
            <p:nvPr/>
          </p:nvSpPr>
          <p:spPr>
            <a:xfrm>
              <a:off x="3541064" y="3162537"/>
              <a:ext cx="290245" cy="175490"/>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a:cs typeface="Goldplay Light"/>
              </a:endParaRPr>
            </a:p>
          </p:txBody>
        </p:sp>
        <p:sp>
          <p:nvSpPr>
            <p:cNvPr id="98" name="object 97">
              <a:extLst>
                <a:ext uri="{FF2B5EF4-FFF2-40B4-BE49-F238E27FC236}">
                  <a16:creationId xmlns:a16="http://schemas.microsoft.com/office/drawing/2014/main" id="{A439E5E4-8C2C-1C6B-ABF7-B2C7C3FDE574}"/>
                </a:ext>
              </a:extLst>
            </p:cNvPr>
            <p:cNvSpPr txBox="1"/>
            <p:nvPr/>
          </p:nvSpPr>
          <p:spPr>
            <a:xfrm>
              <a:off x="2733773" y="4081119"/>
              <a:ext cx="289849" cy="175490"/>
            </a:xfrm>
            <a:prstGeom prst="rect">
              <a:avLst/>
            </a:prstGeom>
          </p:spPr>
          <p:txBody>
            <a:bodyPr vert="horz" wrap="square" lIns="0" tIns="9627" rIns="0" bIns="0" rtlCol="0">
              <a:spAutoFit/>
            </a:bodyPr>
            <a:lstStyle/>
            <a:p>
              <a:pPr marL="7701">
                <a:spcBef>
                  <a:spcPts val="76"/>
                </a:spcBef>
              </a:pPr>
              <a:r>
                <a:rPr lang="es-ES" sz="1600" spc="-12" dirty="0">
                  <a:solidFill>
                    <a:srgbClr val="A3A3A3"/>
                  </a:solidFill>
                  <a:cs typeface="Goldplay Light"/>
                </a:rPr>
                <a:t>19,2</a:t>
              </a:r>
              <a:endParaRPr sz="1600" dirty="0">
                <a:cs typeface="Goldplay Light"/>
              </a:endParaRPr>
            </a:p>
          </p:txBody>
        </p:sp>
        <p:sp>
          <p:nvSpPr>
            <p:cNvPr id="99" name="object 97">
              <a:extLst>
                <a:ext uri="{FF2B5EF4-FFF2-40B4-BE49-F238E27FC236}">
                  <a16:creationId xmlns:a16="http://schemas.microsoft.com/office/drawing/2014/main" id="{ED01919D-8473-6468-7CA2-0910D527BD56}"/>
                </a:ext>
              </a:extLst>
            </p:cNvPr>
            <p:cNvSpPr txBox="1"/>
            <p:nvPr/>
          </p:nvSpPr>
          <p:spPr>
            <a:xfrm>
              <a:off x="2432827" y="4143816"/>
              <a:ext cx="289849" cy="175490"/>
            </a:xfrm>
            <a:prstGeom prst="rect">
              <a:avLst/>
            </a:prstGeom>
          </p:spPr>
          <p:txBody>
            <a:bodyPr vert="horz" wrap="square" lIns="0" tIns="9627" rIns="0" bIns="0" rtlCol="0">
              <a:spAutoFit/>
            </a:bodyPr>
            <a:lstStyle/>
            <a:p>
              <a:pPr marL="7701">
                <a:spcBef>
                  <a:spcPts val="76"/>
                </a:spcBef>
              </a:pPr>
              <a:r>
                <a:rPr lang="es-ES" sz="1600" spc="-12" dirty="0">
                  <a:solidFill>
                    <a:srgbClr val="A3A3A3"/>
                  </a:solidFill>
                  <a:cs typeface="Goldplay Light"/>
                </a:rPr>
                <a:t>6,3</a:t>
              </a:r>
              <a:endParaRPr sz="1600" dirty="0">
                <a:cs typeface="Goldplay Light"/>
              </a:endParaRPr>
            </a:p>
          </p:txBody>
        </p:sp>
        <p:sp>
          <p:nvSpPr>
            <p:cNvPr id="100" name="object 50">
              <a:extLst>
                <a:ext uri="{FF2B5EF4-FFF2-40B4-BE49-F238E27FC236}">
                  <a16:creationId xmlns:a16="http://schemas.microsoft.com/office/drawing/2014/main" id="{D04A9FEA-E512-2E1B-04BF-1CB80C53D665}"/>
                </a:ext>
              </a:extLst>
            </p:cNvPr>
            <p:cNvSpPr txBox="1"/>
            <p:nvPr/>
          </p:nvSpPr>
          <p:spPr>
            <a:xfrm>
              <a:off x="3574747" y="4381483"/>
              <a:ext cx="109358" cy="111114"/>
            </a:xfrm>
            <a:prstGeom prst="rect">
              <a:avLst/>
            </a:prstGeom>
          </p:spPr>
          <p:txBody>
            <a:bodyPr vert="horz" wrap="square" lIns="0" tIns="8086" rIns="0" bIns="0" rtlCol="0">
              <a:spAutoFit/>
            </a:bodyPr>
            <a:lstStyle/>
            <a:p>
              <a:pPr marL="7701" algn="ctr">
                <a:spcBef>
                  <a:spcPts val="64"/>
                </a:spcBef>
              </a:pPr>
              <a:r>
                <a:rPr lang="es-ES" sz="1000" spc="-15" dirty="0">
                  <a:solidFill>
                    <a:srgbClr val="22346A"/>
                  </a:solidFill>
                  <a:cs typeface="Goldplay Medium"/>
                </a:rPr>
                <a:t>8</a:t>
              </a:r>
              <a:endParaRPr sz="1000" dirty="0">
                <a:cs typeface="Goldplay Medium"/>
              </a:endParaRPr>
            </a:p>
          </p:txBody>
        </p:sp>
        <p:sp>
          <p:nvSpPr>
            <p:cNvPr id="101" name="object 50">
              <a:extLst>
                <a:ext uri="{FF2B5EF4-FFF2-40B4-BE49-F238E27FC236}">
                  <a16:creationId xmlns:a16="http://schemas.microsoft.com/office/drawing/2014/main" id="{72356D77-31FD-1D1A-F4C7-A01F694C7C6B}"/>
                </a:ext>
              </a:extLst>
            </p:cNvPr>
            <p:cNvSpPr txBox="1"/>
            <p:nvPr/>
          </p:nvSpPr>
          <p:spPr>
            <a:xfrm>
              <a:off x="2665637" y="4381483"/>
              <a:ext cx="109358" cy="111114"/>
            </a:xfrm>
            <a:prstGeom prst="rect">
              <a:avLst/>
            </a:prstGeom>
          </p:spPr>
          <p:txBody>
            <a:bodyPr vert="horz" wrap="square" lIns="0" tIns="8086" rIns="0" bIns="0" rtlCol="0">
              <a:spAutoFit/>
            </a:bodyPr>
            <a:lstStyle/>
            <a:p>
              <a:pPr marL="7701" algn="ctr">
                <a:spcBef>
                  <a:spcPts val="64"/>
                </a:spcBef>
              </a:pPr>
              <a:r>
                <a:rPr lang="es-ES" sz="1000" spc="-15" dirty="0">
                  <a:solidFill>
                    <a:srgbClr val="22346A"/>
                  </a:solidFill>
                  <a:cs typeface="Goldplay Medium"/>
                </a:rPr>
                <a:t>4</a:t>
              </a:r>
              <a:endParaRPr sz="1000" dirty="0">
                <a:cs typeface="Goldplay Medium"/>
              </a:endParaRPr>
            </a:p>
          </p:txBody>
        </p:sp>
        <p:sp>
          <p:nvSpPr>
            <p:cNvPr id="102" name="object 50">
              <a:extLst>
                <a:ext uri="{FF2B5EF4-FFF2-40B4-BE49-F238E27FC236}">
                  <a16:creationId xmlns:a16="http://schemas.microsoft.com/office/drawing/2014/main" id="{8B2967AE-C81E-E69D-14D3-788AD73FDCC8}"/>
                </a:ext>
              </a:extLst>
            </p:cNvPr>
            <p:cNvSpPr txBox="1"/>
            <p:nvPr/>
          </p:nvSpPr>
          <p:spPr>
            <a:xfrm>
              <a:off x="2220487" y="4381483"/>
              <a:ext cx="109358" cy="111114"/>
            </a:xfrm>
            <a:prstGeom prst="rect">
              <a:avLst/>
            </a:prstGeom>
          </p:spPr>
          <p:txBody>
            <a:bodyPr vert="horz" wrap="square" lIns="0" tIns="8086" rIns="0" bIns="0" rtlCol="0">
              <a:spAutoFit/>
            </a:bodyPr>
            <a:lstStyle/>
            <a:p>
              <a:pPr marL="7701" algn="ctr">
                <a:spcBef>
                  <a:spcPts val="64"/>
                </a:spcBef>
              </a:pPr>
              <a:r>
                <a:rPr lang="es-ES" sz="1000" spc="-15" dirty="0">
                  <a:solidFill>
                    <a:srgbClr val="22346A"/>
                  </a:solidFill>
                  <a:cs typeface="Goldplay Medium"/>
                </a:rPr>
                <a:t>2</a:t>
              </a:r>
              <a:endParaRPr sz="1000" dirty="0">
                <a:cs typeface="Goldplay Medium"/>
              </a:endParaRPr>
            </a:p>
          </p:txBody>
        </p:sp>
      </p:grpSp>
      <p:sp>
        <p:nvSpPr>
          <p:cNvPr id="135" name="object 36">
            <a:extLst>
              <a:ext uri="{FF2B5EF4-FFF2-40B4-BE49-F238E27FC236}">
                <a16:creationId xmlns:a16="http://schemas.microsoft.com/office/drawing/2014/main" id="{8A5BF976-D30C-0215-B655-9031832797CA}"/>
              </a:ext>
            </a:extLst>
          </p:cNvPr>
          <p:cNvSpPr txBox="1"/>
          <p:nvPr/>
        </p:nvSpPr>
        <p:spPr>
          <a:xfrm>
            <a:off x="9150631" y="4080621"/>
            <a:ext cx="1924912" cy="751241"/>
          </a:xfrm>
          <a:prstGeom prst="rect">
            <a:avLst/>
          </a:prstGeom>
        </p:spPr>
        <p:txBody>
          <a:bodyPr vert="horz" wrap="square" lIns="0" tIns="6931" rIns="0" bIns="0" rtlCol="0">
            <a:spAutoFit/>
          </a:bodyPr>
          <a:lstStyle/>
          <a:p>
            <a:pPr marL="23104" marR="18483" indent="-3851" algn="ctr">
              <a:lnSpc>
                <a:spcPct val="101499"/>
              </a:lnSpc>
              <a:spcBef>
                <a:spcPts val="55"/>
              </a:spcBef>
            </a:pPr>
            <a:r>
              <a:rPr sz="1200" b="1" dirty="0">
                <a:solidFill>
                  <a:srgbClr val="233469"/>
                </a:solidFill>
                <a:cs typeface="Goldplay SemiBold"/>
              </a:rPr>
              <a:t>de</a:t>
            </a:r>
            <a:r>
              <a:rPr sz="1200" b="1" spc="15" dirty="0">
                <a:solidFill>
                  <a:srgbClr val="233469"/>
                </a:solidFill>
                <a:cs typeface="Goldplay SemiBold"/>
              </a:rPr>
              <a:t> </a:t>
            </a:r>
            <a:r>
              <a:rPr sz="1200" b="1" dirty="0">
                <a:solidFill>
                  <a:srgbClr val="233469"/>
                </a:solidFill>
                <a:cs typeface="Goldplay SemiBold"/>
              </a:rPr>
              <a:t>los</a:t>
            </a:r>
            <a:r>
              <a:rPr sz="1200" b="1" spc="15" dirty="0">
                <a:solidFill>
                  <a:srgbClr val="233469"/>
                </a:solidFill>
                <a:cs typeface="Goldplay SemiBold"/>
              </a:rPr>
              <a:t> </a:t>
            </a:r>
            <a:r>
              <a:rPr sz="1200" b="1" spc="-6" dirty="0">
                <a:solidFill>
                  <a:srgbClr val="233469"/>
                </a:solidFill>
                <a:cs typeface="Goldplay SemiBold"/>
              </a:rPr>
              <a:t>pacientes </a:t>
            </a:r>
            <a:r>
              <a:rPr sz="1200" b="1" dirty="0">
                <a:solidFill>
                  <a:srgbClr val="233469"/>
                </a:solidFill>
                <a:cs typeface="Goldplay SemiBold"/>
              </a:rPr>
              <a:t>tratados</a:t>
            </a:r>
            <a:r>
              <a:rPr sz="1200" b="1" spc="15" dirty="0">
                <a:solidFill>
                  <a:srgbClr val="233469"/>
                </a:solidFill>
                <a:cs typeface="Goldplay SemiBold"/>
              </a:rPr>
              <a:t> </a:t>
            </a:r>
            <a:r>
              <a:rPr sz="1200" b="1" dirty="0">
                <a:solidFill>
                  <a:srgbClr val="233469"/>
                </a:solidFill>
                <a:cs typeface="Goldplay SemiBold"/>
              </a:rPr>
              <a:t>con</a:t>
            </a:r>
            <a:r>
              <a:rPr sz="1200" b="1" spc="15" dirty="0">
                <a:solidFill>
                  <a:srgbClr val="233469"/>
                </a:solidFill>
                <a:cs typeface="Goldplay SemiBold"/>
              </a:rPr>
              <a:t> </a:t>
            </a:r>
            <a:r>
              <a:rPr sz="1200" b="1" spc="-6" dirty="0">
                <a:solidFill>
                  <a:srgbClr val="233469"/>
                </a:solidFill>
                <a:cs typeface="Goldplay SemiBold"/>
              </a:rPr>
              <a:t>EBGLYSS</a:t>
            </a:r>
            <a:r>
              <a:rPr sz="1200" b="1" spc="-6" baseline="30000" dirty="0">
                <a:solidFill>
                  <a:srgbClr val="233469"/>
                </a:solidFill>
                <a:cs typeface="Goldplay SemiBold"/>
              </a:rPr>
              <a:t>®</a:t>
            </a:r>
            <a:r>
              <a:rPr sz="1200" b="1" spc="-6" dirty="0">
                <a:solidFill>
                  <a:srgbClr val="233469"/>
                </a:solidFill>
                <a:cs typeface="Goldplay SemiBold"/>
              </a:rPr>
              <a:t> </a:t>
            </a:r>
            <a:r>
              <a:rPr lang="es-ES" sz="1200" b="1" spc="-6" dirty="0">
                <a:solidFill>
                  <a:srgbClr val="233469"/>
                </a:solidFill>
                <a:cs typeface="Goldplay SemiBold"/>
              </a:rPr>
              <a:t>+TCS </a:t>
            </a:r>
            <a:r>
              <a:rPr lang="es-ES" sz="1200" b="1" dirty="0">
                <a:solidFill>
                  <a:srgbClr val="233469"/>
                </a:solidFill>
                <a:cs typeface="Goldplay SemiBold"/>
              </a:rPr>
              <a:t>alcanzaron</a:t>
            </a:r>
            <a:r>
              <a:rPr lang="es-ES" sz="1200" b="1" spc="61" dirty="0">
                <a:solidFill>
                  <a:srgbClr val="233469"/>
                </a:solidFill>
                <a:cs typeface="Goldplay SemiBold"/>
              </a:rPr>
              <a:t> </a:t>
            </a:r>
            <a:r>
              <a:rPr lang="es-ES" sz="1200" b="1" spc="-12" dirty="0">
                <a:solidFill>
                  <a:srgbClr val="233469"/>
                </a:solidFill>
                <a:cs typeface="Goldplay SemiBold"/>
              </a:rPr>
              <a:t>EASI-</a:t>
            </a:r>
            <a:r>
              <a:rPr lang="es-ES" sz="1200" b="1" spc="-15" dirty="0">
                <a:solidFill>
                  <a:srgbClr val="233469"/>
                </a:solidFill>
                <a:cs typeface="Goldplay SemiBold"/>
              </a:rPr>
              <a:t>75</a:t>
            </a:r>
            <a:endParaRPr lang="es-ES" sz="1200" dirty="0">
              <a:cs typeface="Goldplay SemiBold"/>
            </a:endParaRPr>
          </a:p>
          <a:p>
            <a:pPr algn="ctr">
              <a:spcBef>
                <a:spcPts val="21"/>
              </a:spcBef>
            </a:pPr>
            <a:r>
              <a:rPr lang="es-ES" sz="1200" b="1" dirty="0">
                <a:solidFill>
                  <a:srgbClr val="233469"/>
                </a:solidFill>
                <a:cs typeface="Goldplay SemiBold"/>
              </a:rPr>
              <a:t>en</a:t>
            </a:r>
            <a:r>
              <a:rPr lang="es-ES" sz="1200" b="1" spc="24" dirty="0">
                <a:solidFill>
                  <a:srgbClr val="233469"/>
                </a:solidFill>
                <a:cs typeface="Goldplay SemiBold"/>
              </a:rPr>
              <a:t> </a:t>
            </a:r>
            <a:r>
              <a:rPr lang="es-ES" sz="1200" b="1" dirty="0">
                <a:solidFill>
                  <a:srgbClr val="233469"/>
                </a:solidFill>
                <a:cs typeface="Goldplay SemiBold"/>
              </a:rPr>
              <a:t>la</a:t>
            </a:r>
            <a:r>
              <a:rPr lang="es-ES" sz="1200" b="1" spc="24" dirty="0">
                <a:solidFill>
                  <a:srgbClr val="233469"/>
                </a:solidFill>
                <a:cs typeface="Goldplay SemiBold"/>
              </a:rPr>
              <a:t> </a:t>
            </a:r>
            <a:r>
              <a:rPr lang="es-ES" sz="1200" b="1" dirty="0">
                <a:solidFill>
                  <a:srgbClr val="233469"/>
                </a:solidFill>
                <a:cs typeface="Goldplay SemiBold"/>
              </a:rPr>
              <a:t>semana</a:t>
            </a:r>
            <a:r>
              <a:rPr lang="es-ES" sz="1200" b="1" spc="27" dirty="0">
                <a:solidFill>
                  <a:srgbClr val="233469"/>
                </a:solidFill>
                <a:cs typeface="Goldplay SemiBold"/>
              </a:rPr>
              <a:t> </a:t>
            </a:r>
            <a:r>
              <a:rPr lang="es-ES" sz="1200" b="1" spc="-6" dirty="0">
                <a:solidFill>
                  <a:srgbClr val="233469"/>
                </a:solidFill>
                <a:cs typeface="Goldplay SemiBold"/>
              </a:rPr>
              <a:t>16</a:t>
            </a:r>
            <a:r>
              <a:rPr lang="es-ES" sz="1200" b="1" spc="-9" baseline="31400" dirty="0">
                <a:solidFill>
                  <a:srgbClr val="233469"/>
                </a:solidFill>
                <a:cs typeface="Goldplay SemiBold"/>
              </a:rPr>
              <a:t>1</a:t>
            </a:r>
            <a:endParaRPr lang="es-ES" sz="1200" baseline="31400" dirty="0">
              <a:cs typeface="Goldplay SemiBold"/>
            </a:endParaRPr>
          </a:p>
        </p:txBody>
      </p:sp>
      <p:grpSp>
        <p:nvGrpSpPr>
          <p:cNvPr id="136" name="Grupo 135">
            <a:extLst>
              <a:ext uri="{FF2B5EF4-FFF2-40B4-BE49-F238E27FC236}">
                <a16:creationId xmlns:a16="http://schemas.microsoft.com/office/drawing/2014/main" id="{65380B0D-430A-C176-B649-8FF9906B946A}"/>
              </a:ext>
            </a:extLst>
          </p:cNvPr>
          <p:cNvGrpSpPr/>
          <p:nvPr/>
        </p:nvGrpSpPr>
        <p:grpSpPr>
          <a:xfrm>
            <a:off x="8912838" y="1873035"/>
            <a:ext cx="2408622" cy="2120919"/>
            <a:chOff x="2903001" y="2257837"/>
            <a:chExt cx="1660992" cy="1462591"/>
          </a:xfrm>
        </p:grpSpPr>
        <p:graphicFrame>
          <p:nvGraphicFramePr>
            <p:cNvPr id="137" name="Gráfico 136">
              <a:extLst>
                <a:ext uri="{FF2B5EF4-FFF2-40B4-BE49-F238E27FC236}">
                  <a16:creationId xmlns:a16="http://schemas.microsoft.com/office/drawing/2014/main" id="{5BF0953C-8E14-5DE0-9F49-70C4C498C9B5}"/>
                </a:ext>
              </a:extLst>
            </p:cNvPr>
            <p:cNvGraphicFramePr/>
            <p:nvPr>
              <p:extLst>
                <p:ext uri="{D42A27DB-BD31-4B8C-83A1-F6EECF244321}">
                  <p14:modId xmlns:p14="http://schemas.microsoft.com/office/powerpoint/2010/main" val="3497184899"/>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14"/>
            </a:graphicData>
          </a:graphic>
        </p:graphicFrame>
        <p:sp>
          <p:nvSpPr>
            <p:cNvPr id="138" name="Elipse 137">
              <a:extLst>
                <a:ext uri="{FF2B5EF4-FFF2-40B4-BE49-F238E27FC236}">
                  <a16:creationId xmlns:a16="http://schemas.microsoft.com/office/drawing/2014/main" id="{B559ECB0-8EE5-CBB7-646E-3E44F9012694}"/>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9" name="object 26">
              <a:extLst>
                <a:ext uri="{FF2B5EF4-FFF2-40B4-BE49-F238E27FC236}">
                  <a16:creationId xmlns:a16="http://schemas.microsoft.com/office/drawing/2014/main" id="{6EEB84E1-A2C4-404E-2ECE-D62EFEE79E28}"/>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68,4</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140" name="object 30">
            <a:extLst>
              <a:ext uri="{FF2B5EF4-FFF2-40B4-BE49-F238E27FC236}">
                <a16:creationId xmlns:a16="http://schemas.microsoft.com/office/drawing/2014/main" id="{7128CCB9-F2FF-D113-3DEF-544486871BBC}"/>
              </a:ext>
            </a:extLst>
          </p:cNvPr>
          <p:cNvSpPr txBox="1"/>
          <p:nvPr/>
        </p:nvSpPr>
        <p:spPr>
          <a:xfrm>
            <a:off x="1212097" y="1451846"/>
            <a:ext cx="5621398" cy="656052"/>
          </a:xfrm>
          <a:prstGeom prst="rect">
            <a:avLst/>
          </a:prstGeom>
        </p:spPr>
        <p:txBody>
          <a:bodyPr vert="horz" wrap="square" lIns="0" tIns="9627" rIns="0" bIns="0" rtlCol="0">
            <a:spAutoFit/>
          </a:bodyPr>
          <a:lstStyle/>
          <a:p>
            <a:pPr marL="15403">
              <a:spcBef>
                <a:spcPts val="76"/>
              </a:spcBef>
            </a:pPr>
            <a:r>
              <a:rPr sz="1400" b="1" dirty="0" err="1">
                <a:solidFill>
                  <a:srgbClr val="7A45B8"/>
                </a:solidFill>
                <a:latin typeface="Arial" panose="020B0604020202020204" pitchFamily="34" charset="0"/>
                <a:cs typeface="Arial" panose="020B0604020202020204" pitchFamily="34" charset="0"/>
              </a:rPr>
              <a:t>Estudio</a:t>
            </a:r>
            <a:r>
              <a:rPr sz="1400" b="1" spc="-21"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ADvantage</a:t>
            </a:r>
            <a:r>
              <a:rPr sz="1400" b="1" spc="73"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(N=331)</a:t>
            </a:r>
            <a:r>
              <a:rPr sz="1400" spc="18" dirty="0">
                <a:solidFill>
                  <a:srgbClr val="7A45B8"/>
                </a:solidFill>
                <a:latin typeface="Arial" panose="020B0604020202020204" pitchFamily="34" charset="0"/>
                <a:cs typeface="Arial" panose="020B0604020202020204" pitchFamily="34" charset="0"/>
              </a:rPr>
              <a:t> </a:t>
            </a:r>
            <a:r>
              <a:rPr sz="1400" spc="-6" dirty="0">
                <a:solidFill>
                  <a:srgbClr val="7A45B8"/>
                </a:solidFill>
                <a:latin typeface="Arial" panose="020B0604020202020204" pitchFamily="34" charset="0"/>
                <a:cs typeface="Arial" panose="020B0604020202020204" pitchFamily="34" charset="0"/>
              </a:rPr>
              <a:t>EBGLYSS</a:t>
            </a:r>
            <a:r>
              <a:rPr sz="1400" spc="-6" baseline="30000" dirty="0">
                <a:solidFill>
                  <a:srgbClr val="7A45B8"/>
                </a:solidFill>
                <a:latin typeface="Arial" panose="020B0604020202020204" pitchFamily="34" charset="0"/>
                <a:cs typeface="Arial" panose="020B0604020202020204" pitchFamily="34" charset="0"/>
              </a:rPr>
              <a:t>®</a:t>
            </a:r>
            <a:r>
              <a:rPr sz="1400" spc="-6" dirty="0">
                <a:solidFill>
                  <a:srgbClr val="7A45B8"/>
                </a:solidFill>
                <a:latin typeface="Arial" panose="020B0604020202020204" pitchFamily="34" charset="0"/>
                <a:cs typeface="Arial" panose="020B0604020202020204" pitchFamily="34" charset="0"/>
              </a:rPr>
              <a:t>+TCS</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en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la</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semana</a:t>
            </a:r>
            <a:r>
              <a:rPr sz="1400" spc="18" dirty="0">
                <a:solidFill>
                  <a:srgbClr val="7A45B8"/>
                </a:solidFill>
                <a:latin typeface="Arial" panose="020B0604020202020204" pitchFamily="34" charset="0"/>
                <a:cs typeface="Arial" panose="020B0604020202020204" pitchFamily="34" charset="0"/>
              </a:rPr>
              <a:t> </a:t>
            </a:r>
            <a:r>
              <a:rPr sz="1400" spc="-15" dirty="0">
                <a:solidFill>
                  <a:srgbClr val="7A45B8"/>
                </a:solidFill>
                <a:latin typeface="Arial" panose="020B0604020202020204" pitchFamily="34" charset="0"/>
                <a:cs typeface="Arial" panose="020B0604020202020204" pitchFamily="34" charset="0"/>
              </a:rPr>
              <a:t>16</a:t>
            </a:r>
            <a:r>
              <a:rPr sz="1400" spc="-22" baseline="31400" dirty="0">
                <a:solidFill>
                  <a:srgbClr val="7A45B8"/>
                </a:solidFill>
                <a:latin typeface="Arial" panose="020B0604020202020204" pitchFamily="34" charset="0"/>
                <a:cs typeface="Arial" panose="020B0604020202020204" pitchFamily="34" charset="0"/>
              </a:rPr>
              <a:t>1</a:t>
            </a:r>
            <a:endParaRPr lang="es-ES" sz="1400" dirty="0">
              <a:solidFill>
                <a:srgbClr val="7A45B8"/>
              </a:solidFill>
              <a:latin typeface="Arial" panose="020B0604020202020204" pitchFamily="34" charset="0"/>
              <a:cs typeface="Arial" panose="020B0604020202020204" pitchFamily="34" charset="0"/>
            </a:endParaRPr>
          </a:p>
          <a:p>
            <a:pPr marL="15403">
              <a:spcBef>
                <a:spcPts val="21"/>
              </a:spcBef>
            </a:pPr>
            <a:r>
              <a:rPr lang="es-ES" sz="1400" dirty="0">
                <a:solidFill>
                  <a:srgbClr val="7A45B8"/>
                </a:solidFill>
                <a:latin typeface="Arial" panose="020B0604020202020204" pitchFamily="34" charset="0"/>
                <a:cs typeface="Arial" panose="020B0604020202020204" pitchFamily="34" charset="0"/>
              </a:rPr>
              <a:t>Criterio de valoración principal: % de pacientes que alcanzaron un EASI-75 con respecto al valor inicial.</a:t>
            </a:r>
            <a:r>
              <a:rPr lang="es-ES" sz="1400" baseline="30000" dirty="0">
                <a:solidFill>
                  <a:srgbClr val="7A45B8"/>
                </a:solidFill>
                <a:latin typeface="Arial" panose="020B0604020202020204" pitchFamily="34" charset="0"/>
                <a:cs typeface="Arial" panose="020B0604020202020204" pitchFamily="34" charset="0"/>
              </a:rPr>
              <a:t>1</a:t>
            </a:r>
          </a:p>
        </p:txBody>
      </p:sp>
      <p:sp>
        <p:nvSpPr>
          <p:cNvPr id="141" name="object 31">
            <a:extLst>
              <a:ext uri="{FF2B5EF4-FFF2-40B4-BE49-F238E27FC236}">
                <a16:creationId xmlns:a16="http://schemas.microsoft.com/office/drawing/2014/main" id="{CF08B7C5-D323-4CEF-8DE4-C86F9B78C916}"/>
              </a:ext>
            </a:extLst>
          </p:cNvPr>
          <p:cNvSpPr txBox="1"/>
          <p:nvPr/>
        </p:nvSpPr>
        <p:spPr>
          <a:xfrm>
            <a:off x="1129226" y="5580650"/>
            <a:ext cx="999820"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a:t>
            </a:r>
            <a:r>
              <a:rPr lang="es-ES" sz="700" spc="-12" dirty="0">
                <a:cs typeface="Goldplay"/>
              </a:rPr>
              <a:t>3</a:t>
            </a:r>
            <a:r>
              <a:rPr sz="700" spc="-18" baseline="32407" dirty="0">
                <a:cs typeface="Goldplay"/>
              </a:rPr>
              <a:t>1</a:t>
            </a:r>
            <a:endParaRPr sz="700" baseline="32407" dirty="0">
              <a:cs typeface="Goldplay"/>
            </a:endParaRPr>
          </a:p>
        </p:txBody>
      </p:sp>
    </p:spTree>
    <p:extLst>
      <p:ext uri="{BB962C8B-B14F-4D97-AF65-F5344CB8AC3E}">
        <p14:creationId xmlns:p14="http://schemas.microsoft.com/office/powerpoint/2010/main" val="1058686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3776-DDCF-21A5-ABBA-0E9116300A3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23633A1-30FE-0819-6C38-56257254B0D8}"/>
              </a:ext>
            </a:extLst>
          </p:cNvPr>
          <p:cNvSpPr>
            <a:spLocks noGrp="1"/>
          </p:cNvSpPr>
          <p:nvPr>
            <p:ph type="title"/>
          </p:nvPr>
        </p:nvSpPr>
        <p:spPr/>
        <p:txBody>
          <a:bodyPr/>
          <a:lstStyle/>
          <a:p>
            <a:r>
              <a:rPr lang="es-ES" dirty="0"/>
              <a:t>Una mayor proporción de pacientes con control inadecuado o no aptos para </a:t>
            </a:r>
            <a:r>
              <a:rPr lang="es-ES" dirty="0" err="1"/>
              <a:t>CsA</a:t>
            </a:r>
            <a:r>
              <a:rPr lang="es-ES" dirty="0"/>
              <a:t> alcanzó el EASI-90 a la semana 16 con LEB+TCS vs. PBO+TCS</a:t>
            </a:r>
            <a:r>
              <a:rPr lang="es-ES" baseline="30000" dirty="0"/>
              <a:t>$‡1</a:t>
            </a:r>
          </a:p>
        </p:txBody>
      </p:sp>
      <p:graphicFrame>
        <p:nvGraphicFramePr>
          <p:cNvPr id="6" name="Tabla 5">
            <a:extLst>
              <a:ext uri="{FF2B5EF4-FFF2-40B4-BE49-F238E27FC236}">
                <a16:creationId xmlns:a16="http://schemas.microsoft.com/office/drawing/2014/main" id="{216D0BAC-361E-4623-FF2A-9AD95CC0C9C3}"/>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82" name="CuadroTexto 81">
            <a:extLst>
              <a:ext uri="{FF2B5EF4-FFF2-40B4-BE49-F238E27FC236}">
                <a16:creationId xmlns:a16="http://schemas.microsoft.com/office/drawing/2014/main" id="{C7721AA4-FBB2-6E45-F002-1B41C3D412A5}"/>
              </a:ext>
            </a:extLst>
          </p:cNvPr>
          <p:cNvSpPr txBox="1"/>
          <p:nvPr/>
        </p:nvSpPr>
        <p:spPr>
          <a:xfrm>
            <a:off x="1416425" y="5801149"/>
            <a:ext cx="8932527" cy="846386"/>
          </a:xfrm>
          <a:prstGeom prst="rect">
            <a:avLst/>
          </a:prstGeom>
          <a:noFill/>
        </p:spPr>
        <p:txBody>
          <a:bodyPr wrap="square" rtlCol="0">
            <a:spAutoFit/>
          </a:bodyPr>
          <a:lstStyle/>
          <a:p>
            <a:r>
              <a:rPr lang="es-ES" sz="700" dirty="0">
                <a:solidFill>
                  <a:srgbClr val="646464"/>
                </a:solidFill>
              </a:rPr>
              <a:t>***p&lt;0,001; **p&lt;0,01; *p&lt;0,05 ; frente al PBO de las pruebas CMH (estimación primaria). Se muestra la diferencia de riesgo ajustada, mientras que las estimaciones de proporción no ajustadas.</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El modelo se ajustó por país, edad (adolescentes/adultos), uso previo de </a:t>
            </a:r>
            <a:r>
              <a:rPr lang="es-ES" sz="700" dirty="0" err="1">
                <a:solidFill>
                  <a:srgbClr val="646464"/>
                </a:solidFill>
              </a:rPr>
              <a:t>dupilumab</a:t>
            </a:r>
            <a:r>
              <a:rPr lang="es-ES" sz="700" dirty="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700" baseline="30000" dirty="0">
                <a:solidFill>
                  <a:srgbClr val="646464"/>
                </a:solidFill>
              </a:rPr>
              <a:t>1</a:t>
            </a:r>
            <a:r>
              <a:rPr lang="es-ES" sz="700" dirty="0">
                <a:solidFill>
                  <a:srgbClr val="646464"/>
                </a:solidFill>
              </a:rPr>
              <a:t> </a:t>
            </a:r>
            <a:endParaRPr lang="es-ES" sz="700" baseline="30000" dirty="0">
              <a:solidFill>
                <a:srgbClr val="646464"/>
              </a:solidFill>
            </a:endParaRPr>
          </a:p>
          <a:p>
            <a:r>
              <a:rPr lang="es-ES" sz="700" b="1" dirty="0">
                <a:solidFill>
                  <a:srgbClr val="646464"/>
                </a:solidFill>
              </a:rPr>
              <a:t>C2S</a:t>
            </a:r>
            <a:r>
              <a:rPr lang="es-ES" sz="700" dirty="0">
                <a:solidFill>
                  <a:srgbClr val="646464"/>
                </a:solidFill>
              </a:rPr>
              <a:t>: cada 2 semanas; </a:t>
            </a:r>
            <a:r>
              <a:rPr lang="es-ES" sz="700" b="1" dirty="0" err="1">
                <a:solidFill>
                  <a:srgbClr val="646464"/>
                </a:solidFill>
              </a:rPr>
              <a:t>CsA</a:t>
            </a:r>
            <a:r>
              <a:rPr lang="es-ES" sz="700" dirty="0">
                <a:solidFill>
                  <a:srgbClr val="646464"/>
                </a:solidFill>
              </a:rPr>
              <a:t>: ciclosporina A; </a:t>
            </a:r>
            <a:r>
              <a:rPr lang="es-ES" sz="700" b="1" dirty="0">
                <a:solidFill>
                  <a:srgbClr val="646464"/>
                </a:solidFill>
              </a:rPr>
              <a:t>EASI-90</a:t>
            </a:r>
            <a:r>
              <a:rPr lang="es-ES" sz="700" dirty="0">
                <a:solidFill>
                  <a:srgbClr val="646464"/>
                </a:solidFill>
              </a:rPr>
              <a:t>: mejora del 90 % con respecto al valor inicial en el índice de gravedad y área de eczema;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PBO</a:t>
            </a:r>
            <a:r>
              <a:rPr lang="es-ES" sz="700" dirty="0">
                <a:solidFill>
                  <a:srgbClr val="646464"/>
                </a:solidFill>
              </a:rPr>
              <a:t>: placebo; </a:t>
            </a:r>
            <a:r>
              <a:rPr lang="es-ES" sz="700" b="1" dirty="0">
                <a:solidFill>
                  <a:srgbClr val="646464"/>
                </a:solidFill>
              </a:rPr>
              <a:t>TCS</a:t>
            </a:r>
            <a:r>
              <a:rPr lang="es-ES" sz="700" dirty="0">
                <a:solidFill>
                  <a:srgbClr val="646464"/>
                </a:solidFill>
              </a:rPr>
              <a:t>: corticoesteroides tópicos.</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sp>
        <p:nvSpPr>
          <p:cNvPr id="2" name="Rectángulo redondeado 1">
            <a:extLst>
              <a:ext uri="{FF2B5EF4-FFF2-40B4-BE49-F238E27FC236}">
                <a16:creationId xmlns:a16="http://schemas.microsoft.com/office/drawing/2014/main" id="{D6C6C6A9-4B76-8290-5FFE-3F70D59C745E}"/>
              </a:ext>
            </a:extLst>
          </p:cNvPr>
          <p:cNvSpPr/>
          <p:nvPr/>
        </p:nvSpPr>
        <p:spPr>
          <a:xfrm>
            <a:off x="772928" y="1197400"/>
            <a:ext cx="7687133" cy="427849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D07DD61C-D315-1F72-91D8-0B0A1D09B5F2}"/>
              </a:ext>
            </a:extLst>
          </p:cNvPr>
          <p:cNvSpPr/>
          <p:nvPr/>
        </p:nvSpPr>
        <p:spPr>
          <a:xfrm>
            <a:off x="8764723" y="1514051"/>
            <a:ext cx="2596462" cy="3761899"/>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upo 4">
            <a:extLst>
              <a:ext uri="{FF2B5EF4-FFF2-40B4-BE49-F238E27FC236}">
                <a16:creationId xmlns:a16="http://schemas.microsoft.com/office/drawing/2014/main" id="{C9FB24AD-B20B-515B-FD15-6FCE6F99C43C}"/>
              </a:ext>
            </a:extLst>
          </p:cNvPr>
          <p:cNvGrpSpPr/>
          <p:nvPr/>
        </p:nvGrpSpPr>
        <p:grpSpPr>
          <a:xfrm>
            <a:off x="1225715" y="2439347"/>
            <a:ext cx="6769556" cy="2836603"/>
            <a:chOff x="1556261" y="2586124"/>
            <a:chExt cx="4646898" cy="1947160"/>
          </a:xfrm>
        </p:grpSpPr>
        <p:sp>
          <p:nvSpPr>
            <p:cNvPr id="7" name="object 41">
              <a:extLst>
                <a:ext uri="{FF2B5EF4-FFF2-40B4-BE49-F238E27FC236}">
                  <a16:creationId xmlns:a16="http://schemas.microsoft.com/office/drawing/2014/main" id="{7889B35F-9604-D08B-EB96-F2D018D4A90A}"/>
                </a:ext>
              </a:extLst>
            </p:cNvPr>
            <p:cNvSpPr txBox="1"/>
            <p:nvPr/>
          </p:nvSpPr>
          <p:spPr>
            <a:xfrm>
              <a:off x="3551692" y="4229596"/>
              <a:ext cx="657305" cy="303688"/>
            </a:xfrm>
            <a:prstGeom prst="rect">
              <a:avLst/>
            </a:prstGeom>
          </p:spPr>
          <p:txBody>
            <a:bodyPr vert="horz" wrap="square" lIns="0" tIns="34271" rIns="0" bIns="0" rtlCol="0">
              <a:spAutoFit/>
            </a:bodyPr>
            <a:lstStyle/>
            <a:p>
              <a:pPr marR="36966" algn="ctr">
                <a:spcBef>
                  <a:spcPts val="270"/>
                </a:spcBef>
              </a:pPr>
              <a:r>
                <a:rPr sz="1000" spc="-30" dirty="0">
                  <a:solidFill>
                    <a:srgbClr val="22346A"/>
                  </a:solidFill>
                  <a:cs typeface="Goldplay Medium"/>
                </a:rPr>
                <a:t>8</a:t>
              </a:r>
              <a:endParaRPr sz="1000" dirty="0">
                <a:cs typeface="Goldplay Medium"/>
              </a:endParaRPr>
            </a:p>
            <a:p>
              <a:pPr marL="7701">
                <a:spcBef>
                  <a:spcPts val="324"/>
                </a:spcBef>
              </a:pPr>
              <a:r>
                <a:rPr sz="1400" spc="-6" dirty="0">
                  <a:solidFill>
                    <a:srgbClr val="22346A"/>
                  </a:solidFill>
                  <a:cs typeface="Goldplay Medium"/>
                </a:rPr>
                <a:t>Semanas</a:t>
              </a:r>
              <a:endParaRPr sz="1400" dirty="0">
                <a:cs typeface="Goldplay Medium"/>
              </a:endParaRPr>
            </a:p>
          </p:txBody>
        </p:sp>
        <p:sp>
          <p:nvSpPr>
            <p:cNvPr id="8" name="object 42">
              <a:extLst>
                <a:ext uri="{FF2B5EF4-FFF2-40B4-BE49-F238E27FC236}">
                  <a16:creationId xmlns:a16="http://schemas.microsoft.com/office/drawing/2014/main" id="{57FA42DD-20C4-18F7-D755-F3EBFC119B0C}"/>
                </a:ext>
              </a:extLst>
            </p:cNvPr>
            <p:cNvSpPr txBox="1"/>
            <p:nvPr/>
          </p:nvSpPr>
          <p:spPr>
            <a:xfrm>
              <a:off x="1827466" y="2586124"/>
              <a:ext cx="170969"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100</a:t>
              </a:r>
              <a:endParaRPr sz="1000">
                <a:cs typeface="Goldplay Medium"/>
              </a:endParaRPr>
            </a:p>
          </p:txBody>
        </p:sp>
        <p:sp>
          <p:nvSpPr>
            <p:cNvPr id="9" name="object 43">
              <a:extLst>
                <a:ext uri="{FF2B5EF4-FFF2-40B4-BE49-F238E27FC236}">
                  <a16:creationId xmlns:a16="http://schemas.microsoft.com/office/drawing/2014/main" id="{148D3B24-16F2-26AD-0DA0-B15F451E03AC}"/>
                </a:ext>
              </a:extLst>
            </p:cNvPr>
            <p:cNvSpPr txBox="1"/>
            <p:nvPr/>
          </p:nvSpPr>
          <p:spPr>
            <a:xfrm>
              <a:off x="1863130" y="2899646"/>
              <a:ext cx="135158"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80</a:t>
              </a:r>
              <a:endParaRPr sz="1000">
                <a:cs typeface="Goldplay Medium"/>
              </a:endParaRPr>
            </a:p>
          </p:txBody>
        </p:sp>
        <p:sp>
          <p:nvSpPr>
            <p:cNvPr id="10" name="object 44">
              <a:extLst>
                <a:ext uri="{FF2B5EF4-FFF2-40B4-BE49-F238E27FC236}">
                  <a16:creationId xmlns:a16="http://schemas.microsoft.com/office/drawing/2014/main" id="{B2BEA784-F781-13E5-AB90-146E8D7ED8B4}"/>
                </a:ext>
              </a:extLst>
            </p:cNvPr>
            <p:cNvSpPr txBox="1"/>
            <p:nvPr/>
          </p:nvSpPr>
          <p:spPr>
            <a:xfrm>
              <a:off x="1865346" y="3213167"/>
              <a:ext cx="133232"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60</a:t>
              </a:r>
              <a:endParaRPr sz="1000">
                <a:cs typeface="Goldplay Medium"/>
              </a:endParaRPr>
            </a:p>
          </p:txBody>
        </p:sp>
        <p:sp>
          <p:nvSpPr>
            <p:cNvPr id="11" name="object 45">
              <a:extLst>
                <a:ext uri="{FF2B5EF4-FFF2-40B4-BE49-F238E27FC236}">
                  <a16:creationId xmlns:a16="http://schemas.microsoft.com/office/drawing/2014/main" id="{5620FE39-BE0B-75C3-7751-19264E32B224}"/>
                </a:ext>
              </a:extLst>
            </p:cNvPr>
            <p:cNvSpPr txBox="1"/>
            <p:nvPr/>
          </p:nvSpPr>
          <p:spPr>
            <a:xfrm>
              <a:off x="1865850" y="3526688"/>
              <a:ext cx="132462"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40</a:t>
              </a:r>
              <a:endParaRPr sz="1000">
                <a:cs typeface="Goldplay Medium"/>
              </a:endParaRPr>
            </a:p>
          </p:txBody>
        </p:sp>
        <p:sp>
          <p:nvSpPr>
            <p:cNvPr id="12" name="object 46">
              <a:extLst>
                <a:ext uri="{FF2B5EF4-FFF2-40B4-BE49-F238E27FC236}">
                  <a16:creationId xmlns:a16="http://schemas.microsoft.com/office/drawing/2014/main" id="{5AE0D54C-9A96-AB3F-7040-98A1A97CE657}"/>
                </a:ext>
              </a:extLst>
            </p:cNvPr>
            <p:cNvSpPr txBox="1"/>
            <p:nvPr/>
          </p:nvSpPr>
          <p:spPr>
            <a:xfrm>
              <a:off x="1867865" y="3840209"/>
              <a:ext cx="130537"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20</a:t>
              </a:r>
              <a:endParaRPr sz="1000">
                <a:cs typeface="Goldplay Medium"/>
              </a:endParaRPr>
            </a:p>
          </p:txBody>
        </p:sp>
        <p:sp>
          <p:nvSpPr>
            <p:cNvPr id="13" name="object 47">
              <a:extLst>
                <a:ext uri="{FF2B5EF4-FFF2-40B4-BE49-F238E27FC236}">
                  <a16:creationId xmlns:a16="http://schemas.microsoft.com/office/drawing/2014/main" id="{CA9D11E2-B389-487E-59E0-EF1B071ABBD4}"/>
                </a:ext>
              </a:extLst>
            </p:cNvPr>
            <p:cNvSpPr txBox="1"/>
            <p:nvPr/>
          </p:nvSpPr>
          <p:spPr>
            <a:xfrm>
              <a:off x="1921260" y="4153730"/>
              <a:ext cx="77013" cy="111240"/>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14" name="object 48">
              <a:extLst>
                <a:ext uri="{FF2B5EF4-FFF2-40B4-BE49-F238E27FC236}">
                  <a16:creationId xmlns:a16="http://schemas.microsoft.com/office/drawing/2014/main" id="{A7F410A1-FE56-EA99-94D6-951DD28FA50E}"/>
                </a:ext>
              </a:extLst>
            </p:cNvPr>
            <p:cNvSpPr txBox="1"/>
            <p:nvPr/>
          </p:nvSpPr>
          <p:spPr>
            <a:xfrm>
              <a:off x="2019185" y="4255483"/>
              <a:ext cx="77013" cy="111240"/>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15" name="object 49">
              <a:extLst>
                <a:ext uri="{FF2B5EF4-FFF2-40B4-BE49-F238E27FC236}">
                  <a16:creationId xmlns:a16="http://schemas.microsoft.com/office/drawing/2014/main" id="{C4F15C63-0675-0AC4-195E-E2F033A7DB3C}"/>
                </a:ext>
              </a:extLst>
            </p:cNvPr>
            <p:cNvSpPr txBox="1"/>
            <p:nvPr/>
          </p:nvSpPr>
          <p:spPr>
            <a:xfrm>
              <a:off x="2923077" y="4255483"/>
              <a:ext cx="70851" cy="111240"/>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4</a:t>
              </a:r>
              <a:endParaRPr sz="1000">
                <a:cs typeface="Goldplay Medium"/>
              </a:endParaRPr>
            </a:p>
          </p:txBody>
        </p:sp>
        <p:sp>
          <p:nvSpPr>
            <p:cNvPr id="16" name="object 50">
              <a:extLst>
                <a:ext uri="{FF2B5EF4-FFF2-40B4-BE49-F238E27FC236}">
                  <a16:creationId xmlns:a16="http://schemas.microsoft.com/office/drawing/2014/main" id="{5587AD10-3115-5106-27BB-953F0986E6A1}"/>
                </a:ext>
              </a:extLst>
            </p:cNvPr>
            <p:cNvSpPr txBox="1"/>
            <p:nvPr/>
          </p:nvSpPr>
          <p:spPr>
            <a:xfrm>
              <a:off x="4709602" y="4255483"/>
              <a:ext cx="152127"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12</a:t>
              </a:r>
              <a:endParaRPr sz="1000">
                <a:cs typeface="Goldplay Medium"/>
              </a:endParaRPr>
            </a:p>
          </p:txBody>
        </p:sp>
        <p:sp>
          <p:nvSpPr>
            <p:cNvPr id="17" name="object 51">
              <a:extLst>
                <a:ext uri="{FF2B5EF4-FFF2-40B4-BE49-F238E27FC236}">
                  <a16:creationId xmlns:a16="http://schemas.microsoft.com/office/drawing/2014/main" id="{66515C43-66F7-87B1-840D-0D185A892837}"/>
                </a:ext>
              </a:extLst>
            </p:cNvPr>
            <p:cNvSpPr txBox="1"/>
            <p:nvPr/>
          </p:nvSpPr>
          <p:spPr>
            <a:xfrm>
              <a:off x="2473649" y="4255483"/>
              <a:ext cx="68926" cy="111240"/>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2</a:t>
              </a:r>
              <a:endParaRPr sz="1000">
                <a:cs typeface="Goldplay Medium"/>
              </a:endParaRPr>
            </a:p>
          </p:txBody>
        </p:sp>
        <p:sp>
          <p:nvSpPr>
            <p:cNvPr id="18" name="object 52">
              <a:extLst>
                <a:ext uri="{FF2B5EF4-FFF2-40B4-BE49-F238E27FC236}">
                  <a16:creationId xmlns:a16="http://schemas.microsoft.com/office/drawing/2014/main" id="{3429D8AA-3CFF-C286-3466-FF9832592BC3}"/>
                </a:ext>
              </a:extLst>
            </p:cNvPr>
            <p:cNvSpPr txBox="1"/>
            <p:nvPr/>
          </p:nvSpPr>
          <p:spPr>
            <a:xfrm>
              <a:off x="4255138" y="4255483"/>
              <a:ext cx="109358"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a:t>
              </a:r>
              <a:endParaRPr sz="1000">
                <a:cs typeface="Goldplay Medium"/>
              </a:endParaRPr>
            </a:p>
          </p:txBody>
        </p:sp>
        <p:sp>
          <p:nvSpPr>
            <p:cNvPr id="19" name="object 53">
              <a:extLst>
                <a:ext uri="{FF2B5EF4-FFF2-40B4-BE49-F238E27FC236}">
                  <a16:creationId xmlns:a16="http://schemas.microsoft.com/office/drawing/2014/main" id="{B538817C-EB47-24F0-8869-D18980E86742}"/>
                </a:ext>
              </a:extLst>
            </p:cNvPr>
            <p:cNvSpPr txBox="1"/>
            <p:nvPr/>
          </p:nvSpPr>
          <p:spPr>
            <a:xfrm>
              <a:off x="3373209" y="4255483"/>
              <a:ext cx="71622" cy="111240"/>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6</a:t>
              </a:r>
              <a:endParaRPr sz="1000">
                <a:cs typeface="Goldplay Medium"/>
              </a:endParaRPr>
            </a:p>
          </p:txBody>
        </p:sp>
        <p:sp>
          <p:nvSpPr>
            <p:cNvPr id="20" name="object 54">
              <a:extLst>
                <a:ext uri="{FF2B5EF4-FFF2-40B4-BE49-F238E27FC236}">
                  <a16:creationId xmlns:a16="http://schemas.microsoft.com/office/drawing/2014/main" id="{BBE269A2-7DB0-B2BD-AA83-6E527590AB1D}"/>
                </a:ext>
              </a:extLst>
            </p:cNvPr>
            <p:cNvSpPr txBox="1"/>
            <p:nvPr/>
          </p:nvSpPr>
          <p:spPr>
            <a:xfrm>
              <a:off x="5159031" y="4255483"/>
              <a:ext cx="193670"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14</a:t>
              </a:r>
              <a:endParaRPr sz="1000">
                <a:cs typeface="Goldplay Medium"/>
              </a:endParaRPr>
            </a:p>
          </p:txBody>
        </p:sp>
        <p:sp>
          <p:nvSpPr>
            <p:cNvPr id="21" name="object 55">
              <a:extLst>
                <a:ext uri="{FF2B5EF4-FFF2-40B4-BE49-F238E27FC236}">
                  <a16:creationId xmlns:a16="http://schemas.microsoft.com/office/drawing/2014/main" id="{9DA54793-C730-D952-36A3-51B5B6B02382}"/>
                </a:ext>
              </a:extLst>
            </p:cNvPr>
            <p:cNvSpPr txBox="1"/>
            <p:nvPr/>
          </p:nvSpPr>
          <p:spPr>
            <a:xfrm>
              <a:off x="5609163" y="4255483"/>
              <a:ext cx="150036" cy="111240"/>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16</a:t>
              </a:r>
              <a:endParaRPr sz="1000" dirty="0">
                <a:cs typeface="Goldplay Medium"/>
              </a:endParaRPr>
            </a:p>
          </p:txBody>
        </p:sp>
        <p:sp>
          <p:nvSpPr>
            <p:cNvPr id="22" name="object 56">
              <a:extLst>
                <a:ext uri="{FF2B5EF4-FFF2-40B4-BE49-F238E27FC236}">
                  <a16:creationId xmlns:a16="http://schemas.microsoft.com/office/drawing/2014/main" id="{7AB00E08-78C5-590B-4A7C-18B299E2317C}"/>
                </a:ext>
              </a:extLst>
            </p:cNvPr>
            <p:cNvSpPr txBox="1"/>
            <p:nvPr/>
          </p:nvSpPr>
          <p:spPr>
            <a:xfrm>
              <a:off x="1556261" y="2969356"/>
              <a:ext cx="123241" cy="938787"/>
            </a:xfrm>
            <a:prstGeom prst="rect">
              <a:avLst/>
            </a:prstGeom>
          </p:spPr>
          <p:txBody>
            <a:bodyPr vert="vert270" wrap="square" lIns="0" tIns="0" rIns="0" bIns="0" rtlCol="0">
              <a:spAutoFit/>
            </a:bodyPr>
            <a:lstStyle/>
            <a:p>
              <a:pPr marL="7701" algn="ctr">
                <a:lnSpc>
                  <a:spcPts val="1386"/>
                </a:lnSpc>
              </a:pPr>
              <a:r>
                <a:rPr sz="1400" dirty="0">
                  <a:solidFill>
                    <a:srgbClr val="22346A"/>
                  </a:solidFill>
                  <a:cs typeface="Goldplay Medium"/>
                </a:rPr>
                <a:t>Pacientes</a:t>
              </a:r>
              <a:r>
                <a:rPr sz="1400" spc="15" dirty="0">
                  <a:solidFill>
                    <a:srgbClr val="22346A"/>
                  </a:solidFill>
                  <a:cs typeface="Goldplay Medium"/>
                </a:rPr>
                <a:t> </a:t>
              </a:r>
              <a:r>
                <a:rPr sz="1400" spc="-15" dirty="0">
                  <a:solidFill>
                    <a:srgbClr val="22346A"/>
                  </a:solidFill>
                  <a:cs typeface="Goldplay Medium"/>
                </a:rPr>
                <a:t>(%)</a:t>
              </a:r>
              <a:endParaRPr sz="1400" dirty="0">
                <a:cs typeface="Goldplay Medium"/>
              </a:endParaRPr>
            </a:p>
          </p:txBody>
        </p:sp>
        <p:sp>
          <p:nvSpPr>
            <p:cNvPr id="23" name="object 57">
              <a:extLst>
                <a:ext uri="{FF2B5EF4-FFF2-40B4-BE49-F238E27FC236}">
                  <a16:creationId xmlns:a16="http://schemas.microsoft.com/office/drawing/2014/main" id="{CEAB0329-1B0E-13BD-9286-36DE450C792D}"/>
                </a:ext>
              </a:extLst>
            </p:cNvPr>
            <p:cNvSpPr txBox="1"/>
            <p:nvPr/>
          </p:nvSpPr>
          <p:spPr>
            <a:xfrm>
              <a:off x="5483473" y="3316132"/>
              <a:ext cx="719686" cy="690630"/>
            </a:xfrm>
            <a:prstGeom prst="rect">
              <a:avLst/>
            </a:prstGeom>
          </p:spPr>
          <p:txBody>
            <a:bodyPr vert="horz" wrap="square" lIns="0" tIns="137853" rIns="0" bIns="0" rtlCol="0">
              <a:spAutoFit/>
            </a:bodyPr>
            <a:lstStyle/>
            <a:p>
              <a:pPr marR="31575" algn="r">
                <a:spcBef>
                  <a:spcPts val="1085"/>
                </a:spcBef>
              </a:pPr>
              <a:r>
                <a:rPr sz="2800" b="1" baseline="31944" dirty="0">
                  <a:solidFill>
                    <a:srgbClr val="B0059E"/>
                  </a:solidFill>
                  <a:cs typeface="Goldplay SemiBold"/>
                </a:rPr>
                <a:t>***</a:t>
              </a:r>
              <a:r>
                <a:rPr sz="2800" b="1" spc="-104" baseline="31944" dirty="0">
                  <a:solidFill>
                    <a:srgbClr val="B0059E"/>
                  </a:solidFill>
                  <a:cs typeface="Goldplay SemiBold"/>
                </a:rPr>
                <a:t> </a:t>
              </a:r>
              <a:r>
                <a:rPr sz="2400" b="1" spc="-12" dirty="0">
                  <a:solidFill>
                    <a:srgbClr val="B0059E"/>
                  </a:solidFill>
                  <a:cs typeface="Goldplay SemiBold"/>
                </a:rPr>
                <a:t>42,9</a:t>
              </a:r>
              <a:endParaRPr sz="2400" dirty="0">
                <a:cs typeface="Goldplay SemiBold"/>
              </a:endParaRPr>
            </a:p>
            <a:p>
              <a:pPr marR="18483" algn="r">
                <a:spcBef>
                  <a:spcPts val="1024"/>
                </a:spcBef>
              </a:pPr>
              <a:r>
                <a:rPr sz="2400" b="1" spc="-12" dirty="0">
                  <a:solidFill>
                    <a:srgbClr val="A3A3A3"/>
                  </a:solidFill>
                  <a:cs typeface="Goldplay SemiBold"/>
                </a:rPr>
                <a:t>20,8</a:t>
              </a:r>
              <a:endParaRPr sz="2400" dirty="0">
                <a:cs typeface="Goldplay SemiBold"/>
              </a:endParaRPr>
            </a:p>
          </p:txBody>
        </p:sp>
        <p:grpSp>
          <p:nvGrpSpPr>
            <p:cNvPr id="24" name="object 58">
              <a:extLst>
                <a:ext uri="{FF2B5EF4-FFF2-40B4-BE49-F238E27FC236}">
                  <a16:creationId xmlns:a16="http://schemas.microsoft.com/office/drawing/2014/main" id="{DE0AEE3B-ACDB-AE6B-0638-458FD137D0F9}"/>
                </a:ext>
              </a:extLst>
            </p:cNvPr>
            <p:cNvGrpSpPr/>
            <p:nvPr/>
          </p:nvGrpSpPr>
          <p:grpSpPr>
            <a:xfrm>
              <a:off x="2015785" y="2627422"/>
              <a:ext cx="3686608" cy="1626898"/>
              <a:chOff x="4968933" y="5573128"/>
              <a:chExt cx="6079490" cy="2682875"/>
            </a:xfrm>
          </p:grpSpPr>
          <p:sp>
            <p:nvSpPr>
              <p:cNvPr id="37" name="object 59">
                <a:extLst>
                  <a:ext uri="{FF2B5EF4-FFF2-40B4-BE49-F238E27FC236}">
                    <a16:creationId xmlns:a16="http://schemas.microsoft.com/office/drawing/2014/main" id="{9453E89F-A34D-10D6-9E1B-9F296698F03E}"/>
                  </a:ext>
                </a:extLst>
              </p:cNvPr>
              <p:cNvSpPr/>
              <p:nvPr/>
            </p:nvSpPr>
            <p:spPr>
              <a:xfrm>
                <a:off x="5037312" y="55731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400"/>
              </a:p>
            </p:txBody>
          </p:sp>
          <p:sp>
            <p:nvSpPr>
              <p:cNvPr id="38" name="object 60">
                <a:extLst>
                  <a:ext uri="{FF2B5EF4-FFF2-40B4-BE49-F238E27FC236}">
                    <a16:creationId xmlns:a16="http://schemas.microsoft.com/office/drawing/2014/main" id="{684C8F84-33AC-AB70-7984-1D7061F78324}"/>
                  </a:ext>
                </a:extLst>
              </p:cNvPr>
              <p:cNvSpPr/>
              <p:nvPr/>
            </p:nvSpPr>
            <p:spPr>
              <a:xfrm>
                <a:off x="4968933" y="8200830"/>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400"/>
              </a:p>
            </p:txBody>
          </p:sp>
          <p:sp>
            <p:nvSpPr>
              <p:cNvPr id="39" name="object 61">
                <a:extLst>
                  <a:ext uri="{FF2B5EF4-FFF2-40B4-BE49-F238E27FC236}">
                    <a16:creationId xmlns:a16="http://schemas.microsoft.com/office/drawing/2014/main" id="{D8527892-397B-9615-1533-F10EA71D1504}"/>
                  </a:ext>
                </a:extLst>
              </p:cNvPr>
              <p:cNvSpPr/>
              <p:nvPr/>
            </p:nvSpPr>
            <p:spPr>
              <a:xfrm>
                <a:off x="4968936" y="562875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40" name="object 62">
                <a:extLst>
                  <a:ext uri="{FF2B5EF4-FFF2-40B4-BE49-F238E27FC236}">
                    <a16:creationId xmlns:a16="http://schemas.microsoft.com/office/drawing/2014/main" id="{D374B091-ADF3-40C5-54DC-91D5CA8573A9}"/>
                  </a:ext>
                </a:extLst>
              </p:cNvPr>
              <p:cNvSpPr/>
              <p:nvPr/>
            </p:nvSpPr>
            <p:spPr>
              <a:xfrm>
                <a:off x="4968936" y="615099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41" name="object 63">
                <a:extLst>
                  <a:ext uri="{FF2B5EF4-FFF2-40B4-BE49-F238E27FC236}">
                    <a16:creationId xmlns:a16="http://schemas.microsoft.com/office/drawing/2014/main" id="{C2608777-0E68-CA30-7697-77F1CA9E5445}"/>
                  </a:ext>
                </a:extLst>
              </p:cNvPr>
              <p:cNvSpPr/>
              <p:nvPr/>
            </p:nvSpPr>
            <p:spPr>
              <a:xfrm>
                <a:off x="4968936" y="666128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42" name="object 64">
                <a:extLst>
                  <a:ext uri="{FF2B5EF4-FFF2-40B4-BE49-F238E27FC236}">
                    <a16:creationId xmlns:a16="http://schemas.microsoft.com/office/drawing/2014/main" id="{568B2ABA-1A92-5D8C-6467-B8D27D991440}"/>
                  </a:ext>
                </a:extLst>
              </p:cNvPr>
              <p:cNvSpPr/>
              <p:nvPr/>
            </p:nvSpPr>
            <p:spPr>
              <a:xfrm>
                <a:off x="4968936" y="717141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43" name="object 65">
                <a:extLst>
                  <a:ext uri="{FF2B5EF4-FFF2-40B4-BE49-F238E27FC236}">
                    <a16:creationId xmlns:a16="http://schemas.microsoft.com/office/drawing/2014/main" id="{29CA02E3-0E36-3E41-1BC3-7D65E4193FA1}"/>
                  </a:ext>
                </a:extLst>
              </p:cNvPr>
              <p:cNvSpPr/>
              <p:nvPr/>
            </p:nvSpPr>
            <p:spPr>
              <a:xfrm>
                <a:off x="4968936" y="768203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44" name="object 66">
                <a:extLst>
                  <a:ext uri="{FF2B5EF4-FFF2-40B4-BE49-F238E27FC236}">
                    <a16:creationId xmlns:a16="http://schemas.microsoft.com/office/drawing/2014/main" id="{6D23F28B-21F5-A394-8E93-5ED6552412F0}"/>
                  </a:ext>
                </a:extLst>
              </p:cNvPr>
              <p:cNvSpPr/>
              <p:nvPr/>
            </p:nvSpPr>
            <p:spPr>
              <a:xfrm>
                <a:off x="577731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45" name="object 67">
                <a:extLst>
                  <a:ext uri="{FF2B5EF4-FFF2-40B4-BE49-F238E27FC236}">
                    <a16:creationId xmlns:a16="http://schemas.microsoft.com/office/drawing/2014/main" id="{EDE7B64D-7312-109A-4A72-616A575C918B}"/>
                  </a:ext>
                </a:extLst>
              </p:cNvPr>
              <p:cNvSpPr/>
              <p:nvPr/>
            </p:nvSpPr>
            <p:spPr>
              <a:xfrm>
                <a:off x="652401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46" name="object 68">
                <a:extLst>
                  <a:ext uri="{FF2B5EF4-FFF2-40B4-BE49-F238E27FC236}">
                    <a16:creationId xmlns:a16="http://schemas.microsoft.com/office/drawing/2014/main" id="{557D6A9B-F6C4-A3CD-1DD4-809E6E723F99}"/>
                  </a:ext>
                </a:extLst>
              </p:cNvPr>
              <p:cNvSpPr/>
              <p:nvPr/>
            </p:nvSpPr>
            <p:spPr>
              <a:xfrm>
                <a:off x="727072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47" name="object 69">
                <a:extLst>
                  <a:ext uri="{FF2B5EF4-FFF2-40B4-BE49-F238E27FC236}">
                    <a16:creationId xmlns:a16="http://schemas.microsoft.com/office/drawing/2014/main" id="{9D6F29D5-1C0A-5EEB-2307-CB2EDDAFF12B}"/>
                  </a:ext>
                </a:extLst>
              </p:cNvPr>
              <p:cNvSpPr/>
              <p:nvPr/>
            </p:nvSpPr>
            <p:spPr>
              <a:xfrm>
                <a:off x="800384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48" name="object 70">
                <a:extLst>
                  <a:ext uri="{FF2B5EF4-FFF2-40B4-BE49-F238E27FC236}">
                    <a16:creationId xmlns:a16="http://schemas.microsoft.com/office/drawing/2014/main" id="{312FC285-70EC-B267-E29B-EE5CFF53A63D}"/>
                  </a:ext>
                </a:extLst>
              </p:cNvPr>
              <p:cNvSpPr/>
              <p:nvPr/>
            </p:nvSpPr>
            <p:spPr>
              <a:xfrm>
                <a:off x="875055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49" name="object 71">
                <a:extLst>
                  <a:ext uri="{FF2B5EF4-FFF2-40B4-BE49-F238E27FC236}">
                    <a16:creationId xmlns:a16="http://schemas.microsoft.com/office/drawing/2014/main" id="{4918F92B-BEF3-B3B1-4BDC-28CC037AB8C5}"/>
                  </a:ext>
                </a:extLst>
              </p:cNvPr>
              <p:cNvSpPr/>
              <p:nvPr/>
            </p:nvSpPr>
            <p:spPr>
              <a:xfrm>
                <a:off x="9497419"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50" name="object 72">
                <a:extLst>
                  <a:ext uri="{FF2B5EF4-FFF2-40B4-BE49-F238E27FC236}">
                    <a16:creationId xmlns:a16="http://schemas.microsoft.com/office/drawing/2014/main" id="{DFD52E55-0B56-8C95-9F42-A679BC11F675}"/>
                  </a:ext>
                </a:extLst>
              </p:cNvPr>
              <p:cNvSpPr/>
              <p:nvPr/>
            </p:nvSpPr>
            <p:spPr>
              <a:xfrm>
                <a:off x="1023038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51" name="object 73">
                <a:extLst>
                  <a:ext uri="{FF2B5EF4-FFF2-40B4-BE49-F238E27FC236}">
                    <a16:creationId xmlns:a16="http://schemas.microsoft.com/office/drawing/2014/main" id="{3F4EDB1A-1CC0-FC2A-358D-5AD16010254A}"/>
                  </a:ext>
                </a:extLst>
              </p:cNvPr>
              <p:cNvSpPr/>
              <p:nvPr/>
            </p:nvSpPr>
            <p:spPr>
              <a:xfrm>
                <a:off x="10977087"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pic>
            <p:nvPicPr>
              <p:cNvPr id="52" name="object 74">
                <a:extLst>
                  <a:ext uri="{FF2B5EF4-FFF2-40B4-BE49-F238E27FC236}">
                    <a16:creationId xmlns:a16="http://schemas.microsoft.com/office/drawing/2014/main" id="{848E93B5-43D3-EA3E-6174-2D440544AA98}"/>
                  </a:ext>
                </a:extLst>
              </p:cNvPr>
              <p:cNvPicPr/>
              <p:nvPr/>
            </p:nvPicPr>
            <p:blipFill>
              <a:blip r:embed="rId3" cstate="print"/>
              <a:stretch>
                <a:fillRect/>
              </a:stretch>
            </p:blipFill>
            <p:spPr>
              <a:xfrm>
                <a:off x="6463322" y="7735190"/>
                <a:ext cx="120289" cy="120184"/>
              </a:xfrm>
              <a:prstGeom prst="rect">
                <a:avLst/>
              </a:prstGeom>
            </p:spPr>
          </p:pic>
          <p:pic>
            <p:nvPicPr>
              <p:cNvPr id="53" name="object 75">
                <a:extLst>
                  <a:ext uri="{FF2B5EF4-FFF2-40B4-BE49-F238E27FC236}">
                    <a16:creationId xmlns:a16="http://schemas.microsoft.com/office/drawing/2014/main" id="{C3E86AA2-BBA0-95C6-F272-1061B9DE0312}"/>
                  </a:ext>
                </a:extLst>
              </p:cNvPr>
              <p:cNvPicPr/>
              <p:nvPr/>
            </p:nvPicPr>
            <p:blipFill>
              <a:blip r:embed="rId4" cstate="print"/>
              <a:stretch>
                <a:fillRect/>
              </a:stretch>
            </p:blipFill>
            <p:spPr>
              <a:xfrm>
                <a:off x="7946696" y="7401397"/>
                <a:ext cx="120289" cy="120184"/>
              </a:xfrm>
              <a:prstGeom prst="rect">
                <a:avLst/>
              </a:prstGeom>
            </p:spPr>
          </p:pic>
          <p:pic>
            <p:nvPicPr>
              <p:cNvPr id="54" name="object 76">
                <a:extLst>
                  <a:ext uri="{FF2B5EF4-FFF2-40B4-BE49-F238E27FC236}">
                    <a16:creationId xmlns:a16="http://schemas.microsoft.com/office/drawing/2014/main" id="{95FB0EB5-C245-0659-99CA-478E2CB88F30}"/>
                  </a:ext>
                </a:extLst>
              </p:cNvPr>
              <p:cNvPicPr/>
              <p:nvPr/>
            </p:nvPicPr>
            <p:blipFill>
              <a:blip r:embed="rId5" cstate="print"/>
              <a:stretch>
                <a:fillRect/>
              </a:stretch>
            </p:blipFill>
            <p:spPr>
              <a:xfrm>
                <a:off x="9430068" y="7058772"/>
                <a:ext cx="120289" cy="120184"/>
              </a:xfrm>
              <a:prstGeom prst="rect">
                <a:avLst/>
              </a:prstGeom>
            </p:spPr>
          </p:pic>
          <p:pic>
            <p:nvPicPr>
              <p:cNvPr id="55" name="object 77">
                <a:extLst>
                  <a:ext uri="{FF2B5EF4-FFF2-40B4-BE49-F238E27FC236}">
                    <a16:creationId xmlns:a16="http://schemas.microsoft.com/office/drawing/2014/main" id="{3E054F1F-5752-18A3-9886-3CBF49CD8B7C}"/>
                  </a:ext>
                </a:extLst>
              </p:cNvPr>
              <p:cNvPicPr/>
              <p:nvPr/>
            </p:nvPicPr>
            <p:blipFill>
              <a:blip r:embed="rId6" cstate="print"/>
              <a:stretch>
                <a:fillRect/>
              </a:stretch>
            </p:blipFill>
            <p:spPr>
              <a:xfrm>
                <a:off x="10901573" y="7046905"/>
                <a:ext cx="120289" cy="120184"/>
              </a:xfrm>
              <a:prstGeom prst="rect">
                <a:avLst/>
              </a:prstGeom>
            </p:spPr>
          </p:pic>
          <p:pic>
            <p:nvPicPr>
              <p:cNvPr id="56" name="object 78">
                <a:extLst>
                  <a:ext uri="{FF2B5EF4-FFF2-40B4-BE49-F238E27FC236}">
                    <a16:creationId xmlns:a16="http://schemas.microsoft.com/office/drawing/2014/main" id="{4D06E1FE-C4D7-63E6-6F21-B9EFDF4CA66B}"/>
                  </a:ext>
                </a:extLst>
              </p:cNvPr>
              <p:cNvPicPr/>
              <p:nvPr/>
            </p:nvPicPr>
            <p:blipFill>
              <a:blip r:embed="rId7" cstate="print"/>
              <a:stretch>
                <a:fillRect/>
              </a:stretch>
            </p:blipFill>
            <p:spPr>
              <a:xfrm>
                <a:off x="6461703" y="7972529"/>
                <a:ext cx="120289" cy="120184"/>
              </a:xfrm>
              <a:prstGeom prst="rect">
                <a:avLst/>
              </a:prstGeom>
            </p:spPr>
          </p:pic>
          <p:pic>
            <p:nvPicPr>
              <p:cNvPr id="57" name="object 79">
                <a:extLst>
                  <a:ext uri="{FF2B5EF4-FFF2-40B4-BE49-F238E27FC236}">
                    <a16:creationId xmlns:a16="http://schemas.microsoft.com/office/drawing/2014/main" id="{C4BC90DF-C295-493F-ED77-6969E95F583C}"/>
                  </a:ext>
                </a:extLst>
              </p:cNvPr>
              <p:cNvPicPr/>
              <p:nvPr/>
            </p:nvPicPr>
            <p:blipFill>
              <a:blip r:embed="rId8" cstate="print"/>
              <a:stretch>
                <a:fillRect/>
              </a:stretch>
            </p:blipFill>
            <p:spPr>
              <a:xfrm>
                <a:off x="7934829" y="7865726"/>
                <a:ext cx="120289" cy="120184"/>
              </a:xfrm>
              <a:prstGeom prst="rect">
                <a:avLst/>
              </a:prstGeom>
            </p:spPr>
          </p:pic>
          <p:sp>
            <p:nvSpPr>
              <p:cNvPr id="58" name="object 80">
                <a:extLst>
                  <a:ext uri="{FF2B5EF4-FFF2-40B4-BE49-F238E27FC236}">
                    <a16:creationId xmlns:a16="http://schemas.microsoft.com/office/drawing/2014/main" id="{9A7595F4-8A11-5B5F-5EA2-7DBA02A191A2}"/>
                  </a:ext>
                </a:extLst>
              </p:cNvPr>
              <p:cNvSpPr/>
              <p:nvPr/>
            </p:nvSpPr>
            <p:spPr>
              <a:xfrm>
                <a:off x="9149099" y="5698942"/>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400"/>
              </a:p>
            </p:txBody>
          </p:sp>
          <p:sp>
            <p:nvSpPr>
              <p:cNvPr id="59" name="object 81">
                <a:extLst>
                  <a:ext uri="{FF2B5EF4-FFF2-40B4-BE49-F238E27FC236}">
                    <a16:creationId xmlns:a16="http://schemas.microsoft.com/office/drawing/2014/main" id="{AD332528-4FEB-4E9A-BFED-FD7B83E46C68}"/>
                  </a:ext>
                </a:extLst>
              </p:cNvPr>
              <p:cNvSpPr/>
              <p:nvPr/>
            </p:nvSpPr>
            <p:spPr>
              <a:xfrm>
                <a:off x="5190155" y="5698942"/>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400"/>
              </a:p>
            </p:txBody>
          </p:sp>
          <p:pic>
            <p:nvPicPr>
              <p:cNvPr id="60" name="object 82">
                <a:extLst>
                  <a:ext uri="{FF2B5EF4-FFF2-40B4-BE49-F238E27FC236}">
                    <a16:creationId xmlns:a16="http://schemas.microsoft.com/office/drawing/2014/main" id="{B221DA1A-3C29-FD52-F237-9E336138FBB9}"/>
                  </a:ext>
                </a:extLst>
              </p:cNvPr>
              <p:cNvPicPr/>
              <p:nvPr/>
            </p:nvPicPr>
            <p:blipFill>
              <a:blip r:embed="rId9" cstate="print"/>
              <a:stretch>
                <a:fillRect/>
              </a:stretch>
            </p:blipFill>
            <p:spPr>
              <a:xfrm>
                <a:off x="5414830" y="5628521"/>
                <a:ext cx="150361" cy="150236"/>
              </a:xfrm>
              <a:prstGeom prst="rect">
                <a:avLst/>
              </a:prstGeom>
            </p:spPr>
          </p:pic>
          <p:pic>
            <p:nvPicPr>
              <p:cNvPr id="61" name="object 83">
                <a:extLst>
                  <a:ext uri="{FF2B5EF4-FFF2-40B4-BE49-F238E27FC236}">
                    <a16:creationId xmlns:a16="http://schemas.microsoft.com/office/drawing/2014/main" id="{1921C3E5-CCAA-89E8-1629-4EE578F2308D}"/>
                  </a:ext>
                </a:extLst>
              </p:cNvPr>
              <p:cNvPicPr/>
              <p:nvPr/>
            </p:nvPicPr>
            <p:blipFill>
              <a:blip r:embed="rId10" cstate="print"/>
              <a:stretch>
                <a:fillRect/>
              </a:stretch>
            </p:blipFill>
            <p:spPr>
              <a:xfrm>
                <a:off x="9360515" y="5628521"/>
                <a:ext cx="150361" cy="150236"/>
              </a:xfrm>
              <a:prstGeom prst="rect">
                <a:avLst/>
              </a:prstGeom>
            </p:spPr>
          </p:pic>
          <p:pic>
            <p:nvPicPr>
              <p:cNvPr id="62" name="object 84">
                <a:extLst>
                  <a:ext uri="{FF2B5EF4-FFF2-40B4-BE49-F238E27FC236}">
                    <a16:creationId xmlns:a16="http://schemas.microsoft.com/office/drawing/2014/main" id="{7890F1B9-7E0D-5307-8DC2-44D1D747E536}"/>
                  </a:ext>
                </a:extLst>
              </p:cNvPr>
              <p:cNvPicPr/>
              <p:nvPr/>
            </p:nvPicPr>
            <p:blipFill>
              <a:blip r:embed="rId11" cstate="print"/>
              <a:stretch>
                <a:fillRect/>
              </a:stretch>
            </p:blipFill>
            <p:spPr>
              <a:xfrm>
                <a:off x="9418201" y="7592787"/>
                <a:ext cx="120289" cy="120184"/>
              </a:xfrm>
              <a:prstGeom prst="rect">
                <a:avLst/>
              </a:prstGeom>
            </p:spPr>
          </p:pic>
          <p:pic>
            <p:nvPicPr>
              <p:cNvPr id="63" name="object 85">
                <a:extLst>
                  <a:ext uri="{FF2B5EF4-FFF2-40B4-BE49-F238E27FC236}">
                    <a16:creationId xmlns:a16="http://schemas.microsoft.com/office/drawing/2014/main" id="{693F896E-1511-327F-EB31-CEFBA98D59E7}"/>
                  </a:ext>
                </a:extLst>
              </p:cNvPr>
              <p:cNvPicPr/>
              <p:nvPr/>
            </p:nvPicPr>
            <p:blipFill>
              <a:blip r:embed="rId12" cstate="print"/>
              <a:stretch>
                <a:fillRect/>
              </a:stretch>
            </p:blipFill>
            <p:spPr>
              <a:xfrm>
                <a:off x="10928072" y="7616519"/>
                <a:ext cx="120289" cy="120184"/>
              </a:xfrm>
              <a:prstGeom prst="rect">
                <a:avLst/>
              </a:prstGeom>
            </p:spPr>
          </p:pic>
          <p:sp>
            <p:nvSpPr>
              <p:cNvPr id="64" name="object 86">
                <a:extLst>
                  <a:ext uri="{FF2B5EF4-FFF2-40B4-BE49-F238E27FC236}">
                    <a16:creationId xmlns:a16="http://schemas.microsoft.com/office/drawing/2014/main" id="{0C80148F-B72D-E646-0BEF-93821ACB4ED8}"/>
                  </a:ext>
                </a:extLst>
              </p:cNvPr>
              <p:cNvSpPr/>
              <p:nvPr/>
            </p:nvSpPr>
            <p:spPr>
              <a:xfrm>
                <a:off x="5039288" y="7106132"/>
                <a:ext cx="5922010" cy="1095375"/>
              </a:xfrm>
              <a:custGeom>
                <a:avLst/>
                <a:gdLst/>
                <a:ahLst/>
                <a:cxnLst/>
                <a:rect l="l" t="t" r="r" b="b"/>
                <a:pathLst>
                  <a:path w="5922009" h="1095375">
                    <a:moveTo>
                      <a:pt x="5921620" y="0"/>
                    </a:moveTo>
                    <a:lnTo>
                      <a:pt x="4426378" y="11947"/>
                    </a:lnTo>
                    <a:lnTo>
                      <a:pt x="2954873" y="356010"/>
                    </a:lnTo>
                    <a:lnTo>
                      <a:pt x="1471504" y="688293"/>
                    </a:lnTo>
                    <a:lnTo>
                      <a:pt x="737275" y="1056250"/>
                    </a:lnTo>
                    <a:lnTo>
                      <a:pt x="0" y="1094867"/>
                    </a:lnTo>
                  </a:path>
                </a:pathLst>
              </a:custGeom>
              <a:ln w="10230">
                <a:solidFill>
                  <a:srgbClr val="B0059E"/>
                </a:solidFill>
              </a:ln>
            </p:spPr>
            <p:txBody>
              <a:bodyPr wrap="square" lIns="0" tIns="0" rIns="0" bIns="0" rtlCol="0"/>
              <a:lstStyle/>
              <a:p>
                <a:endParaRPr sz="1400"/>
              </a:p>
            </p:txBody>
          </p:sp>
          <p:sp>
            <p:nvSpPr>
              <p:cNvPr id="65" name="object 87">
                <a:extLst>
                  <a:ext uri="{FF2B5EF4-FFF2-40B4-BE49-F238E27FC236}">
                    <a16:creationId xmlns:a16="http://schemas.microsoft.com/office/drawing/2014/main" id="{01C75D1F-E301-87B6-3907-599E0B8295D0}"/>
                  </a:ext>
                </a:extLst>
              </p:cNvPr>
              <p:cNvSpPr/>
              <p:nvPr/>
            </p:nvSpPr>
            <p:spPr>
              <a:xfrm>
                <a:off x="5065546" y="7663866"/>
                <a:ext cx="5919470" cy="537210"/>
              </a:xfrm>
              <a:custGeom>
                <a:avLst/>
                <a:gdLst/>
                <a:ahLst/>
                <a:cxnLst/>
                <a:rect l="l" t="t" r="r" b="b"/>
                <a:pathLst>
                  <a:path w="5919470" h="537209">
                    <a:moveTo>
                      <a:pt x="5919097" y="11947"/>
                    </a:moveTo>
                    <a:lnTo>
                      <a:pt x="4411991" y="0"/>
                    </a:lnTo>
                    <a:lnTo>
                      <a:pt x="2928622" y="261122"/>
                    </a:lnTo>
                    <a:lnTo>
                      <a:pt x="1457107" y="367957"/>
                    </a:lnTo>
                    <a:lnTo>
                      <a:pt x="709496" y="498518"/>
                    </a:lnTo>
                    <a:lnTo>
                      <a:pt x="0" y="537125"/>
                    </a:lnTo>
                  </a:path>
                </a:pathLst>
              </a:custGeom>
              <a:ln w="10230">
                <a:solidFill>
                  <a:srgbClr val="A3A3A3"/>
                </a:solidFill>
              </a:ln>
            </p:spPr>
            <p:txBody>
              <a:bodyPr wrap="square" lIns="0" tIns="0" rIns="0" bIns="0" rtlCol="0"/>
              <a:lstStyle/>
              <a:p>
                <a:endParaRPr sz="1400"/>
              </a:p>
            </p:txBody>
          </p:sp>
          <p:pic>
            <p:nvPicPr>
              <p:cNvPr id="66" name="object 88">
                <a:extLst>
                  <a:ext uri="{FF2B5EF4-FFF2-40B4-BE49-F238E27FC236}">
                    <a16:creationId xmlns:a16="http://schemas.microsoft.com/office/drawing/2014/main" id="{FE06EAFC-A25C-CDDD-640E-8299E30C76FD}"/>
                  </a:ext>
                </a:extLst>
              </p:cNvPr>
              <p:cNvPicPr/>
              <p:nvPr/>
            </p:nvPicPr>
            <p:blipFill>
              <a:blip r:embed="rId5" cstate="print"/>
              <a:stretch>
                <a:fillRect/>
              </a:stretch>
            </p:blipFill>
            <p:spPr>
              <a:xfrm>
                <a:off x="4996586" y="8131087"/>
                <a:ext cx="120289" cy="120184"/>
              </a:xfrm>
              <a:prstGeom prst="rect">
                <a:avLst/>
              </a:prstGeom>
            </p:spPr>
          </p:pic>
          <p:pic>
            <p:nvPicPr>
              <p:cNvPr id="67" name="object 89">
                <a:extLst>
                  <a:ext uri="{FF2B5EF4-FFF2-40B4-BE49-F238E27FC236}">
                    <a16:creationId xmlns:a16="http://schemas.microsoft.com/office/drawing/2014/main" id="{B5A71B1F-1608-54F6-5757-A2B392A96A34}"/>
                  </a:ext>
                </a:extLst>
              </p:cNvPr>
              <p:cNvPicPr/>
              <p:nvPr/>
            </p:nvPicPr>
            <p:blipFill>
              <a:blip r:embed="rId13" cstate="print"/>
              <a:stretch>
                <a:fillRect/>
              </a:stretch>
            </p:blipFill>
            <p:spPr>
              <a:xfrm>
                <a:off x="5727571" y="8089684"/>
                <a:ext cx="120289" cy="120184"/>
              </a:xfrm>
              <a:prstGeom prst="rect">
                <a:avLst/>
              </a:prstGeom>
            </p:spPr>
          </p:pic>
        </p:grpSp>
        <p:sp>
          <p:nvSpPr>
            <p:cNvPr id="25" name="object 90">
              <a:extLst>
                <a:ext uri="{FF2B5EF4-FFF2-40B4-BE49-F238E27FC236}">
                  <a16:creationId xmlns:a16="http://schemas.microsoft.com/office/drawing/2014/main" id="{1313F254-2F00-918D-1916-3D45FF12DE65}"/>
                </a:ext>
              </a:extLst>
            </p:cNvPr>
            <p:cNvSpPr txBox="1"/>
            <p:nvPr/>
          </p:nvSpPr>
          <p:spPr>
            <a:xfrm>
              <a:off x="4961544" y="2650775"/>
              <a:ext cx="948029" cy="110706"/>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PBO</a:t>
              </a:r>
              <a:r>
                <a:rPr sz="1000" spc="-21" dirty="0">
                  <a:solidFill>
                    <a:srgbClr val="22346A"/>
                  </a:solidFill>
                  <a:cs typeface="Goldplay Medium"/>
                </a:rPr>
                <a:t> </a:t>
              </a:r>
              <a:r>
                <a:rPr sz="1000" spc="-6" dirty="0">
                  <a:solidFill>
                    <a:srgbClr val="22346A"/>
                  </a:solidFill>
                  <a:cs typeface="Goldplay Medium"/>
                </a:rPr>
                <a:t>C2S+TCS</a:t>
              </a:r>
              <a:r>
                <a:rPr sz="1000" spc="-18" dirty="0">
                  <a:solidFill>
                    <a:srgbClr val="22346A"/>
                  </a:solidFill>
                  <a:cs typeface="Goldplay Medium"/>
                </a:rPr>
                <a:t> </a:t>
              </a:r>
              <a:r>
                <a:rPr sz="1000" spc="-6" dirty="0">
                  <a:solidFill>
                    <a:srgbClr val="22346A"/>
                  </a:solidFill>
                  <a:cs typeface="Goldplay Medium"/>
                </a:rPr>
                <a:t>(N=111)</a:t>
              </a:r>
              <a:endParaRPr sz="1000" dirty="0">
                <a:cs typeface="Goldplay Medium"/>
              </a:endParaRPr>
            </a:p>
          </p:txBody>
        </p:sp>
        <p:sp>
          <p:nvSpPr>
            <p:cNvPr id="26" name="object 91">
              <a:extLst>
                <a:ext uri="{FF2B5EF4-FFF2-40B4-BE49-F238E27FC236}">
                  <a16:creationId xmlns:a16="http://schemas.microsoft.com/office/drawing/2014/main" id="{B99A70B2-24FA-5DB3-C983-0EF017043269}"/>
                </a:ext>
              </a:extLst>
            </p:cNvPr>
            <p:cNvSpPr txBox="1"/>
            <p:nvPr/>
          </p:nvSpPr>
          <p:spPr>
            <a:xfrm>
              <a:off x="2571471" y="2650775"/>
              <a:ext cx="1334634" cy="110706"/>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LEB</a:t>
              </a:r>
              <a:r>
                <a:rPr sz="1000" spc="-24" dirty="0">
                  <a:solidFill>
                    <a:srgbClr val="22346A"/>
                  </a:solidFill>
                  <a:cs typeface="Goldplay Medium"/>
                </a:rPr>
                <a:t> </a:t>
              </a:r>
              <a:r>
                <a:rPr sz="1000" dirty="0">
                  <a:solidFill>
                    <a:srgbClr val="22346A"/>
                  </a:solidFill>
                  <a:cs typeface="Goldplay Medium"/>
                </a:rPr>
                <a:t>250mg</a:t>
              </a:r>
              <a:r>
                <a:rPr sz="1000" spc="-21" dirty="0">
                  <a:solidFill>
                    <a:srgbClr val="22346A"/>
                  </a:solidFill>
                  <a:cs typeface="Goldplay Medium"/>
                </a:rPr>
                <a:t> </a:t>
              </a:r>
              <a:r>
                <a:rPr sz="1000" spc="-6" dirty="0">
                  <a:solidFill>
                    <a:srgbClr val="22346A"/>
                  </a:solidFill>
                  <a:cs typeface="Goldplay Medium"/>
                </a:rPr>
                <a:t>C2S+TCS</a:t>
              </a:r>
              <a:r>
                <a:rPr sz="1000" spc="-21" dirty="0">
                  <a:solidFill>
                    <a:srgbClr val="22346A"/>
                  </a:solidFill>
                  <a:cs typeface="Goldplay Medium"/>
                </a:rPr>
                <a:t> </a:t>
              </a:r>
              <a:r>
                <a:rPr sz="1000" spc="-6" dirty="0">
                  <a:solidFill>
                    <a:srgbClr val="22346A"/>
                  </a:solidFill>
                  <a:cs typeface="Goldplay Medium"/>
                </a:rPr>
                <a:t>(N=220)</a:t>
              </a:r>
              <a:endParaRPr sz="1000">
                <a:cs typeface="Goldplay Medium"/>
              </a:endParaRPr>
            </a:p>
          </p:txBody>
        </p:sp>
        <p:sp>
          <p:nvSpPr>
            <p:cNvPr id="27" name="object 92">
              <a:extLst>
                <a:ext uri="{FF2B5EF4-FFF2-40B4-BE49-F238E27FC236}">
                  <a16:creationId xmlns:a16="http://schemas.microsoft.com/office/drawing/2014/main" id="{0580E3AE-1084-C672-9511-AD5265E76721}"/>
                </a:ext>
              </a:extLst>
            </p:cNvPr>
            <p:cNvSpPr txBox="1"/>
            <p:nvPr/>
          </p:nvSpPr>
          <p:spPr>
            <a:xfrm>
              <a:off x="2422304" y="3895917"/>
              <a:ext cx="216063" cy="17568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1,5</a:t>
              </a:r>
              <a:endParaRPr sz="1600" dirty="0">
                <a:cs typeface="Goldplay Light"/>
              </a:endParaRPr>
            </a:p>
          </p:txBody>
        </p:sp>
        <p:sp>
          <p:nvSpPr>
            <p:cNvPr id="28" name="object 93">
              <a:extLst>
                <a:ext uri="{FF2B5EF4-FFF2-40B4-BE49-F238E27FC236}">
                  <a16:creationId xmlns:a16="http://schemas.microsoft.com/office/drawing/2014/main" id="{93F191FC-336E-A9BE-0D7C-320A881FEE23}"/>
                </a:ext>
              </a:extLst>
            </p:cNvPr>
            <p:cNvSpPr txBox="1"/>
            <p:nvPr/>
          </p:nvSpPr>
          <p:spPr>
            <a:xfrm>
              <a:off x="3722491" y="3540393"/>
              <a:ext cx="275706" cy="17568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28,9</a:t>
              </a:r>
              <a:endParaRPr sz="1600">
                <a:cs typeface="Goldplay Light"/>
              </a:endParaRPr>
            </a:p>
          </p:txBody>
        </p:sp>
        <p:sp>
          <p:nvSpPr>
            <p:cNvPr id="29" name="object 94">
              <a:extLst>
                <a:ext uri="{FF2B5EF4-FFF2-40B4-BE49-F238E27FC236}">
                  <a16:creationId xmlns:a16="http://schemas.microsoft.com/office/drawing/2014/main" id="{1DBB0205-B82A-414A-D09F-05A8E2551373}"/>
                </a:ext>
              </a:extLst>
            </p:cNvPr>
            <p:cNvSpPr txBox="1"/>
            <p:nvPr/>
          </p:nvSpPr>
          <p:spPr>
            <a:xfrm>
              <a:off x="4650999" y="3330858"/>
              <a:ext cx="275705" cy="175689"/>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42,1</a:t>
              </a:r>
              <a:endParaRPr sz="1600" dirty="0">
                <a:cs typeface="Goldplay Light"/>
              </a:endParaRPr>
            </a:p>
          </p:txBody>
        </p:sp>
        <p:sp>
          <p:nvSpPr>
            <p:cNvPr id="30" name="object 95">
              <a:extLst>
                <a:ext uri="{FF2B5EF4-FFF2-40B4-BE49-F238E27FC236}">
                  <a16:creationId xmlns:a16="http://schemas.microsoft.com/office/drawing/2014/main" id="{39061B7F-4BCA-0A2F-2599-A7218603B994}"/>
                </a:ext>
              </a:extLst>
            </p:cNvPr>
            <p:cNvSpPr txBox="1"/>
            <p:nvPr/>
          </p:nvSpPr>
          <p:spPr>
            <a:xfrm>
              <a:off x="4620522" y="3914966"/>
              <a:ext cx="279803" cy="17568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21,0</a:t>
              </a:r>
              <a:endParaRPr sz="1600" dirty="0">
                <a:cs typeface="Goldplay Light"/>
              </a:endParaRPr>
            </a:p>
          </p:txBody>
        </p:sp>
        <p:sp>
          <p:nvSpPr>
            <p:cNvPr id="31" name="object 96">
              <a:extLst>
                <a:ext uri="{FF2B5EF4-FFF2-40B4-BE49-F238E27FC236}">
                  <a16:creationId xmlns:a16="http://schemas.microsoft.com/office/drawing/2014/main" id="{66F23B32-2DAA-325E-BE4E-761558BC2E69}"/>
                </a:ext>
              </a:extLst>
            </p:cNvPr>
            <p:cNvSpPr txBox="1"/>
            <p:nvPr/>
          </p:nvSpPr>
          <p:spPr>
            <a:xfrm>
              <a:off x="3727824" y="4048307"/>
              <a:ext cx="296691" cy="175689"/>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10,6</a:t>
              </a:r>
              <a:endParaRPr sz="1600" dirty="0">
                <a:cs typeface="Goldplay Light"/>
              </a:endParaRPr>
            </a:p>
          </p:txBody>
        </p:sp>
        <p:sp>
          <p:nvSpPr>
            <p:cNvPr id="32" name="object 97">
              <a:extLst>
                <a:ext uri="{FF2B5EF4-FFF2-40B4-BE49-F238E27FC236}">
                  <a16:creationId xmlns:a16="http://schemas.microsoft.com/office/drawing/2014/main" id="{41D7570A-8359-CB2C-D669-0C9BB124BCA8}"/>
                </a:ext>
              </a:extLst>
            </p:cNvPr>
            <p:cNvSpPr txBox="1"/>
            <p:nvPr/>
          </p:nvSpPr>
          <p:spPr>
            <a:xfrm>
              <a:off x="2827814" y="3749928"/>
              <a:ext cx="404703" cy="423932"/>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15,8</a:t>
              </a:r>
              <a:endParaRPr sz="1600" dirty="0">
                <a:cs typeface="Goldplay Light"/>
              </a:endParaRPr>
            </a:p>
            <a:p>
              <a:pPr marL="207549">
                <a:spcBef>
                  <a:spcPts val="931"/>
                </a:spcBef>
              </a:pPr>
              <a:r>
                <a:rPr lang="es-ES" sz="1600" spc="-15" dirty="0">
                  <a:solidFill>
                    <a:srgbClr val="A3A3A3"/>
                  </a:solidFill>
                  <a:cs typeface="Goldplay Light"/>
                </a:rPr>
                <a:t> </a:t>
              </a:r>
              <a:r>
                <a:rPr sz="1600" spc="-15" dirty="0">
                  <a:solidFill>
                    <a:srgbClr val="A3A3A3"/>
                  </a:solidFill>
                  <a:cs typeface="Goldplay Light"/>
                </a:rPr>
                <a:t>6,4</a:t>
              </a:r>
              <a:endParaRPr sz="1600" dirty="0">
                <a:cs typeface="Goldplay Light"/>
              </a:endParaRPr>
            </a:p>
          </p:txBody>
        </p:sp>
        <p:sp>
          <p:nvSpPr>
            <p:cNvPr id="33" name="object 98">
              <a:extLst>
                <a:ext uri="{FF2B5EF4-FFF2-40B4-BE49-F238E27FC236}">
                  <a16:creationId xmlns:a16="http://schemas.microsoft.com/office/drawing/2014/main" id="{733C87D6-A8D2-E580-7AF5-53398E0DD995}"/>
                </a:ext>
              </a:extLst>
            </p:cNvPr>
            <p:cNvSpPr txBox="1"/>
            <p:nvPr/>
          </p:nvSpPr>
          <p:spPr>
            <a:xfrm>
              <a:off x="2203017" y="4027734"/>
              <a:ext cx="195613" cy="175689"/>
            </a:xfrm>
            <a:prstGeom prst="rect">
              <a:avLst/>
            </a:prstGeom>
          </p:spPr>
          <p:txBody>
            <a:bodyPr vert="horz" wrap="square" lIns="0" tIns="9627" rIns="0" bIns="0" rtlCol="0">
              <a:spAutoFit/>
            </a:bodyPr>
            <a:lstStyle/>
            <a:p>
              <a:pPr marL="7701">
                <a:spcBef>
                  <a:spcPts val="76"/>
                </a:spcBef>
              </a:pPr>
              <a:r>
                <a:rPr sz="1600" spc="-39" dirty="0">
                  <a:solidFill>
                    <a:srgbClr val="A3A3A3"/>
                  </a:solidFill>
                  <a:cs typeface="Goldplay Light"/>
                </a:rPr>
                <a:t>0,9</a:t>
              </a:r>
              <a:endParaRPr sz="1600">
                <a:cs typeface="Goldplay Light"/>
              </a:endParaRPr>
            </a:p>
          </p:txBody>
        </p:sp>
        <p:sp>
          <p:nvSpPr>
            <p:cNvPr id="34" name="object 99">
              <a:extLst>
                <a:ext uri="{FF2B5EF4-FFF2-40B4-BE49-F238E27FC236}">
                  <a16:creationId xmlns:a16="http://schemas.microsoft.com/office/drawing/2014/main" id="{55604894-0070-FC5E-217C-E403C1C6764C}"/>
                </a:ext>
              </a:extLst>
            </p:cNvPr>
            <p:cNvSpPr txBox="1"/>
            <p:nvPr/>
          </p:nvSpPr>
          <p:spPr>
            <a:xfrm>
              <a:off x="4692906" y="3229214"/>
              <a:ext cx="200056" cy="17568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sp>
          <p:nvSpPr>
            <p:cNvPr id="35" name="object 100">
              <a:extLst>
                <a:ext uri="{FF2B5EF4-FFF2-40B4-BE49-F238E27FC236}">
                  <a16:creationId xmlns:a16="http://schemas.microsoft.com/office/drawing/2014/main" id="{F6E1E95D-7BD2-74FF-3BE4-2225DB0146BF}"/>
                </a:ext>
              </a:extLst>
            </p:cNvPr>
            <p:cNvSpPr txBox="1"/>
            <p:nvPr/>
          </p:nvSpPr>
          <p:spPr>
            <a:xfrm>
              <a:off x="3769884" y="3438750"/>
              <a:ext cx="268191" cy="175689"/>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sp>
          <p:nvSpPr>
            <p:cNvPr id="36" name="object 101">
              <a:extLst>
                <a:ext uri="{FF2B5EF4-FFF2-40B4-BE49-F238E27FC236}">
                  <a16:creationId xmlns:a16="http://schemas.microsoft.com/office/drawing/2014/main" id="{1255D46F-66B5-9A37-E121-9EF692F9E9FB}"/>
                </a:ext>
              </a:extLst>
            </p:cNvPr>
            <p:cNvSpPr txBox="1"/>
            <p:nvPr/>
          </p:nvSpPr>
          <p:spPr>
            <a:xfrm>
              <a:off x="2917419" y="3641885"/>
              <a:ext cx="83944" cy="175689"/>
            </a:xfrm>
            <a:prstGeom prst="rect">
              <a:avLst/>
            </a:prstGeom>
          </p:spPr>
          <p:txBody>
            <a:bodyPr vert="horz" wrap="square" lIns="0" tIns="9627" rIns="0" bIns="0" rtlCol="0">
              <a:spAutoFit/>
            </a:bodyPr>
            <a:lstStyle/>
            <a:p>
              <a:pPr marL="7701">
                <a:spcBef>
                  <a:spcPts val="76"/>
                </a:spcBef>
              </a:pPr>
              <a:r>
                <a:rPr sz="1600" spc="-30" dirty="0">
                  <a:solidFill>
                    <a:srgbClr val="B0059E"/>
                  </a:solidFill>
                  <a:cs typeface="Goldplay Light"/>
                </a:rPr>
                <a:t>*</a:t>
              </a:r>
              <a:endParaRPr sz="1600">
                <a:cs typeface="Goldplay Light"/>
              </a:endParaRPr>
            </a:p>
          </p:txBody>
        </p:sp>
      </p:grpSp>
      <p:sp>
        <p:nvSpPr>
          <p:cNvPr id="68" name="object 36">
            <a:extLst>
              <a:ext uri="{FF2B5EF4-FFF2-40B4-BE49-F238E27FC236}">
                <a16:creationId xmlns:a16="http://schemas.microsoft.com/office/drawing/2014/main" id="{C9B43912-9764-39A8-D888-12482582C53A}"/>
              </a:ext>
            </a:extLst>
          </p:cNvPr>
          <p:cNvSpPr txBox="1"/>
          <p:nvPr/>
        </p:nvSpPr>
        <p:spPr>
          <a:xfrm>
            <a:off x="9176666" y="4114601"/>
            <a:ext cx="1870405" cy="741559"/>
          </a:xfrm>
          <a:prstGeom prst="rect">
            <a:avLst/>
          </a:prstGeom>
        </p:spPr>
        <p:txBody>
          <a:bodyPr vert="horz" wrap="square" lIns="0" tIns="6931" rIns="0" bIns="0" rtlCol="0">
            <a:spAutoFit/>
          </a:bodyPr>
          <a:lstStyle/>
          <a:p>
            <a:pPr marL="23104" marR="18483" indent="-3851" algn="ctr">
              <a:lnSpc>
                <a:spcPct val="101499"/>
              </a:lnSpc>
              <a:spcBef>
                <a:spcPts val="55"/>
              </a:spcBef>
            </a:pPr>
            <a:r>
              <a:rPr sz="1200" b="1" dirty="0">
                <a:solidFill>
                  <a:srgbClr val="233469"/>
                </a:solidFill>
                <a:cs typeface="Goldplay SemiBold"/>
              </a:rPr>
              <a:t>de</a:t>
            </a:r>
            <a:r>
              <a:rPr sz="1200" b="1" spc="15" dirty="0">
                <a:solidFill>
                  <a:srgbClr val="233469"/>
                </a:solidFill>
                <a:cs typeface="Goldplay SemiBold"/>
              </a:rPr>
              <a:t> </a:t>
            </a:r>
            <a:r>
              <a:rPr sz="1200" b="1" dirty="0">
                <a:solidFill>
                  <a:srgbClr val="233469"/>
                </a:solidFill>
                <a:cs typeface="Goldplay SemiBold"/>
              </a:rPr>
              <a:t>los</a:t>
            </a:r>
            <a:r>
              <a:rPr sz="1200" b="1" spc="15" dirty="0">
                <a:solidFill>
                  <a:srgbClr val="233469"/>
                </a:solidFill>
                <a:cs typeface="Goldplay SemiBold"/>
              </a:rPr>
              <a:t> </a:t>
            </a:r>
            <a:r>
              <a:rPr sz="1200" b="1" spc="-6" dirty="0">
                <a:solidFill>
                  <a:srgbClr val="233469"/>
                </a:solidFill>
                <a:cs typeface="Goldplay SemiBold"/>
              </a:rPr>
              <a:t>pacientes </a:t>
            </a:r>
            <a:r>
              <a:rPr sz="1200" b="1" dirty="0">
                <a:solidFill>
                  <a:srgbClr val="233469"/>
                </a:solidFill>
                <a:cs typeface="Goldplay SemiBold"/>
              </a:rPr>
              <a:t>tratados</a:t>
            </a:r>
            <a:r>
              <a:rPr sz="1200" b="1" spc="15" dirty="0">
                <a:solidFill>
                  <a:srgbClr val="233469"/>
                </a:solidFill>
                <a:cs typeface="Goldplay SemiBold"/>
              </a:rPr>
              <a:t> </a:t>
            </a:r>
            <a:r>
              <a:rPr sz="1200" b="1" dirty="0">
                <a:solidFill>
                  <a:srgbClr val="233469"/>
                </a:solidFill>
                <a:cs typeface="Goldplay SemiBold"/>
              </a:rPr>
              <a:t>con</a:t>
            </a:r>
            <a:r>
              <a:rPr sz="1200" b="1" spc="15" dirty="0">
                <a:solidFill>
                  <a:srgbClr val="233469"/>
                </a:solidFill>
                <a:cs typeface="Goldplay SemiBold"/>
              </a:rPr>
              <a:t> </a:t>
            </a:r>
            <a:r>
              <a:rPr sz="1200" b="1" spc="-6" dirty="0">
                <a:solidFill>
                  <a:srgbClr val="233469"/>
                </a:solidFill>
                <a:cs typeface="Goldplay SemiBold"/>
              </a:rPr>
              <a:t>EBGLYSS</a:t>
            </a:r>
            <a:r>
              <a:rPr sz="1200" b="1" spc="-6" baseline="30000" dirty="0">
                <a:solidFill>
                  <a:srgbClr val="233469"/>
                </a:solidFill>
                <a:cs typeface="Goldplay SemiBold"/>
              </a:rPr>
              <a:t>®</a:t>
            </a:r>
            <a:r>
              <a:rPr sz="1200" b="1" spc="-6" dirty="0">
                <a:solidFill>
                  <a:srgbClr val="233469"/>
                </a:solidFill>
                <a:cs typeface="Goldplay SemiBold"/>
              </a:rPr>
              <a:t> </a:t>
            </a:r>
            <a:r>
              <a:rPr lang="es-ES" sz="1200" b="1" spc="-6" dirty="0">
                <a:solidFill>
                  <a:srgbClr val="233469"/>
                </a:solidFill>
                <a:cs typeface="Goldplay SemiBold"/>
              </a:rPr>
              <a:t>+TCS </a:t>
            </a:r>
            <a:r>
              <a:rPr lang="es-ES" sz="1200" b="1" dirty="0">
                <a:solidFill>
                  <a:srgbClr val="233469"/>
                </a:solidFill>
                <a:cs typeface="Goldplay SemiBold"/>
              </a:rPr>
              <a:t>alcanzaron</a:t>
            </a:r>
            <a:r>
              <a:rPr lang="es-ES" sz="1200" b="1" spc="61" dirty="0">
                <a:solidFill>
                  <a:srgbClr val="233469"/>
                </a:solidFill>
                <a:cs typeface="Goldplay SemiBold"/>
              </a:rPr>
              <a:t> </a:t>
            </a:r>
            <a:r>
              <a:rPr lang="es-ES" sz="1200" b="1" spc="-12" dirty="0">
                <a:solidFill>
                  <a:srgbClr val="233469"/>
                </a:solidFill>
                <a:cs typeface="Goldplay SemiBold"/>
              </a:rPr>
              <a:t>EASI-</a:t>
            </a:r>
            <a:r>
              <a:rPr lang="es-ES" sz="1200" b="1" spc="-15" dirty="0">
                <a:solidFill>
                  <a:srgbClr val="233469"/>
                </a:solidFill>
                <a:cs typeface="Goldplay SemiBold"/>
              </a:rPr>
              <a:t>90 </a:t>
            </a:r>
            <a:r>
              <a:rPr lang="es-ES" sz="1200" b="1" dirty="0">
                <a:solidFill>
                  <a:srgbClr val="233469"/>
                </a:solidFill>
                <a:cs typeface="Goldplay SemiBold"/>
              </a:rPr>
              <a:t>en</a:t>
            </a:r>
            <a:r>
              <a:rPr lang="es-ES" sz="1200" b="1" spc="24" dirty="0">
                <a:solidFill>
                  <a:srgbClr val="233469"/>
                </a:solidFill>
                <a:cs typeface="Goldplay SemiBold"/>
              </a:rPr>
              <a:t> </a:t>
            </a:r>
            <a:r>
              <a:rPr lang="es-ES" sz="1200" b="1" dirty="0">
                <a:solidFill>
                  <a:srgbClr val="233469"/>
                </a:solidFill>
                <a:cs typeface="Goldplay SemiBold"/>
              </a:rPr>
              <a:t>la</a:t>
            </a:r>
            <a:r>
              <a:rPr lang="es-ES" sz="1200" b="1" spc="24" dirty="0">
                <a:solidFill>
                  <a:srgbClr val="233469"/>
                </a:solidFill>
                <a:cs typeface="Goldplay SemiBold"/>
              </a:rPr>
              <a:t> </a:t>
            </a:r>
            <a:r>
              <a:rPr lang="es-ES" sz="1200" b="1" dirty="0">
                <a:solidFill>
                  <a:srgbClr val="233469"/>
                </a:solidFill>
                <a:cs typeface="Goldplay SemiBold"/>
              </a:rPr>
              <a:t>semana</a:t>
            </a:r>
            <a:r>
              <a:rPr lang="es-ES" sz="1200" b="1" spc="27" dirty="0">
                <a:solidFill>
                  <a:srgbClr val="233469"/>
                </a:solidFill>
                <a:cs typeface="Goldplay SemiBold"/>
              </a:rPr>
              <a:t> </a:t>
            </a:r>
            <a:r>
              <a:rPr lang="es-ES" sz="1200" b="1" spc="-6" dirty="0">
                <a:solidFill>
                  <a:srgbClr val="233469"/>
                </a:solidFill>
                <a:cs typeface="Goldplay SemiBold"/>
              </a:rPr>
              <a:t>16</a:t>
            </a:r>
            <a:r>
              <a:rPr lang="es-ES" sz="1200" b="1" spc="-9" baseline="31400" dirty="0">
                <a:solidFill>
                  <a:srgbClr val="233469"/>
                </a:solidFill>
                <a:cs typeface="Goldplay SemiBold"/>
              </a:rPr>
              <a:t>1</a:t>
            </a:r>
            <a:endParaRPr lang="es-ES" sz="1200" baseline="31400" dirty="0">
              <a:cs typeface="Goldplay SemiBold"/>
            </a:endParaRPr>
          </a:p>
        </p:txBody>
      </p:sp>
      <p:grpSp>
        <p:nvGrpSpPr>
          <p:cNvPr id="69" name="Grupo 68">
            <a:extLst>
              <a:ext uri="{FF2B5EF4-FFF2-40B4-BE49-F238E27FC236}">
                <a16:creationId xmlns:a16="http://schemas.microsoft.com/office/drawing/2014/main" id="{EB35E259-5162-EB7A-4753-E2A82B3DD8BE}"/>
              </a:ext>
            </a:extLst>
          </p:cNvPr>
          <p:cNvGrpSpPr/>
          <p:nvPr/>
        </p:nvGrpSpPr>
        <p:grpSpPr>
          <a:xfrm>
            <a:off x="8912838" y="1861577"/>
            <a:ext cx="2408622" cy="2120919"/>
            <a:chOff x="2903001" y="2257837"/>
            <a:chExt cx="1660992" cy="1462591"/>
          </a:xfrm>
        </p:grpSpPr>
        <p:graphicFrame>
          <p:nvGraphicFramePr>
            <p:cNvPr id="70" name="Gráfico 69">
              <a:extLst>
                <a:ext uri="{FF2B5EF4-FFF2-40B4-BE49-F238E27FC236}">
                  <a16:creationId xmlns:a16="http://schemas.microsoft.com/office/drawing/2014/main" id="{1CDC4D36-E448-15EE-165A-011016C65CC9}"/>
                </a:ext>
              </a:extLst>
            </p:cNvPr>
            <p:cNvGraphicFramePr/>
            <p:nvPr>
              <p:extLst>
                <p:ext uri="{D42A27DB-BD31-4B8C-83A1-F6EECF244321}">
                  <p14:modId xmlns:p14="http://schemas.microsoft.com/office/powerpoint/2010/main" val="1515673067"/>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14"/>
            </a:graphicData>
          </a:graphic>
        </p:graphicFrame>
        <p:sp>
          <p:nvSpPr>
            <p:cNvPr id="71" name="Elipse 70">
              <a:extLst>
                <a:ext uri="{FF2B5EF4-FFF2-40B4-BE49-F238E27FC236}">
                  <a16:creationId xmlns:a16="http://schemas.microsoft.com/office/drawing/2014/main" id="{C74CF8A5-70E5-44D9-D852-E5CAD6415309}"/>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object 26">
              <a:extLst>
                <a:ext uri="{FF2B5EF4-FFF2-40B4-BE49-F238E27FC236}">
                  <a16:creationId xmlns:a16="http://schemas.microsoft.com/office/drawing/2014/main" id="{55E884A4-E71E-28A0-0283-6C70FA7256EB}"/>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42,9</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73" name="object 30">
            <a:extLst>
              <a:ext uri="{FF2B5EF4-FFF2-40B4-BE49-F238E27FC236}">
                <a16:creationId xmlns:a16="http://schemas.microsoft.com/office/drawing/2014/main" id="{41A40453-3D98-96D2-675C-6C28E7E89621}"/>
              </a:ext>
            </a:extLst>
          </p:cNvPr>
          <p:cNvSpPr txBox="1"/>
          <p:nvPr/>
        </p:nvSpPr>
        <p:spPr>
          <a:xfrm>
            <a:off x="1212097" y="1472145"/>
            <a:ext cx="5621398" cy="656052"/>
          </a:xfrm>
          <a:prstGeom prst="rect">
            <a:avLst/>
          </a:prstGeom>
        </p:spPr>
        <p:txBody>
          <a:bodyPr vert="horz" wrap="square" lIns="0" tIns="9627" rIns="0" bIns="0" rtlCol="0">
            <a:spAutoFit/>
          </a:bodyPr>
          <a:lstStyle/>
          <a:p>
            <a:pPr marL="15403">
              <a:spcBef>
                <a:spcPts val="76"/>
              </a:spcBef>
            </a:pPr>
            <a:r>
              <a:rPr lang="es-ES" sz="1400" b="1" dirty="0">
                <a:solidFill>
                  <a:srgbClr val="7A45B8"/>
                </a:solidFill>
                <a:latin typeface="Arial" panose="020B0604020202020204" pitchFamily="34" charset="0"/>
                <a:cs typeface="Arial" panose="020B0604020202020204" pitchFamily="34" charset="0"/>
              </a:rPr>
              <a:t>Estudio</a:t>
            </a:r>
            <a:r>
              <a:rPr sz="1400" b="1" spc="-21" dirty="0">
                <a:solidFill>
                  <a:srgbClr val="7A45B8"/>
                </a:solidFill>
                <a:latin typeface="Arial" panose="020B0604020202020204" pitchFamily="34" charset="0"/>
                <a:cs typeface="Arial" panose="020B0604020202020204" pitchFamily="34" charset="0"/>
              </a:rPr>
              <a:t> </a:t>
            </a:r>
            <a:r>
              <a:rPr lang="es-ES" sz="1400" b="1" dirty="0" err="1">
                <a:solidFill>
                  <a:srgbClr val="7A45B8"/>
                </a:solidFill>
                <a:latin typeface="Arial" panose="020B0604020202020204" pitchFamily="34" charset="0"/>
                <a:cs typeface="Arial" panose="020B0604020202020204" pitchFamily="34" charset="0"/>
              </a:rPr>
              <a:t>ADvantage</a:t>
            </a:r>
            <a:r>
              <a:rPr sz="1400" b="1" spc="73"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(N=331)</a:t>
            </a:r>
            <a:r>
              <a:rPr sz="1400" spc="18" dirty="0">
                <a:solidFill>
                  <a:srgbClr val="7A45B8"/>
                </a:solidFill>
                <a:latin typeface="Arial" panose="020B0604020202020204" pitchFamily="34" charset="0"/>
                <a:cs typeface="Arial" panose="020B0604020202020204" pitchFamily="34" charset="0"/>
              </a:rPr>
              <a:t> </a:t>
            </a:r>
            <a:r>
              <a:rPr sz="1400" spc="-6" dirty="0">
                <a:solidFill>
                  <a:srgbClr val="7A45B8"/>
                </a:solidFill>
                <a:latin typeface="Arial" panose="020B0604020202020204" pitchFamily="34" charset="0"/>
                <a:cs typeface="Arial" panose="020B0604020202020204" pitchFamily="34" charset="0"/>
              </a:rPr>
              <a:t>EBGLYSS</a:t>
            </a:r>
            <a:r>
              <a:rPr sz="1400" spc="-6" baseline="30000" dirty="0">
                <a:solidFill>
                  <a:srgbClr val="7A45B8"/>
                </a:solidFill>
                <a:latin typeface="Arial" panose="020B0604020202020204" pitchFamily="34" charset="0"/>
                <a:cs typeface="Arial" panose="020B0604020202020204" pitchFamily="34" charset="0"/>
              </a:rPr>
              <a:t>®</a:t>
            </a:r>
            <a:r>
              <a:rPr sz="1400" spc="-6" dirty="0">
                <a:solidFill>
                  <a:srgbClr val="7A45B8"/>
                </a:solidFill>
                <a:latin typeface="Arial" panose="020B0604020202020204" pitchFamily="34" charset="0"/>
                <a:cs typeface="Arial" panose="020B0604020202020204" pitchFamily="34" charset="0"/>
              </a:rPr>
              <a:t>+TCS</a:t>
            </a:r>
            <a:r>
              <a:rPr sz="1400" spc="21" dirty="0">
                <a:solidFill>
                  <a:srgbClr val="7A45B8"/>
                </a:solidFill>
                <a:latin typeface="Arial" panose="020B0604020202020204" pitchFamily="34" charset="0"/>
                <a:cs typeface="Arial" panose="020B0604020202020204" pitchFamily="34" charset="0"/>
              </a:rPr>
              <a:t> </a:t>
            </a:r>
            <a:r>
              <a:rPr lang="es-ES" sz="1400" dirty="0">
                <a:solidFill>
                  <a:srgbClr val="7A45B8"/>
                </a:solidFill>
                <a:latin typeface="Arial" panose="020B0604020202020204" pitchFamily="34" charset="0"/>
                <a:cs typeface="Arial" panose="020B0604020202020204" pitchFamily="34" charset="0"/>
              </a:rPr>
              <a:t>en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la</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semana</a:t>
            </a:r>
            <a:r>
              <a:rPr sz="1400" spc="18" dirty="0">
                <a:solidFill>
                  <a:srgbClr val="7A45B8"/>
                </a:solidFill>
                <a:latin typeface="Arial" panose="020B0604020202020204" pitchFamily="34" charset="0"/>
                <a:cs typeface="Arial" panose="020B0604020202020204" pitchFamily="34" charset="0"/>
              </a:rPr>
              <a:t> </a:t>
            </a:r>
            <a:r>
              <a:rPr sz="1400" spc="-15" dirty="0">
                <a:solidFill>
                  <a:srgbClr val="7A45B8"/>
                </a:solidFill>
                <a:latin typeface="Arial" panose="020B0604020202020204" pitchFamily="34" charset="0"/>
                <a:cs typeface="Arial" panose="020B0604020202020204" pitchFamily="34" charset="0"/>
              </a:rPr>
              <a:t>16</a:t>
            </a:r>
            <a:r>
              <a:rPr sz="1400" spc="-22" baseline="31400" dirty="0">
                <a:solidFill>
                  <a:srgbClr val="7A45B8"/>
                </a:solidFill>
                <a:latin typeface="Arial" panose="020B0604020202020204" pitchFamily="34" charset="0"/>
                <a:cs typeface="Arial" panose="020B0604020202020204" pitchFamily="34" charset="0"/>
              </a:rPr>
              <a:t>1</a:t>
            </a:r>
            <a:endParaRPr lang="es-ES" sz="1400" dirty="0">
              <a:solidFill>
                <a:srgbClr val="7A45B8"/>
              </a:solidFill>
              <a:latin typeface="Arial" panose="020B0604020202020204" pitchFamily="34" charset="0"/>
              <a:cs typeface="Arial" panose="020B0604020202020204" pitchFamily="34" charset="0"/>
            </a:endParaRPr>
          </a:p>
          <a:p>
            <a:pPr marL="15403">
              <a:spcBef>
                <a:spcPts val="21"/>
              </a:spcBef>
            </a:pPr>
            <a:r>
              <a:rPr lang="es-ES" sz="1400" dirty="0">
                <a:solidFill>
                  <a:srgbClr val="7A45B8"/>
                </a:solidFill>
                <a:latin typeface="Arial" panose="020B0604020202020204" pitchFamily="34" charset="0"/>
                <a:cs typeface="Arial" panose="020B0604020202020204" pitchFamily="34" charset="0"/>
              </a:rPr>
              <a:t>Criterio de valoración secundario: % de pacientes que alcanzaron un EASI-90 con respecto al valor inicial.</a:t>
            </a:r>
            <a:r>
              <a:rPr lang="es-ES" sz="1400" baseline="30000" dirty="0">
                <a:solidFill>
                  <a:srgbClr val="7A45B8"/>
                </a:solidFill>
                <a:latin typeface="Arial" panose="020B0604020202020204" pitchFamily="34" charset="0"/>
                <a:cs typeface="Arial" panose="020B0604020202020204" pitchFamily="34" charset="0"/>
              </a:rPr>
              <a:t>1</a:t>
            </a:r>
          </a:p>
        </p:txBody>
      </p:sp>
      <p:sp>
        <p:nvSpPr>
          <p:cNvPr id="78" name="object 31">
            <a:extLst>
              <a:ext uri="{FF2B5EF4-FFF2-40B4-BE49-F238E27FC236}">
                <a16:creationId xmlns:a16="http://schemas.microsoft.com/office/drawing/2014/main" id="{3B80B861-063C-8AF6-2BFE-9125957F62B1}"/>
              </a:ext>
            </a:extLst>
          </p:cNvPr>
          <p:cNvSpPr txBox="1"/>
          <p:nvPr/>
        </p:nvSpPr>
        <p:spPr>
          <a:xfrm>
            <a:off x="1129226" y="5580650"/>
            <a:ext cx="999820"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a:t>
            </a:r>
            <a:r>
              <a:rPr lang="es-ES" sz="700" spc="-12" dirty="0">
                <a:cs typeface="Goldplay"/>
              </a:rPr>
              <a:t>3</a:t>
            </a:r>
            <a:r>
              <a:rPr sz="700" spc="-18" baseline="32407" dirty="0">
                <a:cs typeface="Goldplay"/>
              </a:rPr>
              <a:t>1</a:t>
            </a:r>
            <a:endParaRPr sz="700" baseline="32407" dirty="0">
              <a:cs typeface="Goldplay"/>
            </a:endParaRPr>
          </a:p>
        </p:txBody>
      </p:sp>
    </p:spTree>
    <p:extLst>
      <p:ext uri="{BB962C8B-B14F-4D97-AF65-F5344CB8AC3E}">
        <p14:creationId xmlns:p14="http://schemas.microsoft.com/office/powerpoint/2010/main" val="536194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702D-1055-2B91-39DF-D4682F76AC4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C4D7118-8F75-EDA5-417E-5BD14D8C944F}"/>
              </a:ext>
            </a:extLst>
          </p:cNvPr>
          <p:cNvSpPr>
            <a:spLocks noGrp="1"/>
          </p:cNvSpPr>
          <p:nvPr>
            <p:ph type="title"/>
          </p:nvPr>
        </p:nvSpPr>
        <p:spPr>
          <a:xfrm>
            <a:off x="541057" y="180535"/>
            <a:ext cx="10826189" cy="640214"/>
          </a:xfrm>
        </p:spPr>
        <p:txBody>
          <a:bodyPr/>
          <a:lstStyle/>
          <a:p>
            <a:r>
              <a:rPr lang="es-ES" sz="2000" dirty="0"/>
              <a:t>Una mayor proporción de pacientes con control inadecuado o no aptos para CsA alcanzó un IGA0/1 con una mejora ≥ 2 puntos a la semana 16 con LEB+TCS vs. PBO+TCS</a:t>
            </a:r>
            <a:r>
              <a:rPr lang="es-ES" sz="2000" baseline="30000" dirty="0"/>
              <a:t>$‡1</a:t>
            </a:r>
          </a:p>
        </p:txBody>
      </p:sp>
      <p:graphicFrame>
        <p:nvGraphicFramePr>
          <p:cNvPr id="6" name="Tabla 5">
            <a:extLst>
              <a:ext uri="{FF2B5EF4-FFF2-40B4-BE49-F238E27FC236}">
                <a16:creationId xmlns:a16="http://schemas.microsoft.com/office/drawing/2014/main" id="{DD236B2C-A9CA-23B6-84AF-4B2F8184D78D}"/>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3" name="CuadroTexto 12">
            <a:extLst>
              <a:ext uri="{FF2B5EF4-FFF2-40B4-BE49-F238E27FC236}">
                <a16:creationId xmlns:a16="http://schemas.microsoft.com/office/drawing/2014/main" id="{40616CF1-11C7-35B1-783E-D77CC8C705FC}"/>
              </a:ext>
            </a:extLst>
          </p:cNvPr>
          <p:cNvSpPr txBox="1"/>
          <p:nvPr/>
        </p:nvSpPr>
        <p:spPr>
          <a:xfrm>
            <a:off x="1417838" y="5766259"/>
            <a:ext cx="8891574" cy="846386"/>
          </a:xfrm>
          <a:prstGeom prst="rect">
            <a:avLst/>
          </a:prstGeom>
          <a:noFill/>
        </p:spPr>
        <p:txBody>
          <a:bodyPr wrap="square" rtlCol="0">
            <a:spAutoFit/>
          </a:bodyPr>
          <a:lstStyle/>
          <a:p>
            <a:r>
              <a:rPr lang="es-ES" sz="700" dirty="0">
                <a:solidFill>
                  <a:srgbClr val="646464"/>
                </a:solidFill>
              </a:rPr>
              <a:t>**p&lt;0,01; frente al PBO de las pruebas CMH (estimación primaria). Se muestra la diferencia de riesgo ajustada, mientras que las estimaciones de proporción no ajustadas.</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El modelo se ajustó por país, edad (adolescentes/adultos), uso previo de </a:t>
            </a:r>
            <a:r>
              <a:rPr lang="es-ES" sz="700" dirty="0" err="1">
                <a:solidFill>
                  <a:srgbClr val="646464"/>
                </a:solidFill>
              </a:rPr>
              <a:t>dupilumab</a:t>
            </a:r>
            <a:r>
              <a:rPr lang="es-ES" sz="700" dirty="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700" baseline="30000" dirty="0">
                <a:solidFill>
                  <a:srgbClr val="646464"/>
                </a:solidFill>
              </a:rPr>
              <a:t>1</a:t>
            </a:r>
            <a:r>
              <a:rPr lang="es-ES" sz="700" dirty="0">
                <a:solidFill>
                  <a:srgbClr val="646464"/>
                </a:solidFill>
              </a:rPr>
              <a:t> </a:t>
            </a:r>
            <a:endParaRPr lang="es-ES" sz="700" baseline="30000" dirty="0">
              <a:solidFill>
                <a:srgbClr val="646464"/>
              </a:solidFill>
            </a:endParaRPr>
          </a:p>
          <a:p>
            <a:r>
              <a:rPr lang="es-ES" sz="700" b="1" dirty="0">
                <a:solidFill>
                  <a:srgbClr val="646464"/>
                </a:solidFill>
              </a:rPr>
              <a:t>C2S</a:t>
            </a:r>
            <a:r>
              <a:rPr lang="es-ES" sz="700" dirty="0">
                <a:solidFill>
                  <a:srgbClr val="646464"/>
                </a:solidFill>
              </a:rPr>
              <a:t>: cada 2 semanas; </a:t>
            </a:r>
            <a:r>
              <a:rPr lang="es-ES" sz="700" b="1" dirty="0" err="1">
                <a:solidFill>
                  <a:srgbClr val="646464"/>
                </a:solidFill>
              </a:rPr>
              <a:t>CsA</a:t>
            </a:r>
            <a:r>
              <a:rPr lang="es-ES" sz="700" dirty="0">
                <a:solidFill>
                  <a:srgbClr val="646464"/>
                </a:solidFill>
              </a:rPr>
              <a:t>: ciclosporina A; </a:t>
            </a:r>
            <a:r>
              <a:rPr lang="es-ES" sz="700" b="1" dirty="0">
                <a:solidFill>
                  <a:srgbClr val="646464"/>
                </a:solidFill>
              </a:rPr>
              <a:t>IGA</a:t>
            </a:r>
            <a:r>
              <a:rPr lang="es-ES" sz="700" dirty="0">
                <a:solidFill>
                  <a:srgbClr val="646464"/>
                </a:solidFill>
              </a:rPr>
              <a:t>: evaluación global del investigador;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PBO</a:t>
            </a:r>
            <a:r>
              <a:rPr lang="es-ES" sz="700" dirty="0">
                <a:solidFill>
                  <a:srgbClr val="646464"/>
                </a:solidFill>
              </a:rPr>
              <a:t>: placebo; </a:t>
            </a:r>
            <a:r>
              <a:rPr lang="es-ES" sz="700" b="1" dirty="0">
                <a:solidFill>
                  <a:srgbClr val="646464"/>
                </a:solidFill>
              </a:rPr>
              <a:t>TCS</a:t>
            </a:r>
            <a:r>
              <a:rPr lang="es-ES" sz="700" dirty="0">
                <a:solidFill>
                  <a:srgbClr val="646464"/>
                </a:solidFill>
              </a:rPr>
              <a:t>: corticoesteroides tópicos.</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sp>
        <p:nvSpPr>
          <p:cNvPr id="2" name="Rectángulo redondeado 1">
            <a:extLst>
              <a:ext uri="{FF2B5EF4-FFF2-40B4-BE49-F238E27FC236}">
                <a16:creationId xmlns:a16="http://schemas.microsoft.com/office/drawing/2014/main" id="{4A3D94E7-6530-ECE1-2110-FAF37FCD1B60}"/>
              </a:ext>
            </a:extLst>
          </p:cNvPr>
          <p:cNvSpPr/>
          <p:nvPr/>
        </p:nvSpPr>
        <p:spPr>
          <a:xfrm>
            <a:off x="8764723" y="1514051"/>
            <a:ext cx="2596462" cy="3761899"/>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redondeado 8">
            <a:extLst>
              <a:ext uri="{FF2B5EF4-FFF2-40B4-BE49-F238E27FC236}">
                <a16:creationId xmlns:a16="http://schemas.microsoft.com/office/drawing/2014/main" id="{B8623495-8908-57AA-B809-074E2E6ACD1C}"/>
              </a:ext>
            </a:extLst>
          </p:cNvPr>
          <p:cNvSpPr/>
          <p:nvPr/>
        </p:nvSpPr>
        <p:spPr>
          <a:xfrm>
            <a:off x="772928" y="1197400"/>
            <a:ext cx="7687133" cy="427849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155BDAD0-90E9-AB50-FD63-7A55A53CC8B5}"/>
              </a:ext>
            </a:extLst>
          </p:cNvPr>
          <p:cNvGrpSpPr/>
          <p:nvPr/>
        </p:nvGrpSpPr>
        <p:grpSpPr>
          <a:xfrm>
            <a:off x="1238302" y="2403684"/>
            <a:ext cx="6892984" cy="2864267"/>
            <a:chOff x="1418424" y="2690552"/>
            <a:chExt cx="4677576" cy="1943691"/>
          </a:xfrm>
        </p:grpSpPr>
        <p:sp>
          <p:nvSpPr>
            <p:cNvPr id="12" name="object 41">
              <a:extLst>
                <a:ext uri="{FF2B5EF4-FFF2-40B4-BE49-F238E27FC236}">
                  <a16:creationId xmlns:a16="http://schemas.microsoft.com/office/drawing/2014/main" id="{AEB13F24-DE85-7A25-A68E-A8DF92014707}"/>
                </a:ext>
              </a:extLst>
            </p:cNvPr>
            <p:cNvSpPr txBox="1"/>
            <p:nvPr/>
          </p:nvSpPr>
          <p:spPr>
            <a:xfrm>
              <a:off x="3372931" y="4334024"/>
              <a:ext cx="657305" cy="300219"/>
            </a:xfrm>
            <a:prstGeom prst="rect">
              <a:avLst/>
            </a:prstGeom>
          </p:spPr>
          <p:txBody>
            <a:bodyPr vert="horz" wrap="square" lIns="0" tIns="34271" rIns="0" bIns="0" rtlCol="0">
              <a:spAutoFit/>
            </a:bodyPr>
            <a:lstStyle/>
            <a:p>
              <a:pPr marR="36966" algn="ctr">
                <a:spcBef>
                  <a:spcPts val="270"/>
                </a:spcBef>
              </a:pPr>
              <a:r>
                <a:rPr sz="1000" spc="-30" dirty="0">
                  <a:solidFill>
                    <a:srgbClr val="22346A"/>
                  </a:solidFill>
                  <a:cs typeface="Goldplay Medium"/>
                </a:rPr>
                <a:t>8</a:t>
              </a:r>
              <a:endParaRPr sz="1000" dirty="0">
                <a:cs typeface="Goldplay Medium"/>
              </a:endParaRPr>
            </a:p>
            <a:p>
              <a:pPr marL="7701">
                <a:spcBef>
                  <a:spcPts val="324"/>
                </a:spcBef>
              </a:pPr>
              <a:r>
                <a:rPr sz="1400" spc="-6" dirty="0">
                  <a:solidFill>
                    <a:srgbClr val="22346A"/>
                  </a:solidFill>
                  <a:cs typeface="Goldplay Medium"/>
                </a:rPr>
                <a:t>Semanas</a:t>
              </a:r>
              <a:endParaRPr sz="1400" dirty="0">
                <a:cs typeface="Goldplay Medium"/>
              </a:endParaRPr>
            </a:p>
          </p:txBody>
        </p:sp>
        <p:sp>
          <p:nvSpPr>
            <p:cNvPr id="14" name="object 42">
              <a:extLst>
                <a:ext uri="{FF2B5EF4-FFF2-40B4-BE49-F238E27FC236}">
                  <a16:creationId xmlns:a16="http://schemas.microsoft.com/office/drawing/2014/main" id="{01332434-E20F-CC45-80DB-B14C4A5A8B6E}"/>
                </a:ext>
              </a:extLst>
            </p:cNvPr>
            <p:cNvSpPr txBox="1"/>
            <p:nvPr/>
          </p:nvSpPr>
          <p:spPr>
            <a:xfrm>
              <a:off x="1648705" y="2690552"/>
              <a:ext cx="170969"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100</a:t>
              </a:r>
              <a:endParaRPr sz="1000">
                <a:cs typeface="Goldplay Medium"/>
              </a:endParaRPr>
            </a:p>
          </p:txBody>
        </p:sp>
        <p:sp>
          <p:nvSpPr>
            <p:cNvPr id="18" name="object 43">
              <a:extLst>
                <a:ext uri="{FF2B5EF4-FFF2-40B4-BE49-F238E27FC236}">
                  <a16:creationId xmlns:a16="http://schemas.microsoft.com/office/drawing/2014/main" id="{3662C81B-E314-7E81-0914-01B9163CD9F7}"/>
                </a:ext>
              </a:extLst>
            </p:cNvPr>
            <p:cNvSpPr txBox="1"/>
            <p:nvPr/>
          </p:nvSpPr>
          <p:spPr>
            <a:xfrm>
              <a:off x="1684369" y="3004074"/>
              <a:ext cx="135158"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80</a:t>
              </a:r>
              <a:endParaRPr sz="1000">
                <a:cs typeface="Goldplay Medium"/>
              </a:endParaRPr>
            </a:p>
          </p:txBody>
        </p:sp>
        <p:sp>
          <p:nvSpPr>
            <p:cNvPr id="74" name="object 44">
              <a:extLst>
                <a:ext uri="{FF2B5EF4-FFF2-40B4-BE49-F238E27FC236}">
                  <a16:creationId xmlns:a16="http://schemas.microsoft.com/office/drawing/2014/main" id="{06387493-8CF8-EC51-CBB5-080011FDDBDD}"/>
                </a:ext>
              </a:extLst>
            </p:cNvPr>
            <p:cNvSpPr txBox="1"/>
            <p:nvPr/>
          </p:nvSpPr>
          <p:spPr>
            <a:xfrm>
              <a:off x="1686585" y="3317595"/>
              <a:ext cx="133232"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60</a:t>
              </a:r>
              <a:endParaRPr sz="1000">
                <a:cs typeface="Goldplay Medium"/>
              </a:endParaRPr>
            </a:p>
          </p:txBody>
        </p:sp>
        <p:sp>
          <p:nvSpPr>
            <p:cNvPr id="75" name="object 45">
              <a:extLst>
                <a:ext uri="{FF2B5EF4-FFF2-40B4-BE49-F238E27FC236}">
                  <a16:creationId xmlns:a16="http://schemas.microsoft.com/office/drawing/2014/main" id="{CD4454F3-6C2E-1C57-616C-0B23CA986353}"/>
                </a:ext>
              </a:extLst>
            </p:cNvPr>
            <p:cNvSpPr txBox="1"/>
            <p:nvPr/>
          </p:nvSpPr>
          <p:spPr>
            <a:xfrm>
              <a:off x="1687089" y="3631116"/>
              <a:ext cx="132462"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40</a:t>
              </a:r>
              <a:endParaRPr sz="1000">
                <a:cs typeface="Goldplay Medium"/>
              </a:endParaRPr>
            </a:p>
          </p:txBody>
        </p:sp>
        <p:sp>
          <p:nvSpPr>
            <p:cNvPr id="76" name="object 46">
              <a:extLst>
                <a:ext uri="{FF2B5EF4-FFF2-40B4-BE49-F238E27FC236}">
                  <a16:creationId xmlns:a16="http://schemas.microsoft.com/office/drawing/2014/main" id="{83A71CD9-F909-B3BF-951F-9A8071C34435}"/>
                </a:ext>
              </a:extLst>
            </p:cNvPr>
            <p:cNvSpPr txBox="1"/>
            <p:nvPr/>
          </p:nvSpPr>
          <p:spPr>
            <a:xfrm>
              <a:off x="1689104" y="3944637"/>
              <a:ext cx="130537"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20</a:t>
              </a:r>
              <a:endParaRPr sz="1000">
                <a:cs typeface="Goldplay Medium"/>
              </a:endParaRPr>
            </a:p>
          </p:txBody>
        </p:sp>
        <p:sp>
          <p:nvSpPr>
            <p:cNvPr id="77" name="object 47">
              <a:extLst>
                <a:ext uri="{FF2B5EF4-FFF2-40B4-BE49-F238E27FC236}">
                  <a16:creationId xmlns:a16="http://schemas.microsoft.com/office/drawing/2014/main" id="{0C1733F0-B98C-B52B-C7A8-DC9BF8C5BFEA}"/>
                </a:ext>
              </a:extLst>
            </p:cNvPr>
            <p:cNvSpPr txBox="1"/>
            <p:nvPr/>
          </p:nvSpPr>
          <p:spPr>
            <a:xfrm>
              <a:off x="1742499" y="4258158"/>
              <a:ext cx="77013" cy="124775"/>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78" name="object 48">
              <a:extLst>
                <a:ext uri="{FF2B5EF4-FFF2-40B4-BE49-F238E27FC236}">
                  <a16:creationId xmlns:a16="http://schemas.microsoft.com/office/drawing/2014/main" id="{1417EA7E-EC9F-A797-A07F-A4FF8F25D2E7}"/>
                </a:ext>
              </a:extLst>
            </p:cNvPr>
            <p:cNvSpPr txBox="1"/>
            <p:nvPr/>
          </p:nvSpPr>
          <p:spPr>
            <a:xfrm>
              <a:off x="1840424" y="4359911"/>
              <a:ext cx="77013" cy="124775"/>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0</a:t>
              </a:r>
              <a:endParaRPr sz="1000">
                <a:cs typeface="Goldplay Medium"/>
              </a:endParaRPr>
            </a:p>
          </p:txBody>
        </p:sp>
        <p:sp>
          <p:nvSpPr>
            <p:cNvPr id="79" name="object 49">
              <a:extLst>
                <a:ext uri="{FF2B5EF4-FFF2-40B4-BE49-F238E27FC236}">
                  <a16:creationId xmlns:a16="http://schemas.microsoft.com/office/drawing/2014/main" id="{8177C7E5-883B-9F86-6036-203CD5680FAB}"/>
                </a:ext>
              </a:extLst>
            </p:cNvPr>
            <p:cNvSpPr txBox="1"/>
            <p:nvPr/>
          </p:nvSpPr>
          <p:spPr>
            <a:xfrm>
              <a:off x="2744316" y="4359911"/>
              <a:ext cx="70851" cy="124775"/>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4</a:t>
              </a:r>
              <a:endParaRPr sz="1000">
                <a:cs typeface="Goldplay Medium"/>
              </a:endParaRPr>
            </a:p>
          </p:txBody>
        </p:sp>
        <p:sp>
          <p:nvSpPr>
            <p:cNvPr id="80" name="object 50">
              <a:extLst>
                <a:ext uri="{FF2B5EF4-FFF2-40B4-BE49-F238E27FC236}">
                  <a16:creationId xmlns:a16="http://schemas.microsoft.com/office/drawing/2014/main" id="{849596C8-9AE5-FF98-E01B-79695C8BFDF3}"/>
                </a:ext>
              </a:extLst>
            </p:cNvPr>
            <p:cNvSpPr txBox="1"/>
            <p:nvPr/>
          </p:nvSpPr>
          <p:spPr>
            <a:xfrm>
              <a:off x="4530841" y="4359911"/>
              <a:ext cx="132399"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12</a:t>
              </a:r>
              <a:endParaRPr sz="1000" dirty="0">
                <a:cs typeface="Goldplay Medium"/>
              </a:endParaRPr>
            </a:p>
          </p:txBody>
        </p:sp>
        <p:sp>
          <p:nvSpPr>
            <p:cNvPr id="81" name="object 51">
              <a:extLst>
                <a:ext uri="{FF2B5EF4-FFF2-40B4-BE49-F238E27FC236}">
                  <a16:creationId xmlns:a16="http://schemas.microsoft.com/office/drawing/2014/main" id="{26393BBF-FCCF-4A64-32C2-B4C1C1383B98}"/>
                </a:ext>
              </a:extLst>
            </p:cNvPr>
            <p:cNvSpPr txBox="1"/>
            <p:nvPr/>
          </p:nvSpPr>
          <p:spPr>
            <a:xfrm>
              <a:off x="2294888" y="4359911"/>
              <a:ext cx="68926" cy="124775"/>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2</a:t>
              </a:r>
              <a:endParaRPr sz="1000">
                <a:cs typeface="Goldplay Medium"/>
              </a:endParaRPr>
            </a:p>
          </p:txBody>
        </p:sp>
        <p:sp>
          <p:nvSpPr>
            <p:cNvPr id="82" name="object 52">
              <a:extLst>
                <a:ext uri="{FF2B5EF4-FFF2-40B4-BE49-F238E27FC236}">
                  <a16:creationId xmlns:a16="http://schemas.microsoft.com/office/drawing/2014/main" id="{59063566-2239-B879-CDBA-970BC6AC0DFE}"/>
                </a:ext>
              </a:extLst>
            </p:cNvPr>
            <p:cNvSpPr txBox="1"/>
            <p:nvPr/>
          </p:nvSpPr>
          <p:spPr>
            <a:xfrm>
              <a:off x="4076377" y="4359911"/>
              <a:ext cx="109358" cy="243264"/>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10</a:t>
              </a:r>
              <a:endParaRPr sz="1000" dirty="0">
                <a:cs typeface="Goldplay Medium"/>
              </a:endParaRPr>
            </a:p>
          </p:txBody>
        </p:sp>
        <p:sp>
          <p:nvSpPr>
            <p:cNvPr id="83" name="object 53">
              <a:extLst>
                <a:ext uri="{FF2B5EF4-FFF2-40B4-BE49-F238E27FC236}">
                  <a16:creationId xmlns:a16="http://schemas.microsoft.com/office/drawing/2014/main" id="{2BC38975-5D43-54C8-61AF-A327FC1F6742}"/>
                </a:ext>
              </a:extLst>
            </p:cNvPr>
            <p:cNvSpPr txBox="1"/>
            <p:nvPr/>
          </p:nvSpPr>
          <p:spPr>
            <a:xfrm>
              <a:off x="3194448" y="4359911"/>
              <a:ext cx="71622" cy="124775"/>
            </a:xfrm>
            <a:prstGeom prst="rect">
              <a:avLst/>
            </a:prstGeom>
          </p:spPr>
          <p:txBody>
            <a:bodyPr vert="horz" wrap="square" lIns="0" tIns="8086" rIns="0" bIns="0" rtlCol="0">
              <a:spAutoFit/>
            </a:bodyPr>
            <a:lstStyle/>
            <a:p>
              <a:pPr marL="7701">
                <a:spcBef>
                  <a:spcPts val="64"/>
                </a:spcBef>
              </a:pPr>
              <a:r>
                <a:rPr sz="1000" spc="-30" dirty="0">
                  <a:solidFill>
                    <a:srgbClr val="22346A"/>
                  </a:solidFill>
                  <a:cs typeface="Goldplay Medium"/>
                </a:rPr>
                <a:t>6</a:t>
              </a:r>
              <a:endParaRPr sz="1000">
                <a:cs typeface="Goldplay Medium"/>
              </a:endParaRPr>
            </a:p>
          </p:txBody>
        </p:sp>
        <p:sp>
          <p:nvSpPr>
            <p:cNvPr id="84" name="object 54">
              <a:extLst>
                <a:ext uri="{FF2B5EF4-FFF2-40B4-BE49-F238E27FC236}">
                  <a16:creationId xmlns:a16="http://schemas.microsoft.com/office/drawing/2014/main" id="{62CFA99F-106F-023C-8E77-C35BEF05D986}"/>
                </a:ext>
              </a:extLst>
            </p:cNvPr>
            <p:cNvSpPr txBox="1"/>
            <p:nvPr/>
          </p:nvSpPr>
          <p:spPr>
            <a:xfrm>
              <a:off x="4980270" y="4359911"/>
              <a:ext cx="172215"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14</a:t>
              </a:r>
              <a:endParaRPr sz="1000">
                <a:cs typeface="Goldplay Medium"/>
              </a:endParaRPr>
            </a:p>
          </p:txBody>
        </p:sp>
        <p:sp>
          <p:nvSpPr>
            <p:cNvPr id="85" name="object 55">
              <a:extLst>
                <a:ext uri="{FF2B5EF4-FFF2-40B4-BE49-F238E27FC236}">
                  <a16:creationId xmlns:a16="http://schemas.microsoft.com/office/drawing/2014/main" id="{B578F937-7A41-A071-3F30-87B295F98A17}"/>
                </a:ext>
              </a:extLst>
            </p:cNvPr>
            <p:cNvSpPr txBox="1"/>
            <p:nvPr/>
          </p:nvSpPr>
          <p:spPr>
            <a:xfrm>
              <a:off x="5430402" y="4359911"/>
              <a:ext cx="130208" cy="124775"/>
            </a:xfrm>
            <a:prstGeom prst="rect">
              <a:avLst/>
            </a:prstGeom>
          </p:spPr>
          <p:txBody>
            <a:bodyPr vert="horz" wrap="square" lIns="0" tIns="8086" rIns="0" bIns="0" rtlCol="0">
              <a:spAutoFit/>
            </a:bodyPr>
            <a:lstStyle/>
            <a:p>
              <a:pPr marL="7701">
                <a:spcBef>
                  <a:spcPts val="64"/>
                </a:spcBef>
              </a:pPr>
              <a:r>
                <a:rPr sz="1000" spc="-15" dirty="0">
                  <a:solidFill>
                    <a:srgbClr val="22346A"/>
                  </a:solidFill>
                  <a:cs typeface="Goldplay Medium"/>
                </a:rPr>
                <a:t>16</a:t>
              </a:r>
              <a:endParaRPr sz="1000">
                <a:cs typeface="Goldplay Medium"/>
              </a:endParaRPr>
            </a:p>
          </p:txBody>
        </p:sp>
        <p:sp>
          <p:nvSpPr>
            <p:cNvPr id="86" name="object 56">
              <a:extLst>
                <a:ext uri="{FF2B5EF4-FFF2-40B4-BE49-F238E27FC236}">
                  <a16:creationId xmlns:a16="http://schemas.microsoft.com/office/drawing/2014/main" id="{BBED0078-7C9B-884D-8BE4-47EB905EDBC3}"/>
                </a:ext>
              </a:extLst>
            </p:cNvPr>
            <p:cNvSpPr txBox="1"/>
            <p:nvPr/>
          </p:nvSpPr>
          <p:spPr>
            <a:xfrm>
              <a:off x="1418424" y="3014894"/>
              <a:ext cx="121833" cy="938787"/>
            </a:xfrm>
            <a:prstGeom prst="rect">
              <a:avLst/>
            </a:prstGeom>
          </p:spPr>
          <p:txBody>
            <a:bodyPr vert="vert270" wrap="square" lIns="0" tIns="0" rIns="0" bIns="0" rtlCol="0">
              <a:spAutoFit/>
            </a:bodyPr>
            <a:lstStyle/>
            <a:p>
              <a:pPr marL="7701" algn="ctr">
                <a:lnSpc>
                  <a:spcPts val="1386"/>
                </a:lnSpc>
              </a:pPr>
              <a:r>
                <a:rPr sz="1400" dirty="0">
                  <a:solidFill>
                    <a:srgbClr val="22346A"/>
                  </a:solidFill>
                  <a:cs typeface="Goldplay Medium"/>
                </a:rPr>
                <a:t>Pacientes</a:t>
              </a:r>
              <a:r>
                <a:rPr sz="1400" spc="15" dirty="0">
                  <a:solidFill>
                    <a:srgbClr val="22346A"/>
                  </a:solidFill>
                  <a:cs typeface="Goldplay Medium"/>
                </a:rPr>
                <a:t> </a:t>
              </a:r>
              <a:r>
                <a:rPr sz="1400" spc="-15" dirty="0">
                  <a:solidFill>
                    <a:srgbClr val="22346A"/>
                  </a:solidFill>
                  <a:cs typeface="Goldplay Medium"/>
                </a:rPr>
                <a:t>(%)</a:t>
              </a:r>
              <a:endParaRPr sz="1400" dirty="0">
                <a:cs typeface="Goldplay Medium"/>
              </a:endParaRPr>
            </a:p>
          </p:txBody>
        </p:sp>
        <p:sp>
          <p:nvSpPr>
            <p:cNvPr id="87" name="object 57">
              <a:extLst>
                <a:ext uri="{FF2B5EF4-FFF2-40B4-BE49-F238E27FC236}">
                  <a16:creationId xmlns:a16="http://schemas.microsoft.com/office/drawing/2014/main" id="{5895A828-26E8-5E60-EB1A-10315DC9E34D}"/>
                </a:ext>
              </a:extLst>
            </p:cNvPr>
            <p:cNvSpPr txBox="1"/>
            <p:nvPr/>
          </p:nvSpPr>
          <p:spPr>
            <a:xfrm>
              <a:off x="5394027" y="3472401"/>
              <a:ext cx="701973" cy="611843"/>
            </a:xfrm>
            <a:prstGeom prst="rect">
              <a:avLst/>
            </a:prstGeom>
          </p:spPr>
          <p:txBody>
            <a:bodyPr vert="horz" wrap="square" lIns="0" tIns="30035" rIns="0" bIns="0" rtlCol="0">
              <a:spAutoFit/>
            </a:bodyPr>
            <a:lstStyle/>
            <a:p>
              <a:pPr marR="18483" algn="r">
                <a:spcBef>
                  <a:spcPts val="236"/>
                </a:spcBef>
              </a:pPr>
              <a:r>
                <a:rPr sz="2800" b="1" baseline="44444" dirty="0">
                  <a:solidFill>
                    <a:srgbClr val="B0059E"/>
                  </a:solidFill>
                  <a:cs typeface="Goldplay SemiBold"/>
                </a:rPr>
                <a:t>**</a:t>
              </a:r>
              <a:r>
                <a:rPr sz="2800" b="1" spc="341" baseline="44444" dirty="0">
                  <a:solidFill>
                    <a:srgbClr val="B0059E"/>
                  </a:solidFill>
                  <a:cs typeface="Goldplay SemiBold"/>
                </a:rPr>
                <a:t> </a:t>
              </a:r>
              <a:r>
                <a:rPr sz="2400" b="1" spc="-12" dirty="0">
                  <a:solidFill>
                    <a:srgbClr val="B0059E"/>
                  </a:solidFill>
                  <a:cs typeface="Goldplay SemiBold"/>
                </a:rPr>
                <a:t>42,0</a:t>
              </a:r>
              <a:endParaRPr sz="2400">
                <a:cs typeface="Goldplay SemiBold"/>
              </a:endParaRPr>
            </a:p>
            <a:p>
              <a:pPr marR="42742" algn="r">
                <a:spcBef>
                  <a:spcPts val="182"/>
                </a:spcBef>
              </a:pPr>
              <a:r>
                <a:rPr sz="2400" b="1" spc="-12" dirty="0">
                  <a:solidFill>
                    <a:srgbClr val="A3A3A3"/>
                  </a:solidFill>
                  <a:cs typeface="Goldplay SemiBold"/>
                </a:rPr>
                <a:t>24,5</a:t>
              </a:r>
              <a:endParaRPr sz="2400">
                <a:cs typeface="Goldplay SemiBold"/>
              </a:endParaRPr>
            </a:p>
          </p:txBody>
        </p:sp>
        <p:grpSp>
          <p:nvGrpSpPr>
            <p:cNvPr id="88" name="object 58">
              <a:extLst>
                <a:ext uri="{FF2B5EF4-FFF2-40B4-BE49-F238E27FC236}">
                  <a16:creationId xmlns:a16="http://schemas.microsoft.com/office/drawing/2014/main" id="{1E58E222-CD44-EF9D-456F-2B442577D169}"/>
                </a:ext>
              </a:extLst>
            </p:cNvPr>
            <p:cNvGrpSpPr/>
            <p:nvPr/>
          </p:nvGrpSpPr>
          <p:grpSpPr>
            <a:xfrm>
              <a:off x="1837025" y="2731850"/>
              <a:ext cx="3692384" cy="1626898"/>
              <a:chOff x="4968933" y="5573128"/>
              <a:chExt cx="6089015" cy="2682875"/>
            </a:xfrm>
          </p:grpSpPr>
          <p:sp>
            <p:nvSpPr>
              <p:cNvPr id="101" name="object 59">
                <a:extLst>
                  <a:ext uri="{FF2B5EF4-FFF2-40B4-BE49-F238E27FC236}">
                    <a16:creationId xmlns:a16="http://schemas.microsoft.com/office/drawing/2014/main" id="{52656ED1-6E39-0A27-2799-C03C1BFEEFC3}"/>
                  </a:ext>
                </a:extLst>
              </p:cNvPr>
              <p:cNvSpPr/>
              <p:nvPr/>
            </p:nvSpPr>
            <p:spPr>
              <a:xfrm>
                <a:off x="5037312" y="55731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400"/>
              </a:p>
            </p:txBody>
          </p:sp>
          <p:sp>
            <p:nvSpPr>
              <p:cNvPr id="102" name="object 60">
                <a:extLst>
                  <a:ext uri="{FF2B5EF4-FFF2-40B4-BE49-F238E27FC236}">
                    <a16:creationId xmlns:a16="http://schemas.microsoft.com/office/drawing/2014/main" id="{A78A6C19-8419-5A69-C3EA-0B74B89A9B1A}"/>
                  </a:ext>
                </a:extLst>
              </p:cNvPr>
              <p:cNvSpPr/>
              <p:nvPr/>
            </p:nvSpPr>
            <p:spPr>
              <a:xfrm>
                <a:off x="4968933" y="8200830"/>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400"/>
              </a:p>
            </p:txBody>
          </p:sp>
          <p:sp>
            <p:nvSpPr>
              <p:cNvPr id="103" name="object 61">
                <a:extLst>
                  <a:ext uri="{FF2B5EF4-FFF2-40B4-BE49-F238E27FC236}">
                    <a16:creationId xmlns:a16="http://schemas.microsoft.com/office/drawing/2014/main" id="{D2EB3AE9-8641-212F-3C05-AFCB8AAC111A}"/>
                  </a:ext>
                </a:extLst>
              </p:cNvPr>
              <p:cNvSpPr/>
              <p:nvPr/>
            </p:nvSpPr>
            <p:spPr>
              <a:xfrm>
                <a:off x="4968936" y="562875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4" name="object 62">
                <a:extLst>
                  <a:ext uri="{FF2B5EF4-FFF2-40B4-BE49-F238E27FC236}">
                    <a16:creationId xmlns:a16="http://schemas.microsoft.com/office/drawing/2014/main" id="{09D7E2E1-8CFA-23EE-BA49-B7670233FA73}"/>
                  </a:ext>
                </a:extLst>
              </p:cNvPr>
              <p:cNvSpPr/>
              <p:nvPr/>
            </p:nvSpPr>
            <p:spPr>
              <a:xfrm>
                <a:off x="4968936" y="615099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5" name="object 63">
                <a:extLst>
                  <a:ext uri="{FF2B5EF4-FFF2-40B4-BE49-F238E27FC236}">
                    <a16:creationId xmlns:a16="http://schemas.microsoft.com/office/drawing/2014/main" id="{88E6D69A-8D5D-B64D-7C29-417E8947B127}"/>
                  </a:ext>
                </a:extLst>
              </p:cNvPr>
              <p:cNvSpPr/>
              <p:nvPr/>
            </p:nvSpPr>
            <p:spPr>
              <a:xfrm>
                <a:off x="4968936" y="666128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6" name="object 64">
                <a:extLst>
                  <a:ext uri="{FF2B5EF4-FFF2-40B4-BE49-F238E27FC236}">
                    <a16:creationId xmlns:a16="http://schemas.microsoft.com/office/drawing/2014/main" id="{141EC011-1737-FA9D-EF80-360877BC6D33}"/>
                  </a:ext>
                </a:extLst>
              </p:cNvPr>
              <p:cNvSpPr/>
              <p:nvPr/>
            </p:nvSpPr>
            <p:spPr>
              <a:xfrm>
                <a:off x="4968936" y="717141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7" name="object 65">
                <a:extLst>
                  <a:ext uri="{FF2B5EF4-FFF2-40B4-BE49-F238E27FC236}">
                    <a16:creationId xmlns:a16="http://schemas.microsoft.com/office/drawing/2014/main" id="{DB3D9F13-0805-3B24-019A-18429F88C042}"/>
                  </a:ext>
                </a:extLst>
              </p:cNvPr>
              <p:cNvSpPr/>
              <p:nvPr/>
            </p:nvSpPr>
            <p:spPr>
              <a:xfrm>
                <a:off x="4968936" y="768203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400"/>
              </a:p>
            </p:txBody>
          </p:sp>
          <p:sp>
            <p:nvSpPr>
              <p:cNvPr id="108" name="object 66">
                <a:extLst>
                  <a:ext uri="{FF2B5EF4-FFF2-40B4-BE49-F238E27FC236}">
                    <a16:creationId xmlns:a16="http://schemas.microsoft.com/office/drawing/2014/main" id="{9C7150D6-F4AF-611F-CE79-D861503B7C52}"/>
                  </a:ext>
                </a:extLst>
              </p:cNvPr>
              <p:cNvSpPr/>
              <p:nvPr/>
            </p:nvSpPr>
            <p:spPr>
              <a:xfrm>
                <a:off x="577731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09" name="object 67">
                <a:extLst>
                  <a:ext uri="{FF2B5EF4-FFF2-40B4-BE49-F238E27FC236}">
                    <a16:creationId xmlns:a16="http://schemas.microsoft.com/office/drawing/2014/main" id="{1A256DC3-85E0-53F9-2D47-D5DA8F4EF66E}"/>
                  </a:ext>
                </a:extLst>
              </p:cNvPr>
              <p:cNvSpPr/>
              <p:nvPr/>
            </p:nvSpPr>
            <p:spPr>
              <a:xfrm>
                <a:off x="652401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0" name="object 68">
                <a:extLst>
                  <a:ext uri="{FF2B5EF4-FFF2-40B4-BE49-F238E27FC236}">
                    <a16:creationId xmlns:a16="http://schemas.microsoft.com/office/drawing/2014/main" id="{BE3DC14D-E21D-8627-99B8-E2A1B763EFFF}"/>
                  </a:ext>
                </a:extLst>
              </p:cNvPr>
              <p:cNvSpPr/>
              <p:nvPr/>
            </p:nvSpPr>
            <p:spPr>
              <a:xfrm>
                <a:off x="727072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1" name="object 69">
                <a:extLst>
                  <a:ext uri="{FF2B5EF4-FFF2-40B4-BE49-F238E27FC236}">
                    <a16:creationId xmlns:a16="http://schemas.microsoft.com/office/drawing/2014/main" id="{81804124-8956-8A02-E447-AADA7B867A41}"/>
                  </a:ext>
                </a:extLst>
              </p:cNvPr>
              <p:cNvSpPr/>
              <p:nvPr/>
            </p:nvSpPr>
            <p:spPr>
              <a:xfrm>
                <a:off x="800384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2" name="object 70">
                <a:extLst>
                  <a:ext uri="{FF2B5EF4-FFF2-40B4-BE49-F238E27FC236}">
                    <a16:creationId xmlns:a16="http://schemas.microsoft.com/office/drawing/2014/main" id="{FD84A409-4131-3108-D030-B564F2233ED1}"/>
                  </a:ext>
                </a:extLst>
              </p:cNvPr>
              <p:cNvSpPr/>
              <p:nvPr/>
            </p:nvSpPr>
            <p:spPr>
              <a:xfrm>
                <a:off x="875055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3" name="object 71">
                <a:extLst>
                  <a:ext uri="{FF2B5EF4-FFF2-40B4-BE49-F238E27FC236}">
                    <a16:creationId xmlns:a16="http://schemas.microsoft.com/office/drawing/2014/main" id="{D65F99B4-BC3B-87D7-D7BE-D8F0F9108EAC}"/>
                  </a:ext>
                </a:extLst>
              </p:cNvPr>
              <p:cNvSpPr/>
              <p:nvPr/>
            </p:nvSpPr>
            <p:spPr>
              <a:xfrm>
                <a:off x="9497419"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4" name="object 72">
                <a:extLst>
                  <a:ext uri="{FF2B5EF4-FFF2-40B4-BE49-F238E27FC236}">
                    <a16:creationId xmlns:a16="http://schemas.microsoft.com/office/drawing/2014/main" id="{A5CB4C2F-883D-B192-42DE-A776A89F07ED}"/>
                  </a:ext>
                </a:extLst>
              </p:cNvPr>
              <p:cNvSpPr/>
              <p:nvPr/>
            </p:nvSpPr>
            <p:spPr>
              <a:xfrm>
                <a:off x="1023038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sp>
            <p:nvSpPr>
              <p:cNvPr id="115" name="object 73">
                <a:extLst>
                  <a:ext uri="{FF2B5EF4-FFF2-40B4-BE49-F238E27FC236}">
                    <a16:creationId xmlns:a16="http://schemas.microsoft.com/office/drawing/2014/main" id="{2920FD65-02B8-BE46-8B80-2F8F13E540F7}"/>
                  </a:ext>
                </a:extLst>
              </p:cNvPr>
              <p:cNvSpPr/>
              <p:nvPr/>
            </p:nvSpPr>
            <p:spPr>
              <a:xfrm>
                <a:off x="10977087"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400"/>
              </a:p>
            </p:txBody>
          </p:sp>
          <p:pic>
            <p:nvPicPr>
              <p:cNvPr id="116" name="object 74">
                <a:extLst>
                  <a:ext uri="{FF2B5EF4-FFF2-40B4-BE49-F238E27FC236}">
                    <a16:creationId xmlns:a16="http://schemas.microsoft.com/office/drawing/2014/main" id="{4EC1B168-AB5B-F7F6-E552-A05887AB762A}"/>
                  </a:ext>
                </a:extLst>
              </p:cNvPr>
              <p:cNvPicPr/>
              <p:nvPr/>
            </p:nvPicPr>
            <p:blipFill>
              <a:blip r:embed="rId3" cstate="print"/>
              <a:stretch>
                <a:fillRect/>
              </a:stretch>
            </p:blipFill>
            <p:spPr>
              <a:xfrm>
                <a:off x="6463322" y="7603139"/>
                <a:ext cx="120289" cy="120184"/>
              </a:xfrm>
              <a:prstGeom prst="rect">
                <a:avLst/>
              </a:prstGeom>
            </p:spPr>
          </p:pic>
          <p:pic>
            <p:nvPicPr>
              <p:cNvPr id="117" name="object 75">
                <a:extLst>
                  <a:ext uri="{FF2B5EF4-FFF2-40B4-BE49-F238E27FC236}">
                    <a16:creationId xmlns:a16="http://schemas.microsoft.com/office/drawing/2014/main" id="{BD0AEEA9-A6C4-816B-0455-67B920C52D0C}"/>
                  </a:ext>
                </a:extLst>
              </p:cNvPr>
              <p:cNvPicPr/>
              <p:nvPr/>
            </p:nvPicPr>
            <p:blipFill>
              <a:blip r:embed="rId4" cstate="print"/>
              <a:stretch>
                <a:fillRect/>
              </a:stretch>
            </p:blipFill>
            <p:spPr>
              <a:xfrm>
                <a:off x="7945077" y="7379182"/>
                <a:ext cx="120289" cy="120184"/>
              </a:xfrm>
              <a:prstGeom prst="rect">
                <a:avLst/>
              </a:prstGeom>
            </p:spPr>
          </p:pic>
          <p:pic>
            <p:nvPicPr>
              <p:cNvPr id="118" name="object 76">
                <a:extLst>
                  <a:ext uri="{FF2B5EF4-FFF2-40B4-BE49-F238E27FC236}">
                    <a16:creationId xmlns:a16="http://schemas.microsoft.com/office/drawing/2014/main" id="{86736491-8688-723C-2A88-17F63507174A}"/>
                  </a:ext>
                </a:extLst>
              </p:cNvPr>
              <p:cNvPicPr/>
              <p:nvPr/>
            </p:nvPicPr>
            <p:blipFill>
              <a:blip r:embed="rId5" cstate="print"/>
              <a:stretch>
                <a:fillRect/>
              </a:stretch>
            </p:blipFill>
            <p:spPr>
              <a:xfrm>
                <a:off x="9441935" y="7082505"/>
                <a:ext cx="120289" cy="120184"/>
              </a:xfrm>
              <a:prstGeom prst="rect">
                <a:avLst/>
              </a:prstGeom>
            </p:spPr>
          </p:pic>
          <p:pic>
            <p:nvPicPr>
              <p:cNvPr id="119" name="object 77">
                <a:extLst>
                  <a:ext uri="{FF2B5EF4-FFF2-40B4-BE49-F238E27FC236}">
                    <a16:creationId xmlns:a16="http://schemas.microsoft.com/office/drawing/2014/main" id="{9531CB66-998B-4634-F155-7DEB2975B8B6}"/>
                  </a:ext>
                </a:extLst>
              </p:cNvPr>
              <p:cNvPicPr/>
              <p:nvPr/>
            </p:nvPicPr>
            <p:blipFill>
              <a:blip r:embed="rId3" cstate="print"/>
              <a:stretch>
                <a:fillRect/>
              </a:stretch>
            </p:blipFill>
            <p:spPr>
              <a:xfrm>
                <a:off x="10923688" y="7046905"/>
                <a:ext cx="120289" cy="120184"/>
              </a:xfrm>
              <a:prstGeom prst="rect">
                <a:avLst/>
              </a:prstGeom>
            </p:spPr>
          </p:pic>
          <p:pic>
            <p:nvPicPr>
              <p:cNvPr id="120" name="object 78">
                <a:extLst>
                  <a:ext uri="{FF2B5EF4-FFF2-40B4-BE49-F238E27FC236}">
                    <a16:creationId xmlns:a16="http://schemas.microsoft.com/office/drawing/2014/main" id="{12AC9324-27F9-4A4C-0C8E-B58AB8037B5A}"/>
                  </a:ext>
                </a:extLst>
              </p:cNvPr>
              <p:cNvPicPr/>
              <p:nvPr/>
            </p:nvPicPr>
            <p:blipFill>
              <a:blip r:embed="rId6" cstate="print"/>
              <a:stretch>
                <a:fillRect/>
              </a:stretch>
            </p:blipFill>
            <p:spPr>
              <a:xfrm>
                <a:off x="6463323" y="7925062"/>
                <a:ext cx="120289" cy="120184"/>
              </a:xfrm>
              <a:prstGeom prst="rect">
                <a:avLst/>
              </a:prstGeom>
            </p:spPr>
          </p:pic>
          <p:sp>
            <p:nvSpPr>
              <p:cNvPr id="121" name="object 79">
                <a:extLst>
                  <a:ext uri="{FF2B5EF4-FFF2-40B4-BE49-F238E27FC236}">
                    <a16:creationId xmlns:a16="http://schemas.microsoft.com/office/drawing/2014/main" id="{47896753-62CC-97B3-6816-CE1112651D1F}"/>
                  </a:ext>
                </a:extLst>
              </p:cNvPr>
              <p:cNvSpPr/>
              <p:nvPr/>
            </p:nvSpPr>
            <p:spPr>
              <a:xfrm>
                <a:off x="5727571" y="8067467"/>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400"/>
              </a:p>
            </p:txBody>
          </p:sp>
          <p:pic>
            <p:nvPicPr>
              <p:cNvPr id="122" name="object 80">
                <a:extLst>
                  <a:ext uri="{FF2B5EF4-FFF2-40B4-BE49-F238E27FC236}">
                    <a16:creationId xmlns:a16="http://schemas.microsoft.com/office/drawing/2014/main" id="{A9D966C1-50AA-5042-8604-E26457F4FEAC}"/>
                  </a:ext>
                </a:extLst>
              </p:cNvPr>
              <p:cNvPicPr/>
              <p:nvPr/>
            </p:nvPicPr>
            <p:blipFill>
              <a:blip r:embed="rId7" cstate="print"/>
              <a:stretch>
                <a:fillRect/>
              </a:stretch>
            </p:blipFill>
            <p:spPr>
              <a:xfrm>
                <a:off x="7946696" y="7841992"/>
                <a:ext cx="120289" cy="120184"/>
              </a:xfrm>
              <a:prstGeom prst="rect">
                <a:avLst/>
              </a:prstGeom>
            </p:spPr>
          </p:pic>
          <p:sp>
            <p:nvSpPr>
              <p:cNvPr id="123" name="object 81">
                <a:extLst>
                  <a:ext uri="{FF2B5EF4-FFF2-40B4-BE49-F238E27FC236}">
                    <a16:creationId xmlns:a16="http://schemas.microsoft.com/office/drawing/2014/main" id="{B7270582-8751-1608-743E-04FE6AD46DBB}"/>
                  </a:ext>
                </a:extLst>
              </p:cNvPr>
              <p:cNvSpPr/>
              <p:nvPr/>
            </p:nvSpPr>
            <p:spPr>
              <a:xfrm>
                <a:off x="9149099" y="5698942"/>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400"/>
              </a:p>
            </p:txBody>
          </p:sp>
          <p:sp>
            <p:nvSpPr>
              <p:cNvPr id="124" name="object 82">
                <a:extLst>
                  <a:ext uri="{FF2B5EF4-FFF2-40B4-BE49-F238E27FC236}">
                    <a16:creationId xmlns:a16="http://schemas.microsoft.com/office/drawing/2014/main" id="{76ACDDF2-E7CC-9CB4-EE13-72A4A8878EC8}"/>
                  </a:ext>
                </a:extLst>
              </p:cNvPr>
              <p:cNvSpPr/>
              <p:nvPr/>
            </p:nvSpPr>
            <p:spPr>
              <a:xfrm>
                <a:off x="5190155" y="5698942"/>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400"/>
              </a:p>
            </p:txBody>
          </p:sp>
          <p:pic>
            <p:nvPicPr>
              <p:cNvPr id="125" name="object 83">
                <a:extLst>
                  <a:ext uri="{FF2B5EF4-FFF2-40B4-BE49-F238E27FC236}">
                    <a16:creationId xmlns:a16="http://schemas.microsoft.com/office/drawing/2014/main" id="{4A4F4B8D-BF54-0B25-EE56-F33E0F9D1351}"/>
                  </a:ext>
                </a:extLst>
              </p:cNvPr>
              <p:cNvPicPr/>
              <p:nvPr/>
            </p:nvPicPr>
            <p:blipFill>
              <a:blip r:embed="rId8" cstate="print"/>
              <a:stretch>
                <a:fillRect/>
              </a:stretch>
            </p:blipFill>
            <p:spPr>
              <a:xfrm>
                <a:off x="5414830" y="5628521"/>
                <a:ext cx="150361" cy="150236"/>
              </a:xfrm>
              <a:prstGeom prst="rect">
                <a:avLst/>
              </a:prstGeom>
            </p:spPr>
          </p:pic>
          <p:pic>
            <p:nvPicPr>
              <p:cNvPr id="126" name="object 84">
                <a:extLst>
                  <a:ext uri="{FF2B5EF4-FFF2-40B4-BE49-F238E27FC236}">
                    <a16:creationId xmlns:a16="http://schemas.microsoft.com/office/drawing/2014/main" id="{28ED6790-7E77-9171-733D-9EA2D9FCEE91}"/>
                  </a:ext>
                </a:extLst>
              </p:cNvPr>
              <p:cNvPicPr/>
              <p:nvPr/>
            </p:nvPicPr>
            <p:blipFill>
              <a:blip r:embed="rId9" cstate="print"/>
              <a:stretch>
                <a:fillRect/>
              </a:stretch>
            </p:blipFill>
            <p:spPr>
              <a:xfrm>
                <a:off x="9360515" y="5628521"/>
                <a:ext cx="150361" cy="150236"/>
              </a:xfrm>
              <a:prstGeom prst="rect">
                <a:avLst/>
              </a:prstGeom>
            </p:spPr>
          </p:pic>
          <p:pic>
            <p:nvPicPr>
              <p:cNvPr id="127" name="object 85">
                <a:extLst>
                  <a:ext uri="{FF2B5EF4-FFF2-40B4-BE49-F238E27FC236}">
                    <a16:creationId xmlns:a16="http://schemas.microsoft.com/office/drawing/2014/main" id="{0A7E18B2-6B1C-E0D4-E866-EC6A8C320203}"/>
                  </a:ext>
                </a:extLst>
              </p:cNvPr>
              <p:cNvPicPr/>
              <p:nvPr/>
            </p:nvPicPr>
            <p:blipFill>
              <a:blip r:embed="rId10" cstate="print"/>
              <a:stretch>
                <a:fillRect/>
              </a:stretch>
            </p:blipFill>
            <p:spPr>
              <a:xfrm>
                <a:off x="9441935" y="7474115"/>
                <a:ext cx="120289" cy="120184"/>
              </a:xfrm>
              <a:prstGeom prst="rect">
                <a:avLst/>
              </a:prstGeom>
            </p:spPr>
          </p:pic>
          <p:pic>
            <p:nvPicPr>
              <p:cNvPr id="128" name="object 86">
                <a:extLst>
                  <a:ext uri="{FF2B5EF4-FFF2-40B4-BE49-F238E27FC236}">
                    <a16:creationId xmlns:a16="http://schemas.microsoft.com/office/drawing/2014/main" id="{63270C95-8E62-4219-3923-D66DEC47D470}"/>
                  </a:ext>
                </a:extLst>
              </p:cNvPr>
              <p:cNvPicPr/>
              <p:nvPr/>
            </p:nvPicPr>
            <p:blipFill>
              <a:blip r:embed="rId11" cstate="print"/>
              <a:stretch>
                <a:fillRect/>
              </a:stretch>
            </p:blipFill>
            <p:spPr>
              <a:xfrm>
                <a:off x="10937174" y="7509719"/>
                <a:ext cx="120289" cy="120184"/>
              </a:xfrm>
              <a:prstGeom prst="rect">
                <a:avLst/>
              </a:prstGeom>
            </p:spPr>
          </p:pic>
          <p:sp>
            <p:nvSpPr>
              <p:cNvPr id="129" name="object 87">
                <a:extLst>
                  <a:ext uri="{FF2B5EF4-FFF2-40B4-BE49-F238E27FC236}">
                    <a16:creationId xmlns:a16="http://schemas.microsoft.com/office/drawing/2014/main" id="{B72D3157-F9FC-07D7-5940-83CC87335716}"/>
                  </a:ext>
                </a:extLst>
              </p:cNvPr>
              <p:cNvSpPr/>
              <p:nvPr/>
            </p:nvSpPr>
            <p:spPr>
              <a:xfrm>
                <a:off x="5039285" y="7106132"/>
                <a:ext cx="5945505" cy="1095375"/>
              </a:xfrm>
              <a:custGeom>
                <a:avLst/>
                <a:gdLst/>
                <a:ahLst/>
                <a:cxnLst/>
                <a:rect l="l" t="t" r="r" b="b"/>
                <a:pathLst>
                  <a:path w="5945505" h="1095375">
                    <a:moveTo>
                      <a:pt x="5945358" y="0"/>
                    </a:moveTo>
                    <a:lnTo>
                      <a:pt x="4450115" y="35663"/>
                    </a:lnTo>
                    <a:lnTo>
                      <a:pt x="2966747" y="332283"/>
                    </a:lnTo>
                    <a:lnTo>
                      <a:pt x="1483368" y="557742"/>
                    </a:lnTo>
                    <a:lnTo>
                      <a:pt x="735757" y="985079"/>
                    </a:lnTo>
                    <a:lnTo>
                      <a:pt x="0" y="1094867"/>
                    </a:lnTo>
                  </a:path>
                </a:pathLst>
              </a:custGeom>
              <a:ln w="10230">
                <a:solidFill>
                  <a:srgbClr val="B0059E"/>
                </a:solidFill>
              </a:ln>
            </p:spPr>
            <p:txBody>
              <a:bodyPr wrap="square" lIns="0" tIns="0" rIns="0" bIns="0" rtlCol="0"/>
              <a:lstStyle/>
              <a:p>
                <a:endParaRPr sz="1400"/>
              </a:p>
            </p:txBody>
          </p:sp>
          <p:sp>
            <p:nvSpPr>
              <p:cNvPr id="130" name="object 88">
                <a:extLst>
                  <a:ext uri="{FF2B5EF4-FFF2-40B4-BE49-F238E27FC236}">
                    <a16:creationId xmlns:a16="http://schemas.microsoft.com/office/drawing/2014/main" id="{FCD9ECFC-515E-3F2D-50F3-4E7354CA08A1}"/>
                  </a:ext>
                </a:extLst>
              </p:cNvPr>
              <p:cNvSpPr/>
              <p:nvPr/>
            </p:nvSpPr>
            <p:spPr>
              <a:xfrm>
                <a:off x="5065549" y="7533471"/>
                <a:ext cx="5931535" cy="668020"/>
              </a:xfrm>
              <a:custGeom>
                <a:avLst/>
                <a:gdLst/>
                <a:ahLst/>
                <a:cxnLst/>
                <a:rect l="l" t="t" r="r" b="b"/>
                <a:pathLst>
                  <a:path w="5931534" h="668020">
                    <a:moveTo>
                      <a:pt x="5930960" y="35506"/>
                    </a:moveTo>
                    <a:lnTo>
                      <a:pt x="4435718" y="0"/>
                    </a:lnTo>
                    <a:lnTo>
                      <a:pt x="2940486" y="367789"/>
                    </a:lnTo>
                    <a:lnTo>
                      <a:pt x="1457107" y="450907"/>
                    </a:lnTo>
                    <a:lnTo>
                      <a:pt x="721360" y="605185"/>
                    </a:lnTo>
                    <a:lnTo>
                      <a:pt x="0" y="667518"/>
                    </a:lnTo>
                  </a:path>
                </a:pathLst>
              </a:custGeom>
              <a:ln w="10230">
                <a:solidFill>
                  <a:srgbClr val="A3A3A3"/>
                </a:solidFill>
              </a:ln>
            </p:spPr>
            <p:txBody>
              <a:bodyPr wrap="square" lIns="0" tIns="0" rIns="0" bIns="0" rtlCol="0"/>
              <a:lstStyle/>
              <a:p>
                <a:endParaRPr sz="1400"/>
              </a:p>
            </p:txBody>
          </p:sp>
          <p:pic>
            <p:nvPicPr>
              <p:cNvPr id="131" name="object 89">
                <a:extLst>
                  <a:ext uri="{FF2B5EF4-FFF2-40B4-BE49-F238E27FC236}">
                    <a16:creationId xmlns:a16="http://schemas.microsoft.com/office/drawing/2014/main" id="{BCEED7C7-245C-45EF-0986-5C96A88F8570}"/>
                  </a:ext>
                </a:extLst>
              </p:cNvPr>
              <p:cNvPicPr/>
              <p:nvPr/>
            </p:nvPicPr>
            <p:blipFill>
              <a:blip r:embed="rId12" cstate="print"/>
              <a:stretch>
                <a:fillRect/>
              </a:stretch>
            </p:blipFill>
            <p:spPr>
              <a:xfrm>
                <a:off x="4996586" y="8131087"/>
                <a:ext cx="120289" cy="120184"/>
              </a:xfrm>
              <a:prstGeom prst="rect">
                <a:avLst/>
              </a:prstGeom>
            </p:spPr>
          </p:pic>
          <p:pic>
            <p:nvPicPr>
              <p:cNvPr id="132" name="object 90">
                <a:extLst>
                  <a:ext uri="{FF2B5EF4-FFF2-40B4-BE49-F238E27FC236}">
                    <a16:creationId xmlns:a16="http://schemas.microsoft.com/office/drawing/2014/main" id="{978F3111-ABC7-1C9F-B48B-5BC145AAD8A4}"/>
                  </a:ext>
                </a:extLst>
              </p:cNvPr>
              <p:cNvPicPr/>
              <p:nvPr/>
            </p:nvPicPr>
            <p:blipFill>
              <a:blip r:embed="rId12" cstate="print"/>
              <a:stretch>
                <a:fillRect/>
              </a:stretch>
            </p:blipFill>
            <p:spPr>
              <a:xfrm>
                <a:off x="5715703" y="8031867"/>
                <a:ext cx="120289" cy="120184"/>
              </a:xfrm>
              <a:prstGeom prst="rect">
                <a:avLst/>
              </a:prstGeom>
            </p:spPr>
          </p:pic>
        </p:grpSp>
        <p:sp>
          <p:nvSpPr>
            <p:cNvPr id="89" name="object 91">
              <a:extLst>
                <a:ext uri="{FF2B5EF4-FFF2-40B4-BE49-F238E27FC236}">
                  <a16:creationId xmlns:a16="http://schemas.microsoft.com/office/drawing/2014/main" id="{53692CB5-5E2A-0B9F-4811-0A11CAB39E34}"/>
                </a:ext>
              </a:extLst>
            </p:cNvPr>
            <p:cNvSpPr txBox="1"/>
            <p:nvPr/>
          </p:nvSpPr>
          <p:spPr>
            <a:xfrm>
              <a:off x="4782783" y="2716817"/>
              <a:ext cx="948029" cy="242664"/>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PBO</a:t>
              </a:r>
              <a:r>
                <a:rPr sz="1000" spc="-21" dirty="0">
                  <a:solidFill>
                    <a:srgbClr val="22346A"/>
                  </a:solidFill>
                  <a:cs typeface="Goldplay Medium"/>
                </a:rPr>
                <a:t> </a:t>
              </a:r>
              <a:r>
                <a:rPr sz="1000" spc="-6" dirty="0">
                  <a:solidFill>
                    <a:srgbClr val="22346A"/>
                  </a:solidFill>
                  <a:cs typeface="Goldplay Medium"/>
                </a:rPr>
                <a:t>C2S+TCS</a:t>
              </a:r>
              <a:r>
                <a:rPr sz="1000" spc="-18" dirty="0">
                  <a:solidFill>
                    <a:srgbClr val="22346A"/>
                  </a:solidFill>
                  <a:cs typeface="Goldplay Medium"/>
                </a:rPr>
                <a:t> </a:t>
              </a:r>
              <a:r>
                <a:rPr sz="1000" spc="-6" dirty="0">
                  <a:solidFill>
                    <a:srgbClr val="22346A"/>
                  </a:solidFill>
                  <a:cs typeface="Goldplay Medium"/>
                </a:rPr>
                <a:t>(N=111)</a:t>
              </a:r>
              <a:endParaRPr sz="1000">
                <a:cs typeface="Goldplay Medium"/>
              </a:endParaRPr>
            </a:p>
          </p:txBody>
        </p:sp>
        <p:sp>
          <p:nvSpPr>
            <p:cNvPr id="90" name="object 92">
              <a:extLst>
                <a:ext uri="{FF2B5EF4-FFF2-40B4-BE49-F238E27FC236}">
                  <a16:creationId xmlns:a16="http://schemas.microsoft.com/office/drawing/2014/main" id="{06020D3F-4DB7-E837-2638-B91BFE45778A}"/>
                </a:ext>
              </a:extLst>
            </p:cNvPr>
            <p:cNvSpPr txBox="1"/>
            <p:nvPr/>
          </p:nvSpPr>
          <p:spPr>
            <a:xfrm>
              <a:off x="2392710" y="2716817"/>
              <a:ext cx="1334634" cy="242664"/>
            </a:xfrm>
            <a:prstGeom prst="rect">
              <a:avLst/>
            </a:prstGeom>
          </p:spPr>
          <p:txBody>
            <a:bodyPr vert="horz" wrap="square" lIns="0" tIns="7316" rIns="0" bIns="0" rtlCol="0">
              <a:spAutoFit/>
            </a:bodyPr>
            <a:lstStyle/>
            <a:p>
              <a:pPr marL="7701">
                <a:spcBef>
                  <a:spcPts val="58"/>
                </a:spcBef>
              </a:pPr>
              <a:r>
                <a:rPr sz="1000" dirty="0">
                  <a:solidFill>
                    <a:srgbClr val="22346A"/>
                  </a:solidFill>
                  <a:cs typeface="Goldplay Medium"/>
                </a:rPr>
                <a:t>LEB</a:t>
              </a:r>
              <a:r>
                <a:rPr sz="1000" spc="-24" dirty="0">
                  <a:solidFill>
                    <a:srgbClr val="22346A"/>
                  </a:solidFill>
                  <a:cs typeface="Goldplay Medium"/>
                </a:rPr>
                <a:t> </a:t>
              </a:r>
              <a:r>
                <a:rPr sz="1000" dirty="0">
                  <a:solidFill>
                    <a:srgbClr val="22346A"/>
                  </a:solidFill>
                  <a:cs typeface="Goldplay Medium"/>
                </a:rPr>
                <a:t>250mg</a:t>
              </a:r>
              <a:r>
                <a:rPr sz="1000" spc="-21" dirty="0">
                  <a:solidFill>
                    <a:srgbClr val="22346A"/>
                  </a:solidFill>
                  <a:cs typeface="Goldplay Medium"/>
                </a:rPr>
                <a:t> </a:t>
              </a:r>
              <a:r>
                <a:rPr sz="1000" spc="-6" dirty="0">
                  <a:solidFill>
                    <a:srgbClr val="22346A"/>
                  </a:solidFill>
                  <a:cs typeface="Goldplay Medium"/>
                </a:rPr>
                <a:t>C2S+TCS</a:t>
              </a:r>
              <a:r>
                <a:rPr sz="1000" spc="-21" dirty="0">
                  <a:solidFill>
                    <a:srgbClr val="22346A"/>
                  </a:solidFill>
                  <a:cs typeface="Goldplay Medium"/>
                </a:rPr>
                <a:t> </a:t>
              </a:r>
              <a:r>
                <a:rPr sz="1000" spc="-6" dirty="0">
                  <a:solidFill>
                    <a:srgbClr val="22346A"/>
                  </a:solidFill>
                  <a:cs typeface="Goldplay Medium"/>
                </a:rPr>
                <a:t>(N=220)</a:t>
              </a:r>
              <a:endParaRPr sz="1000" dirty="0">
                <a:cs typeface="Goldplay Medium"/>
              </a:endParaRPr>
            </a:p>
          </p:txBody>
        </p:sp>
        <p:sp>
          <p:nvSpPr>
            <p:cNvPr id="91" name="object 93">
              <a:extLst>
                <a:ext uri="{FF2B5EF4-FFF2-40B4-BE49-F238E27FC236}">
                  <a16:creationId xmlns:a16="http://schemas.microsoft.com/office/drawing/2014/main" id="{DAACE73E-66CC-FF53-FFDD-17AF864836C9}"/>
                </a:ext>
              </a:extLst>
            </p:cNvPr>
            <p:cNvSpPr txBox="1"/>
            <p:nvPr/>
          </p:nvSpPr>
          <p:spPr>
            <a:xfrm>
              <a:off x="2634880" y="3782886"/>
              <a:ext cx="269930" cy="386647"/>
            </a:xfrm>
            <a:prstGeom prst="rect">
              <a:avLst/>
            </a:prstGeom>
          </p:spPr>
          <p:txBody>
            <a:bodyPr vert="horz" wrap="square" lIns="0" tIns="9627" rIns="0" bIns="0" rtlCol="0">
              <a:spAutoFit/>
            </a:bodyPr>
            <a:lstStyle/>
            <a:p>
              <a:pPr marL="7701">
                <a:spcBef>
                  <a:spcPts val="76"/>
                </a:spcBef>
              </a:pPr>
              <a:r>
                <a:rPr sz="1600" spc="-27" dirty="0">
                  <a:solidFill>
                    <a:srgbClr val="B0059E"/>
                  </a:solidFill>
                  <a:cs typeface="Goldplay Light"/>
                </a:rPr>
                <a:t>20,9</a:t>
              </a:r>
              <a:endParaRPr sz="1600">
                <a:cs typeface="Goldplay Light"/>
              </a:endParaRPr>
            </a:p>
          </p:txBody>
        </p:sp>
        <p:sp>
          <p:nvSpPr>
            <p:cNvPr id="92" name="object 94">
              <a:extLst>
                <a:ext uri="{FF2B5EF4-FFF2-40B4-BE49-F238E27FC236}">
                  <a16:creationId xmlns:a16="http://schemas.microsoft.com/office/drawing/2014/main" id="{B1D17994-BE16-171C-09DF-1E666E12BC04}"/>
                </a:ext>
              </a:extLst>
            </p:cNvPr>
            <p:cNvSpPr txBox="1"/>
            <p:nvPr/>
          </p:nvSpPr>
          <p:spPr>
            <a:xfrm>
              <a:off x="3546473" y="3644669"/>
              <a:ext cx="270315" cy="386647"/>
            </a:xfrm>
            <a:prstGeom prst="rect">
              <a:avLst/>
            </a:prstGeom>
          </p:spPr>
          <p:txBody>
            <a:bodyPr vert="horz" wrap="square" lIns="0" tIns="9627" rIns="0" bIns="0" rtlCol="0">
              <a:spAutoFit/>
            </a:bodyPr>
            <a:lstStyle/>
            <a:p>
              <a:pPr marL="7701">
                <a:spcBef>
                  <a:spcPts val="76"/>
                </a:spcBef>
              </a:pPr>
              <a:r>
                <a:rPr sz="1600" spc="-12" dirty="0">
                  <a:solidFill>
                    <a:srgbClr val="B0059E"/>
                  </a:solidFill>
                  <a:cs typeface="Goldplay Light"/>
                </a:rPr>
                <a:t>29,4</a:t>
              </a:r>
              <a:endParaRPr sz="1600">
                <a:cs typeface="Goldplay Light"/>
              </a:endParaRPr>
            </a:p>
          </p:txBody>
        </p:sp>
        <p:sp>
          <p:nvSpPr>
            <p:cNvPr id="93" name="object 95">
              <a:extLst>
                <a:ext uri="{FF2B5EF4-FFF2-40B4-BE49-F238E27FC236}">
                  <a16:creationId xmlns:a16="http://schemas.microsoft.com/office/drawing/2014/main" id="{F37978E1-F0A6-0634-C474-49A6A6659C12}"/>
                </a:ext>
              </a:extLst>
            </p:cNvPr>
            <p:cNvSpPr txBox="1"/>
            <p:nvPr/>
          </p:nvSpPr>
          <p:spPr>
            <a:xfrm>
              <a:off x="4448161" y="3435133"/>
              <a:ext cx="352998" cy="197066"/>
            </a:xfrm>
            <a:prstGeom prst="rect">
              <a:avLst/>
            </a:prstGeom>
          </p:spPr>
          <p:txBody>
            <a:bodyPr vert="horz" wrap="square" lIns="0" tIns="9627" rIns="0" bIns="0" rtlCol="0">
              <a:spAutoFit/>
            </a:bodyPr>
            <a:lstStyle/>
            <a:p>
              <a:pPr marL="7701">
                <a:spcBef>
                  <a:spcPts val="76"/>
                </a:spcBef>
              </a:pPr>
              <a:r>
                <a:rPr sz="1600" spc="-27" dirty="0">
                  <a:solidFill>
                    <a:srgbClr val="B0059E"/>
                  </a:solidFill>
                  <a:cs typeface="Goldplay Light"/>
                </a:rPr>
                <a:t>40,9</a:t>
              </a:r>
              <a:endParaRPr sz="1600" dirty="0">
                <a:cs typeface="Goldplay Light"/>
              </a:endParaRPr>
            </a:p>
          </p:txBody>
        </p:sp>
        <p:sp>
          <p:nvSpPr>
            <p:cNvPr id="94" name="object 96">
              <a:extLst>
                <a:ext uri="{FF2B5EF4-FFF2-40B4-BE49-F238E27FC236}">
                  <a16:creationId xmlns:a16="http://schemas.microsoft.com/office/drawing/2014/main" id="{5580A8B5-D908-F97B-7443-336E83674F5B}"/>
                </a:ext>
              </a:extLst>
            </p:cNvPr>
            <p:cNvSpPr txBox="1"/>
            <p:nvPr/>
          </p:nvSpPr>
          <p:spPr>
            <a:xfrm>
              <a:off x="4433379" y="4019242"/>
              <a:ext cx="349403" cy="197066"/>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25,7</a:t>
              </a:r>
              <a:endParaRPr sz="1600" dirty="0">
                <a:cs typeface="Goldplay Light"/>
              </a:endParaRPr>
            </a:p>
          </p:txBody>
        </p:sp>
        <p:sp>
          <p:nvSpPr>
            <p:cNvPr id="95" name="object 97">
              <a:extLst>
                <a:ext uri="{FF2B5EF4-FFF2-40B4-BE49-F238E27FC236}">
                  <a16:creationId xmlns:a16="http://schemas.microsoft.com/office/drawing/2014/main" id="{D71618C7-32F1-456C-996A-4E0F474BCB83}"/>
                </a:ext>
              </a:extLst>
            </p:cNvPr>
            <p:cNvSpPr txBox="1"/>
            <p:nvPr/>
          </p:nvSpPr>
          <p:spPr>
            <a:xfrm>
              <a:off x="3575121" y="4152582"/>
              <a:ext cx="283849" cy="386647"/>
            </a:xfrm>
            <a:prstGeom prst="rect">
              <a:avLst/>
            </a:prstGeom>
          </p:spPr>
          <p:txBody>
            <a:bodyPr vert="horz" wrap="square" lIns="0" tIns="9627" rIns="0" bIns="0" rtlCol="0">
              <a:spAutoFit/>
            </a:bodyPr>
            <a:lstStyle/>
            <a:p>
              <a:pPr marL="7701">
                <a:spcBef>
                  <a:spcPts val="76"/>
                </a:spcBef>
              </a:pPr>
              <a:r>
                <a:rPr sz="1600" spc="-12" dirty="0">
                  <a:solidFill>
                    <a:srgbClr val="A3A3A3"/>
                  </a:solidFill>
                  <a:cs typeface="Goldplay Light"/>
                </a:rPr>
                <a:t>11,9</a:t>
              </a:r>
              <a:endParaRPr sz="1600" dirty="0">
                <a:cs typeface="Goldplay Light"/>
              </a:endParaRPr>
            </a:p>
          </p:txBody>
        </p:sp>
        <p:sp>
          <p:nvSpPr>
            <p:cNvPr id="96" name="object 98">
              <a:extLst>
                <a:ext uri="{FF2B5EF4-FFF2-40B4-BE49-F238E27FC236}">
                  <a16:creationId xmlns:a16="http://schemas.microsoft.com/office/drawing/2014/main" id="{61A73FD9-5F9A-1A30-B6D9-25EBDBE8CC08}"/>
                </a:ext>
              </a:extLst>
            </p:cNvPr>
            <p:cNvSpPr txBox="1"/>
            <p:nvPr/>
          </p:nvSpPr>
          <p:spPr>
            <a:xfrm>
              <a:off x="2848987" y="4152582"/>
              <a:ext cx="204854" cy="386647"/>
            </a:xfrm>
            <a:prstGeom prst="rect">
              <a:avLst/>
            </a:prstGeom>
          </p:spPr>
          <p:txBody>
            <a:bodyPr vert="horz" wrap="square" lIns="0" tIns="9627" rIns="0" bIns="0" rtlCol="0">
              <a:spAutoFit/>
            </a:bodyPr>
            <a:lstStyle/>
            <a:p>
              <a:pPr marL="7701">
                <a:spcBef>
                  <a:spcPts val="76"/>
                </a:spcBef>
              </a:pPr>
              <a:r>
                <a:rPr sz="1600" spc="-15" dirty="0">
                  <a:solidFill>
                    <a:srgbClr val="A3A3A3"/>
                  </a:solidFill>
                  <a:cs typeface="Goldplay Light"/>
                </a:rPr>
                <a:t>8,3</a:t>
              </a:r>
              <a:endParaRPr sz="1600">
                <a:cs typeface="Goldplay Light"/>
              </a:endParaRPr>
            </a:p>
          </p:txBody>
        </p:sp>
        <p:sp>
          <p:nvSpPr>
            <p:cNvPr id="97" name="object 99">
              <a:extLst>
                <a:ext uri="{FF2B5EF4-FFF2-40B4-BE49-F238E27FC236}">
                  <a16:creationId xmlns:a16="http://schemas.microsoft.com/office/drawing/2014/main" id="{E788E5FF-652C-4C37-C0F2-4A9C2C6804E2}"/>
                </a:ext>
              </a:extLst>
            </p:cNvPr>
            <p:cNvSpPr txBox="1"/>
            <p:nvPr/>
          </p:nvSpPr>
          <p:spPr>
            <a:xfrm>
              <a:off x="2019674" y="4000345"/>
              <a:ext cx="418950" cy="386647"/>
            </a:xfrm>
            <a:prstGeom prst="rect">
              <a:avLst/>
            </a:prstGeom>
          </p:spPr>
          <p:txBody>
            <a:bodyPr vert="horz" wrap="square" lIns="0" tIns="9627" rIns="0" bIns="0" rtlCol="0">
              <a:spAutoFit/>
            </a:bodyPr>
            <a:lstStyle/>
            <a:p>
              <a:pPr marL="23104">
                <a:spcBef>
                  <a:spcPts val="76"/>
                </a:spcBef>
              </a:pPr>
              <a:r>
                <a:rPr sz="2400" spc="-9" baseline="-37037" dirty="0">
                  <a:solidFill>
                    <a:srgbClr val="A3A3A3"/>
                  </a:solidFill>
                  <a:cs typeface="Goldplay Light"/>
                </a:rPr>
                <a:t>2,7</a:t>
              </a:r>
              <a:r>
                <a:rPr sz="2400" spc="-132" baseline="-37037" dirty="0">
                  <a:solidFill>
                    <a:srgbClr val="A3A3A3"/>
                  </a:solidFill>
                  <a:cs typeface="Goldplay Light"/>
                </a:rPr>
                <a:t> </a:t>
              </a:r>
              <a:r>
                <a:rPr sz="1600" spc="-15" dirty="0">
                  <a:solidFill>
                    <a:srgbClr val="B0059E"/>
                  </a:solidFill>
                  <a:cs typeface="Goldplay Light"/>
                </a:rPr>
                <a:t>4,2</a:t>
              </a:r>
              <a:endParaRPr sz="1600">
                <a:cs typeface="Goldplay Light"/>
              </a:endParaRPr>
            </a:p>
          </p:txBody>
        </p:sp>
        <p:sp>
          <p:nvSpPr>
            <p:cNvPr id="98" name="object 100">
              <a:extLst>
                <a:ext uri="{FF2B5EF4-FFF2-40B4-BE49-F238E27FC236}">
                  <a16:creationId xmlns:a16="http://schemas.microsoft.com/office/drawing/2014/main" id="{A346E790-4204-2B74-26C7-EAF05693DAB6}"/>
                </a:ext>
              </a:extLst>
            </p:cNvPr>
            <p:cNvSpPr txBox="1"/>
            <p:nvPr/>
          </p:nvSpPr>
          <p:spPr>
            <a:xfrm>
              <a:off x="4513993" y="3333490"/>
              <a:ext cx="207029" cy="197066"/>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a:cs typeface="Goldplay Light"/>
              </a:endParaRPr>
            </a:p>
          </p:txBody>
        </p:sp>
        <p:sp>
          <p:nvSpPr>
            <p:cNvPr id="99" name="object 101">
              <a:extLst>
                <a:ext uri="{FF2B5EF4-FFF2-40B4-BE49-F238E27FC236}">
                  <a16:creationId xmlns:a16="http://schemas.microsoft.com/office/drawing/2014/main" id="{4499D8B4-5E6D-573E-D02B-27A5741E8283}"/>
                </a:ext>
              </a:extLst>
            </p:cNvPr>
            <p:cNvSpPr txBox="1"/>
            <p:nvPr/>
          </p:nvSpPr>
          <p:spPr>
            <a:xfrm>
              <a:off x="3625106" y="3543026"/>
              <a:ext cx="191681" cy="197066"/>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dirty="0">
                <a:cs typeface="Goldplay Light"/>
              </a:endParaRPr>
            </a:p>
          </p:txBody>
        </p:sp>
        <p:sp>
          <p:nvSpPr>
            <p:cNvPr id="100" name="object 102">
              <a:extLst>
                <a:ext uri="{FF2B5EF4-FFF2-40B4-BE49-F238E27FC236}">
                  <a16:creationId xmlns:a16="http://schemas.microsoft.com/office/drawing/2014/main" id="{5D527FDB-66F5-6FB8-A70A-F5D066CB7BE8}"/>
                </a:ext>
              </a:extLst>
            </p:cNvPr>
            <p:cNvSpPr txBox="1"/>
            <p:nvPr/>
          </p:nvSpPr>
          <p:spPr>
            <a:xfrm>
              <a:off x="2704370" y="3674842"/>
              <a:ext cx="230858" cy="197066"/>
            </a:xfrm>
            <a:prstGeom prst="rect">
              <a:avLst/>
            </a:prstGeom>
          </p:spPr>
          <p:txBody>
            <a:bodyPr vert="horz" wrap="square" lIns="0" tIns="9627" rIns="0" bIns="0" rtlCol="0">
              <a:spAutoFit/>
            </a:bodyPr>
            <a:lstStyle/>
            <a:p>
              <a:pPr marL="7701">
                <a:spcBef>
                  <a:spcPts val="76"/>
                </a:spcBef>
              </a:pPr>
              <a:r>
                <a:rPr sz="1600" spc="-15" dirty="0">
                  <a:solidFill>
                    <a:srgbClr val="B0059E"/>
                  </a:solidFill>
                  <a:cs typeface="Goldplay Light"/>
                </a:rPr>
                <a:t>**</a:t>
              </a:r>
              <a:endParaRPr sz="1600">
                <a:cs typeface="Goldplay Light"/>
              </a:endParaRPr>
            </a:p>
          </p:txBody>
        </p:sp>
      </p:grpSp>
      <p:sp>
        <p:nvSpPr>
          <p:cNvPr id="133" name="object 36">
            <a:extLst>
              <a:ext uri="{FF2B5EF4-FFF2-40B4-BE49-F238E27FC236}">
                <a16:creationId xmlns:a16="http://schemas.microsoft.com/office/drawing/2014/main" id="{AF77B947-C72F-0ECE-BBB5-E43057A05DF9}"/>
              </a:ext>
            </a:extLst>
          </p:cNvPr>
          <p:cNvSpPr txBox="1"/>
          <p:nvPr/>
        </p:nvSpPr>
        <p:spPr>
          <a:xfrm>
            <a:off x="9047854" y="3897629"/>
            <a:ext cx="1924097" cy="928085"/>
          </a:xfrm>
          <a:prstGeom prst="rect">
            <a:avLst/>
          </a:prstGeom>
        </p:spPr>
        <p:txBody>
          <a:bodyPr vert="horz" wrap="square" lIns="0" tIns="6931" rIns="0" bIns="0" rtlCol="0">
            <a:spAutoFit/>
          </a:bodyPr>
          <a:lstStyle/>
          <a:p>
            <a:pPr marL="23104" marR="18483" indent="-3081" algn="ctr">
              <a:lnSpc>
                <a:spcPct val="101499"/>
              </a:lnSpc>
              <a:spcBef>
                <a:spcPts val="55"/>
              </a:spcBef>
            </a:pPr>
            <a:r>
              <a:rPr lang="es-ES" sz="1200" b="1" dirty="0">
                <a:solidFill>
                  <a:srgbClr val="233469"/>
                </a:solidFill>
                <a:cs typeface="Goldplay SemiBold"/>
              </a:rPr>
              <a:t>de</a:t>
            </a:r>
            <a:r>
              <a:rPr lang="es-ES" sz="1200" b="1" spc="15" dirty="0">
                <a:solidFill>
                  <a:srgbClr val="233469"/>
                </a:solidFill>
                <a:cs typeface="Goldplay SemiBold"/>
              </a:rPr>
              <a:t> </a:t>
            </a:r>
            <a:r>
              <a:rPr lang="es-ES" sz="1200" b="1" dirty="0">
                <a:solidFill>
                  <a:srgbClr val="233469"/>
                </a:solidFill>
                <a:cs typeface="Goldplay SemiBold"/>
              </a:rPr>
              <a:t>los</a:t>
            </a:r>
            <a:r>
              <a:rPr lang="es-ES" sz="1200" b="1" spc="15" dirty="0">
                <a:solidFill>
                  <a:srgbClr val="233469"/>
                </a:solidFill>
                <a:cs typeface="Goldplay SemiBold"/>
              </a:rPr>
              <a:t> </a:t>
            </a:r>
            <a:r>
              <a:rPr lang="es-ES" sz="1200" b="1" spc="-6" dirty="0">
                <a:solidFill>
                  <a:srgbClr val="233469"/>
                </a:solidFill>
                <a:cs typeface="Goldplay SemiBold"/>
              </a:rPr>
              <a:t>pacientes </a:t>
            </a:r>
            <a:r>
              <a:rPr lang="es-ES" sz="1200" b="1" dirty="0">
                <a:solidFill>
                  <a:srgbClr val="233469"/>
                </a:solidFill>
                <a:cs typeface="Goldplay SemiBold"/>
              </a:rPr>
              <a:t>tratados</a:t>
            </a:r>
            <a:r>
              <a:rPr lang="es-ES" sz="1200" b="1" spc="15" dirty="0">
                <a:solidFill>
                  <a:srgbClr val="233469"/>
                </a:solidFill>
                <a:cs typeface="Goldplay SemiBold"/>
              </a:rPr>
              <a:t> </a:t>
            </a:r>
            <a:r>
              <a:rPr lang="es-ES" sz="1200" b="1" dirty="0">
                <a:solidFill>
                  <a:srgbClr val="233469"/>
                </a:solidFill>
                <a:cs typeface="Goldplay SemiBold"/>
              </a:rPr>
              <a:t>con</a:t>
            </a:r>
            <a:r>
              <a:rPr lang="es-ES" sz="1200" b="1" spc="15" dirty="0">
                <a:solidFill>
                  <a:srgbClr val="233469"/>
                </a:solidFill>
                <a:cs typeface="Goldplay SemiBold"/>
              </a:rPr>
              <a:t> </a:t>
            </a:r>
            <a:r>
              <a:rPr lang="es-ES" sz="1200" b="1" spc="-6" dirty="0">
                <a:solidFill>
                  <a:srgbClr val="233469"/>
                </a:solidFill>
                <a:cs typeface="Goldplay SemiBold"/>
              </a:rPr>
              <a:t>EBGLYSS</a:t>
            </a:r>
            <a:r>
              <a:rPr lang="es-ES" sz="1200" b="1" spc="-6" baseline="30000" dirty="0">
                <a:solidFill>
                  <a:srgbClr val="233469"/>
                </a:solidFill>
                <a:cs typeface="Goldplay SemiBold"/>
              </a:rPr>
              <a:t>®</a:t>
            </a:r>
            <a:r>
              <a:rPr lang="es-ES" sz="1200" b="1" spc="-6" dirty="0">
                <a:solidFill>
                  <a:srgbClr val="233469"/>
                </a:solidFill>
                <a:cs typeface="Goldplay SemiBold"/>
              </a:rPr>
              <a:t> +TCS </a:t>
            </a:r>
            <a:r>
              <a:rPr lang="es-ES" sz="1200" b="1" dirty="0">
                <a:solidFill>
                  <a:srgbClr val="233469"/>
                </a:solidFill>
                <a:cs typeface="Goldplay SemiBold"/>
              </a:rPr>
              <a:t>alcanzaron</a:t>
            </a:r>
            <a:r>
              <a:rPr lang="es-ES" sz="1200" b="1" spc="12" dirty="0">
                <a:solidFill>
                  <a:srgbClr val="233469"/>
                </a:solidFill>
                <a:cs typeface="Goldplay SemiBold"/>
              </a:rPr>
              <a:t> </a:t>
            </a:r>
            <a:r>
              <a:rPr lang="es-ES" sz="1200" b="1" dirty="0">
                <a:solidFill>
                  <a:srgbClr val="233469"/>
                </a:solidFill>
                <a:cs typeface="Goldplay SemiBold"/>
              </a:rPr>
              <a:t>IGA</a:t>
            </a:r>
            <a:r>
              <a:rPr lang="es-ES" sz="1200" b="1" spc="-21" dirty="0">
                <a:solidFill>
                  <a:srgbClr val="233469"/>
                </a:solidFill>
                <a:cs typeface="Goldplay SemiBold"/>
              </a:rPr>
              <a:t> </a:t>
            </a:r>
            <a:r>
              <a:rPr lang="es-ES" sz="1200" b="1" dirty="0">
                <a:solidFill>
                  <a:srgbClr val="233469"/>
                </a:solidFill>
                <a:cs typeface="Goldplay SemiBold"/>
              </a:rPr>
              <a:t>0/1</a:t>
            </a:r>
            <a:r>
              <a:rPr lang="es-ES" sz="1200" b="1" spc="12" dirty="0">
                <a:solidFill>
                  <a:srgbClr val="233469"/>
                </a:solidFill>
                <a:cs typeface="Goldplay SemiBold"/>
              </a:rPr>
              <a:t> </a:t>
            </a:r>
            <a:r>
              <a:rPr lang="es-ES" sz="1200" b="1" spc="-15" dirty="0">
                <a:solidFill>
                  <a:srgbClr val="233469"/>
                </a:solidFill>
                <a:cs typeface="Goldplay SemiBold"/>
              </a:rPr>
              <a:t>con</a:t>
            </a:r>
            <a:endParaRPr lang="es-ES" sz="1200" dirty="0">
              <a:cs typeface="Goldplay SemiBold"/>
            </a:endParaRPr>
          </a:p>
          <a:p>
            <a:pPr marL="87795" marR="85869" algn="ctr">
              <a:lnSpc>
                <a:spcPct val="101499"/>
              </a:lnSpc>
            </a:pPr>
            <a:r>
              <a:rPr lang="es-ES" sz="1200" spc="-21" dirty="0">
                <a:solidFill>
                  <a:srgbClr val="233469"/>
                </a:solidFill>
                <a:latin typeface="Symbol"/>
                <a:cs typeface="Symbol"/>
              </a:rPr>
              <a:t> </a:t>
            </a:r>
            <a:r>
              <a:rPr lang="es-ES" sz="1200" b="1" spc="-21" dirty="0">
                <a:solidFill>
                  <a:srgbClr val="233469"/>
                </a:solidFill>
                <a:cs typeface="Goldplay SemiBold"/>
              </a:rPr>
              <a:t>2</a:t>
            </a:r>
            <a:r>
              <a:rPr lang="es-ES" sz="1200" b="1" spc="-6" dirty="0">
                <a:solidFill>
                  <a:srgbClr val="233469"/>
                </a:solidFill>
                <a:cs typeface="Goldplay SemiBold"/>
              </a:rPr>
              <a:t> </a:t>
            </a:r>
            <a:r>
              <a:rPr lang="es-ES" sz="1200" b="1" dirty="0">
                <a:solidFill>
                  <a:srgbClr val="233469"/>
                </a:solidFill>
                <a:cs typeface="Goldplay SemiBold"/>
              </a:rPr>
              <a:t>puntos</a:t>
            </a:r>
            <a:r>
              <a:rPr lang="es-ES" sz="1200" b="1" spc="-3" dirty="0">
                <a:solidFill>
                  <a:srgbClr val="233469"/>
                </a:solidFill>
                <a:cs typeface="Goldplay SemiBold"/>
              </a:rPr>
              <a:t> </a:t>
            </a:r>
            <a:r>
              <a:rPr lang="es-ES" sz="1200" b="1" dirty="0">
                <a:solidFill>
                  <a:srgbClr val="233469"/>
                </a:solidFill>
                <a:cs typeface="Goldplay SemiBold"/>
              </a:rPr>
              <a:t>de</a:t>
            </a:r>
            <a:r>
              <a:rPr lang="es-ES" sz="1200" b="1" spc="-3" dirty="0">
                <a:solidFill>
                  <a:srgbClr val="233469"/>
                </a:solidFill>
                <a:cs typeface="Goldplay SemiBold"/>
              </a:rPr>
              <a:t> </a:t>
            </a:r>
            <a:r>
              <a:rPr lang="es-ES" sz="1200" b="1" spc="-55" dirty="0">
                <a:solidFill>
                  <a:srgbClr val="233469"/>
                </a:solidFill>
                <a:cs typeface="Goldplay SemiBold"/>
              </a:rPr>
              <a:t>mejoría </a:t>
            </a:r>
            <a:r>
              <a:rPr lang="es-ES" sz="1200" b="1" dirty="0">
                <a:solidFill>
                  <a:srgbClr val="233469"/>
                </a:solidFill>
                <a:cs typeface="Goldplay SemiBold"/>
              </a:rPr>
              <a:t>en</a:t>
            </a:r>
            <a:r>
              <a:rPr lang="es-ES" sz="1200" b="1" spc="24" dirty="0">
                <a:solidFill>
                  <a:srgbClr val="233469"/>
                </a:solidFill>
                <a:cs typeface="Goldplay SemiBold"/>
              </a:rPr>
              <a:t> </a:t>
            </a:r>
            <a:r>
              <a:rPr lang="es-ES" sz="1200" b="1" dirty="0">
                <a:solidFill>
                  <a:srgbClr val="233469"/>
                </a:solidFill>
                <a:cs typeface="Goldplay SemiBold"/>
              </a:rPr>
              <a:t>la</a:t>
            </a:r>
            <a:r>
              <a:rPr lang="es-ES" sz="1200" b="1" spc="24" dirty="0">
                <a:solidFill>
                  <a:srgbClr val="233469"/>
                </a:solidFill>
                <a:cs typeface="Goldplay SemiBold"/>
              </a:rPr>
              <a:t> </a:t>
            </a:r>
            <a:r>
              <a:rPr lang="es-ES" sz="1200" b="1" dirty="0">
                <a:solidFill>
                  <a:srgbClr val="233469"/>
                </a:solidFill>
                <a:cs typeface="Goldplay SemiBold"/>
              </a:rPr>
              <a:t>semana</a:t>
            </a:r>
            <a:r>
              <a:rPr lang="es-ES" sz="1200" b="1" spc="27" dirty="0">
                <a:solidFill>
                  <a:srgbClr val="233469"/>
                </a:solidFill>
                <a:cs typeface="Goldplay SemiBold"/>
              </a:rPr>
              <a:t> </a:t>
            </a:r>
            <a:r>
              <a:rPr lang="es-ES" sz="1200" b="1" spc="-6" dirty="0">
                <a:solidFill>
                  <a:srgbClr val="233469"/>
                </a:solidFill>
                <a:cs typeface="Goldplay SemiBold"/>
              </a:rPr>
              <a:t>16</a:t>
            </a:r>
            <a:r>
              <a:rPr lang="es-ES" sz="1200" b="1" spc="-9" baseline="31400" dirty="0">
                <a:solidFill>
                  <a:srgbClr val="233469"/>
                </a:solidFill>
                <a:cs typeface="Goldplay SemiBold"/>
              </a:rPr>
              <a:t>1</a:t>
            </a:r>
            <a:endParaRPr lang="es-ES" sz="1200" baseline="31400" dirty="0">
              <a:cs typeface="Goldplay SemiBold"/>
            </a:endParaRPr>
          </a:p>
        </p:txBody>
      </p:sp>
      <p:grpSp>
        <p:nvGrpSpPr>
          <p:cNvPr id="134" name="Grupo 133">
            <a:extLst>
              <a:ext uri="{FF2B5EF4-FFF2-40B4-BE49-F238E27FC236}">
                <a16:creationId xmlns:a16="http://schemas.microsoft.com/office/drawing/2014/main" id="{A6874051-7C3E-12E2-5E35-5B7284873E56}"/>
              </a:ext>
            </a:extLst>
          </p:cNvPr>
          <p:cNvGrpSpPr/>
          <p:nvPr/>
        </p:nvGrpSpPr>
        <p:grpSpPr>
          <a:xfrm>
            <a:off x="8805592" y="1733238"/>
            <a:ext cx="2408622" cy="2120919"/>
            <a:chOff x="2903001" y="2257837"/>
            <a:chExt cx="1660992" cy="1462591"/>
          </a:xfrm>
        </p:grpSpPr>
        <p:graphicFrame>
          <p:nvGraphicFramePr>
            <p:cNvPr id="135" name="Gráfico 134">
              <a:extLst>
                <a:ext uri="{FF2B5EF4-FFF2-40B4-BE49-F238E27FC236}">
                  <a16:creationId xmlns:a16="http://schemas.microsoft.com/office/drawing/2014/main" id="{E9789CF2-1404-9AB0-5D05-CFFA9011144B}"/>
                </a:ext>
              </a:extLst>
            </p:cNvPr>
            <p:cNvGraphicFramePr/>
            <p:nvPr>
              <p:extLst>
                <p:ext uri="{D42A27DB-BD31-4B8C-83A1-F6EECF244321}">
                  <p14:modId xmlns:p14="http://schemas.microsoft.com/office/powerpoint/2010/main" val="2589679502"/>
                </p:ext>
              </p:extLst>
            </p:nvPr>
          </p:nvGraphicFramePr>
          <p:xfrm>
            <a:off x="2903001" y="2257837"/>
            <a:ext cx="1660992" cy="1462591"/>
          </p:xfrm>
          <a:graphic>
            <a:graphicData uri="http://schemas.openxmlformats.org/drawingml/2006/chart">
              <c:chart xmlns:c="http://schemas.openxmlformats.org/drawingml/2006/chart" xmlns:r="http://schemas.openxmlformats.org/officeDocument/2006/relationships" r:id="rId13"/>
            </a:graphicData>
          </a:graphic>
        </p:graphicFrame>
        <p:sp>
          <p:nvSpPr>
            <p:cNvPr id="136" name="Elipse 135">
              <a:extLst>
                <a:ext uri="{FF2B5EF4-FFF2-40B4-BE49-F238E27FC236}">
                  <a16:creationId xmlns:a16="http://schemas.microsoft.com/office/drawing/2014/main" id="{58DA00C6-9D97-E48C-A8D6-7A36B604A7A9}"/>
                </a:ext>
              </a:extLst>
            </p:cNvPr>
            <p:cNvSpPr/>
            <p:nvPr/>
          </p:nvSpPr>
          <p:spPr>
            <a:xfrm>
              <a:off x="3271950" y="2528304"/>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object 26">
              <a:extLst>
                <a:ext uri="{FF2B5EF4-FFF2-40B4-BE49-F238E27FC236}">
                  <a16:creationId xmlns:a16="http://schemas.microsoft.com/office/drawing/2014/main" id="{CC599CFB-99C1-5D9D-5D24-4FB5E408752D}"/>
                </a:ext>
              </a:extLst>
            </p:cNvPr>
            <p:cNvSpPr txBox="1"/>
            <p:nvPr/>
          </p:nvSpPr>
          <p:spPr>
            <a:xfrm>
              <a:off x="3342246" y="2837795"/>
              <a:ext cx="782503" cy="304113"/>
            </a:xfrm>
            <a:prstGeom prst="rect">
              <a:avLst/>
            </a:prstGeom>
          </p:spPr>
          <p:txBody>
            <a:bodyPr vert="horz" wrap="square" lIns="0" tIns="10012" rIns="0" bIns="0" rtlCol="0" anchor="ctr">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42,0</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138" name="object 31">
            <a:extLst>
              <a:ext uri="{FF2B5EF4-FFF2-40B4-BE49-F238E27FC236}">
                <a16:creationId xmlns:a16="http://schemas.microsoft.com/office/drawing/2014/main" id="{B0A7736A-BDE8-F694-0525-E8F60DB68B31}"/>
              </a:ext>
            </a:extLst>
          </p:cNvPr>
          <p:cNvSpPr txBox="1"/>
          <p:nvPr/>
        </p:nvSpPr>
        <p:spPr>
          <a:xfrm>
            <a:off x="1129226" y="5580650"/>
            <a:ext cx="999820"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a:t>
            </a:r>
            <a:r>
              <a:rPr lang="es-ES" sz="700" spc="-12" dirty="0">
                <a:cs typeface="Goldplay"/>
              </a:rPr>
              <a:t>3</a:t>
            </a:r>
            <a:r>
              <a:rPr sz="700" spc="-18" baseline="32407" dirty="0">
                <a:cs typeface="Goldplay"/>
              </a:rPr>
              <a:t>1</a:t>
            </a:r>
            <a:endParaRPr sz="700" baseline="32407" dirty="0">
              <a:cs typeface="Goldplay"/>
            </a:endParaRPr>
          </a:p>
        </p:txBody>
      </p:sp>
      <p:sp>
        <p:nvSpPr>
          <p:cNvPr id="139" name="object 30">
            <a:extLst>
              <a:ext uri="{FF2B5EF4-FFF2-40B4-BE49-F238E27FC236}">
                <a16:creationId xmlns:a16="http://schemas.microsoft.com/office/drawing/2014/main" id="{BF048382-4F09-D6F2-D99F-A6820E7D1489}"/>
              </a:ext>
            </a:extLst>
          </p:cNvPr>
          <p:cNvSpPr txBox="1"/>
          <p:nvPr/>
        </p:nvSpPr>
        <p:spPr>
          <a:xfrm>
            <a:off x="1212097" y="1493832"/>
            <a:ext cx="5621398" cy="656052"/>
          </a:xfrm>
          <a:prstGeom prst="rect">
            <a:avLst/>
          </a:prstGeom>
        </p:spPr>
        <p:txBody>
          <a:bodyPr vert="horz" wrap="square" lIns="0" tIns="9627" rIns="0" bIns="0" rtlCol="0">
            <a:spAutoFit/>
          </a:bodyPr>
          <a:lstStyle/>
          <a:p>
            <a:pPr marL="15403">
              <a:spcBef>
                <a:spcPts val="76"/>
              </a:spcBef>
            </a:pPr>
            <a:r>
              <a:rPr sz="1400" b="1" dirty="0" err="1">
                <a:solidFill>
                  <a:srgbClr val="7A45B8"/>
                </a:solidFill>
                <a:latin typeface="Arial" panose="020B0604020202020204" pitchFamily="34" charset="0"/>
                <a:cs typeface="Arial" panose="020B0604020202020204" pitchFamily="34" charset="0"/>
              </a:rPr>
              <a:t>Estudio</a:t>
            </a:r>
            <a:r>
              <a:rPr sz="1400" b="1" spc="-21" dirty="0">
                <a:solidFill>
                  <a:srgbClr val="7A45B8"/>
                </a:solidFill>
                <a:latin typeface="Arial" panose="020B0604020202020204" pitchFamily="34" charset="0"/>
                <a:cs typeface="Arial" panose="020B0604020202020204" pitchFamily="34" charset="0"/>
              </a:rPr>
              <a:t> </a:t>
            </a:r>
            <a:r>
              <a:rPr sz="1400" b="1" dirty="0" err="1">
                <a:solidFill>
                  <a:srgbClr val="7A45B8"/>
                </a:solidFill>
                <a:latin typeface="Arial" panose="020B0604020202020204" pitchFamily="34" charset="0"/>
                <a:cs typeface="Arial" panose="020B0604020202020204" pitchFamily="34" charset="0"/>
              </a:rPr>
              <a:t>ADvantage</a:t>
            </a:r>
            <a:r>
              <a:rPr sz="1400" b="1" spc="73"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(N=331)</a:t>
            </a:r>
            <a:r>
              <a:rPr sz="1400" spc="18" dirty="0">
                <a:solidFill>
                  <a:srgbClr val="7A45B8"/>
                </a:solidFill>
                <a:latin typeface="Arial" panose="020B0604020202020204" pitchFamily="34" charset="0"/>
                <a:cs typeface="Arial" panose="020B0604020202020204" pitchFamily="34" charset="0"/>
              </a:rPr>
              <a:t> </a:t>
            </a:r>
            <a:r>
              <a:rPr sz="1400" spc="-6" dirty="0">
                <a:solidFill>
                  <a:srgbClr val="7A45B8"/>
                </a:solidFill>
                <a:latin typeface="Arial" panose="020B0604020202020204" pitchFamily="34" charset="0"/>
                <a:cs typeface="Arial" panose="020B0604020202020204" pitchFamily="34" charset="0"/>
              </a:rPr>
              <a:t>EBGLYSS</a:t>
            </a:r>
            <a:r>
              <a:rPr sz="1400" spc="-6" baseline="30000" dirty="0">
                <a:solidFill>
                  <a:srgbClr val="7A45B8"/>
                </a:solidFill>
                <a:latin typeface="Arial" panose="020B0604020202020204" pitchFamily="34" charset="0"/>
                <a:cs typeface="Arial" panose="020B0604020202020204" pitchFamily="34" charset="0"/>
              </a:rPr>
              <a:t>®</a:t>
            </a:r>
            <a:r>
              <a:rPr sz="1400" spc="-6" dirty="0">
                <a:solidFill>
                  <a:srgbClr val="7A45B8"/>
                </a:solidFill>
                <a:latin typeface="Arial" panose="020B0604020202020204" pitchFamily="34" charset="0"/>
                <a:cs typeface="Arial" panose="020B0604020202020204" pitchFamily="34" charset="0"/>
              </a:rPr>
              <a:t>+TCS</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en</a:t>
            </a:r>
            <a:r>
              <a:rPr sz="1400" spc="18" dirty="0">
                <a:solidFill>
                  <a:srgbClr val="7A45B8"/>
                </a:solidFill>
                <a:latin typeface="Arial" panose="020B0604020202020204" pitchFamily="34" charset="0"/>
                <a:cs typeface="Arial" panose="020B0604020202020204" pitchFamily="34" charset="0"/>
              </a:rPr>
              <a:t> </a:t>
            </a:r>
            <a:r>
              <a:rPr sz="1400" dirty="0">
                <a:solidFill>
                  <a:srgbClr val="7A45B8"/>
                </a:solidFill>
                <a:latin typeface="Arial" panose="020B0604020202020204" pitchFamily="34" charset="0"/>
                <a:cs typeface="Arial" panose="020B0604020202020204" pitchFamily="34" charset="0"/>
              </a:rPr>
              <a:t>la</a:t>
            </a:r>
            <a:r>
              <a:rPr sz="1400" spc="21" dirty="0">
                <a:solidFill>
                  <a:srgbClr val="7A45B8"/>
                </a:solidFill>
                <a:latin typeface="Arial" panose="020B0604020202020204" pitchFamily="34" charset="0"/>
                <a:cs typeface="Arial" panose="020B0604020202020204" pitchFamily="34" charset="0"/>
              </a:rPr>
              <a:t> </a:t>
            </a:r>
            <a:r>
              <a:rPr sz="1400" dirty="0" err="1">
                <a:solidFill>
                  <a:srgbClr val="7A45B8"/>
                </a:solidFill>
                <a:latin typeface="Arial" panose="020B0604020202020204" pitchFamily="34" charset="0"/>
                <a:cs typeface="Arial" panose="020B0604020202020204" pitchFamily="34" charset="0"/>
              </a:rPr>
              <a:t>semana</a:t>
            </a:r>
            <a:r>
              <a:rPr sz="1400" spc="18" dirty="0">
                <a:solidFill>
                  <a:srgbClr val="7A45B8"/>
                </a:solidFill>
                <a:latin typeface="Arial" panose="020B0604020202020204" pitchFamily="34" charset="0"/>
                <a:cs typeface="Arial" panose="020B0604020202020204" pitchFamily="34" charset="0"/>
              </a:rPr>
              <a:t> </a:t>
            </a:r>
            <a:r>
              <a:rPr sz="1400" spc="-15" dirty="0">
                <a:solidFill>
                  <a:srgbClr val="7A45B8"/>
                </a:solidFill>
                <a:latin typeface="Arial" panose="020B0604020202020204" pitchFamily="34" charset="0"/>
                <a:cs typeface="Arial" panose="020B0604020202020204" pitchFamily="34" charset="0"/>
              </a:rPr>
              <a:t>16</a:t>
            </a:r>
            <a:r>
              <a:rPr sz="1400" spc="-22" baseline="31400" dirty="0">
                <a:solidFill>
                  <a:srgbClr val="7A45B8"/>
                </a:solidFill>
                <a:latin typeface="Arial" panose="020B0604020202020204" pitchFamily="34" charset="0"/>
                <a:cs typeface="Arial" panose="020B0604020202020204" pitchFamily="34" charset="0"/>
              </a:rPr>
              <a:t>1</a:t>
            </a:r>
            <a:endParaRPr lang="es-ES" sz="1400" dirty="0">
              <a:solidFill>
                <a:srgbClr val="7A45B8"/>
              </a:solidFill>
              <a:latin typeface="Arial" panose="020B0604020202020204" pitchFamily="34" charset="0"/>
              <a:cs typeface="Arial" panose="020B0604020202020204" pitchFamily="34" charset="0"/>
            </a:endParaRPr>
          </a:p>
          <a:p>
            <a:pPr marL="15403">
              <a:spcBef>
                <a:spcPts val="21"/>
              </a:spcBef>
            </a:pPr>
            <a:r>
              <a:rPr lang="es-ES" sz="1400" dirty="0">
                <a:solidFill>
                  <a:srgbClr val="7A45B8"/>
                </a:solidFill>
                <a:latin typeface="Arial" panose="020B0604020202020204" pitchFamily="34" charset="0"/>
                <a:cs typeface="Arial" panose="020B0604020202020204" pitchFamily="34" charset="0"/>
              </a:rPr>
              <a:t>Criterio de valoración secundario: IGA 0/1 con una mejora </a:t>
            </a:r>
            <a:r>
              <a:rPr lang="es-ES" sz="1400" dirty="0">
                <a:solidFill>
                  <a:srgbClr val="7A45B8"/>
                </a:solidFill>
                <a:latin typeface="Symbol" pitchFamily="2" charset="2"/>
                <a:cs typeface="Arial" panose="020B0604020202020204" pitchFamily="34" charset="0"/>
              </a:rPr>
              <a:t></a:t>
            </a:r>
            <a:r>
              <a:rPr lang="es-ES" sz="1400" dirty="0">
                <a:solidFill>
                  <a:srgbClr val="7A45B8"/>
                </a:solidFill>
                <a:latin typeface="Arial" panose="020B0604020202020204" pitchFamily="34" charset="0"/>
                <a:cs typeface="Arial" panose="020B0604020202020204" pitchFamily="34" charset="0"/>
              </a:rPr>
              <a:t> 2 puntos con respecto al valor inicial.</a:t>
            </a:r>
            <a:r>
              <a:rPr lang="es-ES" sz="1400" baseline="30000" dirty="0">
                <a:solidFill>
                  <a:srgbClr val="7A45B8"/>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405068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8BCC-4958-C841-D867-1EED035A8957}"/>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476163F5-771A-AB32-5E10-F8E54D512880}"/>
              </a:ext>
            </a:extLst>
          </p:cNvPr>
          <p:cNvSpPr>
            <a:spLocks noGrp="1"/>
          </p:cNvSpPr>
          <p:nvPr>
            <p:ph type="title"/>
          </p:nvPr>
        </p:nvSpPr>
        <p:spPr/>
        <p:txBody>
          <a:bodyPr/>
          <a:lstStyle/>
          <a:p>
            <a:r>
              <a:rPr lang="es-ES"/>
              <a:t>La seguridad fue coherente con el perfil conocido de Lebrikizumab</a:t>
            </a:r>
            <a:r>
              <a:rPr lang="es-ES" baseline="30000"/>
              <a:t>1</a:t>
            </a:r>
          </a:p>
        </p:txBody>
      </p:sp>
      <p:graphicFrame>
        <p:nvGraphicFramePr>
          <p:cNvPr id="6" name="Tabla 5">
            <a:extLst>
              <a:ext uri="{FF2B5EF4-FFF2-40B4-BE49-F238E27FC236}">
                <a16:creationId xmlns:a16="http://schemas.microsoft.com/office/drawing/2014/main" id="{975E0BBC-B8CD-C884-5D7D-97921634DBF4}"/>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2" name="Rectángulo redondeado 1">
            <a:extLst>
              <a:ext uri="{FF2B5EF4-FFF2-40B4-BE49-F238E27FC236}">
                <a16:creationId xmlns:a16="http://schemas.microsoft.com/office/drawing/2014/main" id="{2625437D-8CD7-6266-A904-D3E20D63140A}"/>
              </a:ext>
            </a:extLst>
          </p:cNvPr>
          <p:cNvSpPr/>
          <p:nvPr/>
        </p:nvSpPr>
        <p:spPr>
          <a:xfrm>
            <a:off x="9080937" y="1514051"/>
            <a:ext cx="2448721" cy="3761899"/>
          </a:xfrm>
          <a:prstGeom prst="roundRect">
            <a:avLst>
              <a:gd name="adj" fmla="val 7987"/>
            </a:avLst>
          </a:prstGeom>
          <a:solidFill>
            <a:srgbClr val="CAF5A8">
              <a:alpha val="19608"/>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ángulo redondeado 4">
            <a:extLst>
              <a:ext uri="{FF2B5EF4-FFF2-40B4-BE49-F238E27FC236}">
                <a16:creationId xmlns:a16="http://schemas.microsoft.com/office/drawing/2014/main" id="{771E3210-103D-BFCC-7A53-A8787F814C1B}"/>
              </a:ext>
            </a:extLst>
          </p:cNvPr>
          <p:cNvSpPr/>
          <p:nvPr/>
        </p:nvSpPr>
        <p:spPr>
          <a:xfrm>
            <a:off x="662342" y="1197399"/>
            <a:ext cx="8092775" cy="4457167"/>
          </a:xfrm>
          <a:prstGeom prst="roundRect">
            <a:avLst>
              <a:gd name="adj" fmla="val 3659"/>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70DAC5D5-E36B-D33D-C558-6E1FD2F45CF8}"/>
              </a:ext>
            </a:extLst>
          </p:cNvPr>
          <p:cNvSpPr txBox="1"/>
          <p:nvPr/>
        </p:nvSpPr>
        <p:spPr>
          <a:xfrm>
            <a:off x="1410665" y="6203495"/>
            <a:ext cx="8810295" cy="415498"/>
          </a:xfrm>
          <a:prstGeom prst="rect">
            <a:avLst/>
          </a:prstGeom>
          <a:noFill/>
        </p:spPr>
        <p:txBody>
          <a:bodyPr wrap="square" rtlCol="0">
            <a:spAutoFit/>
          </a:bodyPr>
          <a:lstStyle/>
          <a:p>
            <a:r>
              <a:rPr lang="es-ES" sz="700" b="1" dirty="0">
                <a:solidFill>
                  <a:srgbClr val="646464"/>
                </a:solidFill>
              </a:rPr>
              <a:t>C2S</a:t>
            </a:r>
            <a:r>
              <a:rPr lang="es-ES" sz="700" dirty="0">
                <a:solidFill>
                  <a:srgbClr val="646464"/>
                </a:solidFill>
              </a:rPr>
              <a:t>: cada 2 semanas; </a:t>
            </a:r>
            <a:r>
              <a:rPr lang="es-ES" sz="700" b="1" dirty="0" err="1">
                <a:solidFill>
                  <a:srgbClr val="646464"/>
                </a:solidFill>
              </a:rPr>
              <a:t>CsA</a:t>
            </a:r>
            <a:r>
              <a:rPr lang="es-ES" sz="700" dirty="0">
                <a:solidFill>
                  <a:srgbClr val="646464"/>
                </a:solidFill>
              </a:rPr>
              <a:t>: ciclosporina A; </a:t>
            </a:r>
            <a:r>
              <a:rPr lang="es-ES" sz="700" b="1" dirty="0">
                <a:solidFill>
                  <a:srgbClr val="646464"/>
                </a:solidFill>
              </a:rPr>
              <a:t>EA</a:t>
            </a:r>
            <a:r>
              <a:rPr lang="es-ES" sz="700" dirty="0">
                <a:solidFill>
                  <a:srgbClr val="646464"/>
                </a:solidFill>
              </a:rPr>
              <a:t>: evento adverso; </a:t>
            </a:r>
            <a:r>
              <a:rPr lang="es-ES" sz="700" b="1" dirty="0">
                <a:solidFill>
                  <a:srgbClr val="646464"/>
                </a:solidFill>
              </a:rPr>
              <a:t>EAG</a:t>
            </a:r>
            <a:r>
              <a:rPr lang="es-ES" sz="700" dirty="0">
                <a:solidFill>
                  <a:srgbClr val="646464"/>
                </a:solidFill>
              </a:rPr>
              <a:t>: evento adverso grave;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PBO</a:t>
            </a:r>
            <a:r>
              <a:rPr lang="es-ES" sz="700" dirty="0">
                <a:solidFill>
                  <a:srgbClr val="646464"/>
                </a:solidFill>
              </a:rPr>
              <a:t>: placebo; </a:t>
            </a:r>
            <a:r>
              <a:rPr lang="es-ES" sz="700" b="1" dirty="0">
                <a:solidFill>
                  <a:srgbClr val="646464"/>
                </a:solidFill>
              </a:rPr>
              <a:t>TCS</a:t>
            </a:r>
            <a:r>
              <a:rPr lang="es-ES" sz="700" dirty="0">
                <a:solidFill>
                  <a:srgbClr val="646464"/>
                </a:solidFill>
              </a:rPr>
              <a:t>: corticoesteroides tópicos; </a:t>
            </a:r>
            <a:r>
              <a:rPr lang="es-ES" sz="700" b="1" dirty="0">
                <a:solidFill>
                  <a:srgbClr val="646464"/>
                </a:solidFill>
              </a:rPr>
              <a:t>TEAE</a:t>
            </a:r>
            <a:r>
              <a:rPr lang="es-ES" sz="700" dirty="0">
                <a:solidFill>
                  <a:srgbClr val="646464"/>
                </a:solidFill>
              </a:rPr>
              <a:t>: evento adverso emergente del tratamiento.</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 </a:t>
            </a:r>
            <a:r>
              <a:rPr lang="es-ES" sz="700" dirty="0" err="1">
                <a:solidFill>
                  <a:srgbClr val="646464"/>
                </a:solidFill>
              </a:rPr>
              <a:t>Lebrikizumab</a:t>
            </a:r>
            <a:r>
              <a:rPr lang="es-ES" sz="700" dirty="0">
                <a:solidFill>
                  <a:srgbClr val="646464"/>
                </a:solidFill>
              </a:rPr>
              <a:t>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graphicFrame>
        <p:nvGraphicFramePr>
          <p:cNvPr id="11" name="object 33">
            <a:extLst>
              <a:ext uri="{FF2B5EF4-FFF2-40B4-BE49-F238E27FC236}">
                <a16:creationId xmlns:a16="http://schemas.microsoft.com/office/drawing/2014/main" id="{5F2FB0BE-9B44-817F-7426-3490F5FC8786}"/>
              </a:ext>
            </a:extLst>
          </p:cNvPr>
          <p:cNvGraphicFramePr>
            <a:graphicFrameLocks noGrp="1"/>
          </p:cNvGraphicFramePr>
          <p:nvPr>
            <p:extLst>
              <p:ext uri="{D42A27DB-BD31-4B8C-83A1-F6EECF244321}">
                <p14:modId xmlns:p14="http://schemas.microsoft.com/office/powerpoint/2010/main" val="2935545927"/>
              </p:ext>
            </p:extLst>
          </p:nvPr>
        </p:nvGraphicFramePr>
        <p:xfrm>
          <a:off x="777320" y="2204434"/>
          <a:ext cx="7797720" cy="3222329"/>
        </p:xfrm>
        <a:graphic>
          <a:graphicData uri="http://schemas.openxmlformats.org/drawingml/2006/table">
            <a:tbl>
              <a:tblPr firstRow="1" bandRow="1">
                <a:tableStyleId>{2D5ABB26-0587-4C30-8999-92F81FD0307C}</a:tableStyleId>
              </a:tblPr>
              <a:tblGrid>
                <a:gridCol w="4062884">
                  <a:extLst>
                    <a:ext uri="{9D8B030D-6E8A-4147-A177-3AD203B41FA5}">
                      <a16:colId xmlns:a16="http://schemas.microsoft.com/office/drawing/2014/main" val="20000"/>
                    </a:ext>
                  </a:extLst>
                </a:gridCol>
                <a:gridCol w="1641220">
                  <a:extLst>
                    <a:ext uri="{9D8B030D-6E8A-4147-A177-3AD203B41FA5}">
                      <a16:colId xmlns:a16="http://schemas.microsoft.com/office/drawing/2014/main" val="20001"/>
                    </a:ext>
                  </a:extLst>
                </a:gridCol>
                <a:gridCol w="2093616">
                  <a:extLst>
                    <a:ext uri="{9D8B030D-6E8A-4147-A177-3AD203B41FA5}">
                      <a16:colId xmlns:a16="http://schemas.microsoft.com/office/drawing/2014/main" val="20002"/>
                    </a:ext>
                  </a:extLst>
                </a:gridCol>
              </a:tblGrid>
              <a:tr h="234384">
                <a:tc>
                  <a:txBody>
                    <a:bodyPr/>
                    <a:lstStyle/>
                    <a:p>
                      <a:pPr marR="92075" algn="r">
                        <a:lnSpc>
                          <a:spcPts val="1390"/>
                        </a:lnSpc>
                        <a:spcBef>
                          <a:spcPts val="335"/>
                        </a:spcBef>
                      </a:pPr>
                      <a:endParaRPr sz="1050" dirty="0">
                        <a:latin typeface="+mn-lt"/>
                        <a:cs typeface="Goldplay"/>
                      </a:endParaRPr>
                    </a:p>
                  </a:txBody>
                  <a:tcPr marL="0" marR="0" marT="25799" marB="0">
                    <a:lnR w="12700" cap="flat" cmpd="sng" algn="ctr">
                      <a:solidFill>
                        <a:schemeClr val="bg1"/>
                      </a:solidFill>
                      <a:prstDash val="solid"/>
                      <a:round/>
                      <a:headEnd type="none" w="med" len="med"/>
                      <a:tailEnd type="none" w="med" len="med"/>
                    </a:lnR>
                    <a:lnB w="6350">
                      <a:solidFill>
                        <a:srgbClr val="22346A"/>
                      </a:solidFill>
                      <a:prstDash val="solid"/>
                    </a:lnB>
                    <a:noFill/>
                  </a:tcPr>
                </a:tc>
                <a:tc>
                  <a:txBody>
                    <a:bodyPr/>
                    <a:lstStyle/>
                    <a:p>
                      <a:pPr marL="0" marR="92075" lvl="0" indent="0" algn="ctr" defTabSz="914400" rtl="0" eaLnBrk="1" fontAlgn="auto" latinLnBrk="0" hangingPunct="1">
                        <a:lnSpc>
                          <a:spcPts val="1390"/>
                        </a:lnSpc>
                        <a:spcBef>
                          <a:spcPts val="335"/>
                        </a:spcBef>
                        <a:spcAft>
                          <a:spcPts val="0"/>
                        </a:spcAft>
                        <a:buClrTx/>
                        <a:buSzTx/>
                        <a:buFontTx/>
                        <a:buNone/>
                        <a:tabLst/>
                        <a:defRPr/>
                      </a:pPr>
                      <a:r>
                        <a:rPr lang="es-ES" sz="1050" b="1" spc="-10" dirty="0">
                          <a:solidFill>
                            <a:srgbClr val="FFFFFF"/>
                          </a:solidFill>
                          <a:latin typeface="+mn-lt"/>
                          <a:cs typeface="Goldplay Bold"/>
                        </a:rPr>
                        <a:t>  PBO</a:t>
                      </a:r>
                      <a:r>
                        <a:rPr lang="es-ES" sz="1050" b="1" spc="-45" dirty="0">
                          <a:solidFill>
                            <a:srgbClr val="FFFFFF"/>
                          </a:solidFill>
                          <a:latin typeface="+mn-lt"/>
                          <a:cs typeface="Goldplay Bold"/>
                        </a:rPr>
                        <a:t> </a:t>
                      </a:r>
                      <a:r>
                        <a:rPr lang="es-ES" sz="1050" b="1" spc="-10" dirty="0">
                          <a:solidFill>
                            <a:srgbClr val="FFFFFF"/>
                          </a:solidFill>
                          <a:latin typeface="+mn-lt"/>
                          <a:cs typeface="Goldplay Bold"/>
                        </a:rPr>
                        <a:t>C2S</a:t>
                      </a:r>
                      <a:r>
                        <a:rPr lang="es-ES" sz="1050" b="1" spc="-40" dirty="0">
                          <a:solidFill>
                            <a:srgbClr val="FFFFFF"/>
                          </a:solidFill>
                          <a:latin typeface="+mn-lt"/>
                          <a:cs typeface="Goldplay Bold"/>
                        </a:rPr>
                        <a:t> </a:t>
                      </a:r>
                      <a:r>
                        <a:rPr lang="es-ES" sz="1050" b="1" dirty="0">
                          <a:solidFill>
                            <a:srgbClr val="FFFFFF"/>
                          </a:solidFill>
                          <a:latin typeface="+mn-lt"/>
                          <a:cs typeface="Goldplay Bold"/>
                        </a:rPr>
                        <a:t>+</a:t>
                      </a:r>
                      <a:r>
                        <a:rPr lang="es-ES" sz="1050" b="1" spc="-80" dirty="0">
                          <a:solidFill>
                            <a:srgbClr val="FFFFFF"/>
                          </a:solidFill>
                          <a:latin typeface="+mn-lt"/>
                          <a:cs typeface="Goldplay Bold"/>
                        </a:rPr>
                        <a:t> </a:t>
                      </a:r>
                      <a:r>
                        <a:rPr lang="es-ES" sz="1050" b="1" spc="-25" dirty="0">
                          <a:solidFill>
                            <a:srgbClr val="FFFFFF"/>
                          </a:solidFill>
                          <a:latin typeface="+mn-lt"/>
                          <a:cs typeface="Goldplay Bold"/>
                        </a:rPr>
                        <a:t>TCS</a:t>
                      </a:r>
                      <a:r>
                        <a:rPr lang="es-ES" sz="1050" b="1" spc="-45" dirty="0">
                          <a:solidFill>
                            <a:srgbClr val="FFFFFF"/>
                          </a:solidFill>
                          <a:latin typeface="+mn-lt"/>
                          <a:cs typeface="Goldplay Bold"/>
                        </a:rPr>
                        <a:t> </a:t>
                      </a:r>
                      <a:r>
                        <a:rPr lang="es-ES" sz="1050" b="1" spc="-10" dirty="0">
                          <a:solidFill>
                            <a:srgbClr val="FFFFFF"/>
                          </a:solidFill>
                          <a:latin typeface="+mn-lt"/>
                          <a:cs typeface="Goldplay Bold"/>
                        </a:rPr>
                        <a:t>(N=111)</a:t>
                      </a:r>
                      <a:endParaRPr lang="es-ES" sz="1050" dirty="0">
                        <a:latin typeface="+mn-lt"/>
                        <a:cs typeface="Goldplay"/>
                      </a:endParaRPr>
                    </a:p>
                  </a:txBody>
                  <a:tcPr marL="0" marR="0" marT="25799" marB="0">
                    <a:lnL w="12700" cap="flat" cmpd="sng" algn="ctr">
                      <a:solidFill>
                        <a:schemeClr val="bg1"/>
                      </a:solidFill>
                      <a:prstDash val="solid"/>
                      <a:round/>
                      <a:headEnd type="none" w="med" len="med"/>
                      <a:tailEnd type="none" w="med" len="med"/>
                    </a:lnL>
                    <a:lnB w="6350">
                      <a:solidFill>
                        <a:srgbClr val="22346A"/>
                      </a:solidFill>
                      <a:prstDash val="solid"/>
                    </a:lnB>
                    <a:solidFill>
                      <a:srgbClr val="A3A3A3"/>
                    </a:solidFill>
                  </a:tcPr>
                </a:tc>
                <a:tc>
                  <a:txBody>
                    <a:bodyPr/>
                    <a:lstStyle/>
                    <a:p>
                      <a:pPr algn="ctr">
                        <a:lnSpc>
                          <a:spcPts val="1390"/>
                        </a:lnSpc>
                        <a:spcBef>
                          <a:spcPts val="335"/>
                        </a:spcBef>
                      </a:pPr>
                      <a:r>
                        <a:rPr sz="1050" b="1" spc="-10" dirty="0">
                          <a:solidFill>
                            <a:srgbClr val="FFFFFF"/>
                          </a:solidFill>
                          <a:latin typeface="+mn-lt"/>
                          <a:cs typeface="Goldplay Bold"/>
                        </a:rPr>
                        <a:t>LEB</a:t>
                      </a:r>
                      <a:r>
                        <a:rPr sz="1050" b="1" spc="-50" dirty="0">
                          <a:solidFill>
                            <a:srgbClr val="FFFFFF"/>
                          </a:solidFill>
                          <a:latin typeface="+mn-lt"/>
                          <a:cs typeface="Goldplay Bold"/>
                        </a:rPr>
                        <a:t> </a:t>
                      </a:r>
                      <a:r>
                        <a:rPr sz="1050" b="1" dirty="0">
                          <a:solidFill>
                            <a:srgbClr val="FFFFFF"/>
                          </a:solidFill>
                          <a:latin typeface="+mn-lt"/>
                          <a:cs typeface="Goldplay Bold"/>
                        </a:rPr>
                        <a:t>250</a:t>
                      </a:r>
                      <a:r>
                        <a:rPr sz="1050" b="1" spc="-45" dirty="0">
                          <a:solidFill>
                            <a:srgbClr val="FFFFFF"/>
                          </a:solidFill>
                          <a:latin typeface="+mn-lt"/>
                          <a:cs typeface="Goldplay Bold"/>
                        </a:rPr>
                        <a:t> </a:t>
                      </a:r>
                      <a:r>
                        <a:rPr sz="1050" b="1" dirty="0">
                          <a:solidFill>
                            <a:srgbClr val="FFFFFF"/>
                          </a:solidFill>
                          <a:latin typeface="+mn-lt"/>
                          <a:cs typeface="Goldplay Bold"/>
                        </a:rPr>
                        <a:t>mg</a:t>
                      </a:r>
                      <a:r>
                        <a:rPr sz="1050" b="1" spc="-45" dirty="0">
                          <a:solidFill>
                            <a:srgbClr val="FFFFFF"/>
                          </a:solidFill>
                          <a:latin typeface="+mn-lt"/>
                          <a:cs typeface="Goldplay Bold"/>
                        </a:rPr>
                        <a:t> </a:t>
                      </a:r>
                      <a:r>
                        <a:rPr sz="1050" b="1" spc="-10" dirty="0">
                          <a:solidFill>
                            <a:srgbClr val="FFFFFF"/>
                          </a:solidFill>
                          <a:latin typeface="+mn-lt"/>
                          <a:cs typeface="Goldplay Bold"/>
                        </a:rPr>
                        <a:t>C2S</a:t>
                      </a:r>
                      <a:r>
                        <a:rPr sz="1050" b="1" spc="-45" dirty="0">
                          <a:solidFill>
                            <a:srgbClr val="FFFFFF"/>
                          </a:solidFill>
                          <a:latin typeface="+mn-lt"/>
                          <a:cs typeface="Goldplay Bold"/>
                        </a:rPr>
                        <a:t> </a:t>
                      </a:r>
                      <a:r>
                        <a:rPr sz="1050" b="1" dirty="0">
                          <a:solidFill>
                            <a:srgbClr val="FFFFFF"/>
                          </a:solidFill>
                          <a:latin typeface="+mn-lt"/>
                          <a:cs typeface="Goldplay Bold"/>
                        </a:rPr>
                        <a:t>+</a:t>
                      </a:r>
                      <a:r>
                        <a:rPr sz="1050" b="1" spc="-80" dirty="0">
                          <a:solidFill>
                            <a:srgbClr val="FFFFFF"/>
                          </a:solidFill>
                          <a:latin typeface="+mn-lt"/>
                          <a:cs typeface="Goldplay Bold"/>
                        </a:rPr>
                        <a:t> </a:t>
                      </a:r>
                      <a:r>
                        <a:rPr sz="1050" b="1" spc="-25" dirty="0">
                          <a:solidFill>
                            <a:srgbClr val="FFFFFF"/>
                          </a:solidFill>
                          <a:latin typeface="+mn-lt"/>
                          <a:cs typeface="Goldplay Bold"/>
                        </a:rPr>
                        <a:t>TCS</a:t>
                      </a:r>
                      <a:r>
                        <a:rPr sz="1050" b="1" spc="-45" dirty="0">
                          <a:solidFill>
                            <a:srgbClr val="FFFFFF"/>
                          </a:solidFill>
                          <a:latin typeface="+mn-lt"/>
                          <a:cs typeface="Goldplay Bold"/>
                        </a:rPr>
                        <a:t> </a:t>
                      </a:r>
                      <a:r>
                        <a:rPr sz="1050" b="1" spc="-10" dirty="0">
                          <a:solidFill>
                            <a:srgbClr val="FFFFFF"/>
                          </a:solidFill>
                          <a:latin typeface="+mn-lt"/>
                          <a:cs typeface="Goldplay Bold"/>
                        </a:rPr>
                        <a:t>(N=220)</a:t>
                      </a:r>
                      <a:endParaRPr sz="1050" dirty="0">
                        <a:latin typeface="+mn-lt"/>
                        <a:cs typeface="Goldplay"/>
                      </a:endParaRPr>
                    </a:p>
                  </a:txBody>
                  <a:tcPr marL="0" marR="0" marT="25799" marB="0">
                    <a:lnB w="6350">
                      <a:solidFill>
                        <a:srgbClr val="22346A"/>
                      </a:solidFill>
                      <a:prstDash val="solid"/>
                    </a:lnB>
                    <a:solidFill>
                      <a:srgbClr val="7A45B8"/>
                    </a:solidFill>
                  </a:tcPr>
                </a:tc>
                <a:extLst>
                  <a:ext uri="{0D108BD9-81ED-4DB2-BD59-A6C34878D82A}">
                    <a16:rowId xmlns:a16="http://schemas.microsoft.com/office/drawing/2014/main" val="10000"/>
                  </a:ext>
                </a:extLst>
              </a:tr>
              <a:tr h="206639">
                <a:tc>
                  <a:txBody>
                    <a:bodyPr/>
                    <a:lstStyle/>
                    <a:p>
                      <a:pPr marL="36195">
                        <a:lnSpc>
                          <a:spcPts val="1390"/>
                        </a:lnSpc>
                        <a:spcBef>
                          <a:spcPts val="335"/>
                        </a:spcBef>
                      </a:pPr>
                      <a:r>
                        <a:rPr sz="1050" b="1" spc="-20" dirty="0">
                          <a:solidFill>
                            <a:srgbClr val="22346A"/>
                          </a:solidFill>
                          <a:latin typeface="+mn-lt"/>
                          <a:cs typeface="Goldplay Bold"/>
                        </a:rPr>
                        <a:t>Cualquier</a:t>
                      </a:r>
                      <a:r>
                        <a:rPr sz="1050" b="1" spc="-95" dirty="0">
                          <a:solidFill>
                            <a:srgbClr val="22346A"/>
                          </a:solidFill>
                          <a:latin typeface="+mn-lt"/>
                          <a:cs typeface="Goldplay Bold"/>
                        </a:rPr>
                        <a:t> </a:t>
                      </a:r>
                      <a:r>
                        <a:rPr sz="1050" b="1" spc="-20" dirty="0">
                          <a:solidFill>
                            <a:srgbClr val="22346A"/>
                          </a:solidFill>
                          <a:latin typeface="+mn-lt"/>
                          <a:cs typeface="Goldplay Bold"/>
                        </a:rPr>
                        <a:t>TEAE,</a:t>
                      </a:r>
                      <a:r>
                        <a:rPr sz="1050" b="1" spc="-15" dirty="0">
                          <a:solidFill>
                            <a:srgbClr val="22346A"/>
                          </a:solidFill>
                          <a:latin typeface="+mn-lt"/>
                          <a:cs typeface="Goldplay Bold"/>
                        </a:rPr>
                        <a:t> </a:t>
                      </a:r>
                      <a:r>
                        <a:rPr sz="1050" b="1" dirty="0">
                          <a:solidFill>
                            <a:srgbClr val="22346A"/>
                          </a:solidFill>
                          <a:latin typeface="+mn-lt"/>
                          <a:cs typeface="Goldplay Bold"/>
                        </a:rPr>
                        <a:t>n</a:t>
                      </a:r>
                      <a:r>
                        <a:rPr sz="1050" b="1" spc="-10" dirty="0">
                          <a:solidFill>
                            <a:srgbClr val="22346A"/>
                          </a:solidFill>
                          <a:latin typeface="+mn-lt"/>
                          <a:cs typeface="Goldplay Bold"/>
                        </a:rPr>
                        <a:t> </a:t>
                      </a:r>
                      <a:r>
                        <a:rPr sz="1050" b="1" spc="-25" dirty="0">
                          <a:solidFill>
                            <a:srgbClr val="22346A"/>
                          </a:solidFill>
                          <a:latin typeface="+mn-lt"/>
                          <a:cs typeface="Goldplay Bold"/>
                        </a:rPr>
                        <a:t>(%)</a:t>
                      </a:r>
                      <a:endParaRPr sz="1050" dirty="0">
                        <a:latin typeface="+mn-lt"/>
                        <a:cs typeface="Goldplay"/>
                      </a:endParaRPr>
                    </a:p>
                  </a:txBody>
                  <a:tcPr marL="0" marR="0" marT="25799" marB="0">
                    <a:lnT w="6350">
                      <a:solidFill>
                        <a:srgbClr val="22346A"/>
                      </a:solidFill>
                      <a:prstDash val="solid"/>
                    </a:lnT>
                    <a:lnB w="6350">
                      <a:solidFill>
                        <a:srgbClr val="22346A"/>
                      </a:solidFill>
                      <a:prstDash val="solid"/>
                    </a:lnB>
                  </a:tcPr>
                </a:tc>
                <a:tc>
                  <a:txBody>
                    <a:bodyPr/>
                    <a:lstStyle/>
                    <a:p>
                      <a:pPr algn="ctr">
                        <a:lnSpc>
                          <a:spcPts val="1390"/>
                        </a:lnSpc>
                        <a:spcBef>
                          <a:spcPts val="335"/>
                        </a:spcBef>
                      </a:pPr>
                      <a:r>
                        <a:rPr sz="1050" dirty="0">
                          <a:solidFill>
                            <a:srgbClr val="22346A"/>
                          </a:solidFill>
                          <a:latin typeface="+mn-lt"/>
                          <a:cs typeface="Goldplay"/>
                        </a:rPr>
                        <a:t>59</a:t>
                      </a:r>
                      <a:r>
                        <a:rPr sz="1050" spc="-55" dirty="0">
                          <a:solidFill>
                            <a:srgbClr val="22346A"/>
                          </a:solidFill>
                          <a:latin typeface="+mn-lt"/>
                          <a:cs typeface="Goldplay"/>
                        </a:rPr>
                        <a:t> </a:t>
                      </a:r>
                      <a:r>
                        <a:rPr sz="1050" spc="-10" dirty="0">
                          <a:solidFill>
                            <a:srgbClr val="22346A"/>
                          </a:solidFill>
                          <a:latin typeface="+mn-lt"/>
                          <a:cs typeface="Goldplay"/>
                        </a:rPr>
                        <a:t>(53,2)</a:t>
                      </a:r>
                      <a:endParaRPr sz="1050" dirty="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tc>
                  <a:txBody>
                    <a:bodyPr/>
                    <a:lstStyle/>
                    <a:p>
                      <a:pPr algn="ctr">
                        <a:lnSpc>
                          <a:spcPts val="1390"/>
                        </a:lnSpc>
                        <a:spcBef>
                          <a:spcPts val="335"/>
                        </a:spcBef>
                      </a:pPr>
                      <a:r>
                        <a:rPr sz="1050" spc="-10" dirty="0">
                          <a:solidFill>
                            <a:srgbClr val="22346A"/>
                          </a:solidFill>
                          <a:latin typeface="+mn-lt"/>
                          <a:cs typeface="Goldplay"/>
                        </a:rPr>
                        <a:t>136</a:t>
                      </a:r>
                      <a:r>
                        <a:rPr sz="1050" spc="-50" dirty="0">
                          <a:solidFill>
                            <a:srgbClr val="22346A"/>
                          </a:solidFill>
                          <a:latin typeface="+mn-lt"/>
                          <a:cs typeface="Goldplay"/>
                        </a:rPr>
                        <a:t> </a:t>
                      </a:r>
                      <a:r>
                        <a:rPr sz="1050" spc="-10" dirty="0">
                          <a:solidFill>
                            <a:srgbClr val="22346A"/>
                          </a:solidFill>
                          <a:latin typeface="+mn-lt"/>
                          <a:cs typeface="Goldplay"/>
                        </a:rPr>
                        <a:t>(61,8)</a:t>
                      </a:r>
                      <a:endParaRPr sz="105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1"/>
                  </a:ext>
                </a:extLst>
              </a:tr>
              <a:tr h="206639">
                <a:tc>
                  <a:txBody>
                    <a:bodyPr/>
                    <a:lstStyle/>
                    <a:p>
                      <a:pPr marL="107950">
                        <a:lnSpc>
                          <a:spcPts val="1390"/>
                        </a:lnSpc>
                        <a:spcBef>
                          <a:spcPts val="335"/>
                        </a:spcBef>
                      </a:pPr>
                      <a:r>
                        <a:rPr sz="1050" spc="-20" dirty="0">
                          <a:solidFill>
                            <a:srgbClr val="22346A"/>
                          </a:solidFill>
                          <a:latin typeface="+mn-lt"/>
                          <a:cs typeface="Goldplay"/>
                        </a:rPr>
                        <a:t>Leve</a:t>
                      </a:r>
                      <a:endParaRPr sz="1050">
                        <a:latin typeface="+mn-lt"/>
                        <a:cs typeface="Goldplay"/>
                      </a:endParaRPr>
                    </a:p>
                  </a:txBody>
                  <a:tcPr marL="0" marR="0" marT="25799" marB="0">
                    <a:lnT w="6350">
                      <a:solidFill>
                        <a:srgbClr val="22346A"/>
                      </a:solidFill>
                      <a:prstDash val="solid"/>
                    </a:lnT>
                    <a:lnB w="6350">
                      <a:solidFill>
                        <a:srgbClr val="22346A"/>
                      </a:solidFill>
                      <a:prstDash val="solid"/>
                    </a:lnB>
                  </a:tcPr>
                </a:tc>
                <a:tc>
                  <a:txBody>
                    <a:bodyPr/>
                    <a:lstStyle/>
                    <a:p>
                      <a:pPr algn="ctr">
                        <a:lnSpc>
                          <a:spcPts val="1390"/>
                        </a:lnSpc>
                        <a:spcBef>
                          <a:spcPts val="335"/>
                        </a:spcBef>
                      </a:pPr>
                      <a:r>
                        <a:rPr sz="1050" dirty="0">
                          <a:solidFill>
                            <a:srgbClr val="22346A"/>
                          </a:solidFill>
                          <a:latin typeface="+mn-lt"/>
                          <a:cs typeface="Goldplay"/>
                        </a:rPr>
                        <a:t>36</a:t>
                      </a:r>
                      <a:r>
                        <a:rPr sz="1050" spc="-65" dirty="0">
                          <a:solidFill>
                            <a:srgbClr val="22346A"/>
                          </a:solidFill>
                          <a:latin typeface="+mn-lt"/>
                          <a:cs typeface="Goldplay"/>
                        </a:rPr>
                        <a:t> </a:t>
                      </a:r>
                      <a:r>
                        <a:rPr sz="1050" spc="-10" dirty="0">
                          <a:solidFill>
                            <a:srgbClr val="22346A"/>
                          </a:solidFill>
                          <a:latin typeface="+mn-lt"/>
                          <a:cs typeface="Goldplay"/>
                        </a:rPr>
                        <a:t>(32,4)</a:t>
                      </a:r>
                      <a:endParaRPr sz="105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tc>
                  <a:txBody>
                    <a:bodyPr/>
                    <a:lstStyle/>
                    <a:p>
                      <a:pPr algn="ctr">
                        <a:lnSpc>
                          <a:spcPts val="1390"/>
                        </a:lnSpc>
                        <a:spcBef>
                          <a:spcPts val="335"/>
                        </a:spcBef>
                      </a:pPr>
                      <a:r>
                        <a:rPr sz="1050" dirty="0">
                          <a:solidFill>
                            <a:srgbClr val="22346A"/>
                          </a:solidFill>
                          <a:latin typeface="+mn-lt"/>
                          <a:cs typeface="Goldplay"/>
                        </a:rPr>
                        <a:t>68</a:t>
                      </a:r>
                      <a:r>
                        <a:rPr sz="1050" spc="-55" dirty="0">
                          <a:solidFill>
                            <a:srgbClr val="22346A"/>
                          </a:solidFill>
                          <a:latin typeface="+mn-lt"/>
                          <a:cs typeface="Goldplay"/>
                        </a:rPr>
                        <a:t> </a:t>
                      </a:r>
                      <a:r>
                        <a:rPr sz="1050" spc="-10" dirty="0">
                          <a:solidFill>
                            <a:srgbClr val="22346A"/>
                          </a:solidFill>
                          <a:latin typeface="+mn-lt"/>
                          <a:cs typeface="Goldplay"/>
                        </a:rPr>
                        <a:t>(30,9)</a:t>
                      </a:r>
                      <a:endParaRPr sz="105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2"/>
                  </a:ext>
                </a:extLst>
              </a:tr>
              <a:tr h="206639">
                <a:tc>
                  <a:txBody>
                    <a:bodyPr/>
                    <a:lstStyle/>
                    <a:p>
                      <a:pPr marL="107950">
                        <a:lnSpc>
                          <a:spcPts val="1385"/>
                        </a:lnSpc>
                        <a:spcBef>
                          <a:spcPts val="335"/>
                        </a:spcBef>
                      </a:pPr>
                      <a:r>
                        <a:rPr sz="1050" spc="-10" dirty="0">
                          <a:solidFill>
                            <a:srgbClr val="22346A"/>
                          </a:solidFill>
                          <a:latin typeface="+mn-lt"/>
                          <a:cs typeface="Goldplay"/>
                        </a:rPr>
                        <a:t>Moderado</a:t>
                      </a:r>
                      <a:endParaRPr sz="1050">
                        <a:latin typeface="+mn-lt"/>
                        <a:cs typeface="Goldplay"/>
                      </a:endParaRPr>
                    </a:p>
                  </a:txBody>
                  <a:tcPr marL="0" marR="0" marT="25799" marB="0">
                    <a:lnT w="6350">
                      <a:solidFill>
                        <a:srgbClr val="22346A"/>
                      </a:solidFill>
                      <a:prstDash val="solid"/>
                    </a:lnT>
                    <a:lnB w="6350">
                      <a:solidFill>
                        <a:srgbClr val="22346A"/>
                      </a:solidFill>
                      <a:prstDash val="solid"/>
                    </a:lnB>
                  </a:tcPr>
                </a:tc>
                <a:tc>
                  <a:txBody>
                    <a:bodyPr/>
                    <a:lstStyle/>
                    <a:p>
                      <a:pPr algn="ctr">
                        <a:lnSpc>
                          <a:spcPts val="1385"/>
                        </a:lnSpc>
                        <a:spcBef>
                          <a:spcPts val="335"/>
                        </a:spcBef>
                      </a:pPr>
                      <a:r>
                        <a:rPr sz="1050" dirty="0">
                          <a:solidFill>
                            <a:srgbClr val="22346A"/>
                          </a:solidFill>
                          <a:latin typeface="+mn-lt"/>
                          <a:cs typeface="Goldplay"/>
                        </a:rPr>
                        <a:t>21</a:t>
                      </a:r>
                      <a:r>
                        <a:rPr sz="1050" spc="-75" dirty="0">
                          <a:solidFill>
                            <a:srgbClr val="22346A"/>
                          </a:solidFill>
                          <a:latin typeface="+mn-lt"/>
                          <a:cs typeface="Goldplay"/>
                        </a:rPr>
                        <a:t> </a:t>
                      </a:r>
                      <a:r>
                        <a:rPr sz="1050" spc="-10" dirty="0">
                          <a:solidFill>
                            <a:srgbClr val="22346A"/>
                          </a:solidFill>
                          <a:latin typeface="+mn-lt"/>
                          <a:cs typeface="Goldplay"/>
                        </a:rPr>
                        <a:t>(18,9)</a:t>
                      </a:r>
                      <a:endParaRPr sz="105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35"/>
                        </a:spcBef>
                      </a:pPr>
                      <a:r>
                        <a:rPr sz="1050" dirty="0">
                          <a:solidFill>
                            <a:srgbClr val="22346A"/>
                          </a:solidFill>
                          <a:latin typeface="+mn-lt"/>
                          <a:cs typeface="Goldplay"/>
                        </a:rPr>
                        <a:t>62</a:t>
                      </a:r>
                      <a:r>
                        <a:rPr sz="1050" spc="-70" dirty="0">
                          <a:solidFill>
                            <a:srgbClr val="22346A"/>
                          </a:solidFill>
                          <a:latin typeface="+mn-lt"/>
                          <a:cs typeface="Goldplay"/>
                        </a:rPr>
                        <a:t> </a:t>
                      </a:r>
                      <a:r>
                        <a:rPr sz="1050" spc="-10" dirty="0">
                          <a:solidFill>
                            <a:srgbClr val="22346A"/>
                          </a:solidFill>
                          <a:latin typeface="+mn-lt"/>
                          <a:cs typeface="Goldplay"/>
                        </a:rPr>
                        <a:t>(28,2)</a:t>
                      </a:r>
                      <a:endParaRPr sz="1050">
                        <a:latin typeface="+mn-lt"/>
                        <a:cs typeface="Goldplay"/>
                      </a:endParaRPr>
                    </a:p>
                  </a:txBody>
                  <a:tcPr marL="0" marR="0" marT="25799"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3"/>
                  </a:ext>
                </a:extLst>
              </a:tr>
              <a:tr h="207069">
                <a:tc>
                  <a:txBody>
                    <a:bodyPr/>
                    <a:lstStyle/>
                    <a:p>
                      <a:pPr marL="107950">
                        <a:lnSpc>
                          <a:spcPts val="1385"/>
                        </a:lnSpc>
                        <a:spcBef>
                          <a:spcPts val="340"/>
                        </a:spcBef>
                      </a:pPr>
                      <a:r>
                        <a:rPr sz="1050" spc="-20" dirty="0">
                          <a:solidFill>
                            <a:srgbClr val="22346A"/>
                          </a:solidFill>
                          <a:latin typeface="+mn-lt"/>
                          <a:cs typeface="Goldplay"/>
                        </a:rPr>
                        <a:t>Grave</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2</a:t>
                      </a:r>
                      <a:r>
                        <a:rPr sz="1050" spc="-45" dirty="0">
                          <a:solidFill>
                            <a:srgbClr val="22346A"/>
                          </a:solidFill>
                          <a:latin typeface="+mn-lt"/>
                          <a:cs typeface="Goldplay"/>
                        </a:rPr>
                        <a:t> </a:t>
                      </a:r>
                      <a:r>
                        <a:rPr sz="1050" spc="-20" dirty="0">
                          <a:solidFill>
                            <a:srgbClr val="22346A"/>
                          </a:solidFill>
                          <a:latin typeface="+mn-lt"/>
                          <a:cs typeface="Goldplay"/>
                        </a:rPr>
                        <a:t>(1,8)</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6</a:t>
                      </a:r>
                      <a:r>
                        <a:rPr sz="1050" spc="-40" dirty="0">
                          <a:solidFill>
                            <a:srgbClr val="22346A"/>
                          </a:solidFill>
                          <a:latin typeface="+mn-lt"/>
                          <a:cs typeface="Goldplay"/>
                        </a:rPr>
                        <a:t> </a:t>
                      </a:r>
                      <a:r>
                        <a:rPr sz="1050" spc="-20" dirty="0">
                          <a:solidFill>
                            <a:srgbClr val="22346A"/>
                          </a:solidFill>
                          <a:latin typeface="+mn-lt"/>
                          <a:cs typeface="Goldplay"/>
                        </a:rPr>
                        <a:t>(2,7)</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4"/>
                  </a:ext>
                </a:extLst>
              </a:tr>
              <a:tr h="234141">
                <a:tc>
                  <a:txBody>
                    <a:bodyPr/>
                    <a:lstStyle/>
                    <a:p>
                      <a:pPr marL="36195">
                        <a:lnSpc>
                          <a:spcPts val="1385"/>
                        </a:lnSpc>
                        <a:spcBef>
                          <a:spcPts val="340"/>
                        </a:spcBef>
                      </a:pPr>
                      <a:r>
                        <a:rPr sz="1050" b="1" spc="-20" dirty="0">
                          <a:solidFill>
                            <a:srgbClr val="22346A"/>
                          </a:solidFill>
                          <a:latin typeface="+mn-lt"/>
                          <a:cs typeface="Goldplay Bold"/>
                        </a:rPr>
                        <a:t>TEAE </a:t>
                      </a:r>
                      <a:r>
                        <a:rPr sz="1050" b="1" spc="-10" dirty="0">
                          <a:solidFill>
                            <a:srgbClr val="22346A"/>
                          </a:solidFill>
                          <a:latin typeface="+mn-lt"/>
                          <a:cs typeface="Goldplay Bold"/>
                        </a:rPr>
                        <a:t>más</a:t>
                      </a:r>
                      <a:r>
                        <a:rPr sz="1050" b="1" spc="-20" dirty="0">
                          <a:solidFill>
                            <a:srgbClr val="22346A"/>
                          </a:solidFill>
                          <a:latin typeface="+mn-lt"/>
                          <a:cs typeface="Goldplay Bold"/>
                        </a:rPr>
                        <a:t> </a:t>
                      </a:r>
                      <a:r>
                        <a:rPr sz="1050" b="1" spc="-25" dirty="0">
                          <a:solidFill>
                            <a:srgbClr val="22346A"/>
                          </a:solidFill>
                          <a:latin typeface="+mn-lt"/>
                          <a:cs typeface="Goldplay Bold"/>
                        </a:rPr>
                        <a:t>frecuentes</a:t>
                      </a:r>
                      <a:r>
                        <a:rPr sz="1050" b="1" spc="-20" dirty="0">
                          <a:solidFill>
                            <a:srgbClr val="22346A"/>
                          </a:solidFill>
                          <a:latin typeface="+mn-lt"/>
                          <a:cs typeface="Goldplay Bold"/>
                        </a:rPr>
                        <a:t> </a:t>
                      </a:r>
                      <a:r>
                        <a:rPr sz="1050" b="1" spc="-40" dirty="0">
                          <a:solidFill>
                            <a:srgbClr val="22346A"/>
                          </a:solidFill>
                          <a:latin typeface="+mn-lt"/>
                          <a:cs typeface="Goldplay Bold"/>
                        </a:rPr>
                        <a:t>(</a:t>
                      </a:r>
                      <a:r>
                        <a:rPr sz="1050" spc="-40" dirty="0">
                          <a:solidFill>
                            <a:srgbClr val="22346A"/>
                          </a:solidFill>
                          <a:latin typeface="Symbol" pitchFamily="2" charset="2"/>
                          <a:cs typeface="Symbol"/>
                        </a:rPr>
                        <a:t></a:t>
                      </a:r>
                      <a:r>
                        <a:rPr sz="1050" b="1" spc="-40" dirty="0">
                          <a:solidFill>
                            <a:srgbClr val="22346A"/>
                          </a:solidFill>
                          <a:latin typeface="+mn-lt"/>
                          <a:cs typeface="Goldplay Bold"/>
                        </a:rPr>
                        <a:t>5%</a:t>
                      </a:r>
                      <a:r>
                        <a:rPr sz="1050" b="1" spc="-20" dirty="0">
                          <a:solidFill>
                            <a:srgbClr val="22346A"/>
                          </a:solidFill>
                          <a:latin typeface="+mn-lt"/>
                          <a:cs typeface="Goldplay Bold"/>
                        </a:rPr>
                        <a:t> </a:t>
                      </a:r>
                      <a:r>
                        <a:rPr sz="1050" b="1" dirty="0">
                          <a:solidFill>
                            <a:srgbClr val="22346A"/>
                          </a:solidFill>
                          <a:latin typeface="+mn-lt"/>
                          <a:cs typeface="Goldplay Bold"/>
                        </a:rPr>
                        <a:t>en</a:t>
                      </a:r>
                      <a:r>
                        <a:rPr sz="1050" b="1" spc="-15" dirty="0">
                          <a:solidFill>
                            <a:srgbClr val="22346A"/>
                          </a:solidFill>
                          <a:latin typeface="+mn-lt"/>
                          <a:cs typeface="Goldplay Bold"/>
                        </a:rPr>
                        <a:t> </a:t>
                      </a:r>
                      <a:r>
                        <a:rPr sz="1050" b="1" spc="-25" dirty="0">
                          <a:solidFill>
                            <a:srgbClr val="22346A"/>
                          </a:solidFill>
                          <a:latin typeface="+mn-lt"/>
                          <a:cs typeface="Goldplay Bold"/>
                        </a:rPr>
                        <a:t>cualquiera</a:t>
                      </a:r>
                      <a:r>
                        <a:rPr sz="1050" b="1" spc="-20" dirty="0">
                          <a:solidFill>
                            <a:srgbClr val="22346A"/>
                          </a:solidFill>
                          <a:latin typeface="+mn-lt"/>
                          <a:cs typeface="Goldplay Bold"/>
                        </a:rPr>
                        <a:t> </a:t>
                      </a:r>
                      <a:r>
                        <a:rPr sz="1050" b="1" dirty="0">
                          <a:solidFill>
                            <a:srgbClr val="22346A"/>
                          </a:solidFill>
                          <a:latin typeface="+mn-lt"/>
                          <a:cs typeface="Goldplay Bold"/>
                        </a:rPr>
                        <a:t>de</a:t>
                      </a:r>
                      <a:r>
                        <a:rPr sz="1050" b="1" spc="-20" dirty="0">
                          <a:solidFill>
                            <a:srgbClr val="22346A"/>
                          </a:solidFill>
                          <a:latin typeface="+mn-lt"/>
                          <a:cs typeface="Goldplay Bold"/>
                        </a:rPr>
                        <a:t> los </a:t>
                      </a:r>
                      <a:r>
                        <a:rPr sz="1050" b="1" spc="-25" dirty="0">
                          <a:solidFill>
                            <a:srgbClr val="22346A"/>
                          </a:solidFill>
                          <a:latin typeface="+mn-lt"/>
                          <a:cs typeface="Goldplay Bold"/>
                        </a:rPr>
                        <a:t>grupos), </a:t>
                      </a:r>
                      <a:r>
                        <a:rPr sz="1050" b="1" dirty="0">
                          <a:solidFill>
                            <a:srgbClr val="22346A"/>
                          </a:solidFill>
                          <a:latin typeface="+mn-lt"/>
                          <a:cs typeface="Goldplay Bold"/>
                        </a:rPr>
                        <a:t>n</a:t>
                      </a:r>
                      <a:r>
                        <a:rPr sz="1050" b="1" spc="-20" dirty="0">
                          <a:solidFill>
                            <a:srgbClr val="22346A"/>
                          </a:solidFill>
                          <a:latin typeface="+mn-lt"/>
                          <a:cs typeface="Goldplay Bold"/>
                        </a:rPr>
                        <a:t> </a:t>
                      </a:r>
                      <a:r>
                        <a:rPr sz="1050" b="1" spc="-25" dirty="0">
                          <a:solidFill>
                            <a:srgbClr val="22346A"/>
                          </a:solidFill>
                          <a:latin typeface="+mn-lt"/>
                          <a:cs typeface="Goldplay Bold"/>
                        </a:rPr>
                        <a:t>(%)</a:t>
                      </a:r>
                      <a:endParaRPr sz="1050" dirty="0">
                        <a:latin typeface="+mn-lt"/>
                        <a:cs typeface="Goldplay"/>
                      </a:endParaRPr>
                    </a:p>
                  </a:txBody>
                  <a:tcPr marL="0" marR="0" marT="26184" marB="0">
                    <a:lnT w="6350">
                      <a:solidFill>
                        <a:srgbClr val="22346A"/>
                      </a:solidFill>
                      <a:prstDash val="solid"/>
                    </a:lnT>
                    <a:lnB w="6350">
                      <a:solidFill>
                        <a:srgbClr val="22346A"/>
                      </a:solidFill>
                      <a:prstDash val="solid"/>
                    </a:lnB>
                  </a:tcPr>
                </a:tc>
                <a:tc gridSpan="2">
                  <a:txBody>
                    <a:bodyPr/>
                    <a:lstStyle/>
                    <a:p>
                      <a:pPr>
                        <a:lnSpc>
                          <a:spcPct val="100000"/>
                        </a:lnSpc>
                      </a:pPr>
                      <a:endParaRPr sz="1100" dirty="0">
                        <a:latin typeface="+mn-lt"/>
                        <a:cs typeface="Times New Roman"/>
                      </a:endParaRPr>
                    </a:p>
                  </a:txBody>
                  <a:tcPr marL="0" marR="0" marT="0" marB="0">
                    <a:lnT w="6350">
                      <a:solidFill>
                        <a:srgbClr val="22346A"/>
                      </a:solidFill>
                      <a:prstDash val="solid"/>
                    </a:lnT>
                    <a:lnB w="6350">
                      <a:solidFill>
                        <a:srgbClr val="22346A"/>
                      </a:solidFill>
                      <a:prstDash val="solid"/>
                    </a:lnB>
                    <a:solidFill>
                      <a:srgbClr val="F2ECF8"/>
                    </a:solidFill>
                  </a:tcPr>
                </a:tc>
                <a:tc hMerge="1">
                  <a:txBody>
                    <a:bodyPr/>
                    <a:lstStyle/>
                    <a:p>
                      <a:endParaRPr/>
                    </a:p>
                  </a:txBody>
                  <a:tcPr marL="0" marR="0" marT="0" marB="0"/>
                </a:tc>
                <a:extLst>
                  <a:ext uri="{0D108BD9-81ED-4DB2-BD59-A6C34878D82A}">
                    <a16:rowId xmlns:a16="http://schemas.microsoft.com/office/drawing/2014/main" val="10005"/>
                  </a:ext>
                </a:extLst>
              </a:tr>
              <a:tr h="207069">
                <a:tc>
                  <a:txBody>
                    <a:bodyPr/>
                    <a:lstStyle/>
                    <a:p>
                      <a:pPr marL="107950">
                        <a:lnSpc>
                          <a:spcPts val="1385"/>
                        </a:lnSpc>
                        <a:spcBef>
                          <a:spcPts val="340"/>
                        </a:spcBef>
                      </a:pPr>
                      <a:r>
                        <a:rPr sz="1050" spc="-10" dirty="0">
                          <a:solidFill>
                            <a:srgbClr val="22346A"/>
                          </a:solidFill>
                          <a:latin typeface="+mn-lt"/>
                          <a:cs typeface="Goldplay"/>
                        </a:rPr>
                        <a:t>Nasofaringitis</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14</a:t>
                      </a:r>
                      <a:r>
                        <a:rPr sz="1050" spc="-65" dirty="0">
                          <a:solidFill>
                            <a:srgbClr val="22346A"/>
                          </a:solidFill>
                          <a:latin typeface="+mn-lt"/>
                          <a:cs typeface="Goldplay"/>
                        </a:rPr>
                        <a:t> </a:t>
                      </a:r>
                      <a:r>
                        <a:rPr sz="1050" spc="-10" dirty="0">
                          <a:solidFill>
                            <a:srgbClr val="22346A"/>
                          </a:solidFill>
                          <a:latin typeface="+mn-lt"/>
                          <a:cs typeface="Goldplay"/>
                        </a:rPr>
                        <a:t>(12,6)</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28</a:t>
                      </a:r>
                      <a:r>
                        <a:rPr sz="1050" spc="-55" dirty="0">
                          <a:solidFill>
                            <a:srgbClr val="22346A"/>
                          </a:solidFill>
                          <a:latin typeface="+mn-lt"/>
                          <a:cs typeface="Goldplay"/>
                        </a:rPr>
                        <a:t> </a:t>
                      </a:r>
                      <a:r>
                        <a:rPr sz="1050" spc="-10" dirty="0">
                          <a:solidFill>
                            <a:srgbClr val="22346A"/>
                          </a:solidFill>
                          <a:latin typeface="+mn-lt"/>
                          <a:cs typeface="Goldplay"/>
                        </a:rPr>
                        <a:t>(12,7)</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6"/>
                  </a:ext>
                </a:extLst>
              </a:tr>
              <a:tr h="207069">
                <a:tc>
                  <a:txBody>
                    <a:bodyPr/>
                    <a:lstStyle/>
                    <a:p>
                      <a:pPr marL="107950">
                        <a:lnSpc>
                          <a:spcPts val="1385"/>
                        </a:lnSpc>
                        <a:spcBef>
                          <a:spcPts val="340"/>
                        </a:spcBef>
                      </a:pPr>
                      <a:r>
                        <a:rPr sz="1050" spc="-10" dirty="0">
                          <a:solidFill>
                            <a:srgbClr val="22346A"/>
                          </a:solidFill>
                          <a:latin typeface="+mn-lt"/>
                          <a:cs typeface="Goldplay"/>
                        </a:rPr>
                        <a:t>Conjuntivitis</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2</a:t>
                      </a:r>
                      <a:r>
                        <a:rPr sz="1050" spc="-45" dirty="0">
                          <a:solidFill>
                            <a:srgbClr val="22346A"/>
                          </a:solidFill>
                          <a:latin typeface="+mn-lt"/>
                          <a:cs typeface="Goldplay"/>
                        </a:rPr>
                        <a:t> </a:t>
                      </a:r>
                      <a:r>
                        <a:rPr sz="1050" spc="-20" dirty="0">
                          <a:solidFill>
                            <a:srgbClr val="22346A"/>
                          </a:solidFill>
                          <a:latin typeface="+mn-lt"/>
                          <a:cs typeface="Goldplay"/>
                        </a:rPr>
                        <a:t>(1,8)</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25</a:t>
                      </a:r>
                      <a:r>
                        <a:rPr sz="1050" spc="-65" dirty="0">
                          <a:solidFill>
                            <a:srgbClr val="22346A"/>
                          </a:solidFill>
                          <a:latin typeface="+mn-lt"/>
                          <a:cs typeface="Goldplay"/>
                        </a:rPr>
                        <a:t> </a:t>
                      </a:r>
                      <a:r>
                        <a:rPr sz="1050" spc="-10" dirty="0">
                          <a:solidFill>
                            <a:srgbClr val="22346A"/>
                          </a:solidFill>
                          <a:latin typeface="+mn-lt"/>
                          <a:cs typeface="Goldplay"/>
                        </a:rPr>
                        <a:t>(11,4)</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7"/>
                  </a:ext>
                </a:extLst>
              </a:tr>
              <a:tr h="207069">
                <a:tc>
                  <a:txBody>
                    <a:bodyPr/>
                    <a:lstStyle/>
                    <a:p>
                      <a:pPr marL="107950">
                        <a:lnSpc>
                          <a:spcPts val="1385"/>
                        </a:lnSpc>
                        <a:spcBef>
                          <a:spcPts val="340"/>
                        </a:spcBef>
                      </a:pPr>
                      <a:r>
                        <a:rPr sz="1050" spc="-20" dirty="0">
                          <a:solidFill>
                            <a:srgbClr val="22346A"/>
                          </a:solidFill>
                          <a:latin typeface="+mn-lt"/>
                          <a:cs typeface="Goldplay"/>
                        </a:rPr>
                        <a:t>Conjuntivitis</a:t>
                      </a:r>
                      <a:r>
                        <a:rPr sz="1050" spc="-5" dirty="0">
                          <a:solidFill>
                            <a:srgbClr val="22346A"/>
                          </a:solidFill>
                          <a:latin typeface="+mn-lt"/>
                          <a:cs typeface="Goldplay"/>
                        </a:rPr>
                        <a:t> </a:t>
                      </a:r>
                      <a:r>
                        <a:rPr sz="1050" spc="-10" dirty="0">
                          <a:solidFill>
                            <a:srgbClr val="22346A"/>
                          </a:solidFill>
                          <a:latin typeface="+mn-lt"/>
                          <a:cs typeface="Goldplay"/>
                        </a:rPr>
                        <a:t>alérgica</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3</a:t>
                      </a:r>
                      <a:r>
                        <a:rPr sz="1050" spc="-45" dirty="0">
                          <a:solidFill>
                            <a:srgbClr val="22346A"/>
                          </a:solidFill>
                          <a:latin typeface="+mn-lt"/>
                          <a:cs typeface="Goldplay"/>
                        </a:rPr>
                        <a:t> </a:t>
                      </a:r>
                      <a:r>
                        <a:rPr sz="1050" spc="-20" dirty="0">
                          <a:solidFill>
                            <a:srgbClr val="22346A"/>
                          </a:solidFill>
                          <a:latin typeface="+mn-lt"/>
                          <a:cs typeface="Goldplay"/>
                        </a:rPr>
                        <a:t>(2,7)</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18</a:t>
                      </a:r>
                      <a:r>
                        <a:rPr sz="1050" spc="-60" dirty="0">
                          <a:solidFill>
                            <a:srgbClr val="22346A"/>
                          </a:solidFill>
                          <a:latin typeface="+mn-lt"/>
                          <a:cs typeface="Goldplay"/>
                        </a:rPr>
                        <a:t> </a:t>
                      </a:r>
                      <a:r>
                        <a:rPr sz="1050" spc="-10" dirty="0">
                          <a:solidFill>
                            <a:srgbClr val="22346A"/>
                          </a:solidFill>
                          <a:latin typeface="+mn-lt"/>
                          <a:cs typeface="Goldplay"/>
                        </a:rPr>
                        <a:t>(8,2)</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8"/>
                  </a:ext>
                </a:extLst>
              </a:tr>
              <a:tr h="207069">
                <a:tc>
                  <a:txBody>
                    <a:bodyPr/>
                    <a:lstStyle/>
                    <a:p>
                      <a:pPr marL="107950">
                        <a:lnSpc>
                          <a:spcPts val="1385"/>
                        </a:lnSpc>
                        <a:spcBef>
                          <a:spcPts val="340"/>
                        </a:spcBef>
                      </a:pPr>
                      <a:r>
                        <a:rPr sz="1050" spc="-10" dirty="0">
                          <a:solidFill>
                            <a:srgbClr val="22346A"/>
                          </a:solidFill>
                          <a:latin typeface="+mn-lt"/>
                          <a:cs typeface="Goldplay"/>
                        </a:rPr>
                        <a:t>Herpes</a:t>
                      </a:r>
                      <a:r>
                        <a:rPr sz="1050" spc="-65" dirty="0">
                          <a:solidFill>
                            <a:srgbClr val="22346A"/>
                          </a:solidFill>
                          <a:latin typeface="+mn-lt"/>
                          <a:cs typeface="Goldplay"/>
                        </a:rPr>
                        <a:t> </a:t>
                      </a:r>
                      <a:r>
                        <a:rPr sz="1050" spc="-20" dirty="0">
                          <a:solidFill>
                            <a:srgbClr val="22346A"/>
                          </a:solidFill>
                          <a:latin typeface="+mn-lt"/>
                          <a:cs typeface="Goldplay"/>
                        </a:rPr>
                        <a:t>oral</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3</a:t>
                      </a:r>
                      <a:r>
                        <a:rPr sz="1050" spc="-45" dirty="0">
                          <a:solidFill>
                            <a:srgbClr val="22346A"/>
                          </a:solidFill>
                          <a:latin typeface="+mn-lt"/>
                          <a:cs typeface="Goldplay"/>
                        </a:rPr>
                        <a:t> </a:t>
                      </a:r>
                      <a:r>
                        <a:rPr sz="1050" spc="-20" dirty="0">
                          <a:solidFill>
                            <a:srgbClr val="22346A"/>
                          </a:solidFill>
                          <a:latin typeface="+mn-lt"/>
                          <a:cs typeface="Goldplay"/>
                        </a:rPr>
                        <a:t>(2,7)</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11</a:t>
                      </a:r>
                      <a:r>
                        <a:rPr sz="1050" spc="-70" dirty="0">
                          <a:solidFill>
                            <a:srgbClr val="22346A"/>
                          </a:solidFill>
                          <a:latin typeface="+mn-lt"/>
                          <a:cs typeface="Goldplay"/>
                        </a:rPr>
                        <a:t> </a:t>
                      </a:r>
                      <a:r>
                        <a:rPr sz="1050" spc="-20" dirty="0">
                          <a:solidFill>
                            <a:srgbClr val="22346A"/>
                          </a:solidFill>
                          <a:latin typeface="+mn-lt"/>
                          <a:cs typeface="Goldplay"/>
                        </a:rPr>
                        <a:t>(5,0)</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9"/>
                  </a:ext>
                </a:extLst>
              </a:tr>
              <a:tr h="207069">
                <a:tc>
                  <a:txBody>
                    <a:bodyPr/>
                    <a:lstStyle/>
                    <a:p>
                      <a:pPr marL="107950">
                        <a:lnSpc>
                          <a:spcPts val="1385"/>
                        </a:lnSpc>
                        <a:spcBef>
                          <a:spcPts val="340"/>
                        </a:spcBef>
                      </a:pPr>
                      <a:r>
                        <a:rPr sz="1050" spc="-35" dirty="0">
                          <a:solidFill>
                            <a:srgbClr val="22346A"/>
                          </a:solidFill>
                          <a:latin typeface="+mn-lt"/>
                          <a:cs typeface="Goldplay"/>
                        </a:rPr>
                        <a:t>COVID-</a:t>
                      </a:r>
                      <a:r>
                        <a:rPr sz="1050" spc="-25" dirty="0">
                          <a:solidFill>
                            <a:srgbClr val="22346A"/>
                          </a:solidFill>
                          <a:latin typeface="+mn-lt"/>
                          <a:cs typeface="Goldplay"/>
                        </a:rPr>
                        <a:t>19</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7</a:t>
                      </a:r>
                      <a:r>
                        <a:rPr sz="1050" spc="-45" dirty="0">
                          <a:solidFill>
                            <a:srgbClr val="22346A"/>
                          </a:solidFill>
                          <a:latin typeface="+mn-lt"/>
                          <a:cs typeface="Goldplay"/>
                        </a:rPr>
                        <a:t> </a:t>
                      </a:r>
                      <a:r>
                        <a:rPr sz="1050" spc="-20" dirty="0">
                          <a:solidFill>
                            <a:srgbClr val="22346A"/>
                          </a:solidFill>
                          <a:latin typeface="+mn-lt"/>
                          <a:cs typeface="Goldplay"/>
                        </a:rPr>
                        <a:t>(6,3)</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8</a:t>
                      </a:r>
                      <a:r>
                        <a:rPr sz="1050" spc="-35" dirty="0">
                          <a:solidFill>
                            <a:srgbClr val="22346A"/>
                          </a:solidFill>
                          <a:latin typeface="+mn-lt"/>
                          <a:cs typeface="Goldplay"/>
                        </a:rPr>
                        <a:t> </a:t>
                      </a:r>
                      <a:r>
                        <a:rPr sz="1050" spc="-20" dirty="0">
                          <a:solidFill>
                            <a:srgbClr val="22346A"/>
                          </a:solidFill>
                          <a:latin typeface="+mn-lt"/>
                          <a:cs typeface="Goldplay"/>
                        </a:rPr>
                        <a:t>(3,6)</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0"/>
                  </a:ext>
                </a:extLst>
              </a:tr>
              <a:tr h="207069">
                <a:tc>
                  <a:txBody>
                    <a:bodyPr/>
                    <a:lstStyle/>
                    <a:p>
                      <a:pPr marL="107950">
                        <a:lnSpc>
                          <a:spcPts val="1385"/>
                        </a:lnSpc>
                        <a:spcBef>
                          <a:spcPts val="340"/>
                        </a:spcBef>
                      </a:pPr>
                      <a:r>
                        <a:rPr sz="1050" spc="-10" dirty="0">
                          <a:solidFill>
                            <a:srgbClr val="22346A"/>
                          </a:solidFill>
                          <a:latin typeface="+mn-lt"/>
                          <a:cs typeface="Goldplay"/>
                        </a:rPr>
                        <a:t>Cefalea</a:t>
                      </a:r>
                      <a:endParaRPr sz="1050" dirty="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6</a:t>
                      </a:r>
                      <a:r>
                        <a:rPr sz="1050" spc="-40" dirty="0">
                          <a:solidFill>
                            <a:srgbClr val="22346A"/>
                          </a:solidFill>
                          <a:latin typeface="+mn-lt"/>
                          <a:cs typeface="Goldplay"/>
                        </a:rPr>
                        <a:t> </a:t>
                      </a:r>
                      <a:r>
                        <a:rPr sz="1050" spc="-20" dirty="0">
                          <a:solidFill>
                            <a:srgbClr val="22346A"/>
                          </a:solidFill>
                          <a:latin typeface="+mn-lt"/>
                          <a:cs typeface="Goldplay"/>
                        </a:rPr>
                        <a:t>(5,4)</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6</a:t>
                      </a:r>
                      <a:r>
                        <a:rPr sz="1050" spc="-40" dirty="0">
                          <a:solidFill>
                            <a:srgbClr val="22346A"/>
                          </a:solidFill>
                          <a:latin typeface="+mn-lt"/>
                          <a:cs typeface="Goldplay"/>
                        </a:rPr>
                        <a:t> </a:t>
                      </a:r>
                      <a:r>
                        <a:rPr sz="1050" spc="-20" dirty="0">
                          <a:solidFill>
                            <a:srgbClr val="22346A"/>
                          </a:solidFill>
                          <a:latin typeface="+mn-lt"/>
                          <a:cs typeface="Goldplay"/>
                        </a:rPr>
                        <a:t>(2,7)</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1"/>
                  </a:ext>
                </a:extLst>
              </a:tr>
              <a:tr h="207069">
                <a:tc>
                  <a:txBody>
                    <a:bodyPr/>
                    <a:lstStyle/>
                    <a:p>
                      <a:pPr marL="36195">
                        <a:lnSpc>
                          <a:spcPts val="1385"/>
                        </a:lnSpc>
                        <a:spcBef>
                          <a:spcPts val="340"/>
                        </a:spcBef>
                      </a:pPr>
                      <a:r>
                        <a:rPr sz="1050" b="1" spc="-25" dirty="0">
                          <a:solidFill>
                            <a:srgbClr val="22346A"/>
                          </a:solidFill>
                          <a:latin typeface="+mn-lt"/>
                          <a:cs typeface="Goldplay Bold"/>
                        </a:rPr>
                        <a:t>Acontecimientos</a:t>
                      </a:r>
                      <a:r>
                        <a:rPr sz="1050" b="1" spc="-5" dirty="0">
                          <a:solidFill>
                            <a:srgbClr val="22346A"/>
                          </a:solidFill>
                          <a:latin typeface="+mn-lt"/>
                          <a:cs typeface="Goldplay Bold"/>
                        </a:rPr>
                        <a:t> </a:t>
                      </a:r>
                      <a:r>
                        <a:rPr sz="1050" b="1" spc="-30" dirty="0">
                          <a:solidFill>
                            <a:srgbClr val="22346A"/>
                          </a:solidFill>
                          <a:latin typeface="+mn-lt"/>
                          <a:cs typeface="Goldplay Bold"/>
                        </a:rPr>
                        <a:t>adversos</a:t>
                      </a:r>
                      <a:r>
                        <a:rPr sz="1050" b="1" dirty="0">
                          <a:solidFill>
                            <a:srgbClr val="22346A"/>
                          </a:solidFill>
                          <a:latin typeface="+mn-lt"/>
                          <a:cs typeface="Goldplay Bold"/>
                        </a:rPr>
                        <a:t> </a:t>
                      </a:r>
                      <a:r>
                        <a:rPr sz="1050" b="1" spc="-30" dirty="0">
                          <a:solidFill>
                            <a:srgbClr val="22346A"/>
                          </a:solidFill>
                          <a:latin typeface="+mn-lt"/>
                          <a:cs typeface="Goldplay Bold"/>
                        </a:rPr>
                        <a:t>graves</a:t>
                      </a:r>
                      <a:r>
                        <a:rPr sz="1050" b="1" spc="-5" dirty="0">
                          <a:solidFill>
                            <a:srgbClr val="22346A"/>
                          </a:solidFill>
                          <a:latin typeface="+mn-lt"/>
                          <a:cs typeface="Goldplay Bold"/>
                        </a:rPr>
                        <a:t> </a:t>
                      </a:r>
                      <a:r>
                        <a:rPr sz="1050" b="1" spc="-30" dirty="0">
                          <a:solidFill>
                            <a:srgbClr val="22346A"/>
                          </a:solidFill>
                          <a:latin typeface="+mn-lt"/>
                          <a:cs typeface="Goldplay Bold"/>
                        </a:rPr>
                        <a:t>(SAE),</a:t>
                      </a:r>
                      <a:r>
                        <a:rPr sz="1050" b="1" spc="-5" dirty="0">
                          <a:solidFill>
                            <a:srgbClr val="22346A"/>
                          </a:solidFill>
                          <a:latin typeface="+mn-lt"/>
                          <a:cs typeface="Goldplay Bold"/>
                        </a:rPr>
                        <a:t> </a:t>
                      </a:r>
                      <a:r>
                        <a:rPr sz="1050" b="1" dirty="0">
                          <a:solidFill>
                            <a:srgbClr val="22346A"/>
                          </a:solidFill>
                          <a:latin typeface="+mn-lt"/>
                          <a:cs typeface="Goldplay Bold"/>
                        </a:rPr>
                        <a:t>n</a:t>
                      </a:r>
                      <a:r>
                        <a:rPr sz="1050" b="1" spc="-5" dirty="0">
                          <a:solidFill>
                            <a:srgbClr val="22346A"/>
                          </a:solidFill>
                          <a:latin typeface="+mn-lt"/>
                          <a:cs typeface="Goldplay Bold"/>
                        </a:rPr>
                        <a:t> </a:t>
                      </a:r>
                      <a:r>
                        <a:rPr sz="1050" b="1" spc="-25" dirty="0">
                          <a:solidFill>
                            <a:srgbClr val="22346A"/>
                          </a:solidFill>
                          <a:latin typeface="+mn-lt"/>
                          <a:cs typeface="Goldplay Bold"/>
                        </a:rPr>
                        <a:t>(%)</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1</a:t>
                      </a:r>
                      <a:r>
                        <a:rPr sz="1050" spc="-45" dirty="0">
                          <a:solidFill>
                            <a:srgbClr val="22346A"/>
                          </a:solidFill>
                          <a:latin typeface="+mn-lt"/>
                          <a:cs typeface="Goldplay"/>
                        </a:rPr>
                        <a:t> </a:t>
                      </a:r>
                      <a:r>
                        <a:rPr sz="1050" spc="-10" dirty="0">
                          <a:solidFill>
                            <a:srgbClr val="22346A"/>
                          </a:solidFill>
                          <a:latin typeface="+mn-lt"/>
                          <a:cs typeface="Goldplay"/>
                        </a:rPr>
                        <a:t>(0,9)</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3</a:t>
                      </a:r>
                      <a:r>
                        <a:rPr sz="1050" spc="-45" dirty="0">
                          <a:solidFill>
                            <a:srgbClr val="22346A"/>
                          </a:solidFill>
                          <a:latin typeface="+mn-lt"/>
                          <a:cs typeface="Goldplay"/>
                        </a:rPr>
                        <a:t> </a:t>
                      </a:r>
                      <a:r>
                        <a:rPr sz="1050" spc="-20" dirty="0">
                          <a:solidFill>
                            <a:srgbClr val="22346A"/>
                          </a:solidFill>
                          <a:latin typeface="+mn-lt"/>
                          <a:cs typeface="Goldplay"/>
                        </a:rPr>
                        <a:t>(1,4)</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2"/>
                  </a:ext>
                </a:extLst>
              </a:tr>
              <a:tr h="207069">
                <a:tc>
                  <a:txBody>
                    <a:bodyPr/>
                    <a:lstStyle/>
                    <a:p>
                      <a:pPr marL="36195">
                        <a:lnSpc>
                          <a:spcPts val="1385"/>
                        </a:lnSpc>
                        <a:spcBef>
                          <a:spcPts val="340"/>
                        </a:spcBef>
                      </a:pPr>
                      <a:r>
                        <a:rPr sz="1050" b="1" spc="-20" dirty="0">
                          <a:solidFill>
                            <a:srgbClr val="22346A"/>
                          </a:solidFill>
                          <a:latin typeface="+mn-lt"/>
                          <a:cs typeface="Goldplay Bold"/>
                        </a:rPr>
                        <a:t>Muerte,</a:t>
                      </a:r>
                      <a:r>
                        <a:rPr sz="1050" b="1" spc="-25" dirty="0">
                          <a:solidFill>
                            <a:srgbClr val="22346A"/>
                          </a:solidFill>
                          <a:latin typeface="+mn-lt"/>
                          <a:cs typeface="Goldplay Bold"/>
                        </a:rPr>
                        <a:t> </a:t>
                      </a:r>
                      <a:r>
                        <a:rPr sz="1050" b="1" dirty="0">
                          <a:solidFill>
                            <a:srgbClr val="22346A"/>
                          </a:solidFill>
                          <a:latin typeface="+mn-lt"/>
                          <a:cs typeface="Goldplay Bold"/>
                        </a:rPr>
                        <a:t>n</a:t>
                      </a:r>
                      <a:r>
                        <a:rPr sz="1050" b="1" spc="-20" dirty="0">
                          <a:solidFill>
                            <a:srgbClr val="22346A"/>
                          </a:solidFill>
                          <a:latin typeface="+mn-lt"/>
                          <a:cs typeface="Goldplay Bold"/>
                        </a:rPr>
                        <a:t> </a:t>
                      </a:r>
                      <a:r>
                        <a:rPr sz="1050" b="1" spc="-25" dirty="0">
                          <a:solidFill>
                            <a:srgbClr val="22346A"/>
                          </a:solidFill>
                          <a:latin typeface="+mn-lt"/>
                          <a:cs typeface="Goldplay Bold"/>
                        </a:rPr>
                        <a:t>(%)</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spc="-50" dirty="0">
                          <a:solidFill>
                            <a:srgbClr val="22346A"/>
                          </a:solidFill>
                          <a:latin typeface="+mn-lt"/>
                          <a:cs typeface="Goldplay"/>
                        </a:rPr>
                        <a:t>0</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spc="-50" dirty="0">
                          <a:solidFill>
                            <a:srgbClr val="22346A"/>
                          </a:solidFill>
                          <a:latin typeface="+mn-lt"/>
                          <a:cs typeface="Goldplay"/>
                        </a:rPr>
                        <a:t>0</a:t>
                      </a:r>
                      <a:endParaRPr sz="105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3"/>
                  </a:ext>
                </a:extLst>
              </a:tr>
              <a:tr h="270266">
                <a:tc>
                  <a:txBody>
                    <a:bodyPr/>
                    <a:lstStyle/>
                    <a:p>
                      <a:pPr marL="36195">
                        <a:lnSpc>
                          <a:spcPts val="1385"/>
                        </a:lnSpc>
                        <a:spcBef>
                          <a:spcPts val="340"/>
                        </a:spcBef>
                      </a:pPr>
                      <a:r>
                        <a:rPr sz="1050" b="1" spc="-20" dirty="0">
                          <a:solidFill>
                            <a:srgbClr val="22346A"/>
                          </a:solidFill>
                          <a:latin typeface="+mn-lt"/>
                          <a:cs typeface="Goldplay Bold"/>
                        </a:rPr>
                        <a:t>TEAE</a:t>
                      </a:r>
                      <a:r>
                        <a:rPr sz="1050" b="1" spc="-15" dirty="0">
                          <a:solidFill>
                            <a:srgbClr val="22346A"/>
                          </a:solidFill>
                          <a:latin typeface="+mn-lt"/>
                          <a:cs typeface="Goldplay Bold"/>
                        </a:rPr>
                        <a:t> </a:t>
                      </a:r>
                      <a:r>
                        <a:rPr sz="1050" b="1" dirty="0">
                          <a:solidFill>
                            <a:srgbClr val="22346A"/>
                          </a:solidFill>
                          <a:latin typeface="+mn-lt"/>
                          <a:cs typeface="Goldplay Bold"/>
                        </a:rPr>
                        <a:t>que</a:t>
                      </a:r>
                      <a:r>
                        <a:rPr sz="1050" b="1" spc="-15" dirty="0">
                          <a:solidFill>
                            <a:srgbClr val="22346A"/>
                          </a:solidFill>
                          <a:latin typeface="+mn-lt"/>
                          <a:cs typeface="Goldplay Bold"/>
                        </a:rPr>
                        <a:t> </a:t>
                      </a:r>
                      <a:r>
                        <a:rPr sz="1050" b="1" spc="-20" dirty="0">
                          <a:solidFill>
                            <a:srgbClr val="22346A"/>
                          </a:solidFill>
                          <a:latin typeface="+mn-lt"/>
                          <a:cs typeface="Goldplay Bold"/>
                        </a:rPr>
                        <a:t>condujeron</a:t>
                      </a:r>
                      <a:r>
                        <a:rPr sz="1050" b="1" spc="-15" dirty="0">
                          <a:solidFill>
                            <a:srgbClr val="22346A"/>
                          </a:solidFill>
                          <a:latin typeface="+mn-lt"/>
                          <a:cs typeface="Goldplay Bold"/>
                        </a:rPr>
                        <a:t> </a:t>
                      </a:r>
                      <a:r>
                        <a:rPr sz="1050" b="1" dirty="0">
                          <a:solidFill>
                            <a:srgbClr val="22346A"/>
                          </a:solidFill>
                          <a:latin typeface="+mn-lt"/>
                          <a:cs typeface="Goldplay Bold"/>
                        </a:rPr>
                        <a:t>a</a:t>
                      </a:r>
                      <a:r>
                        <a:rPr sz="1050" b="1" spc="-15" dirty="0">
                          <a:solidFill>
                            <a:srgbClr val="22346A"/>
                          </a:solidFill>
                          <a:latin typeface="+mn-lt"/>
                          <a:cs typeface="Goldplay Bold"/>
                        </a:rPr>
                        <a:t> </a:t>
                      </a:r>
                      <a:r>
                        <a:rPr sz="1050" b="1" spc="-10" dirty="0">
                          <a:solidFill>
                            <a:srgbClr val="22346A"/>
                          </a:solidFill>
                          <a:latin typeface="+mn-lt"/>
                          <a:cs typeface="Goldplay Bold"/>
                        </a:rPr>
                        <a:t>la</a:t>
                      </a:r>
                      <a:r>
                        <a:rPr sz="1050" b="1" spc="-15" dirty="0">
                          <a:solidFill>
                            <a:srgbClr val="22346A"/>
                          </a:solidFill>
                          <a:latin typeface="+mn-lt"/>
                          <a:cs typeface="Goldplay Bold"/>
                        </a:rPr>
                        <a:t> </a:t>
                      </a:r>
                      <a:r>
                        <a:rPr sz="1050" b="1" spc="-25" dirty="0">
                          <a:solidFill>
                            <a:srgbClr val="22346A"/>
                          </a:solidFill>
                          <a:latin typeface="+mn-lt"/>
                          <a:cs typeface="Goldplay Bold"/>
                        </a:rPr>
                        <a:t>discontinuación</a:t>
                      </a:r>
                      <a:r>
                        <a:rPr sz="1050" b="1" spc="-15" dirty="0">
                          <a:solidFill>
                            <a:srgbClr val="22346A"/>
                          </a:solidFill>
                          <a:latin typeface="+mn-lt"/>
                          <a:cs typeface="Goldplay Bold"/>
                        </a:rPr>
                        <a:t> </a:t>
                      </a:r>
                      <a:r>
                        <a:rPr sz="1050" b="1" spc="-10" dirty="0">
                          <a:solidFill>
                            <a:srgbClr val="22346A"/>
                          </a:solidFill>
                          <a:latin typeface="+mn-lt"/>
                          <a:cs typeface="Goldplay Bold"/>
                        </a:rPr>
                        <a:t>del</a:t>
                      </a:r>
                      <a:r>
                        <a:rPr sz="1050" b="1" spc="-15" dirty="0">
                          <a:solidFill>
                            <a:srgbClr val="22346A"/>
                          </a:solidFill>
                          <a:latin typeface="+mn-lt"/>
                          <a:cs typeface="Goldplay Bold"/>
                        </a:rPr>
                        <a:t> </a:t>
                      </a:r>
                      <a:r>
                        <a:rPr sz="1050" b="1" spc="-25" dirty="0">
                          <a:solidFill>
                            <a:srgbClr val="22346A"/>
                          </a:solidFill>
                          <a:latin typeface="+mn-lt"/>
                          <a:cs typeface="Goldplay Bold"/>
                        </a:rPr>
                        <a:t>tratamiento, </a:t>
                      </a:r>
                      <a:r>
                        <a:rPr sz="1050" b="1" dirty="0">
                          <a:solidFill>
                            <a:srgbClr val="22346A"/>
                          </a:solidFill>
                          <a:latin typeface="+mn-lt"/>
                          <a:cs typeface="Goldplay Bold"/>
                        </a:rPr>
                        <a:t>n</a:t>
                      </a:r>
                      <a:r>
                        <a:rPr sz="1050" b="1" spc="-15" dirty="0">
                          <a:solidFill>
                            <a:srgbClr val="22346A"/>
                          </a:solidFill>
                          <a:latin typeface="+mn-lt"/>
                          <a:cs typeface="Goldplay Bold"/>
                        </a:rPr>
                        <a:t> </a:t>
                      </a:r>
                      <a:r>
                        <a:rPr sz="1050" b="1" spc="-25" dirty="0">
                          <a:solidFill>
                            <a:srgbClr val="22346A"/>
                          </a:solidFill>
                          <a:latin typeface="+mn-lt"/>
                          <a:cs typeface="Goldplay Bold"/>
                        </a:rPr>
                        <a:t>(%)</a:t>
                      </a:r>
                      <a:endParaRPr sz="1050">
                        <a:latin typeface="+mn-lt"/>
                        <a:cs typeface="Goldplay"/>
                      </a:endParaRPr>
                    </a:p>
                  </a:txBody>
                  <a:tcPr marL="0" marR="0" marT="26184" marB="0">
                    <a:lnT w="6350">
                      <a:solidFill>
                        <a:srgbClr val="22346A"/>
                      </a:solidFill>
                      <a:prstDash val="solid"/>
                    </a:lnT>
                    <a:lnB w="6350">
                      <a:solidFill>
                        <a:srgbClr val="22346A"/>
                      </a:solidFill>
                      <a:prstDash val="solid"/>
                    </a:lnB>
                  </a:tcPr>
                </a:tc>
                <a:tc>
                  <a:txBody>
                    <a:bodyPr/>
                    <a:lstStyle/>
                    <a:p>
                      <a:pPr algn="ctr">
                        <a:lnSpc>
                          <a:spcPts val="1385"/>
                        </a:lnSpc>
                        <a:spcBef>
                          <a:spcPts val="340"/>
                        </a:spcBef>
                      </a:pPr>
                      <a:r>
                        <a:rPr sz="1050" dirty="0">
                          <a:solidFill>
                            <a:srgbClr val="22346A"/>
                          </a:solidFill>
                          <a:latin typeface="+mn-lt"/>
                          <a:cs typeface="Goldplay"/>
                        </a:rPr>
                        <a:t>2</a:t>
                      </a:r>
                      <a:r>
                        <a:rPr sz="1050" spc="-45" dirty="0">
                          <a:solidFill>
                            <a:srgbClr val="22346A"/>
                          </a:solidFill>
                          <a:latin typeface="+mn-lt"/>
                          <a:cs typeface="Goldplay"/>
                        </a:rPr>
                        <a:t> </a:t>
                      </a:r>
                      <a:r>
                        <a:rPr sz="1050" spc="-20" dirty="0">
                          <a:solidFill>
                            <a:srgbClr val="22346A"/>
                          </a:solidFill>
                          <a:latin typeface="+mn-lt"/>
                          <a:cs typeface="Goldplay"/>
                        </a:rPr>
                        <a:t>(1,8)</a:t>
                      </a:r>
                      <a:endParaRPr sz="1050" dirty="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tc>
                  <a:txBody>
                    <a:bodyPr/>
                    <a:lstStyle/>
                    <a:p>
                      <a:pPr algn="ctr">
                        <a:lnSpc>
                          <a:spcPts val="1385"/>
                        </a:lnSpc>
                        <a:spcBef>
                          <a:spcPts val="340"/>
                        </a:spcBef>
                      </a:pPr>
                      <a:r>
                        <a:rPr sz="1050" dirty="0">
                          <a:solidFill>
                            <a:srgbClr val="22346A"/>
                          </a:solidFill>
                          <a:latin typeface="+mn-lt"/>
                          <a:cs typeface="Goldplay"/>
                        </a:rPr>
                        <a:t>2</a:t>
                      </a:r>
                      <a:r>
                        <a:rPr sz="1050" spc="-45" dirty="0">
                          <a:solidFill>
                            <a:srgbClr val="22346A"/>
                          </a:solidFill>
                          <a:latin typeface="+mn-lt"/>
                          <a:cs typeface="Goldplay"/>
                        </a:rPr>
                        <a:t> </a:t>
                      </a:r>
                      <a:r>
                        <a:rPr sz="1050" spc="-20" dirty="0">
                          <a:solidFill>
                            <a:srgbClr val="22346A"/>
                          </a:solidFill>
                          <a:latin typeface="+mn-lt"/>
                          <a:cs typeface="Goldplay"/>
                        </a:rPr>
                        <a:t>(0,9)</a:t>
                      </a:r>
                      <a:endParaRPr sz="1050" dirty="0">
                        <a:latin typeface="+mn-lt"/>
                        <a:cs typeface="Goldplay"/>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4"/>
                  </a:ext>
                </a:extLst>
              </a:tr>
            </a:tbl>
          </a:graphicData>
        </a:graphic>
      </p:graphicFrame>
      <p:sp>
        <p:nvSpPr>
          <p:cNvPr id="12" name="object 30">
            <a:extLst>
              <a:ext uri="{FF2B5EF4-FFF2-40B4-BE49-F238E27FC236}">
                <a16:creationId xmlns:a16="http://schemas.microsoft.com/office/drawing/2014/main" id="{5ABC6E3B-390F-31C5-9415-66490014452D}"/>
              </a:ext>
            </a:extLst>
          </p:cNvPr>
          <p:cNvSpPr txBox="1"/>
          <p:nvPr/>
        </p:nvSpPr>
        <p:spPr>
          <a:xfrm>
            <a:off x="9277622" y="1866850"/>
            <a:ext cx="2137058" cy="3118264"/>
          </a:xfrm>
          <a:prstGeom prst="rect">
            <a:avLst/>
          </a:prstGeom>
        </p:spPr>
        <p:txBody>
          <a:bodyPr vert="horz" wrap="square" lIns="0" tIns="9627" rIns="0" bIns="0" rtlCol="0">
            <a:spAutoFit/>
          </a:bodyPr>
          <a:lstStyle/>
          <a:p>
            <a:pPr algn="ctr">
              <a:spcBef>
                <a:spcPts val="600"/>
              </a:spcBef>
            </a:pPr>
            <a:r>
              <a:rPr sz="1400" b="1" spc="-27" dirty="0">
                <a:solidFill>
                  <a:srgbClr val="233469"/>
                </a:solidFill>
                <a:cs typeface="Goldplay SemiBold"/>
              </a:rPr>
              <a:t>Los</a:t>
            </a:r>
            <a:r>
              <a:rPr sz="1400" b="1" spc="-42" dirty="0">
                <a:solidFill>
                  <a:srgbClr val="233469"/>
                </a:solidFill>
                <a:cs typeface="Goldplay SemiBold"/>
              </a:rPr>
              <a:t> </a:t>
            </a:r>
            <a:r>
              <a:rPr sz="1400" b="1" spc="-12" dirty="0">
                <a:solidFill>
                  <a:srgbClr val="233469"/>
                </a:solidFill>
                <a:cs typeface="Goldplay SemiBold"/>
              </a:rPr>
              <a:t>EA</a:t>
            </a:r>
            <a:r>
              <a:rPr sz="1400" b="1" spc="-79" dirty="0">
                <a:solidFill>
                  <a:srgbClr val="233469"/>
                </a:solidFill>
                <a:cs typeface="Goldplay SemiBold"/>
              </a:rPr>
              <a:t> </a:t>
            </a:r>
            <a:r>
              <a:rPr sz="1400" b="1" spc="-36" dirty="0">
                <a:solidFill>
                  <a:srgbClr val="233469"/>
                </a:solidFill>
                <a:cs typeface="Goldplay SemiBold"/>
              </a:rPr>
              <a:t>graves</a:t>
            </a:r>
            <a:r>
              <a:rPr sz="1400" b="1" spc="-67" dirty="0">
                <a:solidFill>
                  <a:srgbClr val="233469"/>
                </a:solidFill>
                <a:cs typeface="Goldplay SemiBold"/>
              </a:rPr>
              <a:t> </a:t>
            </a:r>
            <a:r>
              <a:rPr sz="1400" b="1" dirty="0">
                <a:solidFill>
                  <a:srgbClr val="233469"/>
                </a:solidFill>
                <a:cs typeface="Goldplay SemiBold"/>
              </a:rPr>
              <a:t>y</a:t>
            </a:r>
            <a:r>
              <a:rPr sz="1400" b="1" spc="-69" dirty="0">
                <a:solidFill>
                  <a:srgbClr val="233469"/>
                </a:solidFill>
                <a:cs typeface="Goldplay SemiBold"/>
              </a:rPr>
              <a:t> </a:t>
            </a:r>
            <a:r>
              <a:rPr sz="1400" b="1" spc="-15" dirty="0" err="1">
                <a:solidFill>
                  <a:srgbClr val="233469"/>
                </a:solidFill>
                <a:cs typeface="Goldplay SemiBold"/>
              </a:rPr>
              <a:t>los</a:t>
            </a:r>
            <a:r>
              <a:rPr lang="es-ES" sz="1400" dirty="0">
                <a:cs typeface="Goldplay SemiBold"/>
              </a:rPr>
              <a:t> </a:t>
            </a:r>
            <a:r>
              <a:rPr sz="1400" b="1" spc="-12" dirty="0">
                <a:solidFill>
                  <a:srgbClr val="233469"/>
                </a:solidFill>
                <a:cs typeface="Goldplay SemiBold"/>
              </a:rPr>
              <a:t>EA</a:t>
            </a:r>
            <a:r>
              <a:rPr sz="1400" b="1" spc="-73" dirty="0">
                <a:solidFill>
                  <a:srgbClr val="233469"/>
                </a:solidFill>
                <a:cs typeface="Goldplay SemiBold"/>
              </a:rPr>
              <a:t> </a:t>
            </a:r>
            <a:r>
              <a:rPr sz="1400" b="1" spc="-27" dirty="0" err="1">
                <a:solidFill>
                  <a:srgbClr val="233469"/>
                </a:solidFill>
                <a:cs typeface="Goldplay SemiBold"/>
              </a:rPr>
              <a:t>relacionados</a:t>
            </a:r>
            <a:r>
              <a:rPr sz="1400" b="1" spc="-33" dirty="0">
                <a:solidFill>
                  <a:srgbClr val="233469"/>
                </a:solidFill>
                <a:cs typeface="Goldplay SemiBold"/>
              </a:rPr>
              <a:t> </a:t>
            </a:r>
            <a:r>
              <a:rPr sz="1400" b="1" spc="-21" dirty="0">
                <a:solidFill>
                  <a:srgbClr val="233469"/>
                </a:solidFill>
                <a:cs typeface="Goldplay SemiBold"/>
              </a:rPr>
              <a:t>con </a:t>
            </a:r>
            <a:r>
              <a:rPr sz="1400" b="1" spc="-12" dirty="0">
                <a:solidFill>
                  <a:srgbClr val="233469"/>
                </a:solidFill>
                <a:cs typeface="Goldplay SemiBold"/>
              </a:rPr>
              <a:t>el</a:t>
            </a:r>
            <a:r>
              <a:rPr sz="1400" b="1" spc="-33" dirty="0">
                <a:solidFill>
                  <a:srgbClr val="233469"/>
                </a:solidFill>
                <a:cs typeface="Goldplay SemiBold"/>
              </a:rPr>
              <a:t> </a:t>
            </a:r>
            <a:r>
              <a:rPr sz="1400" b="1" spc="-30" dirty="0" err="1">
                <a:solidFill>
                  <a:srgbClr val="233469"/>
                </a:solidFill>
                <a:cs typeface="Goldplay SemiBold"/>
              </a:rPr>
              <a:t>tratamiento</a:t>
            </a:r>
            <a:r>
              <a:rPr sz="1400" b="1" spc="-33" dirty="0">
                <a:solidFill>
                  <a:srgbClr val="233469"/>
                </a:solidFill>
                <a:cs typeface="Goldplay SemiBold"/>
              </a:rPr>
              <a:t> </a:t>
            </a:r>
            <a:r>
              <a:rPr sz="1400" b="1" spc="-15" dirty="0" err="1">
                <a:solidFill>
                  <a:srgbClr val="233469"/>
                </a:solidFill>
                <a:cs typeface="Goldplay SemiBold"/>
              </a:rPr>
              <a:t>que</a:t>
            </a:r>
            <a:r>
              <a:rPr lang="es-ES" sz="1400" dirty="0">
                <a:cs typeface="Goldplay SemiBold"/>
              </a:rPr>
              <a:t> </a:t>
            </a:r>
            <a:r>
              <a:rPr sz="1400" b="1" spc="-33" dirty="0" err="1">
                <a:solidFill>
                  <a:srgbClr val="233469"/>
                </a:solidFill>
                <a:cs typeface="Goldplay SemiBold"/>
              </a:rPr>
              <a:t>provocaron</a:t>
            </a:r>
            <a:r>
              <a:rPr sz="1400" b="1" spc="-42" dirty="0">
                <a:solidFill>
                  <a:srgbClr val="233469"/>
                </a:solidFill>
                <a:cs typeface="Goldplay SemiBold"/>
              </a:rPr>
              <a:t> </a:t>
            </a:r>
            <a:r>
              <a:rPr sz="1400" b="1" spc="-12" dirty="0">
                <a:solidFill>
                  <a:srgbClr val="233469"/>
                </a:solidFill>
                <a:cs typeface="Goldplay SemiBold"/>
              </a:rPr>
              <a:t>la</a:t>
            </a:r>
            <a:r>
              <a:rPr sz="1400" b="1" spc="-42" dirty="0">
                <a:solidFill>
                  <a:srgbClr val="233469"/>
                </a:solidFill>
                <a:cs typeface="Goldplay SemiBold"/>
              </a:rPr>
              <a:t> </a:t>
            </a:r>
            <a:r>
              <a:rPr sz="1400" b="1" spc="-27" dirty="0">
                <a:solidFill>
                  <a:srgbClr val="233469"/>
                </a:solidFill>
                <a:cs typeface="Goldplay SemiBold"/>
              </a:rPr>
              <a:t>interrupción </a:t>
            </a:r>
            <a:r>
              <a:rPr sz="1400" b="1" spc="-15" dirty="0">
                <a:solidFill>
                  <a:srgbClr val="233469"/>
                </a:solidFill>
                <a:cs typeface="Goldplay SemiBold"/>
              </a:rPr>
              <a:t>del</a:t>
            </a:r>
            <a:r>
              <a:rPr sz="1400" b="1" spc="-33" dirty="0">
                <a:solidFill>
                  <a:srgbClr val="233469"/>
                </a:solidFill>
                <a:cs typeface="Goldplay SemiBold"/>
              </a:rPr>
              <a:t> </a:t>
            </a:r>
            <a:r>
              <a:rPr sz="1400" b="1" spc="-30" dirty="0">
                <a:solidFill>
                  <a:srgbClr val="233469"/>
                </a:solidFill>
                <a:cs typeface="Goldplay SemiBold"/>
              </a:rPr>
              <a:t>tratamiento</a:t>
            </a:r>
            <a:r>
              <a:rPr sz="1400" b="1" spc="-33" dirty="0">
                <a:solidFill>
                  <a:srgbClr val="233469"/>
                </a:solidFill>
                <a:cs typeface="Goldplay SemiBold"/>
              </a:rPr>
              <a:t> </a:t>
            </a:r>
            <a:r>
              <a:rPr sz="1400" b="1" spc="-6" dirty="0">
                <a:solidFill>
                  <a:srgbClr val="233469"/>
                </a:solidFill>
                <a:cs typeface="Goldplay SemiBold"/>
              </a:rPr>
              <a:t>fueron </a:t>
            </a:r>
            <a:r>
              <a:rPr sz="1400" b="1" spc="-24" dirty="0">
                <a:solidFill>
                  <a:srgbClr val="233469"/>
                </a:solidFill>
                <a:cs typeface="Goldplay SemiBold"/>
              </a:rPr>
              <a:t>pocos</a:t>
            </a:r>
            <a:r>
              <a:rPr sz="1400" b="1" spc="-69" dirty="0">
                <a:solidFill>
                  <a:srgbClr val="233469"/>
                </a:solidFill>
                <a:cs typeface="Goldplay SemiBold"/>
              </a:rPr>
              <a:t> </a:t>
            </a:r>
            <a:r>
              <a:rPr sz="1400" b="1" dirty="0">
                <a:solidFill>
                  <a:srgbClr val="233469"/>
                </a:solidFill>
                <a:cs typeface="Goldplay SemiBold"/>
              </a:rPr>
              <a:t>y</a:t>
            </a:r>
            <a:r>
              <a:rPr sz="1400" b="1" spc="-67" dirty="0">
                <a:solidFill>
                  <a:srgbClr val="233469"/>
                </a:solidFill>
                <a:cs typeface="Goldplay SemiBold"/>
              </a:rPr>
              <a:t> </a:t>
            </a:r>
            <a:r>
              <a:rPr sz="1400" b="1" spc="-6" dirty="0" err="1">
                <a:solidFill>
                  <a:srgbClr val="233469"/>
                </a:solidFill>
                <a:cs typeface="Goldplay SemiBold"/>
              </a:rPr>
              <a:t>similares</a:t>
            </a:r>
            <a:r>
              <a:rPr lang="es-ES" sz="1400" dirty="0">
                <a:cs typeface="Goldplay SemiBold"/>
              </a:rPr>
              <a:t> </a:t>
            </a:r>
            <a:r>
              <a:rPr sz="1400" b="1" spc="-30" dirty="0">
                <a:solidFill>
                  <a:srgbClr val="233469"/>
                </a:solidFill>
                <a:cs typeface="Goldplay SemiBold"/>
              </a:rPr>
              <a:t>vs.</a:t>
            </a:r>
            <a:r>
              <a:rPr sz="1400" b="1" spc="-58" dirty="0">
                <a:solidFill>
                  <a:srgbClr val="233469"/>
                </a:solidFill>
                <a:cs typeface="Goldplay SemiBold"/>
              </a:rPr>
              <a:t> </a:t>
            </a:r>
            <a:r>
              <a:rPr sz="1400" b="1" spc="-6" dirty="0">
                <a:solidFill>
                  <a:srgbClr val="233469"/>
                </a:solidFill>
                <a:cs typeface="Goldplay SemiBold"/>
              </a:rPr>
              <a:t>PBO+TCS.</a:t>
            </a:r>
            <a:r>
              <a:rPr sz="1100" b="1" spc="-9" baseline="31400" dirty="0">
                <a:solidFill>
                  <a:srgbClr val="233469"/>
                </a:solidFill>
                <a:cs typeface="Goldplay SemiBold"/>
              </a:rPr>
              <a:t>1</a:t>
            </a:r>
            <a:endParaRPr sz="1100" baseline="31400" dirty="0">
              <a:cs typeface="Goldplay SemiBold"/>
            </a:endParaRPr>
          </a:p>
          <a:p>
            <a:pPr marR="59685" algn="ctr">
              <a:spcBef>
                <a:spcPts val="600"/>
              </a:spcBef>
            </a:pPr>
            <a:endParaRPr lang="es-ES" sz="1000" spc="-24" dirty="0">
              <a:solidFill>
                <a:srgbClr val="233469"/>
              </a:solidFill>
              <a:cs typeface="Goldplay"/>
            </a:endParaRPr>
          </a:p>
          <a:p>
            <a:pPr marR="59685" algn="ctr">
              <a:spcBef>
                <a:spcPts val="600"/>
              </a:spcBef>
            </a:pPr>
            <a:r>
              <a:rPr sz="1000" spc="-24" dirty="0">
                <a:solidFill>
                  <a:srgbClr val="233469"/>
                </a:solidFill>
                <a:cs typeface="Goldplay"/>
              </a:rPr>
              <a:t>Los</a:t>
            </a:r>
            <a:r>
              <a:rPr sz="1000" spc="-33" dirty="0">
                <a:solidFill>
                  <a:srgbClr val="233469"/>
                </a:solidFill>
                <a:cs typeface="Goldplay"/>
              </a:rPr>
              <a:t> </a:t>
            </a:r>
            <a:r>
              <a:rPr sz="1000" spc="-6" dirty="0">
                <a:solidFill>
                  <a:srgbClr val="233469"/>
                </a:solidFill>
                <a:cs typeface="Goldplay"/>
              </a:rPr>
              <a:t>EA</a:t>
            </a:r>
            <a:r>
              <a:rPr sz="1000" spc="-61" dirty="0">
                <a:solidFill>
                  <a:srgbClr val="233469"/>
                </a:solidFill>
                <a:cs typeface="Goldplay"/>
              </a:rPr>
              <a:t> </a:t>
            </a:r>
            <a:r>
              <a:rPr sz="1000" spc="-6" dirty="0">
                <a:solidFill>
                  <a:srgbClr val="233469"/>
                </a:solidFill>
                <a:cs typeface="Goldplay"/>
              </a:rPr>
              <a:t>que</a:t>
            </a:r>
            <a:r>
              <a:rPr sz="1000" spc="-30" dirty="0">
                <a:solidFill>
                  <a:srgbClr val="233469"/>
                </a:solidFill>
                <a:cs typeface="Goldplay"/>
              </a:rPr>
              <a:t> </a:t>
            </a:r>
            <a:r>
              <a:rPr sz="1000" spc="-24" dirty="0">
                <a:solidFill>
                  <a:srgbClr val="233469"/>
                </a:solidFill>
                <a:cs typeface="Goldplay"/>
              </a:rPr>
              <a:t>provocaron</a:t>
            </a:r>
            <a:r>
              <a:rPr sz="1000" spc="-30" dirty="0">
                <a:solidFill>
                  <a:srgbClr val="233469"/>
                </a:solidFill>
                <a:cs typeface="Goldplay"/>
              </a:rPr>
              <a:t> </a:t>
            </a:r>
            <a:r>
              <a:rPr sz="1000" dirty="0">
                <a:solidFill>
                  <a:srgbClr val="233469"/>
                </a:solidFill>
                <a:cs typeface="Goldplay"/>
              </a:rPr>
              <a:t>la</a:t>
            </a:r>
            <a:r>
              <a:rPr sz="1000" spc="-30" dirty="0">
                <a:solidFill>
                  <a:srgbClr val="233469"/>
                </a:solidFill>
                <a:cs typeface="Goldplay"/>
              </a:rPr>
              <a:t> </a:t>
            </a:r>
            <a:r>
              <a:rPr sz="1000" spc="-12" dirty="0">
                <a:solidFill>
                  <a:srgbClr val="233469"/>
                </a:solidFill>
                <a:cs typeface="Goldplay"/>
              </a:rPr>
              <a:t>interrupción </a:t>
            </a:r>
            <a:r>
              <a:rPr sz="1000" spc="-6" dirty="0">
                <a:solidFill>
                  <a:srgbClr val="233469"/>
                </a:solidFill>
                <a:cs typeface="Goldplay"/>
              </a:rPr>
              <a:t>del</a:t>
            </a:r>
            <a:r>
              <a:rPr sz="1000" spc="-36" dirty="0">
                <a:solidFill>
                  <a:srgbClr val="233469"/>
                </a:solidFill>
                <a:cs typeface="Goldplay"/>
              </a:rPr>
              <a:t> </a:t>
            </a:r>
            <a:r>
              <a:rPr sz="1000" spc="-21" dirty="0">
                <a:solidFill>
                  <a:srgbClr val="233469"/>
                </a:solidFill>
                <a:cs typeface="Goldplay"/>
              </a:rPr>
              <a:t>tratamiento</a:t>
            </a:r>
            <a:r>
              <a:rPr sz="1000" spc="-33" dirty="0">
                <a:solidFill>
                  <a:srgbClr val="233469"/>
                </a:solidFill>
                <a:cs typeface="Goldplay"/>
              </a:rPr>
              <a:t> </a:t>
            </a:r>
            <a:r>
              <a:rPr sz="1000" dirty="0">
                <a:solidFill>
                  <a:srgbClr val="233469"/>
                </a:solidFill>
                <a:cs typeface="Goldplay"/>
              </a:rPr>
              <a:t>en</a:t>
            </a:r>
            <a:r>
              <a:rPr sz="1000" spc="-33" dirty="0">
                <a:solidFill>
                  <a:srgbClr val="233469"/>
                </a:solidFill>
                <a:cs typeface="Goldplay"/>
              </a:rPr>
              <a:t> </a:t>
            </a:r>
            <a:r>
              <a:rPr sz="1000" dirty="0">
                <a:solidFill>
                  <a:srgbClr val="233469"/>
                </a:solidFill>
                <a:cs typeface="Goldplay"/>
              </a:rPr>
              <a:t>el</a:t>
            </a:r>
            <a:r>
              <a:rPr sz="1000" spc="-33" dirty="0">
                <a:solidFill>
                  <a:srgbClr val="233469"/>
                </a:solidFill>
                <a:cs typeface="Goldplay"/>
              </a:rPr>
              <a:t> </a:t>
            </a:r>
            <a:r>
              <a:rPr sz="1000" spc="-12" dirty="0" err="1">
                <a:solidFill>
                  <a:srgbClr val="233469"/>
                </a:solidFill>
                <a:cs typeface="Goldplay"/>
              </a:rPr>
              <a:t>grupo</a:t>
            </a:r>
            <a:r>
              <a:rPr sz="1000" spc="-33" dirty="0">
                <a:solidFill>
                  <a:srgbClr val="233469"/>
                </a:solidFill>
                <a:cs typeface="Goldplay"/>
              </a:rPr>
              <a:t> </a:t>
            </a:r>
            <a:r>
              <a:rPr sz="1000" spc="-15" dirty="0">
                <a:solidFill>
                  <a:srgbClr val="233469"/>
                </a:solidFill>
                <a:cs typeface="Goldplay"/>
              </a:rPr>
              <a:t>de</a:t>
            </a:r>
            <a:r>
              <a:rPr lang="es-ES" sz="1000" dirty="0">
                <a:cs typeface="Goldplay"/>
              </a:rPr>
              <a:t> </a:t>
            </a:r>
            <a:r>
              <a:rPr sz="1000" spc="-6" dirty="0">
                <a:solidFill>
                  <a:srgbClr val="233469"/>
                </a:solidFill>
                <a:cs typeface="Goldplay"/>
              </a:rPr>
              <a:t>LEB</a:t>
            </a:r>
            <a:r>
              <a:rPr sz="1000" spc="-36" dirty="0">
                <a:solidFill>
                  <a:srgbClr val="233469"/>
                </a:solidFill>
                <a:cs typeface="Goldplay"/>
              </a:rPr>
              <a:t> </a:t>
            </a:r>
            <a:r>
              <a:rPr sz="1000" spc="-18" dirty="0">
                <a:solidFill>
                  <a:srgbClr val="233469"/>
                </a:solidFill>
                <a:cs typeface="Goldplay"/>
              </a:rPr>
              <a:t>fueron</a:t>
            </a:r>
            <a:r>
              <a:rPr sz="1000" spc="-36" dirty="0">
                <a:solidFill>
                  <a:srgbClr val="233469"/>
                </a:solidFill>
                <a:cs typeface="Goldplay"/>
              </a:rPr>
              <a:t> </a:t>
            </a:r>
            <a:r>
              <a:rPr sz="1000" dirty="0">
                <a:solidFill>
                  <a:srgbClr val="233469"/>
                </a:solidFill>
                <a:cs typeface="Goldplay"/>
              </a:rPr>
              <a:t>1</a:t>
            </a:r>
            <a:r>
              <a:rPr sz="1000" spc="-36" dirty="0">
                <a:solidFill>
                  <a:srgbClr val="233469"/>
                </a:solidFill>
                <a:cs typeface="Goldplay"/>
              </a:rPr>
              <a:t> </a:t>
            </a:r>
            <a:r>
              <a:rPr sz="1000" spc="-12" dirty="0">
                <a:solidFill>
                  <a:srgbClr val="233469"/>
                </a:solidFill>
                <a:cs typeface="Goldplay"/>
              </a:rPr>
              <a:t>caso</a:t>
            </a:r>
            <a:r>
              <a:rPr sz="1000" spc="-36" dirty="0">
                <a:solidFill>
                  <a:srgbClr val="233469"/>
                </a:solidFill>
                <a:cs typeface="Goldplay"/>
              </a:rPr>
              <a:t> </a:t>
            </a:r>
            <a:r>
              <a:rPr sz="1000" dirty="0">
                <a:solidFill>
                  <a:srgbClr val="233469"/>
                </a:solidFill>
                <a:cs typeface="Goldplay"/>
              </a:rPr>
              <a:t>de</a:t>
            </a:r>
            <a:r>
              <a:rPr sz="1000" spc="-36" dirty="0">
                <a:solidFill>
                  <a:srgbClr val="233469"/>
                </a:solidFill>
                <a:cs typeface="Goldplay"/>
              </a:rPr>
              <a:t> </a:t>
            </a:r>
            <a:r>
              <a:rPr sz="1000" spc="-6" dirty="0">
                <a:solidFill>
                  <a:srgbClr val="233469"/>
                </a:solidFill>
                <a:cs typeface="Goldplay"/>
              </a:rPr>
              <a:t>conjuntivitis </a:t>
            </a:r>
            <a:r>
              <a:rPr sz="1000" spc="-21" dirty="0">
                <a:solidFill>
                  <a:srgbClr val="233469"/>
                </a:solidFill>
                <a:cs typeface="Goldplay"/>
              </a:rPr>
              <a:t>(el</a:t>
            </a:r>
            <a:r>
              <a:rPr sz="1000" spc="-30" dirty="0">
                <a:solidFill>
                  <a:srgbClr val="233469"/>
                </a:solidFill>
                <a:cs typeface="Goldplay"/>
              </a:rPr>
              <a:t> </a:t>
            </a:r>
            <a:r>
              <a:rPr sz="1000" spc="-18" dirty="0">
                <a:solidFill>
                  <a:srgbClr val="233469"/>
                </a:solidFill>
                <a:cs typeface="Goldplay"/>
              </a:rPr>
              <a:t>paciente</a:t>
            </a:r>
            <a:r>
              <a:rPr sz="1000" spc="-45" dirty="0">
                <a:solidFill>
                  <a:srgbClr val="233469"/>
                </a:solidFill>
                <a:cs typeface="Goldplay"/>
              </a:rPr>
              <a:t> </a:t>
            </a:r>
            <a:r>
              <a:rPr sz="1000" spc="-12" dirty="0">
                <a:solidFill>
                  <a:srgbClr val="233469"/>
                </a:solidFill>
                <a:cs typeface="Goldplay"/>
              </a:rPr>
              <a:t>ya</a:t>
            </a:r>
            <a:r>
              <a:rPr sz="1000" spc="-30" dirty="0">
                <a:solidFill>
                  <a:srgbClr val="233469"/>
                </a:solidFill>
                <a:cs typeface="Goldplay"/>
              </a:rPr>
              <a:t> </a:t>
            </a:r>
            <a:r>
              <a:rPr sz="1000" spc="-12" dirty="0">
                <a:solidFill>
                  <a:srgbClr val="233469"/>
                </a:solidFill>
                <a:cs typeface="Goldplay"/>
              </a:rPr>
              <a:t>había</a:t>
            </a:r>
            <a:r>
              <a:rPr sz="1000" spc="-30" dirty="0">
                <a:solidFill>
                  <a:srgbClr val="233469"/>
                </a:solidFill>
                <a:cs typeface="Goldplay"/>
              </a:rPr>
              <a:t> </a:t>
            </a:r>
            <a:r>
              <a:rPr sz="1000" spc="-6" dirty="0">
                <a:solidFill>
                  <a:srgbClr val="233469"/>
                </a:solidFill>
                <a:cs typeface="Goldplay"/>
              </a:rPr>
              <a:t>informado</a:t>
            </a:r>
            <a:r>
              <a:rPr sz="1000" spc="303" dirty="0">
                <a:solidFill>
                  <a:srgbClr val="233469"/>
                </a:solidFill>
                <a:cs typeface="Goldplay"/>
              </a:rPr>
              <a:t> </a:t>
            </a:r>
            <a:r>
              <a:rPr sz="1000" dirty="0">
                <a:solidFill>
                  <a:srgbClr val="233469"/>
                </a:solidFill>
                <a:cs typeface="Goldplay"/>
              </a:rPr>
              <a:t>de</a:t>
            </a:r>
            <a:r>
              <a:rPr sz="1000" spc="-24" dirty="0">
                <a:solidFill>
                  <a:srgbClr val="233469"/>
                </a:solidFill>
                <a:cs typeface="Goldplay"/>
              </a:rPr>
              <a:t> </a:t>
            </a:r>
            <a:r>
              <a:rPr sz="1000" spc="-21" dirty="0">
                <a:solidFill>
                  <a:srgbClr val="233469"/>
                </a:solidFill>
                <a:cs typeface="Goldplay"/>
              </a:rPr>
              <a:t>conjuntivitis </a:t>
            </a:r>
            <a:r>
              <a:rPr sz="1000" spc="-18" dirty="0">
                <a:solidFill>
                  <a:srgbClr val="233469"/>
                </a:solidFill>
                <a:cs typeface="Goldplay"/>
              </a:rPr>
              <a:t>alérgica</a:t>
            </a:r>
            <a:r>
              <a:rPr sz="1000" spc="-24" dirty="0">
                <a:solidFill>
                  <a:srgbClr val="233469"/>
                </a:solidFill>
                <a:cs typeface="Goldplay"/>
              </a:rPr>
              <a:t> </a:t>
            </a:r>
            <a:r>
              <a:rPr sz="1000" spc="-18" dirty="0">
                <a:solidFill>
                  <a:srgbClr val="233469"/>
                </a:solidFill>
                <a:cs typeface="Goldplay"/>
              </a:rPr>
              <a:t>previa</a:t>
            </a:r>
            <a:r>
              <a:rPr sz="1000" spc="-21" dirty="0">
                <a:solidFill>
                  <a:srgbClr val="233469"/>
                </a:solidFill>
                <a:cs typeface="Goldplay"/>
              </a:rPr>
              <a:t> </a:t>
            </a:r>
            <a:r>
              <a:rPr sz="1000" spc="-15" dirty="0">
                <a:solidFill>
                  <a:srgbClr val="233469"/>
                </a:solidFill>
                <a:cs typeface="Goldplay"/>
              </a:rPr>
              <a:t>en </a:t>
            </a:r>
            <a:r>
              <a:rPr sz="1000" spc="-12" dirty="0">
                <a:solidFill>
                  <a:srgbClr val="233469"/>
                </a:solidFill>
                <a:cs typeface="Goldplay"/>
              </a:rPr>
              <a:t>ambos</a:t>
            </a:r>
            <a:r>
              <a:rPr sz="1000" spc="-36" dirty="0">
                <a:solidFill>
                  <a:srgbClr val="233469"/>
                </a:solidFill>
                <a:cs typeface="Goldplay"/>
              </a:rPr>
              <a:t> </a:t>
            </a:r>
            <a:r>
              <a:rPr sz="1000" spc="-12" dirty="0">
                <a:solidFill>
                  <a:srgbClr val="233469"/>
                </a:solidFill>
                <a:cs typeface="Goldplay"/>
              </a:rPr>
              <a:t>ojos</a:t>
            </a:r>
            <a:r>
              <a:rPr sz="1000" spc="-33" dirty="0">
                <a:solidFill>
                  <a:srgbClr val="233469"/>
                </a:solidFill>
                <a:cs typeface="Goldplay"/>
              </a:rPr>
              <a:t> </a:t>
            </a:r>
            <a:r>
              <a:rPr sz="1000" dirty="0">
                <a:solidFill>
                  <a:srgbClr val="233469"/>
                </a:solidFill>
                <a:cs typeface="Goldplay"/>
              </a:rPr>
              <a:t>en</a:t>
            </a:r>
            <a:r>
              <a:rPr sz="1000" spc="-33" dirty="0">
                <a:solidFill>
                  <a:srgbClr val="233469"/>
                </a:solidFill>
                <a:cs typeface="Goldplay"/>
              </a:rPr>
              <a:t> </a:t>
            </a:r>
            <a:r>
              <a:rPr sz="1000" spc="-6" dirty="0">
                <a:solidFill>
                  <a:srgbClr val="233469"/>
                </a:solidFill>
                <a:cs typeface="Goldplay"/>
              </a:rPr>
              <a:t>su</a:t>
            </a:r>
            <a:r>
              <a:rPr sz="1000" spc="-36" dirty="0">
                <a:solidFill>
                  <a:srgbClr val="233469"/>
                </a:solidFill>
                <a:cs typeface="Goldplay"/>
              </a:rPr>
              <a:t> </a:t>
            </a:r>
            <a:r>
              <a:rPr sz="1000" spc="-18" dirty="0">
                <a:solidFill>
                  <a:srgbClr val="233469"/>
                </a:solidFill>
                <a:cs typeface="Goldplay"/>
              </a:rPr>
              <a:t>historial</a:t>
            </a:r>
            <a:r>
              <a:rPr sz="1000" spc="-33" dirty="0">
                <a:solidFill>
                  <a:srgbClr val="233469"/>
                </a:solidFill>
                <a:cs typeface="Goldplay"/>
              </a:rPr>
              <a:t> </a:t>
            </a:r>
            <a:r>
              <a:rPr sz="1000" spc="-6" dirty="0">
                <a:solidFill>
                  <a:srgbClr val="233469"/>
                </a:solidFill>
                <a:cs typeface="Goldplay"/>
              </a:rPr>
              <a:t>médico) </a:t>
            </a:r>
            <a:r>
              <a:rPr sz="1000" dirty="0">
                <a:solidFill>
                  <a:srgbClr val="233469"/>
                </a:solidFill>
                <a:cs typeface="Goldplay"/>
              </a:rPr>
              <a:t>y</a:t>
            </a:r>
            <a:r>
              <a:rPr sz="1000" spc="-49" dirty="0">
                <a:solidFill>
                  <a:srgbClr val="233469"/>
                </a:solidFill>
                <a:cs typeface="Goldplay"/>
              </a:rPr>
              <a:t> </a:t>
            </a:r>
            <a:r>
              <a:rPr sz="1000" dirty="0">
                <a:solidFill>
                  <a:srgbClr val="233469"/>
                </a:solidFill>
                <a:cs typeface="Goldplay"/>
              </a:rPr>
              <a:t>1</a:t>
            </a:r>
            <a:r>
              <a:rPr sz="1000" spc="-30" dirty="0">
                <a:solidFill>
                  <a:srgbClr val="233469"/>
                </a:solidFill>
                <a:cs typeface="Goldplay"/>
              </a:rPr>
              <a:t> </a:t>
            </a:r>
            <a:r>
              <a:rPr sz="1000" spc="-12" dirty="0">
                <a:solidFill>
                  <a:srgbClr val="233469"/>
                </a:solidFill>
                <a:cs typeface="Goldplay"/>
              </a:rPr>
              <a:t>caso</a:t>
            </a:r>
            <a:r>
              <a:rPr sz="1000" spc="-30" dirty="0">
                <a:solidFill>
                  <a:srgbClr val="233469"/>
                </a:solidFill>
                <a:cs typeface="Goldplay"/>
              </a:rPr>
              <a:t> </a:t>
            </a:r>
            <a:r>
              <a:rPr sz="1000" dirty="0">
                <a:solidFill>
                  <a:srgbClr val="233469"/>
                </a:solidFill>
                <a:cs typeface="Goldplay"/>
              </a:rPr>
              <a:t>de</a:t>
            </a:r>
            <a:r>
              <a:rPr sz="1000" spc="-27" dirty="0">
                <a:solidFill>
                  <a:srgbClr val="233469"/>
                </a:solidFill>
                <a:cs typeface="Goldplay"/>
              </a:rPr>
              <a:t> </a:t>
            </a:r>
            <a:r>
              <a:rPr sz="1000" spc="-21" dirty="0">
                <a:solidFill>
                  <a:srgbClr val="233469"/>
                </a:solidFill>
                <a:cs typeface="Goldplay"/>
              </a:rPr>
              <a:t>esclerosis</a:t>
            </a:r>
            <a:r>
              <a:rPr sz="1000" spc="-30" dirty="0">
                <a:solidFill>
                  <a:srgbClr val="233469"/>
                </a:solidFill>
                <a:cs typeface="Goldplay"/>
              </a:rPr>
              <a:t> </a:t>
            </a:r>
            <a:r>
              <a:rPr sz="1000" spc="-6" dirty="0">
                <a:solidFill>
                  <a:srgbClr val="233469"/>
                </a:solidFill>
                <a:cs typeface="Goldplay"/>
              </a:rPr>
              <a:t>múltiple.</a:t>
            </a:r>
            <a:r>
              <a:rPr sz="900" spc="-9" baseline="32679" dirty="0">
                <a:solidFill>
                  <a:srgbClr val="233469"/>
                </a:solidFill>
                <a:cs typeface="Goldplay"/>
              </a:rPr>
              <a:t>1</a:t>
            </a:r>
            <a:endParaRPr sz="900" baseline="32679" dirty="0">
              <a:cs typeface="Goldplay"/>
            </a:endParaRPr>
          </a:p>
        </p:txBody>
      </p:sp>
      <p:sp>
        <p:nvSpPr>
          <p:cNvPr id="13" name="object 31">
            <a:extLst>
              <a:ext uri="{FF2B5EF4-FFF2-40B4-BE49-F238E27FC236}">
                <a16:creationId xmlns:a16="http://schemas.microsoft.com/office/drawing/2014/main" id="{BF26D77A-69EB-6894-4489-6B598972C2DF}"/>
              </a:ext>
            </a:extLst>
          </p:cNvPr>
          <p:cNvSpPr txBox="1"/>
          <p:nvPr/>
        </p:nvSpPr>
        <p:spPr>
          <a:xfrm>
            <a:off x="1084865" y="5776134"/>
            <a:ext cx="928438"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2023</a:t>
            </a:r>
            <a:r>
              <a:rPr sz="700" spc="-18" baseline="32407" dirty="0">
                <a:cs typeface="Goldplay"/>
              </a:rPr>
              <a:t>1</a:t>
            </a:r>
            <a:endParaRPr sz="700" baseline="32407" dirty="0">
              <a:cs typeface="Goldplay"/>
            </a:endParaRPr>
          </a:p>
        </p:txBody>
      </p:sp>
      <p:sp>
        <p:nvSpPr>
          <p:cNvPr id="14" name="object 30">
            <a:extLst>
              <a:ext uri="{FF2B5EF4-FFF2-40B4-BE49-F238E27FC236}">
                <a16:creationId xmlns:a16="http://schemas.microsoft.com/office/drawing/2014/main" id="{16C2525A-7908-FB8D-8F05-D69104BD650D}"/>
              </a:ext>
            </a:extLst>
          </p:cNvPr>
          <p:cNvSpPr txBox="1"/>
          <p:nvPr/>
        </p:nvSpPr>
        <p:spPr>
          <a:xfrm>
            <a:off x="1001889" y="1432573"/>
            <a:ext cx="7028013" cy="563719"/>
          </a:xfrm>
          <a:prstGeom prst="rect">
            <a:avLst/>
          </a:prstGeom>
        </p:spPr>
        <p:txBody>
          <a:bodyPr vert="horz" wrap="square" lIns="0" tIns="9627" rIns="0" bIns="0" rtlCol="0">
            <a:spAutoFit/>
          </a:bodyPr>
          <a:lstStyle/>
          <a:p>
            <a:pPr marL="15403">
              <a:spcBef>
                <a:spcPts val="76"/>
              </a:spcBef>
            </a:pPr>
            <a:r>
              <a:rPr sz="1200" b="1" dirty="0" err="1">
                <a:solidFill>
                  <a:srgbClr val="7A45B8"/>
                </a:solidFill>
                <a:latin typeface="Arial" panose="020B0604020202020204" pitchFamily="34" charset="0"/>
                <a:cs typeface="Arial" panose="020B0604020202020204" pitchFamily="34" charset="0"/>
              </a:rPr>
              <a:t>Estudio</a:t>
            </a:r>
            <a:r>
              <a:rPr sz="1200" b="1" spc="-21" dirty="0">
                <a:solidFill>
                  <a:srgbClr val="7A45B8"/>
                </a:solidFill>
                <a:latin typeface="Arial" panose="020B0604020202020204" pitchFamily="34" charset="0"/>
                <a:cs typeface="Arial" panose="020B0604020202020204" pitchFamily="34" charset="0"/>
              </a:rPr>
              <a:t> </a:t>
            </a:r>
            <a:r>
              <a:rPr sz="1200" b="1" dirty="0" err="1">
                <a:solidFill>
                  <a:srgbClr val="7A45B8"/>
                </a:solidFill>
                <a:latin typeface="Arial" panose="020B0604020202020204" pitchFamily="34" charset="0"/>
                <a:cs typeface="Arial" panose="020B0604020202020204" pitchFamily="34" charset="0"/>
              </a:rPr>
              <a:t>ADvantage</a:t>
            </a:r>
            <a:r>
              <a:rPr sz="1200" b="1" spc="73" dirty="0">
                <a:solidFill>
                  <a:srgbClr val="7A45B8"/>
                </a:solidFill>
                <a:latin typeface="Arial" panose="020B0604020202020204" pitchFamily="34" charset="0"/>
                <a:cs typeface="Arial" panose="020B0604020202020204" pitchFamily="34" charset="0"/>
              </a:rPr>
              <a:t> </a:t>
            </a:r>
            <a:r>
              <a:rPr sz="1200" dirty="0">
                <a:solidFill>
                  <a:srgbClr val="7A45B8"/>
                </a:solidFill>
                <a:latin typeface="Arial" panose="020B0604020202020204" pitchFamily="34" charset="0"/>
                <a:cs typeface="Arial" panose="020B0604020202020204" pitchFamily="34" charset="0"/>
              </a:rPr>
              <a:t>(N=331)</a:t>
            </a:r>
            <a:r>
              <a:rPr sz="1200" spc="18" dirty="0">
                <a:solidFill>
                  <a:srgbClr val="7A45B8"/>
                </a:solidFill>
                <a:latin typeface="Arial" panose="020B0604020202020204" pitchFamily="34" charset="0"/>
                <a:cs typeface="Arial" panose="020B0604020202020204" pitchFamily="34" charset="0"/>
              </a:rPr>
              <a:t> </a:t>
            </a:r>
            <a:r>
              <a:rPr sz="1200" spc="-6" dirty="0">
                <a:solidFill>
                  <a:srgbClr val="7A45B8"/>
                </a:solidFill>
                <a:latin typeface="Arial" panose="020B0604020202020204" pitchFamily="34" charset="0"/>
                <a:cs typeface="Arial" panose="020B0604020202020204" pitchFamily="34" charset="0"/>
              </a:rPr>
              <a:t>EBGLYSS</a:t>
            </a:r>
            <a:r>
              <a:rPr sz="1200" spc="-6" baseline="30000" dirty="0">
                <a:solidFill>
                  <a:srgbClr val="7A45B8"/>
                </a:solidFill>
                <a:latin typeface="Arial" panose="020B0604020202020204" pitchFamily="34" charset="0"/>
                <a:cs typeface="Arial" panose="020B0604020202020204" pitchFamily="34" charset="0"/>
              </a:rPr>
              <a:t>®</a:t>
            </a:r>
            <a:r>
              <a:rPr sz="1200" spc="-6" dirty="0">
                <a:solidFill>
                  <a:srgbClr val="7A45B8"/>
                </a:solidFill>
                <a:latin typeface="Arial" panose="020B0604020202020204" pitchFamily="34" charset="0"/>
                <a:cs typeface="Arial" panose="020B0604020202020204" pitchFamily="34" charset="0"/>
              </a:rPr>
              <a:t>+TCS</a:t>
            </a:r>
            <a:r>
              <a:rPr sz="1200" spc="21" dirty="0">
                <a:solidFill>
                  <a:srgbClr val="7A45B8"/>
                </a:solidFill>
                <a:latin typeface="Arial" panose="020B0604020202020204" pitchFamily="34" charset="0"/>
                <a:cs typeface="Arial" panose="020B0604020202020204" pitchFamily="34" charset="0"/>
              </a:rPr>
              <a:t> </a:t>
            </a:r>
            <a:r>
              <a:rPr sz="1200" dirty="0" err="1">
                <a:solidFill>
                  <a:srgbClr val="7A45B8"/>
                </a:solidFill>
                <a:latin typeface="Arial" panose="020B0604020202020204" pitchFamily="34" charset="0"/>
                <a:cs typeface="Arial" panose="020B0604020202020204" pitchFamily="34" charset="0"/>
              </a:rPr>
              <a:t>en</a:t>
            </a:r>
            <a:r>
              <a:rPr sz="1200" spc="18" dirty="0">
                <a:solidFill>
                  <a:srgbClr val="7A45B8"/>
                </a:solidFill>
                <a:latin typeface="Arial" panose="020B0604020202020204" pitchFamily="34" charset="0"/>
                <a:cs typeface="Arial" panose="020B0604020202020204" pitchFamily="34" charset="0"/>
              </a:rPr>
              <a:t> </a:t>
            </a:r>
            <a:r>
              <a:rPr sz="1200" dirty="0">
                <a:solidFill>
                  <a:srgbClr val="7A45B8"/>
                </a:solidFill>
                <a:latin typeface="Arial" panose="020B0604020202020204" pitchFamily="34" charset="0"/>
                <a:cs typeface="Arial" panose="020B0604020202020204" pitchFamily="34" charset="0"/>
              </a:rPr>
              <a:t>la</a:t>
            </a:r>
            <a:r>
              <a:rPr sz="1200" spc="21" dirty="0">
                <a:solidFill>
                  <a:srgbClr val="7A45B8"/>
                </a:solidFill>
                <a:latin typeface="Arial" panose="020B0604020202020204" pitchFamily="34" charset="0"/>
                <a:cs typeface="Arial" panose="020B0604020202020204" pitchFamily="34" charset="0"/>
              </a:rPr>
              <a:t> </a:t>
            </a:r>
            <a:r>
              <a:rPr sz="1200" dirty="0" err="1">
                <a:solidFill>
                  <a:srgbClr val="7A45B8"/>
                </a:solidFill>
                <a:latin typeface="Arial" panose="020B0604020202020204" pitchFamily="34" charset="0"/>
                <a:cs typeface="Arial" panose="020B0604020202020204" pitchFamily="34" charset="0"/>
              </a:rPr>
              <a:t>semana</a:t>
            </a:r>
            <a:r>
              <a:rPr sz="1200" spc="18" dirty="0">
                <a:solidFill>
                  <a:srgbClr val="7A45B8"/>
                </a:solidFill>
                <a:latin typeface="Arial" panose="020B0604020202020204" pitchFamily="34" charset="0"/>
                <a:cs typeface="Arial" panose="020B0604020202020204" pitchFamily="34" charset="0"/>
              </a:rPr>
              <a:t> </a:t>
            </a:r>
            <a:r>
              <a:rPr sz="1200" spc="-15" dirty="0">
                <a:solidFill>
                  <a:srgbClr val="7A45B8"/>
                </a:solidFill>
                <a:latin typeface="Arial" panose="020B0604020202020204" pitchFamily="34" charset="0"/>
                <a:cs typeface="Arial" panose="020B0604020202020204" pitchFamily="34" charset="0"/>
              </a:rPr>
              <a:t>16</a:t>
            </a:r>
            <a:r>
              <a:rPr sz="1200" spc="-22" baseline="31400" dirty="0">
                <a:solidFill>
                  <a:srgbClr val="7A45B8"/>
                </a:solidFill>
                <a:latin typeface="Arial" panose="020B0604020202020204" pitchFamily="34" charset="0"/>
                <a:cs typeface="Arial" panose="020B0604020202020204" pitchFamily="34" charset="0"/>
              </a:rPr>
              <a:t>1</a:t>
            </a:r>
            <a:endParaRPr lang="es-ES" sz="1200" dirty="0">
              <a:solidFill>
                <a:srgbClr val="7A45B8"/>
              </a:solidFill>
              <a:latin typeface="Arial" panose="020B0604020202020204" pitchFamily="34" charset="0"/>
              <a:cs typeface="Arial" panose="020B0604020202020204" pitchFamily="34" charset="0"/>
            </a:endParaRPr>
          </a:p>
          <a:p>
            <a:pPr marL="15403">
              <a:spcBef>
                <a:spcPts val="21"/>
              </a:spcBef>
            </a:pPr>
            <a:r>
              <a:rPr lang="es-ES" sz="1200" dirty="0">
                <a:solidFill>
                  <a:srgbClr val="7A45B8"/>
                </a:solidFill>
                <a:latin typeface="Arial" panose="020B0604020202020204" pitchFamily="34" charset="0"/>
                <a:cs typeface="Arial" panose="020B0604020202020204" pitchFamily="34" charset="0"/>
              </a:rPr>
              <a:t>Criterio de valoración seguridad: Eventos adversos aparecidos durante el tratamiento (TEAE), eventos adversos graves (EAG) y TEAE que provocaron la interrupción del tratamiento.</a:t>
            </a:r>
            <a:r>
              <a:rPr lang="es-ES" sz="1200" baseline="30000" dirty="0">
                <a:solidFill>
                  <a:srgbClr val="7A45B8"/>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876530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0F0A-153B-AE01-7D8A-630FB00213C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8ADC8C7-89FB-D00B-363E-4BE810CDCFA0}"/>
              </a:ext>
            </a:extLst>
          </p:cNvPr>
          <p:cNvSpPr>
            <a:spLocks noGrp="1"/>
          </p:cNvSpPr>
          <p:nvPr>
            <p:ph type="title"/>
          </p:nvPr>
        </p:nvSpPr>
        <p:spPr/>
        <p:txBody>
          <a:bodyPr/>
          <a:lstStyle/>
          <a:p>
            <a:r>
              <a:rPr lang="es-ES" dirty="0"/>
              <a:t>Resumen</a:t>
            </a:r>
            <a:r>
              <a:rPr lang="es-ES" baseline="30000" dirty="0"/>
              <a:t> $‡1</a:t>
            </a:r>
          </a:p>
        </p:txBody>
      </p:sp>
      <p:graphicFrame>
        <p:nvGraphicFramePr>
          <p:cNvPr id="6" name="Tabla 5">
            <a:extLst>
              <a:ext uri="{FF2B5EF4-FFF2-40B4-BE49-F238E27FC236}">
                <a16:creationId xmlns:a16="http://schemas.microsoft.com/office/drawing/2014/main" id="{74AE2FAE-848F-8F80-13F3-FC99386572C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1" name="Rectángulo redondeado 10">
            <a:extLst>
              <a:ext uri="{FF2B5EF4-FFF2-40B4-BE49-F238E27FC236}">
                <a16:creationId xmlns:a16="http://schemas.microsoft.com/office/drawing/2014/main" id="{4F9DBB90-AF83-1D2F-3200-F1D3B6E794E0}"/>
              </a:ext>
            </a:extLst>
          </p:cNvPr>
          <p:cNvSpPr/>
          <p:nvPr/>
        </p:nvSpPr>
        <p:spPr>
          <a:xfrm>
            <a:off x="8670425" y="1830333"/>
            <a:ext cx="2687084" cy="2908425"/>
          </a:xfrm>
          <a:prstGeom prst="roundRect">
            <a:avLst>
              <a:gd name="adj" fmla="val 11209"/>
            </a:avLst>
          </a:prstGeom>
          <a:solidFill>
            <a:srgbClr val="CAF5A8">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ángulo redondeado 11">
            <a:extLst>
              <a:ext uri="{FF2B5EF4-FFF2-40B4-BE49-F238E27FC236}">
                <a16:creationId xmlns:a16="http://schemas.microsoft.com/office/drawing/2014/main" id="{1891B98B-5381-EF3D-69D4-80C4AA642607}"/>
              </a:ext>
            </a:extLst>
          </p:cNvPr>
          <p:cNvSpPr/>
          <p:nvPr/>
        </p:nvSpPr>
        <p:spPr>
          <a:xfrm>
            <a:off x="531726" y="1276056"/>
            <a:ext cx="7874221" cy="3817595"/>
          </a:xfrm>
          <a:prstGeom prst="roundRect">
            <a:avLst>
              <a:gd name="adj" fmla="val 7809"/>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bject 32">
            <a:extLst>
              <a:ext uri="{FF2B5EF4-FFF2-40B4-BE49-F238E27FC236}">
                <a16:creationId xmlns:a16="http://schemas.microsoft.com/office/drawing/2014/main" id="{02385C0A-D6B6-DF9D-DBD9-CC3789B59BFE}"/>
              </a:ext>
            </a:extLst>
          </p:cNvPr>
          <p:cNvSpPr txBox="1"/>
          <p:nvPr/>
        </p:nvSpPr>
        <p:spPr>
          <a:xfrm>
            <a:off x="8986253" y="2308503"/>
            <a:ext cx="2071719" cy="1952083"/>
          </a:xfrm>
          <a:prstGeom prst="rect">
            <a:avLst/>
          </a:prstGeom>
        </p:spPr>
        <p:txBody>
          <a:bodyPr vert="horz" wrap="square" lIns="0" tIns="6931" rIns="0" bIns="0" rtlCol="0">
            <a:spAutoFit/>
          </a:bodyPr>
          <a:lstStyle/>
          <a:p>
            <a:pPr marL="23104" marR="18483" algn="ctr">
              <a:lnSpc>
                <a:spcPct val="101499"/>
              </a:lnSpc>
              <a:spcBef>
                <a:spcPts val="55"/>
              </a:spcBef>
            </a:pPr>
            <a:r>
              <a:rPr sz="1400" b="1" dirty="0">
                <a:solidFill>
                  <a:srgbClr val="233469"/>
                </a:solidFill>
                <a:cs typeface="Goldplay SemiBold"/>
              </a:rPr>
              <a:t>El</a:t>
            </a:r>
            <a:r>
              <a:rPr sz="1400" b="1" spc="30" dirty="0">
                <a:solidFill>
                  <a:srgbClr val="233469"/>
                </a:solidFill>
                <a:cs typeface="Goldplay SemiBold"/>
              </a:rPr>
              <a:t> </a:t>
            </a:r>
            <a:r>
              <a:rPr sz="1400" b="1" dirty="0">
                <a:solidFill>
                  <a:srgbClr val="233469"/>
                </a:solidFill>
                <a:cs typeface="Goldplay SemiBold"/>
              </a:rPr>
              <a:t>perfil</a:t>
            </a:r>
            <a:r>
              <a:rPr sz="1400" b="1" spc="30" dirty="0">
                <a:solidFill>
                  <a:srgbClr val="233469"/>
                </a:solidFill>
                <a:cs typeface="Goldplay SemiBold"/>
              </a:rPr>
              <a:t> </a:t>
            </a:r>
            <a:r>
              <a:rPr sz="1400" b="1" dirty="0">
                <a:solidFill>
                  <a:srgbClr val="233469"/>
                </a:solidFill>
                <a:cs typeface="Goldplay SemiBold"/>
              </a:rPr>
              <a:t>de</a:t>
            </a:r>
            <a:r>
              <a:rPr sz="1400" b="1" spc="30" dirty="0">
                <a:solidFill>
                  <a:srgbClr val="233469"/>
                </a:solidFill>
                <a:cs typeface="Goldplay SemiBold"/>
              </a:rPr>
              <a:t> </a:t>
            </a:r>
            <a:r>
              <a:rPr sz="1400" b="1" dirty="0">
                <a:solidFill>
                  <a:srgbClr val="233469"/>
                </a:solidFill>
                <a:cs typeface="Goldplay SemiBold"/>
              </a:rPr>
              <a:t>seguridad</a:t>
            </a:r>
            <a:r>
              <a:rPr sz="1400" b="1" spc="30" dirty="0">
                <a:solidFill>
                  <a:srgbClr val="233469"/>
                </a:solidFill>
                <a:cs typeface="Goldplay SemiBold"/>
              </a:rPr>
              <a:t> </a:t>
            </a:r>
            <a:r>
              <a:rPr sz="1400" b="1" spc="-15" dirty="0">
                <a:solidFill>
                  <a:srgbClr val="233469"/>
                </a:solidFill>
                <a:cs typeface="Goldplay SemiBold"/>
              </a:rPr>
              <a:t>de </a:t>
            </a:r>
            <a:r>
              <a:rPr sz="1400" b="1" spc="-6" dirty="0">
                <a:solidFill>
                  <a:srgbClr val="233469"/>
                </a:solidFill>
                <a:cs typeface="Goldplay SemiBold"/>
              </a:rPr>
              <a:t>EBGLYSS</a:t>
            </a:r>
            <a:r>
              <a:rPr sz="1400" b="1" spc="-6" baseline="30000" dirty="0">
                <a:solidFill>
                  <a:srgbClr val="233469"/>
                </a:solidFill>
                <a:cs typeface="Goldplay SemiBold"/>
              </a:rPr>
              <a:t>®</a:t>
            </a:r>
            <a:r>
              <a:rPr sz="1400" b="1" spc="-36" dirty="0">
                <a:solidFill>
                  <a:srgbClr val="233469"/>
                </a:solidFill>
                <a:cs typeface="Goldplay SemiBold"/>
              </a:rPr>
              <a:t> </a:t>
            </a:r>
            <a:r>
              <a:rPr sz="1400" b="1" dirty="0">
                <a:solidFill>
                  <a:srgbClr val="233469"/>
                </a:solidFill>
                <a:cs typeface="Goldplay SemiBold"/>
              </a:rPr>
              <a:t>es</a:t>
            </a:r>
            <a:r>
              <a:rPr sz="1400" b="1" spc="-6" dirty="0">
                <a:solidFill>
                  <a:srgbClr val="233469"/>
                </a:solidFill>
                <a:cs typeface="Goldplay SemiBold"/>
              </a:rPr>
              <a:t> favorable, </a:t>
            </a:r>
            <a:r>
              <a:rPr sz="1400" b="1" dirty="0">
                <a:solidFill>
                  <a:srgbClr val="233469"/>
                </a:solidFill>
                <a:cs typeface="Goldplay SemiBold"/>
              </a:rPr>
              <a:t>sin</a:t>
            </a:r>
            <a:r>
              <a:rPr sz="1400" b="1" spc="15" dirty="0">
                <a:solidFill>
                  <a:srgbClr val="233469"/>
                </a:solidFill>
                <a:cs typeface="Goldplay SemiBold"/>
              </a:rPr>
              <a:t> </a:t>
            </a:r>
            <a:r>
              <a:rPr sz="1400" b="1" dirty="0">
                <a:solidFill>
                  <a:srgbClr val="233469"/>
                </a:solidFill>
                <a:cs typeface="Goldplay SemiBold"/>
              </a:rPr>
              <a:t>nuevas</a:t>
            </a:r>
            <a:r>
              <a:rPr sz="1400" b="1" spc="18" dirty="0">
                <a:solidFill>
                  <a:srgbClr val="233469"/>
                </a:solidFill>
                <a:cs typeface="Goldplay SemiBold"/>
              </a:rPr>
              <a:t> </a:t>
            </a:r>
            <a:r>
              <a:rPr sz="1400" b="1" dirty="0">
                <a:solidFill>
                  <a:srgbClr val="233469"/>
                </a:solidFill>
                <a:cs typeface="Goldplay SemiBold"/>
              </a:rPr>
              <a:t>señales</a:t>
            </a:r>
            <a:r>
              <a:rPr sz="1400" b="1" spc="18" dirty="0">
                <a:solidFill>
                  <a:srgbClr val="233469"/>
                </a:solidFill>
                <a:cs typeface="Goldplay SemiBold"/>
              </a:rPr>
              <a:t> </a:t>
            </a:r>
            <a:r>
              <a:rPr sz="1400" b="1" spc="-15" dirty="0">
                <a:solidFill>
                  <a:srgbClr val="233469"/>
                </a:solidFill>
                <a:cs typeface="Goldplay SemiBold"/>
              </a:rPr>
              <a:t>de </a:t>
            </a:r>
            <a:r>
              <a:rPr sz="1400" b="1" dirty="0">
                <a:solidFill>
                  <a:srgbClr val="233469"/>
                </a:solidFill>
                <a:cs typeface="Goldplay SemiBold"/>
              </a:rPr>
              <a:t>seguridad</a:t>
            </a:r>
            <a:r>
              <a:rPr sz="1400" b="1" spc="36" dirty="0">
                <a:solidFill>
                  <a:srgbClr val="233469"/>
                </a:solidFill>
                <a:cs typeface="Goldplay SemiBold"/>
              </a:rPr>
              <a:t> </a:t>
            </a:r>
            <a:r>
              <a:rPr sz="1400" b="1" dirty="0">
                <a:solidFill>
                  <a:srgbClr val="233469"/>
                </a:solidFill>
                <a:cs typeface="Goldplay SemiBold"/>
              </a:rPr>
              <a:t>en</a:t>
            </a:r>
            <a:r>
              <a:rPr sz="1400" b="1" spc="39" dirty="0">
                <a:solidFill>
                  <a:srgbClr val="233469"/>
                </a:solidFill>
                <a:cs typeface="Goldplay SemiBold"/>
              </a:rPr>
              <a:t> </a:t>
            </a:r>
            <a:r>
              <a:rPr sz="1400" b="1" spc="-6" dirty="0">
                <a:solidFill>
                  <a:srgbClr val="233469"/>
                </a:solidFill>
                <a:cs typeface="Goldplay SemiBold"/>
              </a:rPr>
              <a:t>pacientes </a:t>
            </a:r>
            <a:r>
              <a:rPr sz="1400" b="1" dirty="0">
                <a:solidFill>
                  <a:srgbClr val="233469"/>
                </a:solidFill>
                <a:cs typeface="Goldplay SemiBold"/>
              </a:rPr>
              <a:t>con</a:t>
            </a:r>
            <a:r>
              <a:rPr sz="1400" b="1" spc="15" dirty="0">
                <a:solidFill>
                  <a:srgbClr val="233469"/>
                </a:solidFill>
                <a:cs typeface="Goldplay SemiBold"/>
              </a:rPr>
              <a:t> </a:t>
            </a:r>
            <a:r>
              <a:rPr sz="1400" b="1" dirty="0">
                <a:solidFill>
                  <a:srgbClr val="233469"/>
                </a:solidFill>
                <a:cs typeface="Goldplay SemiBold"/>
              </a:rPr>
              <a:t>DA</a:t>
            </a:r>
            <a:r>
              <a:rPr sz="1400" b="1" spc="-18" dirty="0">
                <a:solidFill>
                  <a:srgbClr val="233469"/>
                </a:solidFill>
                <a:cs typeface="Goldplay SemiBold"/>
              </a:rPr>
              <a:t> </a:t>
            </a:r>
            <a:r>
              <a:rPr sz="1400" b="1" dirty="0">
                <a:solidFill>
                  <a:srgbClr val="233469"/>
                </a:solidFill>
                <a:cs typeface="Goldplay SemiBold"/>
              </a:rPr>
              <a:t>moderada</a:t>
            </a:r>
            <a:r>
              <a:rPr sz="1400" b="1" spc="15" dirty="0">
                <a:solidFill>
                  <a:srgbClr val="233469"/>
                </a:solidFill>
                <a:cs typeface="Goldplay SemiBold"/>
              </a:rPr>
              <a:t> </a:t>
            </a:r>
            <a:r>
              <a:rPr sz="1400" b="1" spc="-30" dirty="0">
                <a:solidFill>
                  <a:srgbClr val="233469"/>
                </a:solidFill>
                <a:cs typeface="Goldplay SemiBold"/>
              </a:rPr>
              <a:t>a </a:t>
            </a:r>
            <a:r>
              <a:rPr sz="1400" b="1" dirty="0">
                <a:solidFill>
                  <a:srgbClr val="233469"/>
                </a:solidFill>
                <a:cs typeface="Goldplay SemiBold"/>
              </a:rPr>
              <a:t>grave</a:t>
            </a:r>
            <a:r>
              <a:rPr sz="1400" b="1" spc="-6" dirty="0">
                <a:solidFill>
                  <a:srgbClr val="233469"/>
                </a:solidFill>
                <a:cs typeface="Goldplay SemiBold"/>
              </a:rPr>
              <a:t> </a:t>
            </a:r>
            <a:r>
              <a:rPr sz="1400" b="1" dirty="0">
                <a:solidFill>
                  <a:srgbClr val="233469"/>
                </a:solidFill>
                <a:cs typeface="Goldplay SemiBold"/>
              </a:rPr>
              <a:t>con</a:t>
            </a:r>
            <a:r>
              <a:rPr sz="1400" b="1" spc="-6" dirty="0">
                <a:solidFill>
                  <a:srgbClr val="233469"/>
                </a:solidFill>
                <a:cs typeface="Goldplay SemiBold"/>
              </a:rPr>
              <a:t> respuesta </a:t>
            </a:r>
            <a:r>
              <a:rPr sz="1400" b="1" dirty="0">
                <a:solidFill>
                  <a:srgbClr val="233469"/>
                </a:solidFill>
                <a:cs typeface="Goldplay SemiBold"/>
              </a:rPr>
              <a:t>previa</a:t>
            </a:r>
            <a:r>
              <a:rPr sz="1400" b="1" spc="30" dirty="0">
                <a:solidFill>
                  <a:srgbClr val="233469"/>
                </a:solidFill>
                <a:cs typeface="Goldplay SemiBold"/>
              </a:rPr>
              <a:t> </a:t>
            </a:r>
            <a:r>
              <a:rPr sz="1400" b="1" dirty="0">
                <a:solidFill>
                  <a:srgbClr val="233469"/>
                </a:solidFill>
                <a:cs typeface="Goldplay SemiBold"/>
              </a:rPr>
              <a:t>inadecuada</a:t>
            </a:r>
            <a:r>
              <a:rPr sz="1400" b="1" spc="30" dirty="0">
                <a:solidFill>
                  <a:srgbClr val="233469"/>
                </a:solidFill>
                <a:cs typeface="Goldplay SemiBold"/>
              </a:rPr>
              <a:t> </a:t>
            </a:r>
            <a:r>
              <a:rPr sz="1400" b="1" spc="-30" dirty="0">
                <a:solidFill>
                  <a:srgbClr val="233469"/>
                </a:solidFill>
                <a:cs typeface="Goldplay SemiBold"/>
              </a:rPr>
              <a:t>o </a:t>
            </a:r>
            <a:r>
              <a:rPr sz="1400" b="1" dirty="0">
                <a:solidFill>
                  <a:srgbClr val="233469"/>
                </a:solidFill>
                <a:cs typeface="Goldplay SemiBold"/>
              </a:rPr>
              <a:t>contraindicados</a:t>
            </a:r>
            <a:r>
              <a:rPr sz="1400" b="1" spc="30" dirty="0">
                <a:solidFill>
                  <a:srgbClr val="233469"/>
                </a:solidFill>
                <a:cs typeface="Goldplay SemiBold"/>
              </a:rPr>
              <a:t> </a:t>
            </a:r>
            <a:r>
              <a:rPr sz="1400" b="1" dirty="0">
                <a:solidFill>
                  <a:srgbClr val="233469"/>
                </a:solidFill>
                <a:cs typeface="Goldplay SemiBold"/>
              </a:rPr>
              <a:t>a</a:t>
            </a:r>
            <a:r>
              <a:rPr sz="1400" b="1" spc="30" dirty="0">
                <a:solidFill>
                  <a:srgbClr val="233469"/>
                </a:solidFill>
                <a:cs typeface="Goldplay SemiBold"/>
              </a:rPr>
              <a:t> </a:t>
            </a:r>
            <a:r>
              <a:rPr sz="1400" b="1" spc="-12" dirty="0">
                <a:solidFill>
                  <a:srgbClr val="233469"/>
                </a:solidFill>
                <a:cs typeface="Goldplay SemiBold"/>
              </a:rPr>
              <a:t>CsA</a:t>
            </a:r>
            <a:r>
              <a:rPr sz="1400" b="1" spc="-18" baseline="31400" dirty="0">
                <a:solidFill>
                  <a:srgbClr val="233469"/>
                </a:solidFill>
                <a:cs typeface="Goldplay SemiBold"/>
              </a:rPr>
              <a:t>1</a:t>
            </a:r>
            <a:endParaRPr sz="1400" baseline="31400" dirty="0">
              <a:cs typeface="Goldplay SemiBold"/>
            </a:endParaRPr>
          </a:p>
        </p:txBody>
      </p:sp>
      <p:grpSp>
        <p:nvGrpSpPr>
          <p:cNvPr id="14" name="Grupo 13">
            <a:extLst>
              <a:ext uri="{FF2B5EF4-FFF2-40B4-BE49-F238E27FC236}">
                <a16:creationId xmlns:a16="http://schemas.microsoft.com/office/drawing/2014/main" id="{74053D61-A6D2-1DBA-8538-087EE21D8700}"/>
              </a:ext>
            </a:extLst>
          </p:cNvPr>
          <p:cNvGrpSpPr/>
          <p:nvPr/>
        </p:nvGrpSpPr>
        <p:grpSpPr>
          <a:xfrm>
            <a:off x="730397" y="2034666"/>
            <a:ext cx="1844695" cy="2530348"/>
            <a:chOff x="1573039" y="1541033"/>
            <a:chExt cx="1690822" cy="2319282"/>
          </a:xfrm>
        </p:grpSpPr>
        <p:graphicFrame>
          <p:nvGraphicFramePr>
            <p:cNvPr id="15" name="Gráfico 14">
              <a:extLst>
                <a:ext uri="{FF2B5EF4-FFF2-40B4-BE49-F238E27FC236}">
                  <a16:creationId xmlns:a16="http://schemas.microsoft.com/office/drawing/2014/main" id="{6D5842EE-EBC4-F503-D0C0-E8E8F385886F}"/>
                </a:ext>
              </a:extLst>
            </p:cNvPr>
            <p:cNvGraphicFramePr/>
            <p:nvPr>
              <p:extLst>
                <p:ext uri="{D42A27DB-BD31-4B8C-83A1-F6EECF244321}">
                  <p14:modId xmlns:p14="http://schemas.microsoft.com/office/powerpoint/2010/main" val="811669198"/>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15">
              <a:extLst>
                <a:ext uri="{FF2B5EF4-FFF2-40B4-BE49-F238E27FC236}">
                  <a16:creationId xmlns:a16="http://schemas.microsoft.com/office/drawing/2014/main" id="{1757DC9A-E23E-A344-4929-2AF737DBA1E8}"/>
                </a:ext>
              </a:extLst>
            </p:cNvPr>
            <p:cNvSpPr txBox="1"/>
            <p:nvPr/>
          </p:nvSpPr>
          <p:spPr>
            <a:xfrm>
              <a:off x="1573039" y="2999898"/>
              <a:ext cx="1660992" cy="860417"/>
            </a:xfrm>
            <a:prstGeom prst="rect">
              <a:avLst/>
            </a:prstGeom>
            <a:noFill/>
          </p:spPr>
          <p:txBody>
            <a:bodyPr wrap="square" rtlCol="0">
              <a:spAutoFit/>
            </a:bodyPr>
            <a:lstStyle/>
            <a:p>
              <a:pPr lvl="0" algn="ctr">
                <a:defRPr/>
              </a:pPr>
              <a:r>
                <a:rPr lang="es-ES" sz="1100" dirty="0">
                  <a:solidFill>
                    <a:srgbClr val="223469"/>
                  </a:solidFill>
                  <a:latin typeface="Arial" panose="020B0604020202020204" pitchFamily="34" charset="0"/>
                  <a:cs typeface="Arial" panose="020B0604020202020204" pitchFamily="34" charset="0"/>
                </a:rPr>
                <a:t>de los pacientes tratados con EBGLYSS</a:t>
              </a:r>
              <a:r>
                <a:rPr lang="es-ES" sz="1100" baseline="30000" dirty="0">
                  <a:solidFill>
                    <a:srgbClr val="223469"/>
                  </a:solidFill>
                  <a:latin typeface="Arial" panose="020B0604020202020204" pitchFamily="34" charset="0"/>
                  <a:cs typeface="Arial" panose="020B0604020202020204" pitchFamily="34" charset="0"/>
                </a:rPr>
                <a:t>®</a:t>
              </a:r>
              <a:r>
                <a:rPr lang="es-ES" sz="1100" dirty="0">
                  <a:solidFill>
                    <a:srgbClr val="223469"/>
                  </a:solidFill>
                  <a:latin typeface="Arial" panose="020B0604020202020204" pitchFamily="34" charset="0"/>
                  <a:cs typeface="Arial" panose="020B0604020202020204" pitchFamily="34" charset="0"/>
                </a:rPr>
                <a:t> </a:t>
              </a:r>
              <a:r>
                <a:rPr lang="es-ES" sz="1100">
                  <a:solidFill>
                    <a:srgbClr val="223469"/>
                  </a:solidFill>
                  <a:latin typeface="Arial" panose="020B0604020202020204" pitchFamily="34" charset="0"/>
                  <a:cs typeface="Arial" panose="020B0604020202020204" pitchFamily="34" charset="0"/>
                </a:rPr>
                <a:t>+ TCS </a:t>
              </a:r>
              <a:r>
                <a:rPr lang="es-ES" sz="1100" dirty="0">
                  <a:solidFill>
                    <a:srgbClr val="223469"/>
                  </a:solidFill>
                  <a:latin typeface="Arial" panose="020B0604020202020204" pitchFamily="34" charset="0"/>
                  <a:cs typeface="Arial" panose="020B0604020202020204" pitchFamily="34" charset="0"/>
                </a:rPr>
                <a:t>lograron una reducción del prurito NRS ≥4 puntos en la semana 16</a:t>
              </a:r>
              <a:r>
                <a:rPr lang="es-ES" sz="1100" baseline="30000" dirty="0">
                  <a:solidFill>
                    <a:srgbClr val="223469"/>
                  </a:solidFill>
                  <a:latin typeface="Arial" panose="020B0604020202020204" pitchFamily="34" charset="0"/>
                  <a:cs typeface="Arial" panose="020B0604020202020204" pitchFamily="34" charset="0"/>
                </a:rPr>
                <a:t>$‡1</a:t>
              </a:r>
              <a:endParaRPr kumimoji="0" lang="es-ES" sz="1100" b="0" i="0" u="none" strike="noStrike" kern="1200" cap="none" spc="0" normalizeH="0" baseline="30000" noProof="0" dirty="0">
                <a:ln>
                  <a:noFill/>
                </a:ln>
                <a:solidFill>
                  <a:srgbClr val="223469"/>
                </a:solidFill>
                <a:effectLst/>
                <a:uLnTx/>
                <a:uFillTx/>
                <a:latin typeface="Arial" panose="020B0604020202020204" pitchFamily="34" charset="0"/>
                <a:ea typeface="+mn-ea"/>
                <a:cs typeface="Arial" panose="020B0604020202020204" pitchFamily="34" charset="0"/>
              </a:endParaRPr>
            </a:p>
          </p:txBody>
        </p:sp>
        <p:sp>
          <p:nvSpPr>
            <p:cNvPr id="17" name="Elipse 16">
              <a:extLst>
                <a:ext uri="{FF2B5EF4-FFF2-40B4-BE49-F238E27FC236}">
                  <a16:creationId xmlns:a16="http://schemas.microsoft.com/office/drawing/2014/main" id="{11915741-71DB-233D-A675-B66EC4B05740}"/>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bject 26">
              <a:extLst>
                <a:ext uri="{FF2B5EF4-FFF2-40B4-BE49-F238E27FC236}">
                  <a16:creationId xmlns:a16="http://schemas.microsoft.com/office/drawing/2014/main" id="{490FD983-C346-DFC8-5678-23ACEE51D9F7}"/>
                </a:ext>
              </a:extLst>
            </p:cNvPr>
            <p:cNvSpPr txBox="1"/>
            <p:nvPr/>
          </p:nvSpPr>
          <p:spPr>
            <a:xfrm>
              <a:off x="2042114"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dirty="0">
                  <a:ln>
                    <a:noFill/>
                  </a:ln>
                  <a:solidFill>
                    <a:srgbClr val="FFFFFF"/>
                  </a:solidFill>
                  <a:effectLst/>
                  <a:uLnTx/>
                  <a:uFillTx/>
                  <a:latin typeface="Arial"/>
                  <a:ea typeface="+mn-ea"/>
                  <a:cs typeface="Arial"/>
                </a:rPr>
                <a:t>49,9</a:t>
              </a:r>
              <a:r>
                <a:rPr kumimoji="0" sz="2400" b="1" i="0" u="none" strike="noStrike" kern="1200" cap="none" spc="-82" normalizeH="0" baseline="30000" noProof="0" dirty="0">
                  <a:ln>
                    <a:noFill/>
                  </a:ln>
                  <a:solidFill>
                    <a:srgbClr val="FFFFFF"/>
                  </a:solidFill>
                  <a:effectLst/>
                  <a:uLnTx/>
                  <a:uFillTx/>
                  <a:latin typeface="Arial"/>
                  <a:ea typeface="+mn-ea"/>
                  <a:cs typeface="Arial"/>
                </a:rPr>
                <a:t>%</a:t>
              </a:r>
              <a:endParaRPr kumimoji="0" sz="24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19" name="Grupo 18">
            <a:extLst>
              <a:ext uri="{FF2B5EF4-FFF2-40B4-BE49-F238E27FC236}">
                <a16:creationId xmlns:a16="http://schemas.microsoft.com/office/drawing/2014/main" id="{B29CCDB9-7480-2E50-785B-69620BF8FDD1}"/>
              </a:ext>
            </a:extLst>
          </p:cNvPr>
          <p:cNvGrpSpPr/>
          <p:nvPr/>
        </p:nvGrpSpPr>
        <p:grpSpPr>
          <a:xfrm>
            <a:off x="2640864" y="2034666"/>
            <a:ext cx="1812149" cy="2530348"/>
            <a:chOff x="4011961" y="1541033"/>
            <a:chExt cx="1660992" cy="2319282"/>
          </a:xfrm>
        </p:grpSpPr>
        <p:graphicFrame>
          <p:nvGraphicFramePr>
            <p:cNvPr id="20" name="Gráfico 19">
              <a:extLst>
                <a:ext uri="{FF2B5EF4-FFF2-40B4-BE49-F238E27FC236}">
                  <a16:creationId xmlns:a16="http://schemas.microsoft.com/office/drawing/2014/main" id="{BFD3A67A-2A8B-4754-9494-60EFA05F9BC1}"/>
                </a:ext>
              </a:extLst>
            </p:cNvPr>
            <p:cNvGraphicFramePr/>
            <p:nvPr>
              <p:extLst>
                <p:ext uri="{D42A27DB-BD31-4B8C-83A1-F6EECF244321}">
                  <p14:modId xmlns:p14="http://schemas.microsoft.com/office/powerpoint/2010/main" val="1704875353"/>
                </p:ext>
              </p:extLst>
            </p:nvPr>
          </p:nvGraphicFramePr>
          <p:xfrm>
            <a:off x="4011961" y="1541033"/>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21" name="CuadroTexto 20">
              <a:extLst>
                <a:ext uri="{FF2B5EF4-FFF2-40B4-BE49-F238E27FC236}">
                  <a16:creationId xmlns:a16="http://schemas.microsoft.com/office/drawing/2014/main" id="{09DEB76F-E999-E0E0-13AF-CD64ACBA82C1}"/>
                </a:ext>
              </a:extLst>
            </p:cNvPr>
            <p:cNvSpPr txBox="1"/>
            <p:nvPr/>
          </p:nvSpPr>
          <p:spPr>
            <a:xfrm>
              <a:off x="4043400" y="2999898"/>
              <a:ext cx="1508686" cy="860417"/>
            </a:xfrm>
            <a:prstGeom prst="rect">
              <a:avLst/>
            </a:prstGeom>
            <a:noFill/>
          </p:spPr>
          <p:txBody>
            <a:bodyPr wrap="square" rtlCol="0">
              <a:spAutoFit/>
            </a:bodyPr>
            <a:lstStyle/>
            <a:p>
              <a:pPr lvl="0" algn="ctr">
                <a:defRPr/>
              </a:pPr>
              <a:r>
                <a:rPr lang="es-ES" sz="1100" dirty="0">
                  <a:solidFill>
                    <a:srgbClr val="223469"/>
                  </a:solidFill>
                  <a:latin typeface="Arial" panose="020B0604020202020204" pitchFamily="34" charset="0"/>
                  <a:cs typeface="Arial" panose="020B0604020202020204" pitchFamily="34" charset="0"/>
                </a:rPr>
                <a:t>de los pacientes tratados con EBGLYSS</a:t>
              </a:r>
              <a:r>
                <a:rPr lang="es-ES" sz="1100" baseline="30000" dirty="0">
                  <a:solidFill>
                    <a:srgbClr val="223469"/>
                  </a:solidFill>
                  <a:latin typeface="Arial" panose="020B0604020202020204" pitchFamily="34" charset="0"/>
                  <a:cs typeface="Arial" panose="020B0604020202020204" pitchFamily="34" charset="0"/>
                </a:rPr>
                <a:t>®</a:t>
              </a:r>
              <a:r>
                <a:rPr lang="es-ES" sz="1100" dirty="0">
                  <a:solidFill>
                    <a:srgbClr val="223469"/>
                  </a:solidFill>
                  <a:latin typeface="Arial" panose="020B0604020202020204" pitchFamily="34" charset="0"/>
                  <a:cs typeface="Arial" panose="020B0604020202020204" pitchFamily="34" charset="0"/>
                </a:rPr>
                <a:t> + TCS alcanzaron EASI-75 en la semana 16</a:t>
              </a:r>
              <a:r>
                <a:rPr lang="es-ES" sz="1100" baseline="30000" dirty="0">
                  <a:solidFill>
                    <a:srgbClr val="223469"/>
                  </a:solidFill>
                  <a:latin typeface="Arial" panose="020B0604020202020204" pitchFamily="34" charset="0"/>
                  <a:cs typeface="Arial" panose="020B0604020202020204" pitchFamily="34" charset="0"/>
                </a:rPr>
                <a:t>$‡1</a:t>
              </a:r>
              <a:endParaRPr kumimoji="0" lang="es-ES" sz="1100" b="0" i="0" u="none" strike="noStrike" kern="1200" cap="none" spc="0" normalizeH="0" baseline="30000" noProof="0" dirty="0">
                <a:ln>
                  <a:noFill/>
                </a:ln>
                <a:solidFill>
                  <a:srgbClr val="223469"/>
                </a:solidFill>
                <a:effectLst/>
                <a:uLnTx/>
                <a:uFillTx/>
                <a:latin typeface="Arial" panose="020B0604020202020204" pitchFamily="34" charset="0"/>
                <a:ea typeface="+mn-ea"/>
                <a:cs typeface="Arial" panose="020B0604020202020204" pitchFamily="34" charset="0"/>
              </a:endParaRPr>
            </a:p>
          </p:txBody>
        </p:sp>
        <p:sp>
          <p:nvSpPr>
            <p:cNvPr id="22" name="Elipse 21">
              <a:extLst>
                <a:ext uri="{FF2B5EF4-FFF2-40B4-BE49-F238E27FC236}">
                  <a16:creationId xmlns:a16="http://schemas.microsoft.com/office/drawing/2014/main" id="{65A24598-F20F-9105-1FC2-69132DC1FBD7}"/>
                </a:ext>
              </a:extLst>
            </p:cNvPr>
            <p:cNvSpPr/>
            <p:nvPr/>
          </p:nvSpPr>
          <p:spPr>
            <a:xfrm>
              <a:off x="4380910"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bject 26">
              <a:extLst>
                <a:ext uri="{FF2B5EF4-FFF2-40B4-BE49-F238E27FC236}">
                  <a16:creationId xmlns:a16="http://schemas.microsoft.com/office/drawing/2014/main" id="{4FCA2DAB-AA55-FE14-9C2B-9A81A39B1FBF}"/>
                </a:ext>
              </a:extLst>
            </p:cNvPr>
            <p:cNvSpPr txBox="1"/>
            <p:nvPr/>
          </p:nvSpPr>
          <p:spPr>
            <a:xfrm>
              <a:off x="4451206"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dirty="0">
                  <a:ln>
                    <a:noFill/>
                  </a:ln>
                  <a:solidFill>
                    <a:srgbClr val="FFFFFF"/>
                  </a:solidFill>
                  <a:effectLst/>
                  <a:uLnTx/>
                  <a:uFillTx/>
                  <a:latin typeface="Arial"/>
                  <a:ea typeface="+mn-ea"/>
                  <a:cs typeface="Arial"/>
                </a:rPr>
                <a:t>68,4</a:t>
              </a:r>
              <a:r>
                <a:rPr kumimoji="0" sz="2400" b="1" i="0" u="none" strike="noStrike" kern="1200" cap="none" spc="-82" normalizeH="0" baseline="30000" noProof="0" dirty="0">
                  <a:ln>
                    <a:noFill/>
                  </a:ln>
                  <a:solidFill>
                    <a:srgbClr val="FFFFFF"/>
                  </a:solidFill>
                  <a:effectLst/>
                  <a:uLnTx/>
                  <a:uFillTx/>
                  <a:latin typeface="Arial"/>
                  <a:ea typeface="+mn-ea"/>
                  <a:cs typeface="Arial"/>
                </a:rPr>
                <a:t>%</a:t>
              </a:r>
              <a:endParaRPr kumimoji="0" sz="24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24" name="Grupo 23">
            <a:extLst>
              <a:ext uri="{FF2B5EF4-FFF2-40B4-BE49-F238E27FC236}">
                <a16:creationId xmlns:a16="http://schemas.microsoft.com/office/drawing/2014/main" id="{267E0E96-0447-5F02-805B-E41AED2108B6}"/>
              </a:ext>
            </a:extLst>
          </p:cNvPr>
          <p:cNvGrpSpPr/>
          <p:nvPr/>
        </p:nvGrpSpPr>
        <p:grpSpPr>
          <a:xfrm>
            <a:off x="4518785" y="2034666"/>
            <a:ext cx="1812150" cy="2530348"/>
            <a:chOff x="6104480" y="1541033"/>
            <a:chExt cx="1660992" cy="2319282"/>
          </a:xfrm>
        </p:grpSpPr>
        <p:graphicFrame>
          <p:nvGraphicFramePr>
            <p:cNvPr id="25" name="Gráfico 24">
              <a:extLst>
                <a:ext uri="{FF2B5EF4-FFF2-40B4-BE49-F238E27FC236}">
                  <a16:creationId xmlns:a16="http://schemas.microsoft.com/office/drawing/2014/main" id="{182912EA-68D7-F6F3-C52D-7BC505228F72}"/>
                </a:ext>
              </a:extLst>
            </p:cNvPr>
            <p:cNvGraphicFramePr/>
            <p:nvPr>
              <p:extLst>
                <p:ext uri="{D42A27DB-BD31-4B8C-83A1-F6EECF244321}">
                  <p14:modId xmlns:p14="http://schemas.microsoft.com/office/powerpoint/2010/main" val="435954137"/>
                </p:ext>
              </p:extLst>
            </p:nvPr>
          </p:nvGraphicFramePr>
          <p:xfrm>
            <a:off x="6104480" y="1541033"/>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26" name="CuadroTexto 25">
              <a:extLst>
                <a:ext uri="{FF2B5EF4-FFF2-40B4-BE49-F238E27FC236}">
                  <a16:creationId xmlns:a16="http://schemas.microsoft.com/office/drawing/2014/main" id="{C21F3CA6-E95A-C98E-72EF-886B1C62B7DF}"/>
                </a:ext>
              </a:extLst>
            </p:cNvPr>
            <p:cNvSpPr txBox="1"/>
            <p:nvPr/>
          </p:nvSpPr>
          <p:spPr>
            <a:xfrm>
              <a:off x="6165745" y="2999898"/>
              <a:ext cx="1403493" cy="860417"/>
            </a:xfrm>
            <a:prstGeom prst="rect">
              <a:avLst/>
            </a:prstGeom>
            <a:noFill/>
          </p:spPr>
          <p:txBody>
            <a:bodyPr wrap="square" rtlCol="0">
              <a:spAutoFit/>
            </a:bodyPr>
            <a:lstStyle/>
            <a:p>
              <a:pPr lvl="0" algn="ctr">
                <a:defRPr/>
              </a:pPr>
              <a:r>
                <a:rPr lang="es-ES" sz="1100" dirty="0">
                  <a:solidFill>
                    <a:srgbClr val="223469"/>
                  </a:solidFill>
                  <a:latin typeface="Arial" panose="020B0604020202020204" pitchFamily="34" charset="0"/>
                  <a:cs typeface="Arial" panose="020B0604020202020204" pitchFamily="34" charset="0"/>
                </a:rPr>
                <a:t>de los pacientes tratados con EBGLYSS</a:t>
              </a:r>
              <a:r>
                <a:rPr lang="es-ES" sz="1100" baseline="30000" dirty="0">
                  <a:solidFill>
                    <a:srgbClr val="223469"/>
                  </a:solidFill>
                  <a:latin typeface="Arial" panose="020B0604020202020204" pitchFamily="34" charset="0"/>
                  <a:cs typeface="Arial" panose="020B0604020202020204" pitchFamily="34" charset="0"/>
                </a:rPr>
                <a:t>®</a:t>
              </a:r>
              <a:r>
                <a:rPr lang="es-ES" sz="1100" dirty="0">
                  <a:solidFill>
                    <a:srgbClr val="223469"/>
                  </a:solidFill>
                  <a:latin typeface="Arial" panose="020B0604020202020204" pitchFamily="34" charset="0"/>
                  <a:cs typeface="Arial" panose="020B0604020202020204" pitchFamily="34" charset="0"/>
                </a:rPr>
                <a:t> + TCS alcanzaron EASI-90 en la semana 16</a:t>
              </a:r>
              <a:r>
                <a:rPr lang="es-ES" sz="1100" baseline="30000" dirty="0">
                  <a:solidFill>
                    <a:srgbClr val="223469"/>
                  </a:solidFill>
                  <a:latin typeface="Arial" panose="020B0604020202020204" pitchFamily="34" charset="0"/>
                  <a:cs typeface="Arial" panose="020B0604020202020204" pitchFamily="34" charset="0"/>
                </a:rPr>
                <a:t>$‡1</a:t>
              </a:r>
              <a:endParaRPr kumimoji="0" lang="es-ES" sz="1100" b="0" i="0" u="none" strike="noStrike" kern="1200" cap="none" spc="0" normalizeH="0" baseline="30000" noProof="0" dirty="0">
                <a:ln>
                  <a:noFill/>
                </a:ln>
                <a:solidFill>
                  <a:srgbClr val="223469"/>
                </a:solidFill>
                <a:effectLst/>
                <a:uLnTx/>
                <a:uFillTx/>
                <a:latin typeface="Arial" panose="020B0604020202020204" pitchFamily="34" charset="0"/>
                <a:ea typeface="+mn-ea"/>
                <a:cs typeface="Arial" panose="020B0604020202020204" pitchFamily="34" charset="0"/>
              </a:endParaRPr>
            </a:p>
          </p:txBody>
        </p:sp>
        <p:sp>
          <p:nvSpPr>
            <p:cNvPr id="27" name="Elipse 26">
              <a:extLst>
                <a:ext uri="{FF2B5EF4-FFF2-40B4-BE49-F238E27FC236}">
                  <a16:creationId xmlns:a16="http://schemas.microsoft.com/office/drawing/2014/main" id="{25A4FBDF-BB53-2B76-F13F-17DEAA2BC8E4}"/>
                </a:ext>
              </a:extLst>
            </p:cNvPr>
            <p:cNvSpPr/>
            <p:nvPr/>
          </p:nvSpPr>
          <p:spPr>
            <a:xfrm>
              <a:off x="6473429"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bject 26">
              <a:extLst>
                <a:ext uri="{FF2B5EF4-FFF2-40B4-BE49-F238E27FC236}">
                  <a16:creationId xmlns:a16="http://schemas.microsoft.com/office/drawing/2014/main" id="{7636139D-23E5-803E-7C2C-2CC6FEAC744B}"/>
                </a:ext>
              </a:extLst>
            </p:cNvPr>
            <p:cNvSpPr txBox="1"/>
            <p:nvPr/>
          </p:nvSpPr>
          <p:spPr>
            <a:xfrm>
              <a:off x="6543725"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dirty="0">
                  <a:ln>
                    <a:noFill/>
                  </a:ln>
                  <a:solidFill>
                    <a:srgbClr val="FFFFFF"/>
                  </a:solidFill>
                  <a:effectLst/>
                  <a:uLnTx/>
                  <a:uFillTx/>
                  <a:latin typeface="Arial"/>
                  <a:ea typeface="+mn-ea"/>
                  <a:cs typeface="Arial"/>
                </a:rPr>
                <a:t>42,9</a:t>
              </a:r>
              <a:r>
                <a:rPr kumimoji="0" sz="2400" b="1" i="0" u="none" strike="noStrike" kern="1200" cap="none" spc="-82" normalizeH="0" baseline="30000" noProof="0" dirty="0">
                  <a:ln>
                    <a:noFill/>
                  </a:ln>
                  <a:solidFill>
                    <a:srgbClr val="FFFFFF"/>
                  </a:solidFill>
                  <a:effectLst/>
                  <a:uLnTx/>
                  <a:uFillTx/>
                  <a:latin typeface="Arial"/>
                  <a:ea typeface="+mn-ea"/>
                  <a:cs typeface="Arial"/>
                </a:rPr>
                <a:t>%</a:t>
              </a:r>
              <a:endParaRPr kumimoji="0" sz="24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29" name="Grupo 28">
            <a:extLst>
              <a:ext uri="{FF2B5EF4-FFF2-40B4-BE49-F238E27FC236}">
                <a16:creationId xmlns:a16="http://schemas.microsoft.com/office/drawing/2014/main" id="{4A643370-E773-1BAA-0694-8276DEA0BB3C}"/>
              </a:ext>
            </a:extLst>
          </p:cNvPr>
          <p:cNvGrpSpPr/>
          <p:nvPr/>
        </p:nvGrpSpPr>
        <p:grpSpPr>
          <a:xfrm>
            <a:off x="6396706" y="2034666"/>
            <a:ext cx="1812150" cy="2699625"/>
            <a:chOff x="8380320" y="1541033"/>
            <a:chExt cx="1660992" cy="2474439"/>
          </a:xfrm>
        </p:grpSpPr>
        <p:graphicFrame>
          <p:nvGraphicFramePr>
            <p:cNvPr id="30" name="Gráfico 29">
              <a:extLst>
                <a:ext uri="{FF2B5EF4-FFF2-40B4-BE49-F238E27FC236}">
                  <a16:creationId xmlns:a16="http://schemas.microsoft.com/office/drawing/2014/main" id="{E47E05F7-7B4F-6DA2-5EF9-211CD5C0F42D}"/>
                </a:ext>
              </a:extLst>
            </p:cNvPr>
            <p:cNvGraphicFramePr/>
            <p:nvPr>
              <p:extLst>
                <p:ext uri="{D42A27DB-BD31-4B8C-83A1-F6EECF244321}">
                  <p14:modId xmlns:p14="http://schemas.microsoft.com/office/powerpoint/2010/main" val="1569552561"/>
                </p:ext>
              </p:extLst>
            </p:nvPr>
          </p:nvGraphicFramePr>
          <p:xfrm>
            <a:off x="8380320" y="1541033"/>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31" name="CuadroTexto 30">
              <a:extLst>
                <a:ext uri="{FF2B5EF4-FFF2-40B4-BE49-F238E27FC236}">
                  <a16:creationId xmlns:a16="http://schemas.microsoft.com/office/drawing/2014/main" id="{DCD45800-F80B-6208-CC86-D669D2EA0601}"/>
                </a:ext>
              </a:extLst>
            </p:cNvPr>
            <p:cNvSpPr txBox="1"/>
            <p:nvPr/>
          </p:nvSpPr>
          <p:spPr>
            <a:xfrm>
              <a:off x="8427169" y="2999898"/>
              <a:ext cx="1508686" cy="1015574"/>
            </a:xfrm>
            <a:prstGeom prst="rect">
              <a:avLst/>
            </a:prstGeom>
            <a:noFill/>
          </p:spPr>
          <p:txBody>
            <a:bodyPr wrap="square" rtlCol="0">
              <a:spAutoFit/>
            </a:bodyPr>
            <a:lstStyle/>
            <a:p>
              <a:pPr lvl="0" algn="ctr">
                <a:defRPr/>
              </a:pPr>
              <a:r>
                <a:rPr lang="es-ES" sz="1100" dirty="0">
                  <a:solidFill>
                    <a:srgbClr val="223469"/>
                  </a:solidFill>
                  <a:latin typeface="Arial" panose="020B0604020202020204" pitchFamily="34" charset="0"/>
                  <a:cs typeface="Arial" panose="020B0604020202020204" pitchFamily="34" charset="0"/>
                </a:rPr>
                <a:t>de los pacientes tratados con EBGLYSS</a:t>
              </a:r>
              <a:r>
                <a:rPr lang="es-ES" sz="1100" baseline="30000" dirty="0">
                  <a:solidFill>
                    <a:srgbClr val="223469"/>
                  </a:solidFill>
                  <a:latin typeface="Arial" panose="020B0604020202020204" pitchFamily="34" charset="0"/>
                  <a:cs typeface="Arial" panose="020B0604020202020204" pitchFamily="34" charset="0"/>
                </a:rPr>
                <a:t>®</a:t>
              </a:r>
              <a:r>
                <a:rPr lang="es-ES" sz="1100" dirty="0">
                  <a:solidFill>
                    <a:srgbClr val="223469"/>
                  </a:solidFill>
                  <a:latin typeface="Arial" panose="020B0604020202020204" pitchFamily="34" charset="0"/>
                  <a:cs typeface="Arial" panose="020B0604020202020204" pitchFamily="34" charset="0"/>
                </a:rPr>
                <a:t> + TCS alcanzaron IGA 0/1 con ≥2 puntos de mejoría en la semana 16</a:t>
              </a:r>
              <a:r>
                <a:rPr lang="es-ES" sz="1100" baseline="30000" dirty="0">
                  <a:solidFill>
                    <a:srgbClr val="223469"/>
                  </a:solidFill>
                  <a:latin typeface="Arial" panose="020B0604020202020204" pitchFamily="34" charset="0"/>
                  <a:cs typeface="Arial" panose="020B0604020202020204" pitchFamily="34" charset="0"/>
                </a:rPr>
                <a:t>$‡1</a:t>
              </a:r>
              <a:endParaRPr kumimoji="0" lang="es-ES" sz="1100" b="0" i="0" u="none" strike="noStrike" kern="1200" cap="none" spc="0" normalizeH="0" baseline="30000" noProof="0" dirty="0">
                <a:ln>
                  <a:noFill/>
                </a:ln>
                <a:solidFill>
                  <a:srgbClr val="223469"/>
                </a:solidFill>
                <a:effectLst/>
                <a:uLnTx/>
                <a:uFillTx/>
                <a:latin typeface="Arial" panose="020B0604020202020204" pitchFamily="34" charset="0"/>
                <a:ea typeface="+mn-ea"/>
                <a:cs typeface="Arial" panose="020B0604020202020204" pitchFamily="34" charset="0"/>
              </a:endParaRPr>
            </a:p>
          </p:txBody>
        </p:sp>
        <p:sp>
          <p:nvSpPr>
            <p:cNvPr id="32" name="Elipse 31">
              <a:extLst>
                <a:ext uri="{FF2B5EF4-FFF2-40B4-BE49-F238E27FC236}">
                  <a16:creationId xmlns:a16="http://schemas.microsoft.com/office/drawing/2014/main" id="{D3CD48C8-B496-7010-3CA4-767FC286D40B}"/>
                </a:ext>
              </a:extLst>
            </p:cNvPr>
            <p:cNvSpPr/>
            <p:nvPr/>
          </p:nvSpPr>
          <p:spPr>
            <a:xfrm>
              <a:off x="8749269"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bject 26">
              <a:extLst>
                <a:ext uri="{FF2B5EF4-FFF2-40B4-BE49-F238E27FC236}">
                  <a16:creationId xmlns:a16="http://schemas.microsoft.com/office/drawing/2014/main" id="{74591CF2-D4E6-A786-DC3B-4B2FE55E0E3B}"/>
                </a:ext>
              </a:extLst>
            </p:cNvPr>
            <p:cNvSpPr txBox="1"/>
            <p:nvPr/>
          </p:nvSpPr>
          <p:spPr>
            <a:xfrm>
              <a:off x="8819565"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dirty="0">
                  <a:ln>
                    <a:noFill/>
                  </a:ln>
                  <a:solidFill>
                    <a:srgbClr val="FFFFFF"/>
                  </a:solidFill>
                  <a:effectLst/>
                  <a:uLnTx/>
                  <a:uFillTx/>
                  <a:latin typeface="Arial"/>
                  <a:ea typeface="+mn-ea"/>
                  <a:cs typeface="Arial"/>
                </a:rPr>
                <a:t>42</a:t>
              </a:r>
              <a:r>
                <a:rPr kumimoji="0" sz="2400" b="1" i="0" u="none" strike="noStrike" kern="1200" cap="none" spc="-82" normalizeH="0" baseline="30000" noProof="0" dirty="0">
                  <a:ln>
                    <a:noFill/>
                  </a:ln>
                  <a:solidFill>
                    <a:srgbClr val="FFFFFF"/>
                  </a:solidFill>
                  <a:effectLst/>
                  <a:uLnTx/>
                  <a:uFillTx/>
                  <a:latin typeface="Arial"/>
                  <a:ea typeface="+mn-ea"/>
                  <a:cs typeface="Arial"/>
                </a:rPr>
                <a:t>%</a:t>
              </a:r>
              <a:endParaRPr kumimoji="0" sz="2400" b="0" i="0" u="none" strike="noStrike" kern="1200" cap="none" spc="0" normalizeH="0" baseline="30000" noProof="0" dirty="0">
                <a:ln>
                  <a:noFill/>
                </a:ln>
                <a:solidFill>
                  <a:srgbClr val="000000"/>
                </a:solidFill>
                <a:effectLst/>
                <a:uLnTx/>
                <a:uFillTx/>
                <a:latin typeface="Arial"/>
                <a:ea typeface="+mn-ea"/>
                <a:cs typeface="Arial"/>
              </a:endParaRPr>
            </a:p>
          </p:txBody>
        </p:sp>
      </p:grpSp>
      <p:sp>
        <p:nvSpPr>
          <p:cNvPr id="34" name="object 31">
            <a:extLst>
              <a:ext uri="{FF2B5EF4-FFF2-40B4-BE49-F238E27FC236}">
                <a16:creationId xmlns:a16="http://schemas.microsoft.com/office/drawing/2014/main" id="{D69E716D-7E8E-27BE-2859-C83EEB76FAA2}"/>
              </a:ext>
            </a:extLst>
          </p:cNvPr>
          <p:cNvSpPr txBox="1"/>
          <p:nvPr/>
        </p:nvSpPr>
        <p:spPr>
          <a:xfrm>
            <a:off x="1017915" y="5319068"/>
            <a:ext cx="928438" cy="117054"/>
          </a:xfrm>
          <a:prstGeom prst="rect">
            <a:avLst/>
          </a:prstGeom>
        </p:spPr>
        <p:txBody>
          <a:bodyPr vert="horz" wrap="square" lIns="0" tIns="9242" rIns="0" bIns="0" rtlCol="0">
            <a:spAutoFit/>
          </a:bodyPr>
          <a:lstStyle/>
          <a:p>
            <a:pPr marL="23104">
              <a:spcBef>
                <a:spcPts val="73"/>
              </a:spcBef>
            </a:pPr>
            <a:r>
              <a:rPr sz="700" dirty="0">
                <a:cs typeface="Goldplay"/>
              </a:rPr>
              <a:t>Warren,</a:t>
            </a:r>
            <a:r>
              <a:rPr sz="700" spc="-15" dirty="0">
                <a:cs typeface="Goldplay"/>
              </a:rPr>
              <a:t> </a:t>
            </a:r>
            <a:r>
              <a:rPr sz="700" dirty="0">
                <a:cs typeface="Goldplay"/>
              </a:rPr>
              <a:t>B.</a:t>
            </a:r>
            <a:r>
              <a:rPr sz="700" spc="-15" dirty="0">
                <a:cs typeface="Goldplay"/>
              </a:rPr>
              <a:t> </a:t>
            </a:r>
            <a:r>
              <a:rPr sz="700" i="1" dirty="0">
                <a:cs typeface="Goldplay It"/>
              </a:rPr>
              <a:t>et</a:t>
            </a:r>
            <a:r>
              <a:rPr sz="700" i="1" spc="3" dirty="0">
                <a:cs typeface="Goldplay It"/>
              </a:rPr>
              <a:t> </a:t>
            </a:r>
            <a:r>
              <a:rPr sz="700" i="1" dirty="0">
                <a:cs typeface="Goldplay It"/>
              </a:rPr>
              <a:t>al.</a:t>
            </a:r>
            <a:r>
              <a:rPr sz="700" i="1" spc="-15" dirty="0">
                <a:cs typeface="Goldplay It"/>
              </a:rPr>
              <a:t> </a:t>
            </a:r>
            <a:r>
              <a:rPr sz="700" spc="-12" dirty="0">
                <a:cs typeface="Goldplay"/>
              </a:rPr>
              <a:t>2023</a:t>
            </a:r>
            <a:r>
              <a:rPr sz="700" spc="-18" baseline="32407" dirty="0">
                <a:cs typeface="Goldplay"/>
              </a:rPr>
              <a:t>1</a:t>
            </a:r>
            <a:endParaRPr sz="700" baseline="32407" dirty="0">
              <a:cs typeface="Goldplay"/>
            </a:endParaRPr>
          </a:p>
        </p:txBody>
      </p:sp>
      <p:sp>
        <p:nvSpPr>
          <p:cNvPr id="35" name="object 22" descr="$PPTXTitle">
            <a:extLst>
              <a:ext uri="{FF2B5EF4-FFF2-40B4-BE49-F238E27FC236}">
                <a16:creationId xmlns:a16="http://schemas.microsoft.com/office/drawing/2014/main" id="{71BC8B9A-BC12-C782-27F9-47F83835A054}"/>
              </a:ext>
            </a:extLst>
          </p:cNvPr>
          <p:cNvSpPr txBox="1">
            <a:spLocks/>
          </p:cNvSpPr>
          <p:nvPr/>
        </p:nvSpPr>
        <p:spPr>
          <a:xfrm>
            <a:off x="1246476" y="1738807"/>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dirty="0">
                <a:solidFill>
                  <a:srgbClr val="22346A"/>
                </a:solidFill>
              </a:rPr>
              <a:t>PICOR</a:t>
            </a:r>
            <a:endParaRPr lang="es-ES" sz="1400" baseline="32163" dirty="0"/>
          </a:p>
        </p:txBody>
      </p:sp>
      <p:sp>
        <p:nvSpPr>
          <p:cNvPr id="42" name="object 22" descr="$PPTXTitle">
            <a:extLst>
              <a:ext uri="{FF2B5EF4-FFF2-40B4-BE49-F238E27FC236}">
                <a16:creationId xmlns:a16="http://schemas.microsoft.com/office/drawing/2014/main" id="{502FFEBB-A474-2B6F-9B00-35AB1771DC85}"/>
              </a:ext>
            </a:extLst>
          </p:cNvPr>
          <p:cNvSpPr txBox="1">
            <a:spLocks/>
          </p:cNvSpPr>
          <p:nvPr/>
        </p:nvSpPr>
        <p:spPr>
          <a:xfrm>
            <a:off x="3045381" y="1738806"/>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dirty="0">
                <a:solidFill>
                  <a:srgbClr val="22346A"/>
                </a:solidFill>
              </a:rPr>
              <a:t>EASI-75</a:t>
            </a:r>
            <a:endParaRPr lang="es-ES" sz="1400" baseline="32163" dirty="0"/>
          </a:p>
        </p:txBody>
      </p:sp>
      <p:sp>
        <p:nvSpPr>
          <p:cNvPr id="47" name="object 22" descr="$PPTXTitle">
            <a:extLst>
              <a:ext uri="{FF2B5EF4-FFF2-40B4-BE49-F238E27FC236}">
                <a16:creationId xmlns:a16="http://schemas.microsoft.com/office/drawing/2014/main" id="{DCAE942A-C4EE-6D46-AA6F-C102D6DE4AED}"/>
              </a:ext>
            </a:extLst>
          </p:cNvPr>
          <p:cNvSpPr txBox="1">
            <a:spLocks/>
          </p:cNvSpPr>
          <p:nvPr/>
        </p:nvSpPr>
        <p:spPr>
          <a:xfrm>
            <a:off x="4888223" y="1738806"/>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EASI-90</a:t>
            </a:r>
            <a:endParaRPr lang="es-ES" sz="1400" baseline="32163"/>
          </a:p>
        </p:txBody>
      </p:sp>
      <p:sp>
        <p:nvSpPr>
          <p:cNvPr id="52" name="object 22" descr="$PPTXTitle">
            <a:extLst>
              <a:ext uri="{FF2B5EF4-FFF2-40B4-BE49-F238E27FC236}">
                <a16:creationId xmlns:a16="http://schemas.microsoft.com/office/drawing/2014/main" id="{2A2D846C-7FE3-9AD7-EB92-5AE0379F2DA3}"/>
              </a:ext>
            </a:extLst>
          </p:cNvPr>
          <p:cNvSpPr txBox="1">
            <a:spLocks/>
          </p:cNvSpPr>
          <p:nvPr/>
        </p:nvSpPr>
        <p:spPr>
          <a:xfrm>
            <a:off x="6801224" y="1738806"/>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IGA 0/1</a:t>
            </a:r>
            <a:endParaRPr lang="es-ES" sz="1400" baseline="32163"/>
          </a:p>
        </p:txBody>
      </p:sp>
      <p:sp>
        <p:nvSpPr>
          <p:cNvPr id="57" name="CuadroTexto 56">
            <a:extLst>
              <a:ext uri="{FF2B5EF4-FFF2-40B4-BE49-F238E27FC236}">
                <a16:creationId xmlns:a16="http://schemas.microsoft.com/office/drawing/2014/main" id="{19943B99-8AFE-8625-85B9-61EAA6E79537}"/>
              </a:ext>
            </a:extLst>
          </p:cNvPr>
          <p:cNvSpPr txBox="1"/>
          <p:nvPr/>
        </p:nvSpPr>
        <p:spPr>
          <a:xfrm>
            <a:off x="1429407" y="5656718"/>
            <a:ext cx="8828690" cy="954107"/>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El modelo se ajustó por país, edad (adolescentes/adultos), uso previo de </a:t>
            </a:r>
            <a:r>
              <a:rPr lang="es-ES" sz="700" dirty="0" err="1">
                <a:solidFill>
                  <a:srgbClr val="646464"/>
                </a:solidFill>
              </a:rPr>
              <a:t>dupilumab</a:t>
            </a:r>
            <a:r>
              <a:rPr lang="es-ES" sz="700" dirty="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700" baseline="30000" dirty="0">
                <a:solidFill>
                  <a:srgbClr val="646464"/>
                </a:solidFill>
              </a:rPr>
              <a:t>1</a:t>
            </a:r>
            <a:r>
              <a:rPr lang="es-ES" sz="700" dirty="0">
                <a:solidFill>
                  <a:srgbClr val="646464"/>
                </a:solidFill>
              </a:rPr>
              <a:t> </a:t>
            </a:r>
            <a:endParaRPr lang="es-ES" sz="700" b="1" dirty="0">
              <a:solidFill>
                <a:srgbClr val="646464"/>
              </a:solidFill>
            </a:endParaRPr>
          </a:p>
          <a:p>
            <a:r>
              <a:rPr lang="es-ES" sz="700" b="1" dirty="0">
                <a:solidFill>
                  <a:srgbClr val="646464"/>
                </a:solidFill>
              </a:rPr>
              <a:t>C2S</a:t>
            </a:r>
            <a:r>
              <a:rPr lang="es-ES" sz="700" dirty="0">
                <a:solidFill>
                  <a:srgbClr val="646464"/>
                </a:solidFill>
              </a:rPr>
              <a:t>: cada 2 semanas; </a:t>
            </a:r>
            <a:r>
              <a:rPr lang="es-ES" sz="700" b="1" dirty="0" err="1">
                <a:solidFill>
                  <a:srgbClr val="646464"/>
                </a:solidFill>
              </a:rPr>
              <a:t>CsA</a:t>
            </a:r>
            <a:r>
              <a:rPr lang="es-ES" sz="700" dirty="0">
                <a:solidFill>
                  <a:srgbClr val="646464"/>
                </a:solidFill>
              </a:rPr>
              <a:t>: ciclosporina A; </a:t>
            </a:r>
            <a:r>
              <a:rPr lang="es-ES" sz="700" b="1" dirty="0">
                <a:solidFill>
                  <a:srgbClr val="646464"/>
                </a:solidFill>
              </a:rPr>
              <a:t>EASI-75</a:t>
            </a:r>
            <a:r>
              <a:rPr lang="es-ES" sz="700" dirty="0">
                <a:solidFill>
                  <a:srgbClr val="646464"/>
                </a:solidFill>
              </a:rPr>
              <a:t>: mejora del 75 % con respecto al valor inicial en el índice de gravedad y área de eczema; </a:t>
            </a:r>
            <a:r>
              <a:rPr lang="es-ES" sz="700" b="1" dirty="0">
                <a:solidFill>
                  <a:srgbClr val="646464"/>
                </a:solidFill>
              </a:rPr>
              <a:t>EASI-90</a:t>
            </a:r>
            <a:r>
              <a:rPr lang="es-ES" sz="700" dirty="0">
                <a:solidFill>
                  <a:srgbClr val="646464"/>
                </a:solidFill>
              </a:rPr>
              <a:t>: mejora del 90 % con respecto al valor inicial en el índice de gravedad y área de eczema; </a:t>
            </a:r>
            <a:r>
              <a:rPr lang="es-ES" sz="700" b="1" dirty="0">
                <a:solidFill>
                  <a:srgbClr val="646464"/>
                </a:solidFill>
              </a:rPr>
              <a:t>IGA</a:t>
            </a:r>
            <a:r>
              <a:rPr lang="es-ES" sz="700" dirty="0">
                <a:solidFill>
                  <a:srgbClr val="646464"/>
                </a:solidFill>
              </a:rPr>
              <a:t>: evaluación global del investigador;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PBO</a:t>
            </a:r>
            <a:r>
              <a:rPr lang="es-ES" sz="700" dirty="0">
                <a:solidFill>
                  <a:srgbClr val="646464"/>
                </a:solidFill>
              </a:rPr>
              <a:t>: placebo; </a:t>
            </a:r>
            <a:r>
              <a:rPr lang="es-ES" sz="700" b="1" dirty="0">
                <a:solidFill>
                  <a:srgbClr val="646464"/>
                </a:solidFill>
              </a:rPr>
              <a:t>NRS</a:t>
            </a:r>
            <a:r>
              <a:rPr lang="es-ES" sz="700" dirty="0">
                <a:solidFill>
                  <a:srgbClr val="646464"/>
                </a:solidFill>
              </a:rPr>
              <a:t>: escala de valoración numérica; </a:t>
            </a:r>
            <a:r>
              <a:rPr lang="es-ES" sz="700" b="1" dirty="0">
                <a:solidFill>
                  <a:srgbClr val="646464"/>
                </a:solidFill>
              </a:rPr>
              <a:t>TCS</a:t>
            </a:r>
            <a:r>
              <a:rPr lang="es-ES" sz="700" dirty="0">
                <a:solidFill>
                  <a:srgbClr val="646464"/>
                </a:solidFill>
              </a:rPr>
              <a:t>: corticoesteroides tópicos.</a:t>
            </a:r>
          </a:p>
          <a:p>
            <a:r>
              <a:rPr lang="es-ES" sz="700" b="1" dirty="0">
                <a:solidFill>
                  <a:srgbClr val="646464"/>
                </a:solidFill>
              </a:rPr>
              <a:t>1. </a:t>
            </a:r>
            <a:r>
              <a:rPr lang="es-ES" sz="700" dirty="0">
                <a:solidFill>
                  <a:srgbClr val="646464"/>
                </a:solidFill>
              </a:rPr>
              <a:t>Warren RB,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significantly</a:t>
            </a:r>
            <a:r>
              <a:rPr lang="es-ES" sz="700" dirty="0">
                <a:solidFill>
                  <a:srgbClr val="646464"/>
                </a:solidFill>
              </a:rPr>
              <a:t> </a:t>
            </a:r>
            <a:r>
              <a:rPr lang="es-ES" sz="700" dirty="0" err="1">
                <a:solidFill>
                  <a:srgbClr val="646464"/>
                </a:solidFill>
              </a:rPr>
              <a:t>improves</a:t>
            </a:r>
            <a:r>
              <a:rPr lang="es-ES" sz="700" dirty="0">
                <a:solidFill>
                  <a:srgbClr val="646464"/>
                </a:solidFill>
              </a:rPr>
              <a:t> </a:t>
            </a:r>
            <a:r>
              <a:rPr lang="es-ES" sz="700" dirty="0" err="1">
                <a:solidFill>
                  <a:srgbClr val="646464"/>
                </a:solidFill>
              </a:rPr>
              <a:t>signs</a:t>
            </a:r>
            <a:r>
              <a:rPr lang="es-ES" sz="700" dirty="0">
                <a:solidFill>
                  <a:srgbClr val="646464"/>
                </a:solidFill>
              </a:rPr>
              <a:t> and </a:t>
            </a:r>
            <a:r>
              <a:rPr lang="es-ES" sz="700" dirty="0" err="1">
                <a:solidFill>
                  <a:srgbClr val="646464"/>
                </a:solidFill>
              </a:rPr>
              <a:t>symptoms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patients</a:t>
            </a:r>
            <a:r>
              <a:rPr lang="es-ES" sz="700" dirty="0">
                <a:solidFill>
                  <a:srgbClr val="646464"/>
                </a:solidFill>
              </a:rPr>
              <a:t> </a:t>
            </a:r>
            <a:r>
              <a:rPr lang="es-ES" sz="700" dirty="0" err="1">
                <a:solidFill>
                  <a:srgbClr val="646464"/>
                </a:solidFill>
              </a:rPr>
              <a:t>not</a:t>
            </a:r>
            <a:r>
              <a:rPr lang="es-ES" sz="700" dirty="0">
                <a:solidFill>
                  <a:srgbClr val="646464"/>
                </a:solidFill>
              </a:rPr>
              <a:t> </a:t>
            </a:r>
            <a:r>
              <a:rPr lang="es-ES" sz="700" dirty="0" err="1">
                <a:solidFill>
                  <a:srgbClr val="646464"/>
                </a:solidFill>
              </a:rPr>
              <a:t>adequately</a:t>
            </a:r>
            <a:r>
              <a:rPr lang="es-ES" sz="700" dirty="0">
                <a:solidFill>
                  <a:srgbClr val="646464"/>
                </a:solidFill>
              </a:rPr>
              <a:t> </a:t>
            </a:r>
            <a:r>
              <a:rPr lang="es-ES" sz="700" dirty="0" err="1">
                <a:solidFill>
                  <a:srgbClr val="646464"/>
                </a:solidFill>
              </a:rPr>
              <a:t>controlled</a:t>
            </a:r>
            <a:r>
              <a:rPr lang="es-ES" sz="700" dirty="0">
                <a:solidFill>
                  <a:srgbClr val="646464"/>
                </a:solidFill>
              </a:rPr>
              <a:t> </a:t>
            </a:r>
            <a:r>
              <a:rPr lang="es-ES" sz="700" dirty="0" err="1">
                <a:solidFill>
                  <a:srgbClr val="646464"/>
                </a:solidFill>
              </a:rPr>
              <a:t>or</a:t>
            </a:r>
            <a:r>
              <a:rPr lang="es-ES" sz="700" dirty="0">
                <a:solidFill>
                  <a:srgbClr val="646464"/>
                </a:solidFill>
              </a:rPr>
              <a:t> non-eligible </a:t>
            </a:r>
            <a:r>
              <a:rPr lang="es-ES" sz="700" dirty="0" err="1">
                <a:solidFill>
                  <a:srgbClr val="646464"/>
                </a:solidFill>
              </a:rPr>
              <a:t>for</a:t>
            </a:r>
            <a:r>
              <a:rPr lang="es-ES" sz="700" dirty="0">
                <a:solidFill>
                  <a:srgbClr val="646464"/>
                </a:solidFill>
              </a:rPr>
              <a:t> </a:t>
            </a:r>
            <a:r>
              <a:rPr lang="es-ES" sz="700" dirty="0" err="1">
                <a:solidFill>
                  <a:srgbClr val="646464"/>
                </a:solidFill>
              </a:rPr>
              <a:t>cyclosporine</a:t>
            </a:r>
            <a:r>
              <a:rPr lang="es-ES" sz="700" dirty="0">
                <a:solidFill>
                  <a:srgbClr val="646464"/>
                </a:solidFill>
              </a:rPr>
              <a:t>: a placebo-</a:t>
            </a:r>
            <a:r>
              <a:rPr lang="es-ES" sz="700" dirty="0" err="1">
                <a:solidFill>
                  <a:srgbClr val="646464"/>
                </a:solidFill>
              </a:rPr>
              <a:t>controlled</a:t>
            </a:r>
            <a:r>
              <a:rPr lang="es-ES" sz="700" dirty="0">
                <a:solidFill>
                  <a:srgbClr val="646464"/>
                </a:solidFill>
              </a:rPr>
              <a:t>, </a:t>
            </a:r>
            <a:r>
              <a:rPr lang="es-ES" sz="700" dirty="0" err="1">
                <a:solidFill>
                  <a:srgbClr val="646464"/>
                </a:solidFill>
              </a:rPr>
              <a:t>randomized</a:t>
            </a:r>
            <a:r>
              <a:rPr lang="es-ES" sz="700" dirty="0">
                <a:solidFill>
                  <a:srgbClr val="646464"/>
                </a:solidFill>
              </a:rPr>
              <a:t> </a:t>
            </a:r>
            <a:r>
              <a:rPr lang="es-ES" sz="700" dirty="0" err="1">
                <a:solidFill>
                  <a:srgbClr val="646464"/>
                </a:solidFill>
              </a:rPr>
              <a:t>phase</a:t>
            </a:r>
            <a:r>
              <a:rPr lang="es-ES" sz="700" dirty="0">
                <a:solidFill>
                  <a:srgbClr val="646464"/>
                </a:solidFill>
              </a:rPr>
              <a:t> 3 </a:t>
            </a:r>
            <a:r>
              <a:rPr lang="es-ES" sz="700" dirty="0" err="1">
                <a:solidFill>
                  <a:srgbClr val="646464"/>
                </a:solidFill>
              </a:rPr>
              <a:t>clinical</a:t>
            </a:r>
            <a:r>
              <a:rPr lang="es-ES" sz="700" dirty="0">
                <a:solidFill>
                  <a:srgbClr val="646464"/>
                </a:solidFill>
              </a:rPr>
              <a:t> </a:t>
            </a:r>
            <a:r>
              <a:rPr lang="es-ES" sz="700" dirty="0" err="1">
                <a:solidFill>
                  <a:srgbClr val="646464"/>
                </a:solidFill>
              </a:rPr>
              <a:t>study</a:t>
            </a:r>
            <a:r>
              <a:rPr lang="es-ES" sz="700" dirty="0">
                <a:solidFill>
                  <a:srgbClr val="646464"/>
                </a:solidFill>
              </a:rPr>
              <a:t> (</a:t>
            </a:r>
            <a:r>
              <a:rPr lang="es-ES" sz="700" dirty="0" err="1">
                <a:solidFill>
                  <a:srgbClr val="646464"/>
                </a:solidFill>
              </a:rPr>
              <a:t>ADvantage</a:t>
            </a:r>
            <a:r>
              <a:rPr lang="es-ES" sz="700" dirty="0">
                <a:solidFill>
                  <a:srgbClr val="646464"/>
                </a:solidFill>
              </a:rPr>
              <a:t>). Poster </a:t>
            </a:r>
            <a:r>
              <a:rPr lang="es-ES" sz="700" dirty="0" err="1">
                <a:solidFill>
                  <a:srgbClr val="646464"/>
                </a:solidFill>
              </a:rPr>
              <a:t>presented</a:t>
            </a:r>
            <a:r>
              <a:rPr lang="es-ES" sz="700" dirty="0">
                <a:solidFill>
                  <a:srgbClr val="646464"/>
                </a:solidFill>
              </a:rPr>
              <a:t> at: </a:t>
            </a:r>
            <a:r>
              <a:rPr lang="es-ES" sz="700" dirty="0" err="1">
                <a:solidFill>
                  <a:srgbClr val="646464"/>
                </a:solidFill>
              </a:rPr>
              <a:t>Fall</a:t>
            </a:r>
            <a:r>
              <a:rPr lang="es-ES" sz="700" dirty="0">
                <a:solidFill>
                  <a:srgbClr val="646464"/>
                </a:solidFill>
              </a:rPr>
              <a:t> </a:t>
            </a:r>
            <a:r>
              <a:rPr lang="es-ES" sz="700" dirty="0" err="1">
                <a:solidFill>
                  <a:srgbClr val="646464"/>
                </a:solidFill>
              </a:rPr>
              <a:t>Clinical</a:t>
            </a:r>
            <a:r>
              <a:rPr lang="es-ES" sz="700" dirty="0">
                <a:solidFill>
                  <a:srgbClr val="646464"/>
                </a:solidFill>
              </a:rPr>
              <a:t> </a:t>
            </a:r>
            <a:r>
              <a:rPr lang="es-ES" sz="700" dirty="0" err="1">
                <a:solidFill>
                  <a:srgbClr val="646464"/>
                </a:solidFill>
              </a:rPr>
              <a:t>Dermatology</a:t>
            </a:r>
            <a:r>
              <a:rPr lang="es-ES" sz="700" dirty="0">
                <a:solidFill>
                  <a:srgbClr val="646464"/>
                </a:solidFill>
              </a:rPr>
              <a:t> </a:t>
            </a:r>
            <a:r>
              <a:rPr lang="es-ES" sz="700" dirty="0" err="1">
                <a:solidFill>
                  <a:srgbClr val="646464"/>
                </a:solidFill>
              </a:rPr>
              <a:t>Conference</a:t>
            </a:r>
            <a:r>
              <a:rPr lang="es-ES" sz="700" dirty="0">
                <a:solidFill>
                  <a:srgbClr val="646464"/>
                </a:solidFill>
              </a:rPr>
              <a:t> (</a:t>
            </a:r>
            <a:r>
              <a:rPr lang="es-ES" sz="700" dirty="0" err="1">
                <a:solidFill>
                  <a:srgbClr val="646464"/>
                </a:solidFill>
              </a:rPr>
              <a:t>Fall</a:t>
            </a:r>
            <a:r>
              <a:rPr lang="es-ES" sz="700" dirty="0">
                <a:solidFill>
                  <a:srgbClr val="646464"/>
                </a:solidFill>
              </a:rPr>
              <a:t> CDC); 2023 Oct 19–22; Las Vegas, NV, USA.</a:t>
            </a:r>
          </a:p>
        </p:txBody>
      </p:sp>
    </p:spTree>
    <p:extLst>
      <p:ext uri="{BB962C8B-B14F-4D97-AF65-F5344CB8AC3E}">
        <p14:creationId xmlns:p14="http://schemas.microsoft.com/office/powerpoint/2010/main" val="846068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F273-570B-DA32-AEAC-DC1CA55EBBDF}"/>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15A0F181-3C57-BE5C-BF97-87E7B6C2815C}"/>
              </a:ext>
            </a:extLst>
          </p:cNvPr>
          <p:cNvSpPr>
            <a:spLocks noGrp="1"/>
          </p:cNvSpPr>
          <p:nvPr>
            <p:ph type="title"/>
          </p:nvPr>
        </p:nvSpPr>
        <p:spPr/>
        <p:txBody>
          <a:bodyPr/>
          <a:lstStyle/>
          <a:p>
            <a:r>
              <a:rPr lang="es-ES" dirty="0">
                <a:solidFill>
                  <a:srgbClr val="003867"/>
                </a:solidFill>
              </a:rPr>
              <a:t>Pacientes contraindicados </a:t>
            </a:r>
            <a:r>
              <a:rPr lang="es-ES" dirty="0"/>
              <a:t>a </a:t>
            </a:r>
            <a:r>
              <a:rPr lang="es-ES" dirty="0" err="1"/>
              <a:t>iJAKs</a:t>
            </a:r>
            <a:endParaRPr lang="es-ES" dirty="0"/>
          </a:p>
        </p:txBody>
      </p:sp>
    </p:spTree>
    <p:extLst>
      <p:ext uri="{BB962C8B-B14F-4D97-AF65-F5344CB8AC3E}">
        <p14:creationId xmlns:p14="http://schemas.microsoft.com/office/powerpoint/2010/main" val="1332111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C7FC-56F8-2CEF-4629-45BEDCD6C289}"/>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FA589DBD-A132-19C7-FB3E-A363CC61F3F9}"/>
              </a:ext>
            </a:extLst>
          </p:cNvPr>
          <p:cNvSpPr>
            <a:spLocks noGrp="1"/>
          </p:cNvSpPr>
          <p:nvPr>
            <p:ph type="title"/>
          </p:nvPr>
        </p:nvSpPr>
        <p:spPr/>
        <p:txBody>
          <a:bodyPr/>
          <a:lstStyle/>
          <a:p>
            <a:r>
              <a:rPr lang="es-ES"/>
              <a:t>Perfil de seguridad de </a:t>
            </a:r>
            <a:r>
              <a:rPr lang="es-ES" err="1"/>
              <a:t>iJAKs</a:t>
            </a:r>
            <a:r>
              <a:rPr lang="es-ES"/>
              <a:t> (según FT </a:t>
            </a:r>
            <a:r>
              <a:rPr lang="es-ES" err="1"/>
              <a:t>upadacitinib</a:t>
            </a:r>
            <a:r>
              <a:rPr lang="es-ES"/>
              <a:t>)</a:t>
            </a:r>
            <a:r>
              <a:rPr lang="es-ES" baseline="30000"/>
              <a:t>1</a:t>
            </a:r>
          </a:p>
        </p:txBody>
      </p:sp>
      <p:graphicFrame>
        <p:nvGraphicFramePr>
          <p:cNvPr id="6" name="Tabla 5">
            <a:extLst>
              <a:ext uri="{FF2B5EF4-FFF2-40B4-BE49-F238E27FC236}">
                <a16:creationId xmlns:a16="http://schemas.microsoft.com/office/drawing/2014/main" id="{E0F3D0B9-C843-3909-DA50-7474877BD302}"/>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72" name="CuadroTexto 71">
            <a:extLst>
              <a:ext uri="{FF2B5EF4-FFF2-40B4-BE49-F238E27FC236}">
                <a16:creationId xmlns:a16="http://schemas.microsoft.com/office/drawing/2014/main" id="{D364629E-D305-FE6B-8426-C5336B11B18D}"/>
              </a:ext>
            </a:extLst>
          </p:cNvPr>
          <p:cNvSpPr txBox="1"/>
          <p:nvPr/>
        </p:nvSpPr>
        <p:spPr>
          <a:xfrm>
            <a:off x="1501901" y="5972751"/>
            <a:ext cx="8681759" cy="630942"/>
          </a:xfrm>
          <a:prstGeom prst="rect">
            <a:avLst/>
          </a:prstGeom>
          <a:noFill/>
        </p:spPr>
        <p:txBody>
          <a:bodyPr wrap="square" rtlCol="0">
            <a:spAutoFit/>
          </a:bodyPr>
          <a:lstStyle/>
          <a:p>
            <a:r>
              <a:rPr lang="pt-BR" sz="700" b="1" dirty="0" err="1">
                <a:solidFill>
                  <a:srgbClr val="646464"/>
                </a:solidFill>
              </a:rPr>
              <a:t>iJAKs</a:t>
            </a:r>
            <a:r>
              <a:rPr lang="pt-BR" sz="700" dirty="0">
                <a:solidFill>
                  <a:srgbClr val="646464"/>
                </a:solidFill>
              </a:rPr>
              <a:t>: </a:t>
            </a:r>
            <a:r>
              <a:rPr lang="pt-BR" sz="700" dirty="0" err="1">
                <a:solidFill>
                  <a:srgbClr val="646464"/>
                </a:solidFill>
              </a:rPr>
              <a:t>inhibidores</a:t>
            </a:r>
            <a:r>
              <a:rPr lang="pt-BR" sz="700" dirty="0">
                <a:solidFill>
                  <a:srgbClr val="646464"/>
                </a:solidFill>
              </a:rPr>
              <a:t> de Janus </a:t>
            </a:r>
            <a:r>
              <a:rPr lang="pt-BR" sz="700" dirty="0" err="1">
                <a:solidFill>
                  <a:srgbClr val="646464"/>
                </a:solidFill>
              </a:rPr>
              <a:t>quinasa</a:t>
            </a:r>
            <a:r>
              <a:rPr lang="pt-BR" sz="700" dirty="0">
                <a:solidFill>
                  <a:srgbClr val="646464"/>
                </a:solidFill>
              </a:rPr>
              <a:t>; </a:t>
            </a:r>
            <a:r>
              <a:rPr lang="pt-BR" sz="700" b="1" dirty="0">
                <a:solidFill>
                  <a:srgbClr val="646464"/>
                </a:solidFill>
              </a:rPr>
              <a:t>TB</a:t>
            </a:r>
            <a:r>
              <a:rPr lang="pt-BR" sz="700" dirty="0">
                <a:solidFill>
                  <a:srgbClr val="646464"/>
                </a:solidFill>
              </a:rPr>
              <a:t>: </a:t>
            </a:r>
            <a:r>
              <a:rPr lang="pt-BR" sz="700" dirty="0" err="1">
                <a:solidFill>
                  <a:srgbClr val="646464"/>
                </a:solidFill>
              </a:rPr>
              <a:t>tuberculosis</a:t>
            </a:r>
            <a:r>
              <a:rPr lang="pt-BR" sz="700" dirty="0">
                <a:solidFill>
                  <a:srgbClr val="646464"/>
                </a:solidFill>
              </a:rPr>
              <a:t>; </a:t>
            </a:r>
            <a:r>
              <a:rPr lang="pt-BR" sz="700" b="1" dirty="0">
                <a:solidFill>
                  <a:srgbClr val="646464"/>
                </a:solidFill>
              </a:rPr>
              <a:t>TEV</a:t>
            </a:r>
            <a:r>
              <a:rPr lang="pt-BR" sz="700" dirty="0">
                <a:solidFill>
                  <a:srgbClr val="646464"/>
                </a:solidFill>
              </a:rPr>
              <a:t>: tromboembolismo venoso; </a:t>
            </a:r>
            <a:r>
              <a:rPr lang="pt-BR" sz="700" b="1" dirty="0">
                <a:solidFill>
                  <a:srgbClr val="646464"/>
                </a:solidFill>
              </a:rPr>
              <a:t>FT</a:t>
            </a:r>
            <a:r>
              <a:rPr lang="pt-BR" sz="700" dirty="0">
                <a:solidFill>
                  <a:srgbClr val="646464"/>
                </a:solidFill>
              </a:rPr>
              <a:t>: ficha técnica</a:t>
            </a:r>
          </a:p>
          <a:p>
            <a:r>
              <a:rPr lang="es-ES" sz="700" b="1" dirty="0">
                <a:solidFill>
                  <a:srgbClr val="646464"/>
                </a:solidFill>
              </a:rPr>
              <a:t>1. </a:t>
            </a:r>
            <a:r>
              <a:rPr lang="es-ES" sz="700" dirty="0">
                <a:solidFill>
                  <a:srgbClr val="646464"/>
                </a:solidFill>
              </a:rPr>
              <a:t>Ficha técnica de </a:t>
            </a:r>
            <a:r>
              <a:rPr lang="es-ES" sz="700" dirty="0" err="1">
                <a:solidFill>
                  <a:srgbClr val="646464"/>
                </a:solidFill>
              </a:rPr>
              <a:t>Rinvoq</a:t>
            </a:r>
            <a:r>
              <a:rPr lang="es-ES" sz="700" baseline="30000" dirty="0">
                <a:solidFill>
                  <a:srgbClr val="646464"/>
                </a:solidFill>
              </a:rPr>
              <a:t>®</a:t>
            </a:r>
            <a:r>
              <a:rPr lang="es-ES" sz="700" dirty="0">
                <a:solidFill>
                  <a:srgbClr val="646464"/>
                </a:solidFill>
              </a:rPr>
              <a:t> (</a:t>
            </a:r>
            <a:r>
              <a:rPr lang="es-ES" sz="700" dirty="0" err="1">
                <a:solidFill>
                  <a:srgbClr val="646464"/>
                </a:solidFill>
              </a:rPr>
              <a:t>upadacitinib</a:t>
            </a:r>
            <a:r>
              <a:rPr lang="es-ES" sz="700" dirty="0">
                <a:solidFill>
                  <a:srgbClr val="646464"/>
                </a:solidFill>
              </a:rPr>
              <a:t>). Disponible en: https://cima.aemps.es/cima/dochtml/ft/1191404001/FT_1191404001.html. Último acceso: diciembre 2025; </a:t>
            </a:r>
            <a:r>
              <a:rPr lang="es-ES" sz="700" b="1" dirty="0">
                <a:solidFill>
                  <a:srgbClr val="646464"/>
                </a:solidFill>
              </a:rPr>
              <a:t>2. </a:t>
            </a:r>
            <a:r>
              <a:rPr lang="es-ES" sz="700" dirty="0">
                <a:solidFill>
                  <a:srgbClr val="646464"/>
                </a:solidFill>
              </a:rPr>
              <a:t>Agencia Española de Medicamentos y Productos Sanitarios (AEMPS). Inhibidores de la quinasa </a:t>
            </a:r>
            <a:r>
              <a:rPr lang="es-ES" sz="700" dirty="0" err="1">
                <a:solidFill>
                  <a:srgbClr val="646464"/>
                </a:solidFill>
              </a:rPr>
              <a:t>Janus</a:t>
            </a:r>
            <a:r>
              <a:rPr lang="es-ES" sz="700" dirty="0">
                <a:solidFill>
                  <a:srgbClr val="646464"/>
                </a:solidFill>
              </a:rPr>
              <a:t> para enfermedades inflamatorias crónicas: recomendaciones para minimizar los riesgos de reacciones adversas graves [Internet]. Madrid: AEMPS; 2022. Disponible en: https://www.aemps.gob.es/informa/inhibidores-de-la-quinasa-janus-para-enfermedades-inflamatorias-cronicas-recomendaciones-para-minimizar-los-riesgos-de-reacciones-adversas-graves/. Último acceso: diciembre 2025.</a:t>
            </a:r>
          </a:p>
        </p:txBody>
      </p:sp>
      <p:grpSp>
        <p:nvGrpSpPr>
          <p:cNvPr id="2" name="Grupo 1">
            <a:extLst>
              <a:ext uri="{FF2B5EF4-FFF2-40B4-BE49-F238E27FC236}">
                <a16:creationId xmlns:a16="http://schemas.microsoft.com/office/drawing/2014/main" id="{E1CAE1C8-9843-8BAF-BC82-410C3A2E2182}"/>
              </a:ext>
            </a:extLst>
          </p:cNvPr>
          <p:cNvGrpSpPr/>
          <p:nvPr/>
        </p:nvGrpSpPr>
        <p:grpSpPr>
          <a:xfrm>
            <a:off x="1501901" y="1443124"/>
            <a:ext cx="9188198" cy="3971751"/>
            <a:chOff x="1115633" y="1801251"/>
            <a:chExt cx="9188198" cy="3971751"/>
          </a:xfrm>
        </p:grpSpPr>
        <p:sp>
          <p:nvSpPr>
            <p:cNvPr id="4" name="object 7">
              <a:extLst>
                <a:ext uri="{FF2B5EF4-FFF2-40B4-BE49-F238E27FC236}">
                  <a16:creationId xmlns:a16="http://schemas.microsoft.com/office/drawing/2014/main" id="{6E0546D3-6078-62FB-21A9-B2D67169E8E6}"/>
                </a:ext>
              </a:extLst>
            </p:cNvPr>
            <p:cNvSpPr/>
            <p:nvPr/>
          </p:nvSpPr>
          <p:spPr>
            <a:xfrm>
              <a:off x="1115637" y="1823192"/>
              <a:ext cx="5772516" cy="1038672"/>
            </a:xfrm>
            <a:custGeom>
              <a:avLst/>
              <a:gdLst/>
              <a:ahLst/>
              <a:cxnLst/>
              <a:rect l="l" t="t" r="r" b="b"/>
              <a:pathLst>
                <a:path w="5759450" h="1927225">
                  <a:moveTo>
                    <a:pt x="5633336" y="0"/>
                  </a:moveTo>
                  <a:lnTo>
                    <a:pt x="125650" y="0"/>
                  </a:lnTo>
                  <a:lnTo>
                    <a:pt x="76743" y="9874"/>
                  </a:lnTo>
                  <a:lnTo>
                    <a:pt x="36803" y="36803"/>
                  </a:lnTo>
                  <a:lnTo>
                    <a:pt x="9874" y="76743"/>
                  </a:lnTo>
                  <a:lnTo>
                    <a:pt x="0" y="125650"/>
                  </a:lnTo>
                  <a:lnTo>
                    <a:pt x="0" y="1800992"/>
                  </a:lnTo>
                  <a:lnTo>
                    <a:pt x="9874" y="1849899"/>
                  </a:lnTo>
                  <a:lnTo>
                    <a:pt x="36803" y="1889839"/>
                  </a:lnTo>
                  <a:lnTo>
                    <a:pt x="76743" y="1916768"/>
                  </a:lnTo>
                  <a:lnTo>
                    <a:pt x="125650" y="1926642"/>
                  </a:lnTo>
                  <a:lnTo>
                    <a:pt x="5633336" y="1926642"/>
                  </a:lnTo>
                  <a:lnTo>
                    <a:pt x="5682243" y="1916768"/>
                  </a:lnTo>
                  <a:lnTo>
                    <a:pt x="5722183" y="1889839"/>
                  </a:lnTo>
                  <a:lnTo>
                    <a:pt x="5749112" y="1849899"/>
                  </a:lnTo>
                  <a:lnTo>
                    <a:pt x="5758986" y="1800992"/>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id="{EEF96841-833E-0BA0-0EEB-D10382203246}"/>
                </a:ext>
              </a:extLst>
            </p:cNvPr>
            <p:cNvSpPr/>
            <p:nvPr/>
          </p:nvSpPr>
          <p:spPr>
            <a:xfrm>
              <a:off x="1115634" y="1823191"/>
              <a:ext cx="577238" cy="338634"/>
            </a:xfrm>
            <a:custGeom>
              <a:avLst/>
              <a:gdLst/>
              <a:ahLst/>
              <a:cxnLst/>
              <a:rect l="l" t="t" r="r" b="b"/>
              <a:pathLst>
                <a:path w="798829" h="468629">
                  <a:moveTo>
                    <a:pt x="798587" y="0"/>
                  </a:moveTo>
                  <a:lnTo>
                    <a:pt x="125650" y="0"/>
                  </a:lnTo>
                  <a:lnTo>
                    <a:pt x="76743" y="9873"/>
                  </a:lnTo>
                  <a:lnTo>
                    <a:pt x="36803" y="36799"/>
                  </a:lnTo>
                  <a:lnTo>
                    <a:pt x="9874" y="76739"/>
                  </a:lnTo>
                  <a:lnTo>
                    <a:pt x="0" y="125650"/>
                  </a:lnTo>
                  <a:lnTo>
                    <a:pt x="0" y="468097"/>
                  </a:lnTo>
                  <a:lnTo>
                    <a:pt x="6399" y="459620"/>
                  </a:lnTo>
                  <a:lnTo>
                    <a:pt x="38126" y="422795"/>
                  </a:lnTo>
                  <a:lnTo>
                    <a:pt x="70555" y="389481"/>
                  </a:lnTo>
                  <a:lnTo>
                    <a:pt x="107140" y="357908"/>
                  </a:lnTo>
                  <a:lnTo>
                    <a:pt x="146813" y="330215"/>
                  </a:lnTo>
                  <a:lnTo>
                    <a:pt x="189052" y="305828"/>
                  </a:lnTo>
                  <a:lnTo>
                    <a:pt x="233333" y="284173"/>
                  </a:lnTo>
                  <a:lnTo>
                    <a:pt x="279134" y="264678"/>
                  </a:lnTo>
                  <a:lnTo>
                    <a:pt x="325932" y="246769"/>
                  </a:lnTo>
                  <a:lnTo>
                    <a:pt x="373202" y="229873"/>
                  </a:lnTo>
                  <a:lnTo>
                    <a:pt x="420422" y="213416"/>
                  </a:lnTo>
                  <a:lnTo>
                    <a:pt x="467069" y="196826"/>
                  </a:lnTo>
                  <a:lnTo>
                    <a:pt x="512620" y="179530"/>
                  </a:lnTo>
                  <a:lnTo>
                    <a:pt x="556551" y="160954"/>
                  </a:lnTo>
                  <a:lnTo>
                    <a:pt x="603760" y="137967"/>
                  </a:lnTo>
                  <a:lnTo>
                    <a:pt x="648921" y="112662"/>
                  </a:lnTo>
                  <a:lnTo>
                    <a:pt x="692091" y="85097"/>
                  </a:lnTo>
                  <a:lnTo>
                    <a:pt x="733327" y="55334"/>
                  </a:lnTo>
                  <a:lnTo>
                    <a:pt x="772689" y="23435"/>
                  </a:lnTo>
                  <a:lnTo>
                    <a:pt x="798587"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7" name="object 9">
              <a:extLst>
                <a:ext uri="{FF2B5EF4-FFF2-40B4-BE49-F238E27FC236}">
                  <a16:creationId xmlns:a16="http://schemas.microsoft.com/office/drawing/2014/main" id="{EE62DB04-101C-4675-FCB2-E9B602F94F06}"/>
                </a:ext>
              </a:extLst>
            </p:cNvPr>
            <p:cNvSpPr/>
            <p:nvPr/>
          </p:nvSpPr>
          <p:spPr>
            <a:xfrm>
              <a:off x="1166623" y="1823191"/>
              <a:ext cx="568979" cy="281736"/>
            </a:xfrm>
            <a:custGeom>
              <a:avLst/>
              <a:gdLst/>
              <a:ahLst/>
              <a:cxnLst/>
              <a:rect l="l" t="t" r="r" b="b"/>
              <a:pathLst>
                <a:path w="787400" h="389889">
                  <a:moveTo>
                    <a:pt x="787144" y="0"/>
                  </a:moveTo>
                  <a:lnTo>
                    <a:pt x="728028" y="0"/>
                  </a:lnTo>
                  <a:lnTo>
                    <a:pt x="702130" y="23436"/>
                  </a:lnTo>
                  <a:lnTo>
                    <a:pt x="662769" y="55335"/>
                  </a:lnTo>
                  <a:lnTo>
                    <a:pt x="621533" y="85098"/>
                  </a:lnTo>
                  <a:lnTo>
                    <a:pt x="578364" y="112663"/>
                  </a:lnTo>
                  <a:lnTo>
                    <a:pt x="533204" y="137969"/>
                  </a:lnTo>
                  <a:lnTo>
                    <a:pt x="485995" y="160955"/>
                  </a:lnTo>
                  <a:lnTo>
                    <a:pt x="442062" y="179531"/>
                  </a:lnTo>
                  <a:lnTo>
                    <a:pt x="396509" y="196828"/>
                  </a:lnTo>
                  <a:lnTo>
                    <a:pt x="349860" y="213417"/>
                  </a:lnTo>
                  <a:lnTo>
                    <a:pt x="302639" y="229874"/>
                  </a:lnTo>
                  <a:lnTo>
                    <a:pt x="255368" y="246770"/>
                  </a:lnTo>
                  <a:lnTo>
                    <a:pt x="208570" y="264679"/>
                  </a:lnTo>
                  <a:lnTo>
                    <a:pt x="162770" y="284174"/>
                  </a:lnTo>
                  <a:lnTo>
                    <a:pt x="118489" y="305829"/>
                  </a:lnTo>
                  <a:lnTo>
                    <a:pt x="76252" y="330216"/>
                  </a:lnTo>
                  <a:lnTo>
                    <a:pt x="36581" y="357910"/>
                  </a:lnTo>
                  <a:lnTo>
                    <a:pt x="0" y="389482"/>
                  </a:lnTo>
                  <a:lnTo>
                    <a:pt x="16122" y="379878"/>
                  </a:lnTo>
                  <a:lnTo>
                    <a:pt x="47582" y="359330"/>
                  </a:lnTo>
                  <a:lnTo>
                    <a:pt x="63652" y="349567"/>
                  </a:lnTo>
                  <a:lnTo>
                    <a:pt x="111804" y="325111"/>
                  </a:lnTo>
                  <a:lnTo>
                    <a:pt x="161832" y="304385"/>
                  </a:lnTo>
                  <a:lnTo>
                    <a:pt x="213000" y="286190"/>
                  </a:lnTo>
                  <a:lnTo>
                    <a:pt x="315801" y="252596"/>
                  </a:lnTo>
                  <a:lnTo>
                    <a:pt x="362443" y="237024"/>
                  </a:lnTo>
                  <a:lnTo>
                    <a:pt x="408507" y="221418"/>
                  </a:lnTo>
                  <a:lnTo>
                    <a:pt x="454056" y="205155"/>
                  </a:lnTo>
                  <a:lnTo>
                    <a:pt x="499154" y="187609"/>
                  </a:lnTo>
                  <a:lnTo>
                    <a:pt x="543862" y="168156"/>
                  </a:lnTo>
                  <a:lnTo>
                    <a:pt x="588243" y="146170"/>
                  </a:lnTo>
                  <a:lnTo>
                    <a:pt x="634282" y="119731"/>
                  </a:lnTo>
                  <a:lnTo>
                    <a:pt x="678362" y="90480"/>
                  </a:lnTo>
                  <a:lnTo>
                    <a:pt x="720551" y="58671"/>
                  </a:lnTo>
                  <a:lnTo>
                    <a:pt x="760921" y="24556"/>
                  </a:lnTo>
                  <a:lnTo>
                    <a:pt x="787144"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 name="object 10">
              <a:extLst>
                <a:ext uri="{FF2B5EF4-FFF2-40B4-BE49-F238E27FC236}">
                  <a16:creationId xmlns:a16="http://schemas.microsoft.com/office/drawing/2014/main" id="{025B4FB8-9287-5B28-C65F-209854C1281E}"/>
                </a:ext>
              </a:extLst>
            </p:cNvPr>
            <p:cNvSpPr/>
            <p:nvPr/>
          </p:nvSpPr>
          <p:spPr>
            <a:xfrm>
              <a:off x="1115633" y="2005719"/>
              <a:ext cx="279442" cy="189965"/>
            </a:xfrm>
            <a:custGeom>
              <a:avLst/>
              <a:gdLst/>
              <a:ahLst/>
              <a:cxnLst/>
              <a:rect l="l" t="t" r="r" b="b"/>
              <a:pathLst>
                <a:path w="386714" h="262889">
                  <a:moveTo>
                    <a:pt x="386364" y="0"/>
                  </a:moveTo>
                  <a:lnTo>
                    <a:pt x="283562" y="33593"/>
                  </a:lnTo>
                  <a:lnTo>
                    <a:pt x="232395" y="51787"/>
                  </a:lnTo>
                  <a:lnTo>
                    <a:pt x="182366" y="72510"/>
                  </a:lnTo>
                  <a:lnTo>
                    <a:pt x="134214" y="96960"/>
                  </a:lnTo>
                  <a:lnTo>
                    <a:pt x="86684" y="127281"/>
                  </a:lnTo>
                  <a:lnTo>
                    <a:pt x="70562" y="136885"/>
                  </a:lnTo>
                  <a:lnTo>
                    <a:pt x="38132" y="170199"/>
                  </a:lnTo>
                  <a:lnTo>
                    <a:pt x="6405" y="207023"/>
                  </a:lnTo>
                  <a:lnTo>
                    <a:pt x="0" y="215507"/>
                  </a:lnTo>
                  <a:lnTo>
                    <a:pt x="0" y="262663"/>
                  </a:lnTo>
                  <a:lnTo>
                    <a:pt x="4575" y="256919"/>
                  </a:lnTo>
                  <a:lnTo>
                    <a:pt x="37287" y="221970"/>
                  </a:lnTo>
                  <a:lnTo>
                    <a:pt x="72654" y="189532"/>
                  </a:lnTo>
                  <a:lnTo>
                    <a:pt x="110893" y="159053"/>
                  </a:lnTo>
                  <a:lnTo>
                    <a:pt x="152223" y="129983"/>
                  </a:lnTo>
                  <a:lnTo>
                    <a:pt x="196858" y="101769"/>
                  </a:lnTo>
                  <a:lnTo>
                    <a:pt x="245017" y="73861"/>
                  </a:lnTo>
                  <a:lnTo>
                    <a:pt x="386364"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 name="object 12">
              <a:extLst>
                <a:ext uri="{FF2B5EF4-FFF2-40B4-BE49-F238E27FC236}">
                  <a16:creationId xmlns:a16="http://schemas.microsoft.com/office/drawing/2014/main" id="{8A938C52-FDF4-46C0-FB89-F0CB055EA3C1}"/>
                </a:ext>
              </a:extLst>
            </p:cNvPr>
            <p:cNvSpPr/>
            <p:nvPr/>
          </p:nvSpPr>
          <p:spPr>
            <a:xfrm>
              <a:off x="1115637" y="3017594"/>
              <a:ext cx="5772517" cy="2735572"/>
            </a:xfrm>
            <a:custGeom>
              <a:avLst/>
              <a:gdLst/>
              <a:ahLst/>
              <a:cxnLst/>
              <a:rect l="l" t="t" r="r" b="b"/>
              <a:pathLst>
                <a:path w="5759450" h="3304540">
                  <a:moveTo>
                    <a:pt x="5633336" y="0"/>
                  </a:moveTo>
                  <a:lnTo>
                    <a:pt x="125650" y="0"/>
                  </a:lnTo>
                  <a:lnTo>
                    <a:pt x="76743" y="9874"/>
                  </a:lnTo>
                  <a:lnTo>
                    <a:pt x="36803" y="36803"/>
                  </a:lnTo>
                  <a:lnTo>
                    <a:pt x="9874" y="76743"/>
                  </a:lnTo>
                  <a:lnTo>
                    <a:pt x="0" y="125650"/>
                  </a:lnTo>
                  <a:lnTo>
                    <a:pt x="0" y="3178657"/>
                  </a:lnTo>
                  <a:lnTo>
                    <a:pt x="9874" y="3227564"/>
                  </a:lnTo>
                  <a:lnTo>
                    <a:pt x="36803" y="3267503"/>
                  </a:lnTo>
                  <a:lnTo>
                    <a:pt x="76743" y="3294432"/>
                  </a:lnTo>
                  <a:lnTo>
                    <a:pt x="125650" y="3304307"/>
                  </a:lnTo>
                  <a:lnTo>
                    <a:pt x="5633336" y="3304307"/>
                  </a:lnTo>
                  <a:lnTo>
                    <a:pt x="5682243" y="3294432"/>
                  </a:lnTo>
                  <a:lnTo>
                    <a:pt x="5722183" y="3267503"/>
                  </a:lnTo>
                  <a:lnTo>
                    <a:pt x="5749112" y="3227564"/>
                  </a:lnTo>
                  <a:lnTo>
                    <a:pt x="5758986" y="3178657"/>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 name="object 13">
              <a:extLst>
                <a:ext uri="{FF2B5EF4-FFF2-40B4-BE49-F238E27FC236}">
                  <a16:creationId xmlns:a16="http://schemas.microsoft.com/office/drawing/2014/main" id="{FBB75CB6-4C1B-34DA-9EA3-D64868806273}"/>
                </a:ext>
              </a:extLst>
            </p:cNvPr>
            <p:cNvSpPr/>
            <p:nvPr/>
          </p:nvSpPr>
          <p:spPr>
            <a:xfrm>
              <a:off x="1115635" y="3017603"/>
              <a:ext cx="560260" cy="348270"/>
            </a:xfrm>
            <a:custGeom>
              <a:avLst/>
              <a:gdLst/>
              <a:ahLst/>
              <a:cxnLst/>
              <a:rect l="l" t="t" r="r" b="b"/>
              <a:pathLst>
                <a:path w="775335" h="481964">
                  <a:moveTo>
                    <a:pt x="775292" y="0"/>
                  </a:moveTo>
                  <a:lnTo>
                    <a:pt x="125650" y="0"/>
                  </a:lnTo>
                  <a:lnTo>
                    <a:pt x="76743" y="9873"/>
                  </a:lnTo>
                  <a:lnTo>
                    <a:pt x="36803" y="36798"/>
                  </a:lnTo>
                  <a:lnTo>
                    <a:pt x="9874" y="76734"/>
                  </a:lnTo>
                  <a:lnTo>
                    <a:pt x="0" y="125640"/>
                  </a:lnTo>
                  <a:lnTo>
                    <a:pt x="0" y="481446"/>
                  </a:lnTo>
                  <a:lnTo>
                    <a:pt x="1591" y="478472"/>
                  </a:lnTo>
                  <a:lnTo>
                    <a:pt x="28774" y="436498"/>
                  </a:lnTo>
                  <a:lnTo>
                    <a:pt x="58753" y="396786"/>
                  </a:lnTo>
                  <a:lnTo>
                    <a:pt x="90481" y="359961"/>
                  </a:lnTo>
                  <a:lnTo>
                    <a:pt x="122910" y="326647"/>
                  </a:lnTo>
                  <a:lnTo>
                    <a:pt x="159494" y="295075"/>
                  </a:lnTo>
                  <a:lnTo>
                    <a:pt x="199167" y="267382"/>
                  </a:lnTo>
                  <a:lnTo>
                    <a:pt x="241406" y="242994"/>
                  </a:lnTo>
                  <a:lnTo>
                    <a:pt x="285688" y="221339"/>
                  </a:lnTo>
                  <a:lnTo>
                    <a:pt x="331489" y="201844"/>
                  </a:lnTo>
                  <a:lnTo>
                    <a:pt x="378286" y="183935"/>
                  </a:lnTo>
                  <a:lnTo>
                    <a:pt x="519424" y="133993"/>
                  </a:lnTo>
                  <a:lnTo>
                    <a:pt x="564975" y="116696"/>
                  </a:lnTo>
                  <a:lnTo>
                    <a:pt x="608906" y="98120"/>
                  </a:lnTo>
                  <a:lnTo>
                    <a:pt x="656115" y="75134"/>
                  </a:lnTo>
                  <a:lnTo>
                    <a:pt x="701275" y="49828"/>
                  </a:lnTo>
                  <a:lnTo>
                    <a:pt x="744445" y="22263"/>
                  </a:lnTo>
                  <a:lnTo>
                    <a:pt x="775292"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1" name="object 14">
              <a:extLst>
                <a:ext uri="{FF2B5EF4-FFF2-40B4-BE49-F238E27FC236}">
                  <a16:creationId xmlns:a16="http://schemas.microsoft.com/office/drawing/2014/main" id="{69329F5E-8D77-546D-FA32-9D93335D37B6}"/>
                </a:ext>
              </a:extLst>
            </p:cNvPr>
            <p:cNvSpPr/>
            <p:nvPr/>
          </p:nvSpPr>
          <p:spPr>
            <a:xfrm>
              <a:off x="1204455" y="3017603"/>
              <a:ext cx="517128" cy="236310"/>
            </a:xfrm>
            <a:custGeom>
              <a:avLst/>
              <a:gdLst/>
              <a:ahLst/>
              <a:cxnLst/>
              <a:rect l="l" t="t" r="r" b="b"/>
              <a:pathLst>
                <a:path w="715645" h="327025">
                  <a:moveTo>
                    <a:pt x="715030" y="0"/>
                  </a:moveTo>
                  <a:lnTo>
                    <a:pt x="652381" y="0"/>
                  </a:lnTo>
                  <a:lnTo>
                    <a:pt x="621533" y="22264"/>
                  </a:lnTo>
                  <a:lnTo>
                    <a:pt x="578364" y="49829"/>
                  </a:lnTo>
                  <a:lnTo>
                    <a:pt x="533204" y="75135"/>
                  </a:lnTo>
                  <a:lnTo>
                    <a:pt x="485995" y="98121"/>
                  </a:lnTo>
                  <a:lnTo>
                    <a:pt x="442062" y="116697"/>
                  </a:lnTo>
                  <a:lnTo>
                    <a:pt x="396509" y="133994"/>
                  </a:lnTo>
                  <a:lnTo>
                    <a:pt x="349860" y="150584"/>
                  </a:lnTo>
                  <a:lnTo>
                    <a:pt x="302639" y="167040"/>
                  </a:lnTo>
                  <a:lnTo>
                    <a:pt x="255368" y="183936"/>
                  </a:lnTo>
                  <a:lnTo>
                    <a:pt x="208570" y="201845"/>
                  </a:lnTo>
                  <a:lnTo>
                    <a:pt x="162770" y="221340"/>
                  </a:lnTo>
                  <a:lnTo>
                    <a:pt x="118489" y="242995"/>
                  </a:lnTo>
                  <a:lnTo>
                    <a:pt x="76252" y="267383"/>
                  </a:lnTo>
                  <a:lnTo>
                    <a:pt x="36581" y="295076"/>
                  </a:lnTo>
                  <a:lnTo>
                    <a:pt x="0" y="326648"/>
                  </a:lnTo>
                  <a:lnTo>
                    <a:pt x="16122" y="317044"/>
                  </a:lnTo>
                  <a:lnTo>
                    <a:pt x="47582" y="296496"/>
                  </a:lnTo>
                  <a:lnTo>
                    <a:pt x="63652" y="286733"/>
                  </a:lnTo>
                  <a:lnTo>
                    <a:pt x="111804" y="262278"/>
                  </a:lnTo>
                  <a:lnTo>
                    <a:pt x="161832" y="241552"/>
                  </a:lnTo>
                  <a:lnTo>
                    <a:pt x="213000" y="223356"/>
                  </a:lnTo>
                  <a:lnTo>
                    <a:pt x="315801" y="189762"/>
                  </a:lnTo>
                  <a:lnTo>
                    <a:pt x="362443" y="174190"/>
                  </a:lnTo>
                  <a:lnTo>
                    <a:pt x="408507" y="158585"/>
                  </a:lnTo>
                  <a:lnTo>
                    <a:pt x="454056" y="142321"/>
                  </a:lnTo>
                  <a:lnTo>
                    <a:pt x="499154" y="124775"/>
                  </a:lnTo>
                  <a:lnTo>
                    <a:pt x="543862" y="105322"/>
                  </a:lnTo>
                  <a:lnTo>
                    <a:pt x="588243" y="83336"/>
                  </a:lnTo>
                  <a:lnTo>
                    <a:pt x="634282" y="56897"/>
                  </a:lnTo>
                  <a:lnTo>
                    <a:pt x="678362" y="27646"/>
                  </a:lnTo>
                  <a:lnTo>
                    <a:pt x="715030"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2" name="object 15">
              <a:extLst>
                <a:ext uri="{FF2B5EF4-FFF2-40B4-BE49-F238E27FC236}">
                  <a16:creationId xmlns:a16="http://schemas.microsoft.com/office/drawing/2014/main" id="{F2FF22B0-DFE1-A715-3A65-1190479DB452}"/>
                </a:ext>
              </a:extLst>
            </p:cNvPr>
            <p:cNvSpPr/>
            <p:nvPr/>
          </p:nvSpPr>
          <p:spPr>
            <a:xfrm>
              <a:off x="1115634" y="3154727"/>
              <a:ext cx="317067" cy="241816"/>
            </a:xfrm>
            <a:custGeom>
              <a:avLst/>
              <a:gdLst/>
              <a:ahLst/>
              <a:cxnLst/>
              <a:rect l="l" t="t" r="r" b="b"/>
              <a:pathLst>
                <a:path w="438785" h="334645">
                  <a:moveTo>
                    <a:pt x="438718" y="0"/>
                  </a:moveTo>
                  <a:lnTo>
                    <a:pt x="335916" y="33593"/>
                  </a:lnTo>
                  <a:lnTo>
                    <a:pt x="284749" y="51787"/>
                  </a:lnTo>
                  <a:lnTo>
                    <a:pt x="234721" y="72510"/>
                  </a:lnTo>
                  <a:lnTo>
                    <a:pt x="186569" y="96960"/>
                  </a:lnTo>
                  <a:lnTo>
                    <a:pt x="139039" y="127281"/>
                  </a:lnTo>
                  <a:lnTo>
                    <a:pt x="122916" y="136885"/>
                  </a:lnTo>
                  <a:lnTo>
                    <a:pt x="90487" y="170199"/>
                  </a:lnTo>
                  <a:lnTo>
                    <a:pt x="58759" y="207023"/>
                  </a:lnTo>
                  <a:lnTo>
                    <a:pt x="28780" y="246733"/>
                  </a:lnTo>
                  <a:lnTo>
                    <a:pt x="1595" y="288706"/>
                  </a:lnTo>
                  <a:lnTo>
                    <a:pt x="0" y="291687"/>
                  </a:lnTo>
                  <a:lnTo>
                    <a:pt x="0" y="334478"/>
                  </a:lnTo>
                  <a:lnTo>
                    <a:pt x="26655" y="294928"/>
                  </a:lnTo>
                  <a:lnTo>
                    <a:pt x="56929" y="256919"/>
                  </a:lnTo>
                  <a:lnTo>
                    <a:pt x="89641" y="221970"/>
                  </a:lnTo>
                  <a:lnTo>
                    <a:pt x="125008" y="189532"/>
                  </a:lnTo>
                  <a:lnTo>
                    <a:pt x="163248" y="159053"/>
                  </a:lnTo>
                  <a:lnTo>
                    <a:pt x="204577" y="129983"/>
                  </a:lnTo>
                  <a:lnTo>
                    <a:pt x="249213" y="101769"/>
                  </a:lnTo>
                  <a:lnTo>
                    <a:pt x="297372" y="73861"/>
                  </a:lnTo>
                  <a:lnTo>
                    <a:pt x="438718"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3" name="object 18">
              <a:extLst>
                <a:ext uri="{FF2B5EF4-FFF2-40B4-BE49-F238E27FC236}">
                  <a16:creationId xmlns:a16="http://schemas.microsoft.com/office/drawing/2014/main" id="{B3E14A97-C3E0-799A-E27D-970EB53D94A1}"/>
                </a:ext>
              </a:extLst>
            </p:cNvPr>
            <p:cNvSpPr/>
            <p:nvPr/>
          </p:nvSpPr>
          <p:spPr>
            <a:xfrm>
              <a:off x="7002809" y="1823190"/>
              <a:ext cx="3301022" cy="3949812"/>
            </a:xfrm>
            <a:custGeom>
              <a:avLst/>
              <a:gdLst/>
              <a:ahLst/>
              <a:cxnLst/>
              <a:rect l="l" t="t" r="r" b="b"/>
              <a:pathLst>
                <a:path w="5759450" h="5466080">
                  <a:moveTo>
                    <a:pt x="5633336" y="0"/>
                  </a:moveTo>
                  <a:lnTo>
                    <a:pt x="125650" y="0"/>
                  </a:lnTo>
                  <a:lnTo>
                    <a:pt x="76743" y="9874"/>
                  </a:lnTo>
                  <a:lnTo>
                    <a:pt x="36803" y="36803"/>
                  </a:lnTo>
                  <a:lnTo>
                    <a:pt x="9874" y="76743"/>
                  </a:lnTo>
                  <a:lnTo>
                    <a:pt x="0" y="125650"/>
                  </a:lnTo>
                  <a:lnTo>
                    <a:pt x="0" y="5340151"/>
                  </a:lnTo>
                  <a:lnTo>
                    <a:pt x="9874" y="5389058"/>
                  </a:lnTo>
                  <a:lnTo>
                    <a:pt x="36803" y="5428998"/>
                  </a:lnTo>
                  <a:lnTo>
                    <a:pt x="76743" y="5455927"/>
                  </a:lnTo>
                  <a:lnTo>
                    <a:pt x="125650" y="5465802"/>
                  </a:lnTo>
                  <a:lnTo>
                    <a:pt x="5633336" y="5465802"/>
                  </a:lnTo>
                  <a:lnTo>
                    <a:pt x="5682243" y="5455927"/>
                  </a:lnTo>
                  <a:lnTo>
                    <a:pt x="5722183" y="5428998"/>
                  </a:lnTo>
                  <a:lnTo>
                    <a:pt x="5749112" y="5389058"/>
                  </a:lnTo>
                  <a:lnTo>
                    <a:pt x="5758986" y="5340151"/>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4" name="object 19">
              <a:extLst>
                <a:ext uri="{FF2B5EF4-FFF2-40B4-BE49-F238E27FC236}">
                  <a16:creationId xmlns:a16="http://schemas.microsoft.com/office/drawing/2014/main" id="{1B002C01-5460-5676-AC23-4F5FA00A833E}"/>
                </a:ext>
              </a:extLst>
            </p:cNvPr>
            <p:cNvSpPr/>
            <p:nvPr/>
          </p:nvSpPr>
          <p:spPr>
            <a:xfrm>
              <a:off x="7002816" y="1823190"/>
              <a:ext cx="637807" cy="410674"/>
            </a:xfrm>
            <a:custGeom>
              <a:avLst/>
              <a:gdLst/>
              <a:ahLst/>
              <a:cxnLst/>
              <a:rect l="l" t="t" r="r" b="b"/>
              <a:pathLst>
                <a:path w="882650" h="568325">
                  <a:moveTo>
                    <a:pt x="882174" y="0"/>
                  </a:moveTo>
                  <a:lnTo>
                    <a:pt x="125640" y="0"/>
                  </a:lnTo>
                  <a:lnTo>
                    <a:pt x="76734" y="9873"/>
                  </a:lnTo>
                  <a:lnTo>
                    <a:pt x="36798" y="36799"/>
                  </a:lnTo>
                  <a:lnTo>
                    <a:pt x="9873" y="76739"/>
                  </a:lnTo>
                  <a:lnTo>
                    <a:pt x="0" y="125650"/>
                  </a:lnTo>
                  <a:lnTo>
                    <a:pt x="0" y="567765"/>
                  </a:lnTo>
                  <a:lnTo>
                    <a:pt x="17194" y="541215"/>
                  </a:lnTo>
                  <a:lnTo>
                    <a:pt x="47172" y="501503"/>
                  </a:lnTo>
                  <a:lnTo>
                    <a:pt x="78900" y="464678"/>
                  </a:lnTo>
                  <a:lnTo>
                    <a:pt x="111329" y="431364"/>
                  </a:lnTo>
                  <a:lnTo>
                    <a:pt x="147913" y="399792"/>
                  </a:lnTo>
                  <a:lnTo>
                    <a:pt x="187586" y="372099"/>
                  </a:lnTo>
                  <a:lnTo>
                    <a:pt x="229825" y="347711"/>
                  </a:lnTo>
                  <a:lnTo>
                    <a:pt x="274107" y="326057"/>
                  </a:lnTo>
                  <a:lnTo>
                    <a:pt x="319908" y="306561"/>
                  </a:lnTo>
                  <a:lnTo>
                    <a:pt x="366705" y="288652"/>
                  </a:lnTo>
                  <a:lnTo>
                    <a:pt x="413976" y="271756"/>
                  </a:lnTo>
                  <a:lnTo>
                    <a:pt x="461196" y="255300"/>
                  </a:lnTo>
                  <a:lnTo>
                    <a:pt x="507843" y="238710"/>
                  </a:lnTo>
                  <a:lnTo>
                    <a:pt x="553394" y="221414"/>
                  </a:lnTo>
                  <a:lnTo>
                    <a:pt x="597325" y="202837"/>
                  </a:lnTo>
                  <a:lnTo>
                    <a:pt x="644534" y="179851"/>
                  </a:lnTo>
                  <a:lnTo>
                    <a:pt x="689694" y="154545"/>
                  </a:lnTo>
                  <a:lnTo>
                    <a:pt x="732864" y="126980"/>
                  </a:lnTo>
                  <a:lnTo>
                    <a:pt x="774101" y="97218"/>
                  </a:lnTo>
                  <a:lnTo>
                    <a:pt x="813463" y="65319"/>
                  </a:lnTo>
                  <a:lnTo>
                    <a:pt x="851008" y="31343"/>
                  </a:lnTo>
                  <a:lnTo>
                    <a:pt x="882174"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5" name="object 20">
              <a:extLst>
                <a:ext uri="{FF2B5EF4-FFF2-40B4-BE49-F238E27FC236}">
                  <a16:creationId xmlns:a16="http://schemas.microsoft.com/office/drawing/2014/main" id="{28B44BF8-B990-B788-6450-D220E7FD3A32}"/>
                </a:ext>
              </a:extLst>
            </p:cNvPr>
            <p:cNvSpPr/>
            <p:nvPr/>
          </p:nvSpPr>
          <p:spPr>
            <a:xfrm>
              <a:off x="7083268" y="1823190"/>
              <a:ext cx="599263" cy="312020"/>
            </a:xfrm>
            <a:custGeom>
              <a:avLst/>
              <a:gdLst/>
              <a:ahLst/>
              <a:cxnLst/>
              <a:rect l="l" t="t" r="r" b="b"/>
              <a:pathLst>
                <a:path w="829309" h="431800">
                  <a:moveTo>
                    <a:pt x="828999" y="0"/>
                  </a:moveTo>
                  <a:lnTo>
                    <a:pt x="770840" y="0"/>
                  </a:lnTo>
                  <a:lnTo>
                    <a:pt x="739674" y="31344"/>
                  </a:lnTo>
                  <a:lnTo>
                    <a:pt x="702130" y="65320"/>
                  </a:lnTo>
                  <a:lnTo>
                    <a:pt x="662769" y="97219"/>
                  </a:lnTo>
                  <a:lnTo>
                    <a:pt x="621533" y="126981"/>
                  </a:lnTo>
                  <a:lnTo>
                    <a:pt x="578364" y="154546"/>
                  </a:lnTo>
                  <a:lnTo>
                    <a:pt x="533204" y="179852"/>
                  </a:lnTo>
                  <a:lnTo>
                    <a:pt x="485995" y="202838"/>
                  </a:lnTo>
                  <a:lnTo>
                    <a:pt x="442062" y="221415"/>
                  </a:lnTo>
                  <a:lnTo>
                    <a:pt x="396509" y="238711"/>
                  </a:lnTo>
                  <a:lnTo>
                    <a:pt x="349860" y="255301"/>
                  </a:lnTo>
                  <a:lnTo>
                    <a:pt x="302639" y="271757"/>
                  </a:lnTo>
                  <a:lnTo>
                    <a:pt x="255368" y="288653"/>
                  </a:lnTo>
                  <a:lnTo>
                    <a:pt x="208570" y="306562"/>
                  </a:lnTo>
                  <a:lnTo>
                    <a:pt x="162770" y="326058"/>
                  </a:lnTo>
                  <a:lnTo>
                    <a:pt x="118489" y="347712"/>
                  </a:lnTo>
                  <a:lnTo>
                    <a:pt x="76252" y="372100"/>
                  </a:lnTo>
                  <a:lnTo>
                    <a:pt x="36581" y="399793"/>
                  </a:lnTo>
                  <a:lnTo>
                    <a:pt x="0" y="431365"/>
                  </a:lnTo>
                  <a:lnTo>
                    <a:pt x="16122" y="421761"/>
                  </a:lnTo>
                  <a:lnTo>
                    <a:pt x="47582" y="401214"/>
                  </a:lnTo>
                  <a:lnTo>
                    <a:pt x="63652" y="391450"/>
                  </a:lnTo>
                  <a:lnTo>
                    <a:pt x="111804" y="366995"/>
                  </a:lnTo>
                  <a:lnTo>
                    <a:pt x="161832" y="346269"/>
                  </a:lnTo>
                  <a:lnTo>
                    <a:pt x="213000" y="328073"/>
                  </a:lnTo>
                  <a:lnTo>
                    <a:pt x="315801" y="294480"/>
                  </a:lnTo>
                  <a:lnTo>
                    <a:pt x="362443" y="278907"/>
                  </a:lnTo>
                  <a:lnTo>
                    <a:pt x="408507" y="263302"/>
                  </a:lnTo>
                  <a:lnTo>
                    <a:pt x="454056" y="247039"/>
                  </a:lnTo>
                  <a:lnTo>
                    <a:pt x="499154" y="229493"/>
                  </a:lnTo>
                  <a:lnTo>
                    <a:pt x="543862" y="210039"/>
                  </a:lnTo>
                  <a:lnTo>
                    <a:pt x="588243" y="188053"/>
                  </a:lnTo>
                  <a:lnTo>
                    <a:pt x="634282" y="161614"/>
                  </a:lnTo>
                  <a:lnTo>
                    <a:pt x="678362" y="132363"/>
                  </a:lnTo>
                  <a:lnTo>
                    <a:pt x="720551" y="100554"/>
                  </a:lnTo>
                  <a:lnTo>
                    <a:pt x="760921" y="66439"/>
                  </a:lnTo>
                  <a:lnTo>
                    <a:pt x="799542" y="30273"/>
                  </a:lnTo>
                  <a:lnTo>
                    <a:pt x="828999"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6" name="object 21">
              <a:extLst>
                <a:ext uri="{FF2B5EF4-FFF2-40B4-BE49-F238E27FC236}">
                  <a16:creationId xmlns:a16="http://schemas.microsoft.com/office/drawing/2014/main" id="{599AB637-949A-AC48-FC74-1387DE18D707}"/>
                </a:ext>
              </a:extLst>
            </p:cNvPr>
            <p:cNvSpPr/>
            <p:nvPr/>
          </p:nvSpPr>
          <p:spPr>
            <a:xfrm>
              <a:off x="7002816" y="2035983"/>
              <a:ext cx="308809" cy="229427"/>
            </a:xfrm>
            <a:custGeom>
              <a:avLst/>
              <a:gdLst/>
              <a:ahLst/>
              <a:cxnLst/>
              <a:rect l="l" t="t" r="r" b="b"/>
              <a:pathLst>
                <a:path w="427354" h="317500">
                  <a:moveTo>
                    <a:pt x="427137" y="0"/>
                  </a:moveTo>
                  <a:lnTo>
                    <a:pt x="324336" y="33593"/>
                  </a:lnTo>
                  <a:lnTo>
                    <a:pt x="273168" y="51787"/>
                  </a:lnTo>
                  <a:lnTo>
                    <a:pt x="223140" y="72510"/>
                  </a:lnTo>
                  <a:lnTo>
                    <a:pt x="174988" y="96960"/>
                  </a:lnTo>
                  <a:lnTo>
                    <a:pt x="127458" y="127281"/>
                  </a:lnTo>
                  <a:lnTo>
                    <a:pt x="111335" y="136885"/>
                  </a:lnTo>
                  <a:lnTo>
                    <a:pt x="78906" y="170199"/>
                  </a:lnTo>
                  <a:lnTo>
                    <a:pt x="47178" y="207023"/>
                  </a:lnTo>
                  <a:lnTo>
                    <a:pt x="17199" y="246733"/>
                  </a:lnTo>
                  <a:lnTo>
                    <a:pt x="0" y="273289"/>
                  </a:lnTo>
                  <a:lnTo>
                    <a:pt x="0" y="317295"/>
                  </a:lnTo>
                  <a:lnTo>
                    <a:pt x="15075" y="294928"/>
                  </a:lnTo>
                  <a:lnTo>
                    <a:pt x="45348" y="256919"/>
                  </a:lnTo>
                  <a:lnTo>
                    <a:pt x="78060" y="221970"/>
                  </a:lnTo>
                  <a:lnTo>
                    <a:pt x="113428" y="189532"/>
                  </a:lnTo>
                  <a:lnTo>
                    <a:pt x="151667" y="159053"/>
                  </a:lnTo>
                  <a:lnTo>
                    <a:pt x="192996" y="129983"/>
                  </a:lnTo>
                  <a:lnTo>
                    <a:pt x="237632" y="101769"/>
                  </a:lnTo>
                  <a:lnTo>
                    <a:pt x="285791" y="73861"/>
                  </a:lnTo>
                  <a:lnTo>
                    <a:pt x="427137"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7" name="object 22">
              <a:extLst>
                <a:ext uri="{FF2B5EF4-FFF2-40B4-BE49-F238E27FC236}">
                  <a16:creationId xmlns:a16="http://schemas.microsoft.com/office/drawing/2014/main" id="{642F9051-FC1B-33A4-DB2D-379A82F858EA}"/>
                </a:ext>
              </a:extLst>
            </p:cNvPr>
            <p:cNvSpPr txBox="1"/>
            <p:nvPr/>
          </p:nvSpPr>
          <p:spPr>
            <a:xfrm>
              <a:off x="7115259" y="2574343"/>
              <a:ext cx="3078367" cy="2083843"/>
            </a:xfrm>
            <a:prstGeom prst="rect">
              <a:avLst/>
            </a:prstGeom>
          </p:spPr>
          <p:txBody>
            <a:bodyPr vert="horz" wrap="square" lIns="0" tIns="55449" rIns="0" bIns="0" numCol="2" rtlCol="0">
              <a:noAutofit/>
            </a:bodyPr>
            <a:lstStyle/>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Acné</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Herpes simple</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Dolor de cabeza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Nauseas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Tos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Foliculitis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Dolor </a:t>
              </a:r>
              <a:r>
                <a:rPr lang="es-ES" sz="1300" err="1">
                  <a:solidFill>
                    <a:srgbClr val="043465"/>
                  </a:solidFill>
                  <a:latin typeface="Arial" panose="020B0604020202020204" pitchFamily="34" charset="0"/>
                  <a:cs typeface="Arial" panose="020B0604020202020204" pitchFamily="34" charset="0"/>
                </a:rPr>
                <a:t>adominal</a:t>
              </a:r>
              <a:endParaRPr lang="es-ES" sz="1300">
                <a:solidFill>
                  <a:srgbClr val="043465"/>
                </a:solidFill>
                <a:latin typeface="Arial" panose="020B0604020202020204" pitchFamily="34" charset="0"/>
                <a:cs typeface="Arial" panose="020B0604020202020204" pitchFamily="34" charset="0"/>
              </a:endParaRP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Gripe</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Neutropenia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Infecciones oportunistas: eczema herpético, candidiasis esofágica.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Elevación de la </a:t>
              </a:r>
              <a:r>
                <a:rPr lang="es-ES" sz="1300" err="1">
                  <a:solidFill>
                    <a:srgbClr val="043465"/>
                  </a:solidFill>
                  <a:latin typeface="Arial" panose="020B0604020202020204" pitchFamily="34" charset="0"/>
                  <a:cs typeface="Arial" panose="020B0604020202020204" pitchFamily="34" charset="0"/>
                </a:rPr>
                <a:t>creatinquinasa</a:t>
              </a:r>
              <a:endParaRPr lang="es-ES" sz="1300">
                <a:solidFill>
                  <a:srgbClr val="043465"/>
                </a:solidFill>
                <a:latin typeface="Arial" panose="020B0604020202020204" pitchFamily="34" charset="0"/>
                <a:cs typeface="Arial" panose="020B0604020202020204" pitchFamily="34" charset="0"/>
              </a:endParaRPr>
            </a:p>
          </p:txBody>
        </p:sp>
        <p:sp>
          <p:nvSpPr>
            <p:cNvPr id="18" name="object 33">
              <a:extLst>
                <a:ext uri="{FF2B5EF4-FFF2-40B4-BE49-F238E27FC236}">
                  <a16:creationId xmlns:a16="http://schemas.microsoft.com/office/drawing/2014/main" id="{D85EE440-52BE-0CDE-F90A-FCDB929FD92C}"/>
                </a:ext>
              </a:extLst>
            </p:cNvPr>
            <p:cNvSpPr txBox="1"/>
            <p:nvPr/>
          </p:nvSpPr>
          <p:spPr>
            <a:xfrm>
              <a:off x="1365074" y="3632387"/>
              <a:ext cx="5132383" cy="1156189"/>
            </a:xfrm>
            <a:prstGeom prst="rect">
              <a:avLst/>
            </a:prstGeom>
          </p:spPr>
          <p:txBody>
            <a:bodyPr vert="horz" wrap="square" lIns="0" tIns="9627" rIns="0" bIns="0" rtlCol="0">
              <a:spAutoFit/>
            </a:bodyPr>
            <a:lstStyle/>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65 años y más</a:t>
              </a:r>
            </a:p>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Pacientes con historia de enfermedad cardiovascular ateroesclerótica y otros factores de riesgo cardiovascular (como fumadores o ex fumadores)</a:t>
              </a:r>
            </a:p>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Pacientes con factores de riesgo de neoplasia </a:t>
              </a:r>
              <a:br>
                <a:rPr lang="es-ES" sz="1200">
                  <a:solidFill>
                    <a:srgbClr val="002360"/>
                  </a:solidFill>
                  <a:latin typeface="Arial" panose="020B0604020202020204" pitchFamily="34" charset="0"/>
                  <a:cs typeface="Arial" panose="020B0604020202020204" pitchFamily="34" charset="0"/>
                </a:rPr>
              </a:br>
              <a:r>
                <a:rPr lang="es-ES" sz="1200">
                  <a:solidFill>
                    <a:srgbClr val="002360"/>
                  </a:solidFill>
                  <a:latin typeface="Arial" panose="020B0604020202020204" pitchFamily="34" charset="0"/>
                  <a:cs typeface="Arial" panose="020B0604020202020204" pitchFamily="34" charset="0"/>
                </a:rPr>
                <a:t>(</a:t>
              </a:r>
              <a:r>
                <a:rPr lang="es-ES" sz="1200" err="1">
                  <a:solidFill>
                    <a:srgbClr val="002360"/>
                  </a:solidFill>
                  <a:latin typeface="Arial" panose="020B0604020202020204" pitchFamily="34" charset="0"/>
                  <a:cs typeface="Arial" panose="020B0604020202020204" pitchFamily="34" charset="0"/>
                </a:rPr>
                <a:t>e.j</a:t>
              </a:r>
              <a:r>
                <a:rPr lang="es-ES" sz="1200">
                  <a:solidFill>
                    <a:srgbClr val="002360"/>
                  </a:solidFill>
                  <a:latin typeface="Arial" panose="020B0604020202020204" pitchFamily="34" charset="0"/>
                  <a:cs typeface="Arial" panose="020B0604020202020204" pitchFamily="34" charset="0"/>
                </a:rPr>
                <a:t>, neoplasia actual o previa)</a:t>
              </a:r>
            </a:p>
            <a:p>
              <a:pPr>
                <a:spcBef>
                  <a:spcPts val="76"/>
                </a:spcBef>
                <a:buClr>
                  <a:srgbClr val="7A45B8"/>
                </a:buClr>
                <a:tabLst>
                  <a:tab pos="96651" algn="l"/>
                </a:tabLst>
              </a:pPr>
              <a:endParaRPr lang="es-ES" sz="1200">
                <a:solidFill>
                  <a:srgbClr val="002360"/>
                </a:solidFill>
                <a:latin typeface="Arial" panose="020B0604020202020204" pitchFamily="34" charset="0"/>
                <a:cs typeface="Arial" panose="020B0604020202020204" pitchFamily="34" charset="0"/>
              </a:endParaRPr>
            </a:p>
          </p:txBody>
        </p:sp>
        <p:sp>
          <p:nvSpPr>
            <p:cNvPr id="19" name="object 34">
              <a:extLst>
                <a:ext uri="{FF2B5EF4-FFF2-40B4-BE49-F238E27FC236}">
                  <a16:creationId xmlns:a16="http://schemas.microsoft.com/office/drawing/2014/main" id="{AE32346E-B77E-A757-128D-74EADCF6FCDC}"/>
                </a:ext>
              </a:extLst>
            </p:cNvPr>
            <p:cNvSpPr/>
            <p:nvPr/>
          </p:nvSpPr>
          <p:spPr>
            <a:xfrm>
              <a:off x="1330475" y="4879325"/>
              <a:ext cx="5312532" cy="693120"/>
            </a:xfrm>
            <a:custGeom>
              <a:avLst/>
              <a:gdLst/>
              <a:ahLst/>
              <a:cxnLst/>
              <a:rect l="l" t="t" r="r" b="b"/>
              <a:pathLst>
                <a:path w="5549900" h="707390">
                  <a:moveTo>
                    <a:pt x="5455331" y="0"/>
                  </a:moveTo>
                  <a:lnTo>
                    <a:pt x="94237" y="0"/>
                  </a:lnTo>
                  <a:lnTo>
                    <a:pt x="57554" y="7405"/>
                  </a:lnTo>
                  <a:lnTo>
                    <a:pt x="27599" y="27599"/>
                  </a:lnTo>
                  <a:lnTo>
                    <a:pt x="7405" y="57554"/>
                  </a:lnTo>
                  <a:lnTo>
                    <a:pt x="0" y="94237"/>
                  </a:lnTo>
                  <a:lnTo>
                    <a:pt x="0" y="612546"/>
                  </a:lnTo>
                  <a:lnTo>
                    <a:pt x="7405" y="649230"/>
                  </a:lnTo>
                  <a:lnTo>
                    <a:pt x="27599" y="679184"/>
                  </a:lnTo>
                  <a:lnTo>
                    <a:pt x="57554" y="699379"/>
                  </a:lnTo>
                  <a:lnTo>
                    <a:pt x="94237" y="706784"/>
                  </a:lnTo>
                  <a:lnTo>
                    <a:pt x="5455331" y="706784"/>
                  </a:lnTo>
                  <a:lnTo>
                    <a:pt x="5492014" y="699379"/>
                  </a:lnTo>
                  <a:lnTo>
                    <a:pt x="5521969" y="679184"/>
                  </a:lnTo>
                  <a:lnTo>
                    <a:pt x="5542164" y="649230"/>
                  </a:lnTo>
                  <a:lnTo>
                    <a:pt x="5549569" y="612546"/>
                  </a:lnTo>
                  <a:lnTo>
                    <a:pt x="5549569" y="94237"/>
                  </a:lnTo>
                  <a:lnTo>
                    <a:pt x="5542164" y="57554"/>
                  </a:lnTo>
                  <a:lnTo>
                    <a:pt x="5521969" y="27599"/>
                  </a:lnTo>
                  <a:lnTo>
                    <a:pt x="5492014" y="7405"/>
                  </a:lnTo>
                  <a:lnTo>
                    <a:pt x="5455331" y="0"/>
                  </a:lnTo>
                  <a:close/>
                </a:path>
              </a:pathLst>
            </a:custGeom>
            <a:solidFill>
              <a:srgbClr val="192750"/>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20" name="object 35">
              <a:extLst>
                <a:ext uri="{FF2B5EF4-FFF2-40B4-BE49-F238E27FC236}">
                  <a16:creationId xmlns:a16="http://schemas.microsoft.com/office/drawing/2014/main" id="{81856BBF-2826-E779-30F6-B2201D6239E7}"/>
                </a:ext>
              </a:extLst>
            </p:cNvPr>
            <p:cNvSpPr txBox="1"/>
            <p:nvPr/>
          </p:nvSpPr>
          <p:spPr>
            <a:xfrm>
              <a:off x="1791842" y="4987341"/>
              <a:ext cx="4420105" cy="509858"/>
            </a:xfrm>
            <a:prstGeom prst="rect">
              <a:avLst/>
            </a:prstGeom>
          </p:spPr>
          <p:txBody>
            <a:bodyPr vert="horz" wrap="square" lIns="0" tIns="9627" rIns="0" bIns="0" rtlCol="0">
              <a:spAutoFit/>
            </a:bodyPr>
            <a:lstStyle/>
            <a:p>
              <a:pPr algn="ctr">
                <a:lnSpc>
                  <a:spcPts val="1325"/>
                </a:lnSpc>
                <a:spcBef>
                  <a:spcPts val="76"/>
                </a:spcBef>
              </a:pPr>
              <a:r>
                <a:rPr lang="es-ES" sz="1400" b="1">
                  <a:solidFill>
                    <a:srgbClr val="FFFFFF"/>
                  </a:solidFill>
                  <a:latin typeface="Arial" panose="020B0604020202020204" pitchFamily="34" charset="0"/>
                  <a:cs typeface="Arial" panose="020B0604020202020204" pitchFamily="34" charset="0"/>
                </a:rPr>
                <a:t>Para estos casos: Uso únicamente cuando no se disponga de otras alternativas terapéuticas y con reducción de dosis.</a:t>
              </a:r>
              <a:r>
                <a:rPr lang="es-ES" sz="1400" b="1" baseline="30000">
                  <a:solidFill>
                    <a:srgbClr val="FFFFFF"/>
                  </a:solidFill>
                  <a:latin typeface="Arial" panose="020B0604020202020204" pitchFamily="34" charset="0"/>
                  <a:cs typeface="Arial" panose="020B0604020202020204" pitchFamily="34" charset="0"/>
                </a:rPr>
                <a:t>2</a:t>
              </a:r>
            </a:p>
          </p:txBody>
        </p:sp>
        <p:sp>
          <p:nvSpPr>
            <p:cNvPr id="21" name="object 36">
              <a:extLst>
                <a:ext uri="{FF2B5EF4-FFF2-40B4-BE49-F238E27FC236}">
                  <a16:creationId xmlns:a16="http://schemas.microsoft.com/office/drawing/2014/main" id="{10F50244-C943-AA55-D368-C13528894162}"/>
                </a:ext>
              </a:extLst>
            </p:cNvPr>
            <p:cNvSpPr txBox="1"/>
            <p:nvPr/>
          </p:nvSpPr>
          <p:spPr>
            <a:xfrm>
              <a:off x="1187232" y="1801251"/>
              <a:ext cx="86264"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p:txBody>
        </p:sp>
        <p:sp>
          <p:nvSpPr>
            <p:cNvPr id="22" name="object 37">
              <a:extLst>
                <a:ext uri="{FF2B5EF4-FFF2-40B4-BE49-F238E27FC236}">
                  <a16:creationId xmlns:a16="http://schemas.microsoft.com/office/drawing/2014/main" id="{A05C9C0D-16D2-3119-D885-244673039FED}"/>
                </a:ext>
              </a:extLst>
            </p:cNvPr>
            <p:cNvSpPr txBox="1"/>
            <p:nvPr/>
          </p:nvSpPr>
          <p:spPr>
            <a:xfrm>
              <a:off x="1537943" y="2215683"/>
              <a:ext cx="2155236" cy="475093"/>
            </a:xfrm>
            <a:prstGeom prst="rect">
              <a:avLst/>
            </a:prstGeom>
          </p:spPr>
          <p:txBody>
            <a:bodyPr vert="horz" wrap="square" lIns="0" tIns="104738" rIns="0" bIns="0" rtlCol="0">
              <a:spAutoFit/>
            </a:bodyPr>
            <a:lstStyle/>
            <a:p>
              <a:pPr marL="144000" indent="-144000">
                <a:spcBef>
                  <a:spcPts val="7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Tuberculosis (TB) activa o infecciones graves activas</a:t>
              </a:r>
            </a:p>
          </p:txBody>
        </p:sp>
        <p:sp>
          <p:nvSpPr>
            <p:cNvPr id="23" name="object 38">
              <a:extLst>
                <a:ext uri="{FF2B5EF4-FFF2-40B4-BE49-F238E27FC236}">
                  <a16:creationId xmlns:a16="http://schemas.microsoft.com/office/drawing/2014/main" id="{96756BFB-1208-0357-3C54-7E3582407D89}"/>
                </a:ext>
              </a:extLst>
            </p:cNvPr>
            <p:cNvSpPr txBox="1"/>
            <p:nvPr/>
          </p:nvSpPr>
          <p:spPr>
            <a:xfrm>
              <a:off x="7092525" y="1801251"/>
              <a:ext cx="119302"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2</a:t>
              </a:r>
              <a:endParaRPr sz="1600">
                <a:latin typeface="Arial" panose="020B0604020202020204" pitchFamily="34" charset="0"/>
                <a:cs typeface="Arial" panose="020B0604020202020204" pitchFamily="34" charset="0"/>
              </a:endParaRPr>
            </a:p>
          </p:txBody>
        </p:sp>
        <p:sp>
          <p:nvSpPr>
            <p:cNvPr id="24" name="object 39">
              <a:extLst>
                <a:ext uri="{FF2B5EF4-FFF2-40B4-BE49-F238E27FC236}">
                  <a16:creationId xmlns:a16="http://schemas.microsoft.com/office/drawing/2014/main" id="{09EAF6CD-348B-2027-CB22-EB5815E09B37}"/>
                </a:ext>
              </a:extLst>
            </p:cNvPr>
            <p:cNvSpPr txBox="1"/>
            <p:nvPr/>
          </p:nvSpPr>
          <p:spPr>
            <a:xfrm>
              <a:off x="1160694" y="2991897"/>
              <a:ext cx="119761"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3</a:t>
              </a:r>
              <a:endParaRPr sz="1600">
                <a:latin typeface="Arial" panose="020B0604020202020204" pitchFamily="34" charset="0"/>
                <a:cs typeface="Arial" panose="020B0604020202020204" pitchFamily="34" charset="0"/>
              </a:endParaRPr>
            </a:p>
          </p:txBody>
        </p:sp>
        <p:sp>
          <p:nvSpPr>
            <p:cNvPr id="25" name="object 40">
              <a:extLst>
                <a:ext uri="{FF2B5EF4-FFF2-40B4-BE49-F238E27FC236}">
                  <a16:creationId xmlns:a16="http://schemas.microsoft.com/office/drawing/2014/main" id="{2A233B92-EB82-41E0-055E-5D29E87531F7}"/>
                </a:ext>
              </a:extLst>
            </p:cNvPr>
            <p:cNvSpPr txBox="1"/>
            <p:nvPr/>
          </p:nvSpPr>
          <p:spPr>
            <a:xfrm>
              <a:off x="2810986" y="3101030"/>
              <a:ext cx="2546637" cy="440608"/>
            </a:xfrm>
            <a:prstGeom prst="rect">
              <a:avLst/>
            </a:prstGeom>
          </p:spPr>
          <p:txBody>
            <a:bodyPr vert="horz" wrap="square" lIns="0" tIns="9627" rIns="0" bIns="0" rtlCol="0">
              <a:spAutoFit/>
            </a:bodyPr>
            <a:lstStyle/>
            <a:p>
              <a:pPr marL="23104" algn="ctr">
                <a:spcBef>
                  <a:spcPts val="76"/>
                </a:spcBef>
              </a:pPr>
              <a:r>
                <a:rPr lang="es-ES" sz="1400" b="1">
                  <a:solidFill>
                    <a:srgbClr val="22346A"/>
                  </a:solidFill>
                  <a:latin typeface="Arial" panose="020B0604020202020204" pitchFamily="34" charset="0"/>
                  <a:cs typeface="Arial" panose="020B0604020202020204" pitchFamily="34" charset="0"/>
                </a:rPr>
                <a:t>Alerta de seguridad: </a:t>
              </a:r>
              <a:br>
                <a:rPr lang="es-ES" sz="1400" b="1">
                  <a:solidFill>
                    <a:srgbClr val="22346A"/>
                  </a:solidFill>
                  <a:latin typeface="Arial" panose="020B0604020202020204" pitchFamily="34" charset="0"/>
                  <a:cs typeface="Arial" panose="020B0604020202020204" pitchFamily="34" charset="0"/>
                </a:rPr>
              </a:br>
              <a:r>
                <a:rPr lang="es-ES" sz="1400" b="1">
                  <a:solidFill>
                    <a:srgbClr val="22346A"/>
                  </a:solidFill>
                  <a:latin typeface="Arial" panose="020B0604020202020204" pitchFamily="34" charset="0"/>
                  <a:cs typeface="Arial" panose="020B0604020202020204" pitchFamily="34" charset="0"/>
                </a:rPr>
                <a:t>Plan de gestión de riesgos</a:t>
              </a:r>
              <a:r>
                <a:rPr lang="es-ES" sz="1400" b="1" baseline="30000">
                  <a:solidFill>
                    <a:srgbClr val="22346A"/>
                  </a:solidFill>
                  <a:latin typeface="Arial" panose="020B0604020202020204" pitchFamily="34" charset="0"/>
                  <a:cs typeface="Arial" panose="020B0604020202020204" pitchFamily="34" charset="0"/>
                </a:rPr>
                <a:t>2</a:t>
              </a:r>
            </a:p>
          </p:txBody>
        </p:sp>
        <p:sp>
          <p:nvSpPr>
            <p:cNvPr id="26" name="object 41">
              <a:extLst>
                <a:ext uri="{FF2B5EF4-FFF2-40B4-BE49-F238E27FC236}">
                  <a16:creationId xmlns:a16="http://schemas.microsoft.com/office/drawing/2014/main" id="{5D047084-9C3A-31E7-A91C-CA331DEF2574}"/>
                </a:ext>
              </a:extLst>
            </p:cNvPr>
            <p:cNvSpPr txBox="1"/>
            <p:nvPr/>
          </p:nvSpPr>
          <p:spPr>
            <a:xfrm>
              <a:off x="7401334" y="1951542"/>
              <a:ext cx="2774687" cy="211094"/>
            </a:xfrm>
            <a:prstGeom prst="rect">
              <a:avLst/>
            </a:prstGeom>
          </p:spPr>
          <p:txBody>
            <a:bodyPr vert="horz" wrap="square" lIns="0" tIns="6931" rIns="0" bIns="0" rtlCol="0">
              <a:spAutoFit/>
            </a:bodyPr>
            <a:lstStyle/>
            <a:p>
              <a:pPr marL="418180" marR="18483" indent="-395461" algn="ctr">
                <a:lnSpc>
                  <a:spcPct val="101499"/>
                </a:lnSpc>
                <a:spcBef>
                  <a:spcPts val="55"/>
                </a:spcBef>
              </a:pPr>
              <a:r>
                <a:rPr sz="1400" b="1" err="1">
                  <a:solidFill>
                    <a:srgbClr val="22346A"/>
                  </a:solidFill>
                  <a:latin typeface="Arial" panose="020B0604020202020204" pitchFamily="34" charset="0"/>
                  <a:cs typeface="Arial" panose="020B0604020202020204" pitchFamily="34" charset="0"/>
                </a:rPr>
                <a:t>Reacciones</a:t>
              </a:r>
              <a:r>
                <a:rPr sz="1400" b="1" spc="18">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adversa</a:t>
              </a:r>
              <a:r>
                <a:rPr lang="es-ES" sz="1400" b="1" spc="-6">
                  <a:solidFill>
                    <a:srgbClr val="22346A"/>
                  </a:solidFill>
                  <a:latin typeface="Arial" panose="020B0604020202020204" pitchFamily="34" charset="0"/>
                  <a:cs typeface="Arial" panose="020B0604020202020204" pitchFamily="34" charset="0"/>
                </a:rPr>
                <a:t>s</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DAFFA5F7-1AF2-77F7-6689-B5A2D128AC99}"/>
                </a:ext>
              </a:extLst>
            </p:cNvPr>
            <p:cNvSpPr txBox="1"/>
            <p:nvPr/>
          </p:nvSpPr>
          <p:spPr>
            <a:xfrm>
              <a:off x="1570506" y="1894935"/>
              <a:ext cx="516026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825"/>
                </a:spcBef>
                <a:spcAft>
                  <a:spcPts val="0"/>
                </a:spcAft>
                <a:buClrTx/>
                <a:buSzTx/>
                <a:buFontTx/>
                <a:buNone/>
                <a:tabLst/>
                <a:defRPr/>
              </a:pPr>
              <a:r>
                <a:rPr kumimoji="0" lang="es-E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Contraindicaciones</a:t>
              </a:r>
              <a:r>
                <a:rPr kumimoji="0" lang="es-ES" sz="1100" b="1" i="0" u="none" strike="noStrike" kern="1200" cap="none" spc="-9" normalizeH="0" baseline="31400" noProof="0">
                  <a:ln>
                    <a:noFill/>
                  </a:ln>
                  <a:solidFill>
                    <a:srgbClr val="22346A"/>
                  </a:solidFill>
                  <a:effectLst/>
                  <a:uLnTx/>
                  <a:uFillTx/>
                  <a:latin typeface="Arial" panose="020B0604020202020204" pitchFamily="34" charset="0"/>
                  <a:ea typeface="+mn-ea"/>
                  <a:cs typeface="Arial" panose="020B0604020202020204" pitchFamily="34" charset="0"/>
                </a:rPr>
                <a:t>1</a:t>
              </a:r>
              <a:endParaRPr kumimoji="0" lang="es-ES" sz="1100" b="0" i="0" u="none" strike="noStrike" kern="1200" cap="none" spc="0" normalizeH="0" baseline="314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object 37">
              <a:extLst>
                <a:ext uri="{FF2B5EF4-FFF2-40B4-BE49-F238E27FC236}">
                  <a16:creationId xmlns:a16="http://schemas.microsoft.com/office/drawing/2014/main" id="{17B7B7F1-D232-6409-434A-C858382A24FB}"/>
                </a:ext>
              </a:extLst>
            </p:cNvPr>
            <p:cNvSpPr txBox="1"/>
            <p:nvPr/>
          </p:nvSpPr>
          <p:spPr>
            <a:xfrm>
              <a:off x="3867236" y="2194975"/>
              <a:ext cx="2043848" cy="500741"/>
            </a:xfrm>
            <a:prstGeom prst="rect">
              <a:avLst/>
            </a:prstGeom>
          </p:spPr>
          <p:txBody>
            <a:bodyPr vert="horz" wrap="square" lIns="0" tIns="104738" rIns="0" bIns="0" rtlCol="0">
              <a:spAutoFit/>
            </a:bodyPr>
            <a:lstStyle/>
            <a:p>
              <a:pPr marL="144000" indent="-144000">
                <a:spcBef>
                  <a:spcPts val="1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Insuficiencia hepática grave</a:t>
              </a:r>
            </a:p>
            <a:p>
              <a:pPr marL="144000" indent="-144000">
                <a:spcBef>
                  <a:spcPts val="1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Embarazo</a:t>
              </a:r>
            </a:p>
          </p:txBody>
        </p:sp>
      </p:grpSp>
    </p:spTree>
    <p:extLst>
      <p:ext uri="{BB962C8B-B14F-4D97-AF65-F5344CB8AC3E}">
        <p14:creationId xmlns:p14="http://schemas.microsoft.com/office/powerpoint/2010/main" val="220088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D8AF-B02E-5F3E-9DF3-9EDD31F0F21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94BA5D4-4D45-7FC1-E885-2C52EC4852C5}"/>
              </a:ext>
            </a:extLst>
          </p:cNvPr>
          <p:cNvSpPr>
            <a:spLocks noGrp="1"/>
          </p:cNvSpPr>
          <p:nvPr>
            <p:ph type="title"/>
          </p:nvPr>
        </p:nvSpPr>
        <p:spPr/>
        <p:txBody>
          <a:bodyPr/>
          <a:lstStyle/>
          <a:p>
            <a:pPr>
              <a:lnSpc>
                <a:spcPct val="100000"/>
              </a:lnSpc>
            </a:pPr>
            <a:r>
              <a:rPr lang="es-ES" sz="2000"/>
              <a:t>Perfiles contraindicados y/o con precaución de uso a iJAKs</a:t>
            </a:r>
            <a:r>
              <a:rPr lang="es-ES" sz="2000" baseline="30000"/>
              <a:t>1-3</a:t>
            </a:r>
          </a:p>
        </p:txBody>
      </p:sp>
      <p:graphicFrame>
        <p:nvGraphicFramePr>
          <p:cNvPr id="6" name="Tabla 5">
            <a:extLst>
              <a:ext uri="{FF2B5EF4-FFF2-40B4-BE49-F238E27FC236}">
                <a16:creationId xmlns:a16="http://schemas.microsoft.com/office/drawing/2014/main" id="{48E99D7E-BE61-8FAC-0F85-413729DD6D0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7" name="object 27">
            <a:extLst>
              <a:ext uri="{FF2B5EF4-FFF2-40B4-BE49-F238E27FC236}">
                <a16:creationId xmlns:a16="http://schemas.microsoft.com/office/drawing/2014/main" id="{CC4E0BF5-02A0-F1AB-0D18-9B62561AE6F1}"/>
              </a:ext>
            </a:extLst>
          </p:cNvPr>
          <p:cNvSpPr txBox="1"/>
          <p:nvPr/>
        </p:nvSpPr>
        <p:spPr>
          <a:xfrm>
            <a:off x="1285333" y="1442878"/>
            <a:ext cx="3393537" cy="867546"/>
          </a:xfrm>
          <a:prstGeom prst="rect">
            <a:avLst/>
          </a:prstGeom>
        </p:spPr>
        <p:txBody>
          <a:bodyPr vert="horz" wrap="square" lIns="0" tIns="36196" rIns="0" bIns="0" rtlCol="0">
            <a:spAutoFit/>
          </a:bodyPr>
          <a:lstStyle/>
          <a:p>
            <a:pPr algn="r"/>
            <a:r>
              <a:rPr lang="es-ES" sz="1400" b="1" dirty="0">
                <a:solidFill>
                  <a:srgbClr val="0C3169"/>
                </a:solidFill>
                <a:cs typeface="Goldplay Bold"/>
              </a:rPr>
              <a:t>Infecciones sistémicas</a:t>
            </a:r>
            <a:r>
              <a:rPr lang="es-ES" sz="1400" b="1" baseline="30000" dirty="0">
                <a:solidFill>
                  <a:srgbClr val="0C3169"/>
                </a:solidFill>
                <a:cs typeface="Goldplay Bold"/>
              </a:rPr>
              <a:t>2,3</a:t>
            </a:r>
            <a:endParaRPr sz="1400" baseline="30000" dirty="0">
              <a:cs typeface="Goldplay"/>
            </a:endParaRPr>
          </a:p>
          <a:p>
            <a:pPr algn="r"/>
            <a:r>
              <a:rPr lang="es-ES" sz="1000" dirty="0">
                <a:solidFill>
                  <a:srgbClr val="002360"/>
                </a:solidFill>
                <a:cs typeface="Goldplay"/>
              </a:rPr>
              <a:t>Tuberculosis (o hayan estado en zonas de TB endémica),</a:t>
            </a:r>
          </a:p>
          <a:p>
            <a:pPr algn="r"/>
            <a:r>
              <a:rPr lang="es-ES" sz="1000" dirty="0">
                <a:solidFill>
                  <a:srgbClr val="002360"/>
                </a:solidFill>
                <a:cs typeface="Goldplay"/>
              </a:rPr>
              <a:t>Virales (herpes simple, herpes zóster, neumonía)</a:t>
            </a:r>
          </a:p>
          <a:p>
            <a:pPr algn="r"/>
            <a:r>
              <a:rPr lang="es-ES" sz="1000" dirty="0">
                <a:solidFill>
                  <a:srgbClr val="002360"/>
                </a:solidFill>
                <a:cs typeface="Goldplay"/>
              </a:rPr>
              <a:t>Micosis</a:t>
            </a:r>
          </a:p>
          <a:p>
            <a:pPr algn="r"/>
            <a:r>
              <a:rPr lang="es-ES" sz="1000" dirty="0">
                <a:solidFill>
                  <a:srgbClr val="002360"/>
                </a:solidFill>
                <a:cs typeface="Goldplay"/>
              </a:rPr>
              <a:t>Diabéticos</a:t>
            </a:r>
          </a:p>
        </p:txBody>
      </p:sp>
      <p:sp>
        <p:nvSpPr>
          <p:cNvPr id="23" name="CuadroTexto 22">
            <a:extLst>
              <a:ext uri="{FF2B5EF4-FFF2-40B4-BE49-F238E27FC236}">
                <a16:creationId xmlns:a16="http://schemas.microsoft.com/office/drawing/2014/main" id="{5E50D7CD-70F6-67C4-F1E6-9C9B1881F384}"/>
              </a:ext>
            </a:extLst>
          </p:cNvPr>
          <p:cNvSpPr txBox="1"/>
          <p:nvPr/>
        </p:nvSpPr>
        <p:spPr>
          <a:xfrm>
            <a:off x="1507142" y="6096947"/>
            <a:ext cx="9177716" cy="523220"/>
          </a:xfrm>
          <a:prstGeom prst="rect">
            <a:avLst/>
          </a:prstGeom>
          <a:noFill/>
        </p:spPr>
        <p:txBody>
          <a:bodyPr wrap="square" rtlCol="0">
            <a:spAutoFit/>
          </a:bodyPr>
          <a:lstStyle/>
          <a:p>
            <a:r>
              <a:rPr lang="es-ES" sz="700" b="1" dirty="0">
                <a:solidFill>
                  <a:srgbClr val="646464"/>
                </a:solidFill>
              </a:rPr>
              <a:t>DA: </a:t>
            </a:r>
            <a:r>
              <a:rPr lang="es-ES" sz="700" dirty="0">
                <a:solidFill>
                  <a:srgbClr val="646464"/>
                </a:solidFill>
              </a:rPr>
              <a:t>dermatitis atópica.</a:t>
            </a:r>
          </a:p>
          <a:p>
            <a:r>
              <a:rPr lang="es-ES" sz="700" b="1" dirty="0">
                <a:solidFill>
                  <a:srgbClr val="646464"/>
                </a:solidFill>
              </a:rPr>
              <a:t>1. </a:t>
            </a:r>
            <a:r>
              <a:rPr lang="es-ES" sz="700" dirty="0">
                <a:solidFill>
                  <a:srgbClr val="646464"/>
                </a:solidFill>
              </a:rPr>
              <a:t>Ficha técnica de </a:t>
            </a:r>
            <a:r>
              <a:rPr lang="es-ES" sz="700" dirty="0" err="1">
                <a:solidFill>
                  <a:srgbClr val="646464"/>
                </a:solidFill>
              </a:rPr>
              <a:t>Olumiant</a:t>
            </a:r>
            <a:r>
              <a:rPr lang="es-ES" sz="700" baseline="30000" dirty="0">
                <a:solidFill>
                  <a:srgbClr val="646464"/>
                </a:solidFill>
              </a:rPr>
              <a:t>®</a:t>
            </a:r>
            <a:r>
              <a:rPr lang="es-ES" sz="700" dirty="0">
                <a:solidFill>
                  <a:srgbClr val="646464"/>
                </a:solidFill>
              </a:rPr>
              <a:t> (</a:t>
            </a:r>
            <a:r>
              <a:rPr lang="es-ES" sz="700" dirty="0" err="1">
                <a:solidFill>
                  <a:srgbClr val="646464"/>
                </a:solidFill>
              </a:rPr>
              <a:t>baricitinib</a:t>
            </a:r>
            <a:r>
              <a:rPr lang="es-ES" sz="700" dirty="0">
                <a:solidFill>
                  <a:srgbClr val="646464"/>
                </a:solidFill>
              </a:rPr>
              <a:t>). Disponible en: https://cima.aemps.es/cima/dochtml/ft/1161170010/FT_1161170010.html. Último acceso: diciembre 2025.</a:t>
            </a:r>
          </a:p>
          <a:p>
            <a:r>
              <a:rPr lang="es-ES" sz="700" b="1" dirty="0">
                <a:solidFill>
                  <a:srgbClr val="646464"/>
                </a:solidFill>
              </a:rPr>
              <a:t>2. </a:t>
            </a:r>
            <a:r>
              <a:rPr lang="es-ES" sz="700" dirty="0">
                <a:solidFill>
                  <a:srgbClr val="646464"/>
                </a:solidFill>
              </a:rPr>
              <a:t>Ficha técnica de </a:t>
            </a:r>
            <a:r>
              <a:rPr lang="es-ES" sz="700" dirty="0" err="1">
                <a:solidFill>
                  <a:srgbClr val="646464"/>
                </a:solidFill>
              </a:rPr>
              <a:t>Rinvoq</a:t>
            </a:r>
            <a:r>
              <a:rPr lang="es-ES" sz="700" baseline="30000" dirty="0">
                <a:solidFill>
                  <a:srgbClr val="646464"/>
                </a:solidFill>
              </a:rPr>
              <a:t>®</a:t>
            </a:r>
            <a:r>
              <a:rPr lang="es-ES" sz="700" dirty="0">
                <a:solidFill>
                  <a:srgbClr val="646464"/>
                </a:solidFill>
              </a:rPr>
              <a:t> (</a:t>
            </a:r>
            <a:r>
              <a:rPr lang="es-ES" sz="700" dirty="0" err="1">
                <a:solidFill>
                  <a:srgbClr val="646464"/>
                </a:solidFill>
              </a:rPr>
              <a:t>upadacitinib</a:t>
            </a:r>
            <a:r>
              <a:rPr lang="es-ES" sz="700" dirty="0">
                <a:solidFill>
                  <a:srgbClr val="646464"/>
                </a:solidFill>
              </a:rPr>
              <a:t>). Disponible en: https://cima.aemps.es/cima/dochtml/ft/1191404001/FT_1191404001.html. Último acceso: diciembre 2025.</a:t>
            </a:r>
          </a:p>
          <a:p>
            <a:r>
              <a:rPr lang="es-ES" sz="700" b="1" dirty="0">
                <a:solidFill>
                  <a:srgbClr val="646464"/>
                </a:solidFill>
              </a:rPr>
              <a:t>3. </a:t>
            </a:r>
            <a:r>
              <a:rPr lang="es-ES" sz="700" dirty="0">
                <a:solidFill>
                  <a:srgbClr val="646464"/>
                </a:solidFill>
              </a:rPr>
              <a:t>Ficha técnica de </a:t>
            </a:r>
            <a:r>
              <a:rPr lang="es-ES" sz="700" dirty="0" err="1">
                <a:solidFill>
                  <a:srgbClr val="646464"/>
                </a:solidFill>
              </a:rPr>
              <a:t>Cibinqo</a:t>
            </a:r>
            <a:r>
              <a:rPr lang="es-ES" sz="700" baseline="30000" dirty="0">
                <a:solidFill>
                  <a:srgbClr val="646464"/>
                </a:solidFill>
              </a:rPr>
              <a:t>®</a:t>
            </a:r>
            <a:r>
              <a:rPr lang="es-ES" sz="700" dirty="0">
                <a:solidFill>
                  <a:srgbClr val="646464"/>
                </a:solidFill>
              </a:rPr>
              <a:t> (</a:t>
            </a:r>
            <a:r>
              <a:rPr lang="es-ES" sz="700" dirty="0" err="1">
                <a:solidFill>
                  <a:srgbClr val="646464"/>
                </a:solidFill>
              </a:rPr>
              <a:t>abrocitinib</a:t>
            </a:r>
            <a:r>
              <a:rPr lang="es-ES" sz="700" dirty="0">
                <a:solidFill>
                  <a:srgbClr val="646464"/>
                </a:solidFill>
              </a:rPr>
              <a:t>). Disponible en: https://cima.aemps.es/cima/dochtml/ft/1211593009/FT_1211593009.html. Último acceso: diciembre 2025.</a:t>
            </a:r>
          </a:p>
        </p:txBody>
      </p:sp>
      <p:sp>
        <p:nvSpPr>
          <p:cNvPr id="24" name="object 13">
            <a:extLst>
              <a:ext uri="{FF2B5EF4-FFF2-40B4-BE49-F238E27FC236}">
                <a16:creationId xmlns:a16="http://schemas.microsoft.com/office/drawing/2014/main" id="{5BE82276-E8A7-7989-4B38-31B09E373784}"/>
              </a:ext>
            </a:extLst>
          </p:cNvPr>
          <p:cNvSpPr txBox="1"/>
          <p:nvPr/>
        </p:nvSpPr>
        <p:spPr>
          <a:xfrm>
            <a:off x="6576681" y="4771294"/>
            <a:ext cx="3794309" cy="225165"/>
          </a:xfrm>
          <a:prstGeom prst="rect">
            <a:avLst/>
          </a:prstGeom>
        </p:spPr>
        <p:txBody>
          <a:bodyPr vert="horz" wrap="square" lIns="0" tIns="9627" rIns="0" bIns="0" rtlCol="0">
            <a:spAutoFit/>
          </a:bodyPr>
          <a:lstStyle/>
          <a:p>
            <a:pPr marL="7701">
              <a:spcBef>
                <a:spcPts val="76"/>
              </a:spcBef>
            </a:pPr>
            <a:r>
              <a:rPr lang="es-ES" sz="1400" b="1" spc="-6" dirty="0">
                <a:solidFill>
                  <a:srgbClr val="002360"/>
                </a:solidFill>
                <a:cs typeface="Goldplay Bold"/>
              </a:rPr>
              <a:t>Riesgo de neoplasia actual o previa</a:t>
            </a:r>
            <a:r>
              <a:rPr lang="es-ES" sz="1400" b="1" spc="-6" baseline="30000" dirty="0">
                <a:solidFill>
                  <a:srgbClr val="002360"/>
                </a:solidFill>
                <a:cs typeface="Goldplay Bold"/>
              </a:rPr>
              <a:t>1,2,3</a:t>
            </a:r>
          </a:p>
        </p:txBody>
      </p:sp>
      <p:pic>
        <p:nvPicPr>
          <p:cNvPr id="25" name="object 20">
            <a:extLst>
              <a:ext uri="{FF2B5EF4-FFF2-40B4-BE49-F238E27FC236}">
                <a16:creationId xmlns:a16="http://schemas.microsoft.com/office/drawing/2014/main" id="{BDF8D14A-C1D6-ADC2-8EC6-6D70861DBFD0}"/>
              </a:ext>
            </a:extLst>
          </p:cNvPr>
          <p:cNvPicPr/>
          <p:nvPr/>
        </p:nvPicPr>
        <p:blipFill>
          <a:blip r:embed="rId3" cstate="print"/>
          <a:stretch>
            <a:fillRect/>
          </a:stretch>
        </p:blipFill>
        <p:spPr>
          <a:xfrm>
            <a:off x="6352730" y="1959218"/>
            <a:ext cx="110632" cy="110632"/>
          </a:xfrm>
          <a:prstGeom prst="rect">
            <a:avLst/>
          </a:prstGeom>
        </p:spPr>
      </p:pic>
      <p:sp>
        <p:nvSpPr>
          <p:cNvPr id="32" name="object 21">
            <a:extLst>
              <a:ext uri="{FF2B5EF4-FFF2-40B4-BE49-F238E27FC236}">
                <a16:creationId xmlns:a16="http://schemas.microsoft.com/office/drawing/2014/main" id="{0DF9DD42-68EE-9CE8-8425-A412BC67ACC6}"/>
              </a:ext>
            </a:extLst>
          </p:cNvPr>
          <p:cNvSpPr txBox="1"/>
          <p:nvPr/>
        </p:nvSpPr>
        <p:spPr>
          <a:xfrm>
            <a:off x="6475471" y="1905304"/>
            <a:ext cx="3387689" cy="211284"/>
          </a:xfrm>
          <a:prstGeom prst="rect">
            <a:avLst/>
          </a:prstGeom>
        </p:spPr>
        <p:txBody>
          <a:bodyPr vert="horz" wrap="square" lIns="0" tIns="770" rIns="0" bIns="0" rtlCol="0">
            <a:spAutoFit/>
          </a:bodyPr>
          <a:lstStyle/>
          <a:p>
            <a:pPr marL="38506" marR="933395">
              <a:lnSpc>
                <a:spcPct val="105000"/>
              </a:lnSpc>
              <a:spcBef>
                <a:spcPts val="6"/>
              </a:spcBef>
            </a:pPr>
            <a:r>
              <a:rPr sz="1400" b="1" dirty="0">
                <a:solidFill>
                  <a:srgbClr val="0C3169"/>
                </a:solidFill>
                <a:cs typeface="Goldplay Bold"/>
              </a:rPr>
              <a:t>Edad</a:t>
            </a:r>
            <a:r>
              <a:rPr sz="1400" b="1" spc="18" dirty="0">
                <a:solidFill>
                  <a:srgbClr val="0C3169"/>
                </a:solidFill>
                <a:cs typeface="Goldplay Bold"/>
              </a:rPr>
              <a:t> </a:t>
            </a:r>
            <a:r>
              <a:rPr sz="1400" b="1" dirty="0">
                <a:solidFill>
                  <a:srgbClr val="0C3169"/>
                </a:solidFill>
                <a:cs typeface="Goldplay Bold"/>
              </a:rPr>
              <a:t>avanzada</a:t>
            </a:r>
            <a:r>
              <a:rPr sz="1400" b="1" spc="55" dirty="0">
                <a:solidFill>
                  <a:srgbClr val="0C3169"/>
                </a:solidFill>
                <a:cs typeface="Goldplay Bold"/>
              </a:rPr>
              <a:t> </a:t>
            </a:r>
            <a:r>
              <a:rPr sz="1400" b="1" dirty="0">
                <a:solidFill>
                  <a:srgbClr val="0C3169"/>
                </a:solidFill>
                <a:cs typeface="Goldplay Bold"/>
              </a:rPr>
              <a:t>&gt;65 </a:t>
            </a:r>
            <a:r>
              <a:rPr sz="1400" b="1" spc="-12" dirty="0" err="1">
                <a:solidFill>
                  <a:srgbClr val="0C3169"/>
                </a:solidFill>
                <a:cs typeface="Goldplay Bold"/>
              </a:rPr>
              <a:t>años</a:t>
            </a:r>
            <a:r>
              <a:rPr lang="es-ES" sz="1400" b="1" spc="-12" baseline="30000" dirty="0">
                <a:solidFill>
                  <a:srgbClr val="0C3169"/>
                </a:solidFill>
                <a:cs typeface="Goldplay Bold"/>
              </a:rPr>
              <a:t>1,2,3</a:t>
            </a:r>
            <a:endParaRPr sz="1400" baseline="30000" dirty="0">
              <a:cs typeface="Goldplay"/>
            </a:endParaRPr>
          </a:p>
        </p:txBody>
      </p:sp>
      <p:pic>
        <p:nvPicPr>
          <p:cNvPr id="33" name="object 24">
            <a:extLst>
              <a:ext uri="{FF2B5EF4-FFF2-40B4-BE49-F238E27FC236}">
                <a16:creationId xmlns:a16="http://schemas.microsoft.com/office/drawing/2014/main" id="{E9D1D115-012B-1585-CC09-5114729B371B}"/>
              </a:ext>
            </a:extLst>
          </p:cNvPr>
          <p:cNvPicPr/>
          <p:nvPr/>
        </p:nvPicPr>
        <p:blipFill>
          <a:blip r:embed="rId4" cstate="print"/>
          <a:stretch>
            <a:fillRect/>
          </a:stretch>
        </p:blipFill>
        <p:spPr>
          <a:xfrm>
            <a:off x="4081081" y="2128016"/>
            <a:ext cx="2950193" cy="2797317"/>
          </a:xfrm>
          <a:prstGeom prst="rect">
            <a:avLst/>
          </a:prstGeom>
        </p:spPr>
      </p:pic>
      <p:pic>
        <p:nvPicPr>
          <p:cNvPr id="34" name="object 26">
            <a:extLst>
              <a:ext uri="{FF2B5EF4-FFF2-40B4-BE49-F238E27FC236}">
                <a16:creationId xmlns:a16="http://schemas.microsoft.com/office/drawing/2014/main" id="{61009C5F-1C2B-596B-F6F5-DDC63116FD53}"/>
              </a:ext>
            </a:extLst>
          </p:cNvPr>
          <p:cNvPicPr/>
          <p:nvPr/>
        </p:nvPicPr>
        <p:blipFill>
          <a:blip r:embed="rId5" cstate="print"/>
          <a:stretch>
            <a:fillRect/>
          </a:stretch>
        </p:blipFill>
        <p:spPr>
          <a:xfrm>
            <a:off x="2388373" y="1531262"/>
            <a:ext cx="110632" cy="110632"/>
          </a:xfrm>
          <a:prstGeom prst="rect">
            <a:avLst/>
          </a:prstGeom>
        </p:spPr>
      </p:pic>
      <p:sp>
        <p:nvSpPr>
          <p:cNvPr id="35" name="object 29">
            <a:extLst>
              <a:ext uri="{FF2B5EF4-FFF2-40B4-BE49-F238E27FC236}">
                <a16:creationId xmlns:a16="http://schemas.microsoft.com/office/drawing/2014/main" id="{ACD72200-7E65-AA56-A984-395A183100AC}"/>
              </a:ext>
            </a:extLst>
          </p:cNvPr>
          <p:cNvSpPr txBox="1"/>
          <p:nvPr/>
        </p:nvSpPr>
        <p:spPr>
          <a:xfrm>
            <a:off x="897088" y="3904588"/>
            <a:ext cx="2869586" cy="176433"/>
          </a:xfrm>
          <a:prstGeom prst="rect">
            <a:avLst/>
          </a:prstGeom>
        </p:spPr>
        <p:txBody>
          <a:bodyPr vert="horz" wrap="square" lIns="0" tIns="9627" rIns="0" bIns="0" rtlCol="0">
            <a:spAutoFit/>
          </a:bodyPr>
          <a:lstStyle/>
          <a:p>
            <a:pPr marR="3081" algn="r">
              <a:lnSpc>
                <a:spcPts val="1255"/>
              </a:lnSpc>
              <a:spcBef>
                <a:spcPts val="76"/>
              </a:spcBef>
            </a:pPr>
            <a:r>
              <a:rPr lang="es-ES" sz="1400" b="1" dirty="0">
                <a:solidFill>
                  <a:srgbClr val="0C3169"/>
                </a:solidFill>
                <a:cs typeface="Goldplay Bold"/>
              </a:rPr>
              <a:t>Mujer con deseo gestacional</a:t>
            </a:r>
            <a:r>
              <a:rPr lang="es-ES" sz="1400" b="1" baseline="30000" dirty="0">
                <a:solidFill>
                  <a:srgbClr val="0C3169"/>
                </a:solidFill>
                <a:cs typeface="Goldplay Bold"/>
              </a:rPr>
              <a:t>1,2,3</a:t>
            </a:r>
          </a:p>
        </p:txBody>
      </p:sp>
      <p:sp>
        <p:nvSpPr>
          <p:cNvPr id="36" name="object 6">
            <a:extLst>
              <a:ext uri="{FF2B5EF4-FFF2-40B4-BE49-F238E27FC236}">
                <a16:creationId xmlns:a16="http://schemas.microsoft.com/office/drawing/2014/main" id="{D092957C-035D-B1B0-F585-90A4D2E31421}"/>
              </a:ext>
            </a:extLst>
          </p:cNvPr>
          <p:cNvSpPr txBox="1"/>
          <p:nvPr/>
        </p:nvSpPr>
        <p:spPr>
          <a:xfrm>
            <a:off x="10027405" y="1452078"/>
            <a:ext cx="1508233" cy="596536"/>
          </a:xfrm>
          <a:prstGeom prst="rect">
            <a:avLst/>
          </a:prstGeom>
        </p:spPr>
        <p:txBody>
          <a:bodyPr vert="horz" wrap="square" lIns="0" tIns="44667" rIns="0" bIns="0" rtlCol="0">
            <a:spAutoFit/>
          </a:bodyPr>
          <a:lstStyle/>
          <a:p>
            <a:pPr marL="7701">
              <a:spcBef>
                <a:spcPts val="352"/>
              </a:spcBef>
            </a:pPr>
            <a:r>
              <a:rPr sz="1000" spc="-6" dirty="0">
                <a:solidFill>
                  <a:srgbClr val="0C3169"/>
                </a:solidFill>
                <a:cs typeface="Goldplay"/>
              </a:rPr>
              <a:t>Contraindicado</a:t>
            </a:r>
            <a:endParaRPr sz="1000">
              <a:cs typeface="Goldplay"/>
            </a:endParaRPr>
          </a:p>
          <a:p>
            <a:pPr marL="7701">
              <a:spcBef>
                <a:spcPts val="293"/>
              </a:spcBef>
            </a:pPr>
            <a:r>
              <a:rPr sz="1000" dirty="0">
                <a:solidFill>
                  <a:srgbClr val="0C3169"/>
                </a:solidFill>
                <a:cs typeface="Goldplay"/>
              </a:rPr>
              <a:t>Uso</a:t>
            </a:r>
            <a:r>
              <a:rPr sz="1000" spc="27" dirty="0">
                <a:solidFill>
                  <a:srgbClr val="0C3169"/>
                </a:solidFill>
                <a:cs typeface="Goldplay"/>
              </a:rPr>
              <a:t> </a:t>
            </a:r>
            <a:r>
              <a:rPr sz="1000" dirty="0">
                <a:solidFill>
                  <a:srgbClr val="0C3169"/>
                </a:solidFill>
                <a:cs typeface="Goldplay"/>
              </a:rPr>
              <a:t>con</a:t>
            </a:r>
            <a:r>
              <a:rPr sz="1000" spc="27" dirty="0">
                <a:solidFill>
                  <a:srgbClr val="0C3169"/>
                </a:solidFill>
                <a:cs typeface="Goldplay"/>
              </a:rPr>
              <a:t> </a:t>
            </a:r>
            <a:r>
              <a:rPr sz="1000" spc="-6" dirty="0">
                <a:solidFill>
                  <a:srgbClr val="0C3169"/>
                </a:solidFill>
                <a:cs typeface="Goldplay"/>
              </a:rPr>
              <a:t>precaución</a:t>
            </a:r>
            <a:endParaRPr sz="1000">
              <a:cs typeface="Goldplay"/>
            </a:endParaRPr>
          </a:p>
          <a:p>
            <a:pPr marL="7701">
              <a:spcBef>
                <a:spcPts val="394"/>
              </a:spcBef>
            </a:pPr>
            <a:r>
              <a:rPr sz="1000" dirty="0">
                <a:solidFill>
                  <a:srgbClr val="0C3169"/>
                </a:solidFill>
                <a:cs typeface="Goldplay"/>
              </a:rPr>
              <a:t>No</a:t>
            </a:r>
            <a:r>
              <a:rPr sz="1000" spc="42" dirty="0">
                <a:solidFill>
                  <a:srgbClr val="0C3169"/>
                </a:solidFill>
                <a:cs typeface="Goldplay"/>
              </a:rPr>
              <a:t> </a:t>
            </a:r>
            <a:r>
              <a:rPr sz="1000" dirty="0">
                <a:solidFill>
                  <a:srgbClr val="0C3169"/>
                </a:solidFill>
                <a:cs typeface="Goldplay"/>
              </a:rPr>
              <a:t>recomendado</a:t>
            </a:r>
            <a:r>
              <a:rPr sz="1000" spc="45" dirty="0">
                <a:solidFill>
                  <a:srgbClr val="0C3169"/>
                </a:solidFill>
                <a:cs typeface="Goldplay"/>
              </a:rPr>
              <a:t> </a:t>
            </a:r>
            <a:r>
              <a:rPr sz="1000" dirty="0">
                <a:solidFill>
                  <a:srgbClr val="0C3169"/>
                </a:solidFill>
                <a:cs typeface="Goldplay"/>
              </a:rPr>
              <a:t>en</a:t>
            </a:r>
            <a:r>
              <a:rPr sz="1000" spc="45" dirty="0">
                <a:solidFill>
                  <a:srgbClr val="0C3169"/>
                </a:solidFill>
                <a:cs typeface="Goldplay"/>
              </a:rPr>
              <a:t> </a:t>
            </a:r>
            <a:r>
              <a:rPr sz="1000" spc="-15" dirty="0">
                <a:solidFill>
                  <a:srgbClr val="0C3169"/>
                </a:solidFill>
                <a:cs typeface="Goldplay"/>
              </a:rPr>
              <a:t>DA</a:t>
            </a:r>
            <a:endParaRPr sz="1000">
              <a:cs typeface="Goldplay"/>
            </a:endParaRPr>
          </a:p>
        </p:txBody>
      </p:sp>
      <p:pic>
        <p:nvPicPr>
          <p:cNvPr id="37" name="object 18">
            <a:extLst>
              <a:ext uri="{FF2B5EF4-FFF2-40B4-BE49-F238E27FC236}">
                <a16:creationId xmlns:a16="http://schemas.microsoft.com/office/drawing/2014/main" id="{7903E44D-8035-A831-9D47-3C29B13EE2D7}"/>
              </a:ext>
            </a:extLst>
          </p:cNvPr>
          <p:cNvPicPr/>
          <p:nvPr/>
        </p:nvPicPr>
        <p:blipFill>
          <a:blip r:embed="rId6" cstate="print"/>
          <a:stretch>
            <a:fillRect/>
          </a:stretch>
        </p:blipFill>
        <p:spPr>
          <a:xfrm>
            <a:off x="9740089" y="1722430"/>
            <a:ext cx="137678" cy="137670"/>
          </a:xfrm>
          <a:prstGeom prst="rect">
            <a:avLst/>
          </a:prstGeom>
        </p:spPr>
      </p:pic>
      <p:pic>
        <p:nvPicPr>
          <p:cNvPr id="38" name="object 19">
            <a:extLst>
              <a:ext uri="{FF2B5EF4-FFF2-40B4-BE49-F238E27FC236}">
                <a16:creationId xmlns:a16="http://schemas.microsoft.com/office/drawing/2014/main" id="{5FB09294-CA32-F50A-460C-4140CC17C686}"/>
              </a:ext>
            </a:extLst>
          </p:cNvPr>
          <p:cNvPicPr/>
          <p:nvPr/>
        </p:nvPicPr>
        <p:blipFill>
          <a:blip r:embed="rId7" cstate="print"/>
          <a:stretch>
            <a:fillRect/>
          </a:stretch>
        </p:blipFill>
        <p:spPr>
          <a:xfrm>
            <a:off x="9740089" y="1514278"/>
            <a:ext cx="137678" cy="137670"/>
          </a:xfrm>
          <a:prstGeom prst="rect">
            <a:avLst/>
          </a:prstGeom>
        </p:spPr>
      </p:pic>
      <p:pic>
        <p:nvPicPr>
          <p:cNvPr id="39" name="object 22">
            <a:extLst>
              <a:ext uri="{FF2B5EF4-FFF2-40B4-BE49-F238E27FC236}">
                <a16:creationId xmlns:a16="http://schemas.microsoft.com/office/drawing/2014/main" id="{1E0C5C38-D399-76D4-6134-5B5A4BB421D9}"/>
              </a:ext>
            </a:extLst>
          </p:cNvPr>
          <p:cNvPicPr/>
          <p:nvPr/>
        </p:nvPicPr>
        <p:blipFill>
          <a:blip r:embed="rId8" cstate="print"/>
          <a:stretch>
            <a:fillRect/>
          </a:stretch>
        </p:blipFill>
        <p:spPr>
          <a:xfrm>
            <a:off x="9748389" y="1930583"/>
            <a:ext cx="139210" cy="137670"/>
          </a:xfrm>
          <a:prstGeom prst="rect">
            <a:avLst/>
          </a:prstGeom>
        </p:spPr>
      </p:pic>
      <p:sp>
        <p:nvSpPr>
          <p:cNvPr id="40" name="object 21">
            <a:extLst>
              <a:ext uri="{FF2B5EF4-FFF2-40B4-BE49-F238E27FC236}">
                <a16:creationId xmlns:a16="http://schemas.microsoft.com/office/drawing/2014/main" id="{495A0007-7D95-227C-015D-4D19F25A989C}"/>
              </a:ext>
            </a:extLst>
          </p:cNvPr>
          <p:cNvSpPr txBox="1"/>
          <p:nvPr/>
        </p:nvSpPr>
        <p:spPr>
          <a:xfrm>
            <a:off x="7257056" y="2571604"/>
            <a:ext cx="3438749" cy="834019"/>
          </a:xfrm>
          <a:prstGeom prst="rect">
            <a:avLst/>
          </a:prstGeom>
        </p:spPr>
        <p:txBody>
          <a:bodyPr vert="horz" wrap="square" lIns="0" tIns="770" rIns="0" bIns="0" rtlCol="0">
            <a:spAutoFit/>
          </a:bodyPr>
          <a:lstStyle/>
          <a:p>
            <a:r>
              <a:rPr lang="es-ES" sz="1400" b="1" dirty="0">
                <a:solidFill>
                  <a:srgbClr val="0C3169"/>
                </a:solidFill>
                <a:cs typeface="Goldplay Bold"/>
              </a:rPr>
              <a:t>   Riesgo cardiovascular</a:t>
            </a:r>
            <a:r>
              <a:rPr lang="es-ES" sz="1400" b="1" baseline="30000" dirty="0">
                <a:solidFill>
                  <a:srgbClr val="0C3169"/>
                </a:solidFill>
                <a:cs typeface="Goldplay Bold"/>
              </a:rPr>
              <a:t>1,2,3</a:t>
            </a:r>
            <a:endParaRPr sz="1400" baseline="30000" dirty="0">
              <a:cs typeface="Goldplay"/>
            </a:endParaRPr>
          </a:p>
          <a:p>
            <a:pPr marR="1532940">
              <a:lnSpc>
                <a:spcPct val="102299"/>
              </a:lnSpc>
            </a:pPr>
            <a:r>
              <a:rPr lang="es-ES" sz="1000" spc="-6" dirty="0">
                <a:solidFill>
                  <a:srgbClr val="002360"/>
                </a:solidFill>
                <a:cs typeface="Goldplay"/>
              </a:rPr>
              <a:t>Hipertensión, dislipemia, MACE</a:t>
            </a:r>
          </a:p>
          <a:p>
            <a:pPr marR="1532940">
              <a:lnSpc>
                <a:spcPct val="102299"/>
              </a:lnSpc>
            </a:pPr>
            <a:r>
              <a:rPr lang="es-ES" sz="1000" spc="-6" dirty="0">
                <a:solidFill>
                  <a:srgbClr val="002360"/>
                </a:solidFill>
                <a:cs typeface="Goldplay"/>
              </a:rPr>
              <a:t>Fumadores y exfumadores</a:t>
            </a:r>
          </a:p>
          <a:p>
            <a:pPr marR="1532940">
              <a:lnSpc>
                <a:spcPct val="102299"/>
              </a:lnSpc>
            </a:pPr>
            <a:r>
              <a:rPr lang="es-ES" sz="1000" spc="-6" dirty="0">
                <a:solidFill>
                  <a:srgbClr val="002360"/>
                </a:solidFill>
                <a:cs typeface="Goldplay"/>
              </a:rPr>
              <a:t>TEV, Estados </a:t>
            </a:r>
            <a:r>
              <a:rPr lang="es-ES" sz="1000" spc="-6" dirty="0" err="1">
                <a:solidFill>
                  <a:srgbClr val="002360"/>
                </a:solidFill>
                <a:cs typeface="Goldplay"/>
              </a:rPr>
              <a:t>trombofilicos</a:t>
            </a:r>
            <a:r>
              <a:rPr lang="es-ES" sz="1000" spc="-6" dirty="0">
                <a:solidFill>
                  <a:srgbClr val="002360"/>
                </a:solidFill>
                <a:cs typeface="Goldplay"/>
              </a:rPr>
              <a:t> o </a:t>
            </a:r>
            <a:r>
              <a:rPr lang="es-ES" sz="1000" spc="-6" dirty="0" err="1">
                <a:solidFill>
                  <a:srgbClr val="002360"/>
                </a:solidFill>
                <a:cs typeface="Goldplay"/>
              </a:rPr>
              <a:t>protromboticos</a:t>
            </a:r>
            <a:r>
              <a:rPr lang="es-ES" sz="1000" spc="-6" dirty="0">
                <a:solidFill>
                  <a:srgbClr val="002360"/>
                </a:solidFill>
                <a:cs typeface="Goldplay"/>
              </a:rPr>
              <a:t> (anticonceptivos)</a:t>
            </a:r>
          </a:p>
        </p:txBody>
      </p:sp>
      <p:sp>
        <p:nvSpPr>
          <p:cNvPr id="41" name="object 21">
            <a:extLst>
              <a:ext uri="{FF2B5EF4-FFF2-40B4-BE49-F238E27FC236}">
                <a16:creationId xmlns:a16="http://schemas.microsoft.com/office/drawing/2014/main" id="{52F68ACF-312E-98B0-09A6-D5B2800DF398}"/>
              </a:ext>
            </a:extLst>
          </p:cNvPr>
          <p:cNvSpPr txBox="1"/>
          <p:nvPr/>
        </p:nvSpPr>
        <p:spPr>
          <a:xfrm>
            <a:off x="7507603" y="3839552"/>
            <a:ext cx="3196273" cy="216221"/>
          </a:xfrm>
          <a:prstGeom prst="rect">
            <a:avLst/>
          </a:prstGeom>
        </p:spPr>
        <p:txBody>
          <a:bodyPr vert="horz" wrap="square" lIns="0" tIns="770" rIns="0" bIns="0" rtlCol="0">
            <a:spAutoFit/>
          </a:bodyPr>
          <a:lstStyle/>
          <a:p>
            <a:r>
              <a:rPr lang="es-ES" sz="1400" b="1" dirty="0">
                <a:solidFill>
                  <a:srgbClr val="0C3169"/>
                </a:solidFill>
                <a:cs typeface="Goldplay Bold"/>
              </a:rPr>
              <a:t>Insuficiencias hepáticas graves</a:t>
            </a:r>
            <a:r>
              <a:rPr lang="es-ES" sz="1400" b="1" baseline="30000" dirty="0">
                <a:solidFill>
                  <a:srgbClr val="0C3169"/>
                </a:solidFill>
                <a:cs typeface="Goldplay Bold"/>
              </a:rPr>
              <a:t>2,3</a:t>
            </a:r>
            <a:endParaRPr sz="1000" baseline="30000" dirty="0">
              <a:cs typeface="Goldplay"/>
            </a:endParaRPr>
          </a:p>
        </p:txBody>
      </p:sp>
      <p:pic>
        <p:nvPicPr>
          <p:cNvPr id="42" name="object 16">
            <a:extLst>
              <a:ext uri="{FF2B5EF4-FFF2-40B4-BE49-F238E27FC236}">
                <a16:creationId xmlns:a16="http://schemas.microsoft.com/office/drawing/2014/main" id="{418B2F50-3E25-75E8-2133-3DE96516425B}"/>
              </a:ext>
            </a:extLst>
          </p:cNvPr>
          <p:cNvPicPr/>
          <p:nvPr/>
        </p:nvPicPr>
        <p:blipFill>
          <a:blip r:embed="rId9" cstate="print"/>
          <a:stretch>
            <a:fillRect/>
          </a:stretch>
        </p:blipFill>
        <p:spPr>
          <a:xfrm>
            <a:off x="3880411" y="1801895"/>
            <a:ext cx="3264600" cy="3229850"/>
          </a:xfrm>
          <a:prstGeom prst="rect">
            <a:avLst/>
          </a:prstGeom>
        </p:spPr>
      </p:pic>
      <p:sp>
        <p:nvSpPr>
          <p:cNvPr id="43" name="object 27">
            <a:extLst>
              <a:ext uri="{FF2B5EF4-FFF2-40B4-BE49-F238E27FC236}">
                <a16:creationId xmlns:a16="http://schemas.microsoft.com/office/drawing/2014/main" id="{9B2F4876-3739-052C-7897-39C3C7BC4E2C}"/>
              </a:ext>
            </a:extLst>
          </p:cNvPr>
          <p:cNvSpPr txBox="1"/>
          <p:nvPr/>
        </p:nvSpPr>
        <p:spPr>
          <a:xfrm>
            <a:off x="1569401" y="2443411"/>
            <a:ext cx="2273006" cy="713658"/>
          </a:xfrm>
          <a:prstGeom prst="rect">
            <a:avLst/>
          </a:prstGeom>
        </p:spPr>
        <p:txBody>
          <a:bodyPr vert="horz" wrap="square" lIns="0" tIns="36196" rIns="0" bIns="0" rtlCol="0">
            <a:spAutoFit/>
          </a:bodyPr>
          <a:lstStyle/>
          <a:p>
            <a:pPr algn="r"/>
            <a:r>
              <a:rPr lang="es-ES" sz="1400" b="1" dirty="0">
                <a:solidFill>
                  <a:srgbClr val="0C3169"/>
                </a:solidFill>
                <a:cs typeface="Goldplay Bold"/>
              </a:rPr>
              <a:t>Riesgo gastrointestinal</a:t>
            </a:r>
            <a:r>
              <a:rPr lang="es-ES" sz="1400" b="1" baseline="30000" dirty="0">
                <a:solidFill>
                  <a:srgbClr val="0C3169"/>
                </a:solidFill>
                <a:cs typeface="Goldplay Bold"/>
              </a:rPr>
              <a:t>1,2</a:t>
            </a:r>
          </a:p>
          <a:p>
            <a:pPr algn="r"/>
            <a:r>
              <a:rPr lang="es-ES" sz="1000" dirty="0">
                <a:solidFill>
                  <a:srgbClr val="002360"/>
                </a:solidFill>
                <a:cs typeface="Goldplay"/>
              </a:rPr>
              <a:t>Perforación en el intestino</a:t>
            </a:r>
          </a:p>
          <a:p>
            <a:pPr algn="r"/>
            <a:r>
              <a:rPr lang="es-ES" sz="1000" dirty="0">
                <a:solidFill>
                  <a:srgbClr val="002360"/>
                </a:solidFill>
                <a:cs typeface="Goldplay"/>
              </a:rPr>
              <a:t>Diverticulitis</a:t>
            </a:r>
          </a:p>
          <a:p>
            <a:pPr algn="r"/>
            <a:r>
              <a:rPr lang="es-ES" sz="1000" dirty="0">
                <a:solidFill>
                  <a:srgbClr val="002360"/>
                </a:solidFill>
                <a:cs typeface="Goldplay"/>
              </a:rPr>
              <a:t>Enfermedad de </a:t>
            </a:r>
            <a:r>
              <a:rPr lang="es-ES" sz="1000" dirty="0" err="1">
                <a:solidFill>
                  <a:srgbClr val="002360"/>
                </a:solidFill>
                <a:cs typeface="Goldplay"/>
              </a:rPr>
              <a:t>Chron</a:t>
            </a:r>
            <a:endParaRPr lang="es-ES" sz="1000" dirty="0">
              <a:solidFill>
                <a:srgbClr val="002360"/>
              </a:solidFill>
              <a:cs typeface="Goldplay"/>
            </a:endParaRPr>
          </a:p>
        </p:txBody>
      </p:sp>
      <p:pic>
        <p:nvPicPr>
          <p:cNvPr id="44" name="object 11">
            <a:extLst>
              <a:ext uri="{FF2B5EF4-FFF2-40B4-BE49-F238E27FC236}">
                <a16:creationId xmlns:a16="http://schemas.microsoft.com/office/drawing/2014/main" id="{FAC05653-6969-6B9F-F7C5-91C9FF2C5A4C}"/>
              </a:ext>
            </a:extLst>
          </p:cNvPr>
          <p:cNvPicPr/>
          <p:nvPr/>
        </p:nvPicPr>
        <p:blipFill>
          <a:blip r:embed="rId10" cstate="print"/>
          <a:stretch>
            <a:fillRect/>
          </a:stretch>
        </p:blipFill>
        <p:spPr>
          <a:xfrm>
            <a:off x="1547009" y="2529251"/>
            <a:ext cx="110632" cy="110632"/>
          </a:xfrm>
          <a:prstGeom prst="rect">
            <a:avLst/>
          </a:prstGeom>
        </p:spPr>
      </p:pic>
      <p:pic>
        <p:nvPicPr>
          <p:cNvPr id="45" name="object 26">
            <a:extLst>
              <a:ext uri="{FF2B5EF4-FFF2-40B4-BE49-F238E27FC236}">
                <a16:creationId xmlns:a16="http://schemas.microsoft.com/office/drawing/2014/main" id="{34503C8E-B318-6E35-1A41-D0BCD290B960}"/>
              </a:ext>
            </a:extLst>
          </p:cNvPr>
          <p:cNvPicPr/>
          <p:nvPr/>
        </p:nvPicPr>
        <p:blipFill>
          <a:blip r:embed="rId5" cstate="print"/>
          <a:stretch>
            <a:fillRect/>
          </a:stretch>
        </p:blipFill>
        <p:spPr>
          <a:xfrm>
            <a:off x="894853" y="3923942"/>
            <a:ext cx="110632" cy="110632"/>
          </a:xfrm>
          <a:prstGeom prst="rect">
            <a:avLst/>
          </a:prstGeom>
        </p:spPr>
      </p:pic>
      <p:sp>
        <p:nvSpPr>
          <p:cNvPr id="46" name="object 27">
            <a:extLst>
              <a:ext uri="{FF2B5EF4-FFF2-40B4-BE49-F238E27FC236}">
                <a16:creationId xmlns:a16="http://schemas.microsoft.com/office/drawing/2014/main" id="{DE7940BD-980F-47C7-8B16-5E9B340BE0D6}"/>
              </a:ext>
            </a:extLst>
          </p:cNvPr>
          <p:cNvSpPr txBox="1"/>
          <p:nvPr/>
        </p:nvSpPr>
        <p:spPr>
          <a:xfrm>
            <a:off x="1248757" y="4771294"/>
            <a:ext cx="3393537" cy="867546"/>
          </a:xfrm>
          <a:prstGeom prst="rect">
            <a:avLst/>
          </a:prstGeom>
        </p:spPr>
        <p:txBody>
          <a:bodyPr vert="horz" wrap="square" lIns="0" tIns="36196" rIns="0" bIns="0" rtlCol="0">
            <a:spAutoFit/>
          </a:bodyPr>
          <a:lstStyle/>
          <a:p>
            <a:pPr algn="r"/>
            <a:r>
              <a:rPr lang="es-ES" sz="1400" b="1" dirty="0">
                <a:solidFill>
                  <a:srgbClr val="0C3169"/>
                </a:solidFill>
                <a:cs typeface="Goldplay Bold"/>
              </a:rPr>
              <a:t>Tratamientos concomitantes</a:t>
            </a:r>
            <a:r>
              <a:rPr lang="es-ES" sz="1400" b="1" baseline="30000" dirty="0">
                <a:solidFill>
                  <a:srgbClr val="0C3169"/>
                </a:solidFill>
                <a:cs typeface="Goldplay Bold"/>
              </a:rPr>
              <a:t>1,2,3</a:t>
            </a:r>
          </a:p>
          <a:p>
            <a:pPr algn="r"/>
            <a:r>
              <a:rPr lang="es-ES" sz="1000" dirty="0">
                <a:solidFill>
                  <a:srgbClr val="002360"/>
                </a:solidFill>
                <a:cs typeface="Goldplay"/>
              </a:rPr>
              <a:t>Inhibidores o inductores potentes de las enzimas del complejo CYP (como rifampicina</a:t>
            </a:r>
            <a:r>
              <a:rPr lang="es-ES" sz="1000" baseline="30000" dirty="0">
                <a:solidFill>
                  <a:srgbClr val="002360"/>
                </a:solidFill>
                <a:cs typeface="Goldplay"/>
              </a:rPr>
              <a:t>1,2,3</a:t>
            </a:r>
            <a:r>
              <a:rPr lang="es-ES" sz="1000" dirty="0">
                <a:solidFill>
                  <a:srgbClr val="002360"/>
                </a:solidFill>
                <a:cs typeface="Goldplay"/>
              </a:rPr>
              <a:t> o claritromicina</a:t>
            </a:r>
            <a:r>
              <a:rPr lang="es-ES" sz="1000" baseline="30000" dirty="0">
                <a:solidFill>
                  <a:srgbClr val="002360"/>
                </a:solidFill>
                <a:cs typeface="Goldplay"/>
              </a:rPr>
              <a:t>2</a:t>
            </a:r>
            <a:r>
              <a:rPr lang="es-ES" sz="1000" dirty="0">
                <a:solidFill>
                  <a:srgbClr val="002360"/>
                </a:solidFill>
                <a:cs typeface="Goldplay"/>
              </a:rPr>
              <a:t>)</a:t>
            </a:r>
          </a:p>
          <a:p>
            <a:pPr algn="r"/>
            <a:r>
              <a:rPr lang="es-ES" sz="1000" dirty="0">
                <a:solidFill>
                  <a:srgbClr val="002360"/>
                </a:solidFill>
                <a:cs typeface="Goldplay"/>
              </a:rPr>
              <a:t>Vacunas vivas </a:t>
            </a:r>
          </a:p>
          <a:p>
            <a:pPr algn="r"/>
            <a:r>
              <a:rPr lang="es-ES" sz="1000" dirty="0">
                <a:solidFill>
                  <a:srgbClr val="002360"/>
                </a:solidFill>
                <a:cs typeface="Goldplay"/>
              </a:rPr>
              <a:t>Anticoagulantes o inmunosupresores sistémicos</a:t>
            </a:r>
          </a:p>
        </p:txBody>
      </p:sp>
      <p:sp>
        <p:nvSpPr>
          <p:cNvPr id="47" name="Elipse 46">
            <a:extLst>
              <a:ext uri="{FF2B5EF4-FFF2-40B4-BE49-F238E27FC236}">
                <a16:creationId xmlns:a16="http://schemas.microsoft.com/office/drawing/2014/main" id="{A1896DF9-7D8C-A592-FFD5-5EB6D20E8EB0}"/>
              </a:ext>
            </a:extLst>
          </p:cNvPr>
          <p:cNvSpPr/>
          <p:nvPr/>
        </p:nvSpPr>
        <p:spPr>
          <a:xfrm>
            <a:off x="1764933" y="4849038"/>
            <a:ext cx="120558" cy="120558"/>
          </a:xfrm>
          <a:prstGeom prst="ellipse">
            <a:avLst/>
          </a:prstGeom>
          <a:solidFill>
            <a:srgbClr val="990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object 20">
            <a:extLst>
              <a:ext uri="{FF2B5EF4-FFF2-40B4-BE49-F238E27FC236}">
                <a16:creationId xmlns:a16="http://schemas.microsoft.com/office/drawing/2014/main" id="{A5216653-0B2B-BAF0-27EC-986B1E3F3A3C}"/>
              </a:ext>
            </a:extLst>
          </p:cNvPr>
          <p:cNvPicPr/>
          <p:nvPr/>
        </p:nvPicPr>
        <p:blipFill>
          <a:blip r:embed="rId3" cstate="print"/>
          <a:stretch>
            <a:fillRect/>
          </a:stretch>
        </p:blipFill>
        <p:spPr>
          <a:xfrm>
            <a:off x="7214174" y="2636092"/>
            <a:ext cx="110632" cy="110632"/>
          </a:xfrm>
          <a:prstGeom prst="rect">
            <a:avLst/>
          </a:prstGeom>
        </p:spPr>
      </p:pic>
      <p:sp>
        <p:nvSpPr>
          <p:cNvPr id="49" name="Elipse 48">
            <a:extLst>
              <a:ext uri="{FF2B5EF4-FFF2-40B4-BE49-F238E27FC236}">
                <a16:creationId xmlns:a16="http://schemas.microsoft.com/office/drawing/2014/main" id="{B0EA6036-289C-4D8C-BBF7-747DA1C18146}"/>
              </a:ext>
            </a:extLst>
          </p:cNvPr>
          <p:cNvSpPr/>
          <p:nvPr/>
        </p:nvSpPr>
        <p:spPr>
          <a:xfrm>
            <a:off x="7262194" y="3908847"/>
            <a:ext cx="120558" cy="12055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Elipse 49">
            <a:extLst>
              <a:ext uri="{FF2B5EF4-FFF2-40B4-BE49-F238E27FC236}">
                <a16:creationId xmlns:a16="http://schemas.microsoft.com/office/drawing/2014/main" id="{9416B38E-F582-CE61-E57C-2215D39FE44B}"/>
              </a:ext>
            </a:extLst>
          </p:cNvPr>
          <p:cNvSpPr/>
          <p:nvPr/>
        </p:nvSpPr>
        <p:spPr>
          <a:xfrm>
            <a:off x="6320018" y="4849038"/>
            <a:ext cx="120558" cy="120558"/>
          </a:xfrm>
          <a:prstGeom prst="ellipse">
            <a:avLst/>
          </a:prstGeom>
          <a:solidFill>
            <a:srgbClr val="990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redondeado 50">
            <a:extLst>
              <a:ext uri="{FF2B5EF4-FFF2-40B4-BE49-F238E27FC236}">
                <a16:creationId xmlns:a16="http://schemas.microsoft.com/office/drawing/2014/main" id="{B000D94B-BAC9-6556-B9A0-3D338F180BE5}"/>
              </a:ext>
            </a:extLst>
          </p:cNvPr>
          <p:cNvSpPr/>
          <p:nvPr/>
        </p:nvSpPr>
        <p:spPr>
          <a:xfrm>
            <a:off x="478220" y="1219160"/>
            <a:ext cx="11235559" cy="4635102"/>
          </a:xfrm>
          <a:prstGeom prst="roundRect">
            <a:avLst>
              <a:gd name="adj" fmla="val 3627"/>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1659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B8D1311-635B-888D-7BE6-2AB0C539D711}"/>
              </a:ext>
            </a:extLst>
          </p:cNvPr>
          <p:cNvSpPr>
            <a:spLocks noGrp="1"/>
          </p:cNvSpPr>
          <p:nvPr>
            <p:ph type="title"/>
          </p:nvPr>
        </p:nvSpPr>
        <p:spPr>
          <a:xfrm>
            <a:off x="838200" y="0"/>
            <a:ext cx="9736731" cy="5556201"/>
          </a:xfrm>
        </p:spPr>
        <p:txBody>
          <a:bodyPr/>
          <a:lstStyle/>
          <a:p>
            <a:r>
              <a:rPr lang="es-ES" dirty="0"/>
              <a:t>Evidencia en práctica clínica con EBGLYSS</a:t>
            </a:r>
            <a:r>
              <a:rPr lang="es-ES" baseline="30000" dirty="0"/>
              <a:t>®</a:t>
            </a:r>
            <a:r>
              <a:rPr lang="es-ES" dirty="0"/>
              <a:t> </a:t>
            </a:r>
          </a:p>
        </p:txBody>
      </p:sp>
    </p:spTree>
    <p:extLst>
      <p:ext uri="{BB962C8B-B14F-4D97-AF65-F5344CB8AC3E}">
        <p14:creationId xmlns:p14="http://schemas.microsoft.com/office/powerpoint/2010/main" val="246833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E75F-4CCA-552F-9C7E-B8E7BDBBD0E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7532229-DFE9-111B-4958-03ED223A724D}"/>
              </a:ext>
            </a:extLst>
          </p:cNvPr>
          <p:cNvSpPr>
            <a:spLocks noGrp="1"/>
          </p:cNvSpPr>
          <p:nvPr>
            <p:ph type="title"/>
          </p:nvPr>
        </p:nvSpPr>
        <p:spPr/>
        <p:txBody>
          <a:bodyPr/>
          <a:lstStyle/>
          <a:p>
            <a:r>
              <a:rPr lang="es-ES" dirty="0"/>
              <a:t>CASOS CLÍNICOS</a:t>
            </a:r>
            <a:endParaRPr lang="es-ES" i="1" dirty="0"/>
          </a:p>
        </p:txBody>
      </p:sp>
    </p:spTree>
    <p:extLst>
      <p:ext uri="{BB962C8B-B14F-4D97-AF65-F5344CB8AC3E}">
        <p14:creationId xmlns:p14="http://schemas.microsoft.com/office/powerpoint/2010/main" val="213169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4E60-E177-D13B-4354-12C00407F28E}"/>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63688A30-6CF4-D928-EE60-E204A7ADA1A8}"/>
              </a:ext>
            </a:extLst>
          </p:cNvPr>
          <p:cNvSpPr>
            <a:spLocks noGrp="1"/>
          </p:cNvSpPr>
          <p:nvPr>
            <p:ph type="title"/>
          </p:nvPr>
        </p:nvSpPr>
        <p:spPr/>
        <p:txBody>
          <a:bodyPr>
            <a:normAutofit/>
          </a:bodyPr>
          <a:lstStyle/>
          <a:p>
            <a:r>
              <a:rPr lang="es-ES" sz="2200"/>
              <a:t>Conflictos de interés</a:t>
            </a:r>
          </a:p>
        </p:txBody>
      </p:sp>
      <p:sp>
        <p:nvSpPr>
          <p:cNvPr id="5" name="Marcador de contenido 1">
            <a:extLst>
              <a:ext uri="{FF2B5EF4-FFF2-40B4-BE49-F238E27FC236}">
                <a16:creationId xmlns:a16="http://schemas.microsoft.com/office/drawing/2014/main" id="{1313285D-21B7-6F5C-6A43-16A9AE8C0BF0}"/>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3890842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1014-020B-6A0E-2503-26DFE8BD4F6E}"/>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F02A15B-A4C6-5F89-6776-695DF17163E7}"/>
              </a:ext>
            </a:extLst>
          </p:cNvPr>
          <p:cNvSpPr>
            <a:spLocks noGrp="1"/>
          </p:cNvSpPr>
          <p:nvPr>
            <p:ph type="title"/>
          </p:nvPr>
        </p:nvSpPr>
        <p:spPr>
          <a:xfrm>
            <a:off x="838200" y="0"/>
            <a:ext cx="9140687" cy="5556201"/>
          </a:xfrm>
        </p:spPr>
        <p:txBody>
          <a:bodyPr/>
          <a:lstStyle/>
          <a:p>
            <a:r>
              <a:rPr lang="es-ES" dirty="0" err="1"/>
              <a:t>Lebrikizumab</a:t>
            </a:r>
            <a:r>
              <a:rPr lang="es-ES" dirty="0"/>
              <a:t> en dermatitis atópica grave con VIH</a:t>
            </a:r>
            <a:br>
              <a:rPr lang="es-ES" dirty="0"/>
            </a:br>
            <a:r>
              <a:rPr lang="es-ES" dirty="0"/>
              <a:t>controlado: Primer caso y revisión de la literatura</a:t>
            </a:r>
            <a:br>
              <a:rPr lang="es-ES" dirty="0"/>
            </a:br>
            <a:br>
              <a:rPr lang="es-ES" dirty="0"/>
            </a:br>
            <a:r>
              <a:rPr lang="es-ES" sz="1600" b="0" dirty="0"/>
              <a:t>Llamas-Segura C, </a:t>
            </a:r>
            <a:r>
              <a:rPr lang="es-ES" sz="1600" b="0" i="1" dirty="0"/>
              <a:t>et al</a:t>
            </a:r>
            <a:r>
              <a:rPr lang="es-ES" sz="1600" b="0" dirty="0"/>
              <a:t>. Hospital Universitario Clínico San Cecilio. Servicio de Dermatología, Granada (España)</a:t>
            </a:r>
            <a:endParaRPr lang="es-ES" dirty="0"/>
          </a:p>
        </p:txBody>
      </p:sp>
    </p:spTree>
    <p:extLst>
      <p:ext uri="{BB962C8B-B14F-4D97-AF65-F5344CB8AC3E}">
        <p14:creationId xmlns:p14="http://schemas.microsoft.com/office/powerpoint/2010/main" val="2362237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938B-F501-9F8B-A727-A786639CA2B1}"/>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B5EDCFD3-FF2A-4D14-EF5E-9DFE0FB4FEE7}"/>
              </a:ext>
            </a:extLst>
          </p:cNvPr>
          <p:cNvSpPr txBox="1"/>
          <p:nvPr/>
        </p:nvSpPr>
        <p:spPr>
          <a:xfrm>
            <a:off x="1439199" y="6141968"/>
            <a:ext cx="8594060" cy="415498"/>
          </a:xfrm>
          <a:prstGeom prst="rect">
            <a:avLst/>
          </a:prstGeom>
          <a:noFill/>
        </p:spPr>
        <p:txBody>
          <a:bodyPr wrap="square">
            <a:spAutoFit/>
          </a:bodyPr>
          <a:lstStyle/>
          <a:p>
            <a:r>
              <a:rPr lang="es-ES" sz="700" b="1" i="0" u="none" strike="noStrike" baseline="0" dirty="0">
                <a:solidFill>
                  <a:srgbClr val="646464"/>
                </a:solidFill>
              </a:rPr>
              <a:t>DA: </a:t>
            </a:r>
            <a:r>
              <a:rPr lang="es-ES" sz="700" b="0" i="0" u="none" strike="noStrike" baseline="0" dirty="0">
                <a:solidFill>
                  <a:srgbClr val="646464"/>
                </a:solidFill>
              </a:rPr>
              <a:t>dermatitis atópica; </a:t>
            </a:r>
            <a:r>
              <a:rPr lang="es-ES" sz="700" b="1" dirty="0">
                <a:solidFill>
                  <a:srgbClr val="646464"/>
                </a:solidFill>
              </a:rPr>
              <a:t>SIDA</a:t>
            </a:r>
            <a:r>
              <a:rPr lang="es-ES" sz="700" dirty="0">
                <a:solidFill>
                  <a:srgbClr val="646464"/>
                </a:solidFill>
              </a:rPr>
              <a:t>: síndrome de inmunodeficiencia adquirida; </a:t>
            </a:r>
            <a:r>
              <a:rPr lang="es-ES" sz="700" b="1" dirty="0">
                <a:solidFill>
                  <a:srgbClr val="646464"/>
                </a:solidFill>
              </a:rPr>
              <a:t>VIH: </a:t>
            </a:r>
            <a:r>
              <a:rPr lang="es-ES" sz="700" dirty="0">
                <a:solidFill>
                  <a:srgbClr val="646464"/>
                </a:solidFill>
              </a:rPr>
              <a:t>virus de la inmunodeficiencia humana</a:t>
            </a:r>
            <a:r>
              <a:rPr lang="es-ES" sz="700" b="1" dirty="0">
                <a:solidFill>
                  <a:srgbClr val="646464"/>
                </a:solidFill>
              </a:rPr>
              <a:t>.</a:t>
            </a:r>
            <a:endParaRPr lang="es-ES" sz="700" dirty="0">
              <a:solidFill>
                <a:srgbClr val="646464"/>
              </a:solidFill>
            </a:endParaRPr>
          </a:p>
          <a:p>
            <a:r>
              <a:rPr lang="es-ES" sz="700" b="1" i="0" u="none" strike="noStrike" baseline="0" dirty="0">
                <a:solidFill>
                  <a:srgbClr val="646464"/>
                </a:solidFill>
              </a:rPr>
              <a:t>1. </a:t>
            </a:r>
            <a:r>
              <a:rPr lang="es-ES" sz="700" i="0" u="none" strike="noStrike" baseline="0" dirty="0">
                <a:solidFill>
                  <a:srgbClr val="646464"/>
                </a:solidFill>
              </a:rPr>
              <a:t>Llamas-Segura C, </a:t>
            </a:r>
            <a:r>
              <a:rPr lang="es-ES" sz="700" i="1" u="none" strike="noStrike" baseline="0" dirty="0">
                <a:solidFill>
                  <a:srgbClr val="646464"/>
                </a:solidFill>
              </a:rPr>
              <a:t>et al</a:t>
            </a:r>
            <a:r>
              <a:rPr lang="es-ES" sz="700" i="0" u="none" strike="noStrike" baseline="0" dirty="0">
                <a:solidFill>
                  <a:srgbClr val="646464"/>
                </a:solidFill>
              </a:rPr>
              <a:t>. </a:t>
            </a:r>
            <a:r>
              <a:rPr lang="es-ES" sz="700" i="0" u="none" strike="noStrike" baseline="0" dirty="0" err="1">
                <a:solidFill>
                  <a:srgbClr val="646464"/>
                </a:solidFill>
              </a:rPr>
              <a:t>Lebrikizumab</a:t>
            </a:r>
            <a:r>
              <a:rPr lang="es-ES" sz="700" i="0" u="none" strike="noStrike" baseline="0" dirty="0">
                <a:solidFill>
                  <a:srgbClr val="646464"/>
                </a:solidFill>
              </a:rPr>
              <a:t> en dermatitis atópica grave con VIH controlado: Primer caso y revisión de la literatura. 52º Congreso Nacional de Dermatología y Venereología (AEDV); 2025; Valencia, España; 7-10 mayo 2025.</a:t>
            </a:r>
            <a:endParaRPr lang="es-ES" sz="700" dirty="0">
              <a:solidFill>
                <a:srgbClr val="646464"/>
              </a:solidFill>
            </a:endParaRPr>
          </a:p>
        </p:txBody>
      </p:sp>
      <p:sp>
        <p:nvSpPr>
          <p:cNvPr id="10" name="Rectángulo redondeado 9">
            <a:extLst>
              <a:ext uri="{FF2B5EF4-FFF2-40B4-BE49-F238E27FC236}">
                <a16:creationId xmlns:a16="http://schemas.microsoft.com/office/drawing/2014/main" id="{4974A385-825E-B005-64E8-AD8930251AAB}"/>
              </a:ext>
            </a:extLst>
          </p:cNvPr>
          <p:cNvSpPr/>
          <p:nvPr/>
        </p:nvSpPr>
        <p:spPr>
          <a:xfrm>
            <a:off x="1365171" y="3746445"/>
            <a:ext cx="2152567" cy="1760273"/>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1" name="CuadroTexto 2">
            <a:extLst>
              <a:ext uri="{FF2B5EF4-FFF2-40B4-BE49-F238E27FC236}">
                <a16:creationId xmlns:a16="http://schemas.microsoft.com/office/drawing/2014/main" id="{2512ACCE-306B-E638-B9FE-571E2E81332B}"/>
              </a:ext>
            </a:extLst>
          </p:cNvPr>
          <p:cNvSpPr txBox="1"/>
          <p:nvPr/>
        </p:nvSpPr>
        <p:spPr>
          <a:xfrm>
            <a:off x="1503486" y="3836290"/>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12" name="CuadroTexto 3">
            <a:extLst>
              <a:ext uri="{FF2B5EF4-FFF2-40B4-BE49-F238E27FC236}">
                <a16:creationId xmlns:a16="http://schemas.microsoft.com/office/drawing/2014/main" id="{2843215C-3BB3-9D69-66C9-D4DE0BC41991}"/>
              </a:ext>
            </a:extLst>
          </p:cNvPr>
          <p:cNvSpPr txBox="1"/>
          <p:nvPr/>
        </p:nvSpPr>
        <p:spPr>
          <a:xfrm>
            <a:off x="1503486" y="4446589"/>
            <a:ext cx="2157371" cy="6001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b="1" dirty="0">
                <a:solidFill>
                  <a:schemeClr val="accent1"/>
                </a:solidFill>
              </a:rPr>
              <a:t>Edad</a:t>
            </a:r>
            <a:r>
              <a:rPr lang="es-ES" sz="1400" dirty="0">
                <a:solidFill>
                  <a:schemeClr val="accent1"/>
                </a:solidFill>
              </a:rPr>
              <a:t>: 46 años</a:t>
            </a:r>
          </a:p>
          <a:p>
            <a:pPr>
              <a:spcAft>
                <a:spcPts val="600"/>
              </a:spcAft>
            </a:pPr>
            <a:r>
              <a:rPr lang="es-ES" sz="1400" b="1" dirty="0">
                <a:solidFill>
                  <a:schemeClr val="accent1"/>
                </a:solidFill>
              </a:rPr>
              <a:t>Sexo</a:t>
            </a:r>
            <a:r>
              <a:rPr lang="es-ES" sz="1400" dirty="0">
                <a:solidFill>
                  <a:schemeClr val="accent1"/>
                </a:solidFill>
              </a:rPr>
              <a:t>: Hombre</a:t>
            </a:r>
          </a:p>
        </p:txBody>
      </p:sp>
      <p:sp>
        <p:nvSpPr>
          <p:cNvPr id="13" name="Rectángulo redondeado 12">
            <a:extLst>
              <a:ext uri="{FF2B5EF4-FFF2-40B4-BE49-F238E27FC236}">
                <a16:creationId xmlns:a16="http://schemas.microsoft.com/office/drawing/2014/main" id="{9814644F-0599-66F1-25FD-8FA89757869E}"/>
              </a:ext>
            </a:extLst>
          </p:cNvPr>
          <p:cNvSpPr/>
          <p:nvPr/>
        </p:nvSpPr>
        <p:spPr>
          <a:xfrm>
            <a:off x="3878906" y="1862614"/>
            <a:ext cx="2905690" cy="1567808"/>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4" name="CuadroTexto 5">
            <a:extLst>
              <a:ext uri="{FF2B5EF4-FFF2-40B4-BE49-F238E27FC236}">
                <a16:creationId xmlns:a16="http://schemas.microsoft.com/office/drawing/2014/main" id="{5B474DF6-5DE0-60E7-1A89-ADFA08DEE3FF}"/>
              </a:ext>
            </a:extLst>
          </p:cNvPr>
          <p:cNvSpPr txBox="1"/>
          <p:nvPr/>
        </p:nvSpPr>
        <p:spPr>
          <a:xfrm>
            <a:off x="4017221" y="2004830"/>
            <a:ext cx="2397694"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5" name="CuadroTexto 6">
            <a:extLst>
              <a:ext uri="{FF2B5EF4-FFF2-40B4-BE49-F238E27FC236}">
                <a16:creationId xmlns:a16="http://schemas.microsoft.com/office/drawing/2014/main" id="{3F24863C-20B3-E152-F2E1-1B15C7C5D003}"/>
              </a:ext>
            </a:extLst>
          </p:cNvPr>
          <p:cNvSpPr txBox="1"/>
          <p:nvPr/>
        </p:nvSpPr>
        <p:spPr>
          <a:xfrm>
            <a:off x="4001982" y="2419584"/>
            <a:ext cx="2397694" cy="523220"/>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dirty="0">
                <a:solidFill>
                  <a:srgbClr val="002060"/>
                </a:solidFill>
              </a:rPr>
              <a:t>Diagnóstico reciente de DA grave</a:t>
            </a:r>
            <a:endParaRPr lang="es-ES" sz="1400" dirty="0">
              <a:solidFill>
                <a:schemeClr val="accent1"/>
              </a:solidFill>
            </a:endParaRPr>
          </a:p>
        </p:txBody>
      </p:sp>
      <p:sp>
        <p:nvSpPr>
          <p:cNvPr id="16" name="Rectángulo redondeado 15">
            <a:extLst>
              <a:ext uri="{FF2B5EF4-FFF2-40B4-BE49-F238E27FC236}">
                <a16:creationId xmlns:a16="http://schemas.microsoft.com/office/drawing/2014/main" id="{A8C18473-1763-9037-EB4D-98ABF6D173B5}"/>
              </a:ext>
            </a:extLst>
          </p:cNvPr>
          <p:cNvSpPr/>
          <p:nvPr/>
        </p:nvSpPr>
        <p:spPr>
          <a:xfrm>
            <a:off x="3878906" y="3746446"/>
            <a:ext cx="2905690" cy="1760274"/>
          </a:xfrm>
          <a:prstGeom prst="roundRect">
            <a:avLst>
              <a:gd name="adj" fmla="val 86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7" name="CuadroTexto 8">
            <a:extLst>
              <a:ext uri="{FF2B5EF4-FFF2-40B4-BE49-F238E27FC236}">
                <a16:creationId xmlns:a16="http://schemas.microsoft.com/office/drawing/2014/main" id="{FD483C36-57E9-8C46-918F-29C002BA73C4}"/>
              </a:ext>
            </a:extLst>
          </p:cNvPr>
          <p:cNvSpPr txBox="1"/>
          <p:nvPr/>
        </p:nvSpPr>
        <p:spPr>
          <a:xfrm>
            <a:off x="4017221" y="3836290"/>
            <a:ext cx="2397694"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cs typeface="Arial"/>
            </a:endParaRPr>
          </a:p>
        </p:txBody>
      </p:sp>
      <p:sp>
        <p:nvSpPr>
          <p:cNvPr id="18" name="CuadroTexto 9">
            <a:extLst>
              <a:ext uri="{FF2B5EF4-FFF2-40B4-BE49-F238E27FC236}">
                <a16:creationId xmlns:a16="http://schemas.microsoft.com/office/drawing/2014/main" id="{F06323B9-7D7A-04C6-C787-DB7ED8BC276C}"/>
              </a:ext>
            </a:extLst>
          </p:cNvPr>
          <p:cNvSpPr txBox="1"/>
          <p:nvPr/>
        </p:nvSpPr>
        <p:spPr>
          <a:xfrm>
            <a:off x="4017221" y="4174844"/>
            <a:ext cx="2747781" cy="1169551"/>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dirty="0">
                <a:solidFill>
                  <a:srgbClr val="002060"/>
                </a:solidFill>
              </a:rPr>
              <a:t>VIH controlado en tratamiento con </a:t>
            </a:r>
            <a:r>
              <a:rPr lang="es-ES" sz="1400" dirty="0" err="1">
                <a:solidFill>
                  <a:srgbClr val="002060"/>
                </a:solidFill>
              </a:rPr>
              <a:t>darunavir</a:t>
            </a:r>
            <a:r>
              <a:rPr lang="es-ES" sz="1400" dirty="0">
                <a:solidFill>
                  <a:srgbClr val="002060"/>
                </a:solidFill>
              </a:rPr>
              <a:t>/</a:t>
            </a:r>
            <a:r>
              <a:rPr lang="es-ES" sz="1400" dirty="0" err="1">
                <a:solidFill>
                  <a:srgbClr val="002060"/>
                </a:solidFill>
              </a:rPr>
              <a:t>cobicistat</a:t>
            </a:r>
            <a:r>
              <a:rPr lang="es-ES" sz="1400" dirty="0">
                <a:solidFill>
                  <a:srgbClr val="002060"/>
                </a:solidFill>
              </a:rPr>
              <a:t> + </a:t>
            </a:r>
            <a:r>
              <a:rPr lang="es-ES" sz="1400" dirty="0" err="1">
                <a:solidFill>
                  <a:srgbClr val="002060"/>
                </a:solidFill>
              </a:rPr>
              <a:t>dolutegravir</a:t>
            </a:r>
            <a:r>
              <a:rPr lang="es-ES" sz="1400" dirty="0">
                <a:solidFill>
                  <a:srgbClr val="002060"/>
                </a:solidFill>
              </a:rPr>
              <a:t> sin antecedentes </a:t>
            </a:r>
            <a:r>
              <a:rPr lang="es-ES" sz="1400" dirty="0" err="1">
                <a:solidFill>
                  <a:srgbClr val="002060"/>
                </a:solidFill>
              </a:rPr>
              <a:t>deeventos</a:t>
            </a:r>
            <a:r>
              <a:rPr lang="es-ES" sz="1400" dirty="0">
                <a:solidFill>
                  <a:srgbClr val="002060"/>
                </a:solidFill>
              </a:rPr>
              <a:t> definitorios de SIDA, ni coinfecciones</a:t>
            </a:r>
            <a:endParaRPr lang="es-ES" sz="1400" dirty="0">
              <a:solidFill>
                <a:schemeClr val="accent1"/>
              </a:solidFill>
            </a:endParaRPr>
          </a:p>
        </p:txBody>
      </p:sp>
      <p:sp>
        <p:nvSpPr>
          <p:cNvPr id="19" name="Rectángulo redondeado 18">
            <a:extLst>
              <a:ext uri="{FF2B5EF4-FFF2-40B4-BE49-F238E27FC236}">
                <a16:creationId xmlns:a16="http://schemas.microsoft.com/office/drawing/2014/main" id="{5E8FCE62-61E0-CAB3-6191-9593DD2EF384}"/>
              </a:ext>
            </a:extLst>
          </p:cNvPr>
          <p:cNvSpPr/>
          <p:nvPr/>
        </p:nvSpPr>
        <p:spPr>
          <a:xfrm>
            <a:off x="7145764" y="1862614"/>
            <a:ext cx="3630782" cy="3644106"/>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CuadroTexto 11">
            <a:extLst>
              <a:ext uri="{FF2B5EF4-FFF2-40B4-BE49-F238E27FC236}">
                <a16:creationId xmlns:a16="http://schemas.microsoft.com/office/drawing/2014/main" id="{8EC3DACC-01DA-4E90-84A7-686A182905A3}"/>
              </a:ext>
            </a:extLst>
          </p:cNvPr>
          <p:cNvSpPr txBox="1"/>
          <p:nvPr/>
        </p:nvSpPr>
        <p:spPr>
          <a:xfrm>
            <a:off x="7284079" y="2150487"/>
            <a:ext cx="3119851"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TRATAMIENTO ANTERIOR:</a:t>
            </a:r>
            <a:endParaRPr lang="es-ES">
              <a:solidFill>
                <a:schemeClr val="accent2"/>
              </a:solidFill>
            </a:endParaRPr>
          </a:p>
        </p:txBody>
      </p:sp>
      <p:sp>
        <p:nvSpPr>
          <p:cNvPr id="21" name="CuadroTexto 12">
            <a:extLst>
              <a:ext uri="{FF2B5EF4-FFF2-40B4-BE49-F238E27FC236}">
                <a16:creationId xmlns:a16="http://schemas.microsoft.com/office/drawing/2014/main" id="{C741BC57-4A04-BCF3-5E63-8EFDABAEFB2A}"/>
              </a:ext>
            </a:extLst>
          </p:cNvPr>
          <p:cNvSpPr txBox="1"/>
          <p:nvPr/>
        </p:nvSpPr>
        <p:spPr>
          <a:xfrm>
            <a:off x="7313898" y="2651174"/>
            <a:ext cx="3234050" cy="1169551"/>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71450" indent="-171450">
              <a:buFont typeface="Arial" panose="020B0604020202020204" pitchFamily="34" charset="0"/>
              <a:buChar char="•"/>
            </a:pPr>
            <a:r>
              <a:rPr lang="es-ES" sz="1400" b="1" dirty="0">
                <a:solidFill>
                  <a:srgbClr val="002060"/>
                </a:solidFill>
              </a:rPr>
              <a:t>Contraindicado el uso de inmunosupresores sistémicos</a:t>
            </a:r>
          </a:p>
          <a:p>
            <a:endParaRPr lang="es-ES" sz="1400" dirty="0">
              <a:solidFill>
                <a:srgbClr val="002060"/>
              </a:solidFill>
            </a:endParaRPr>
          </a:p>
          <a:p>
            <a:pPr marL="171450" indent="-171450">
              <a:buFont typeface="Arial" panose="020B0604020202020204" pitchFamily="34" charset="0"/>
              <a:buChar char="•"/>
            </a:pPr>
            <a:r>
              <a:rPr lang="es-ES" sz="1400" dirty="0">
                <a:solidFill>
                  <a:srgbClr val="002060"/>
                </a:solidFill>
              </a:rPr>
              <a:t>En tratamiento con tópicos y corticoides orales de rescate</a:t>
            </a:r>
          </a:p>
        </p:txBody>
      </p:sp>
      <p:sp>
        <p:nvSpPr>
          <p:cNvPr id="3" name="Elipse 2">
            <a:extLst>
              <a:ext uri="{FF2B5EF4-FFF2-40B4-BE49-F238E27FC236}">
                <a16:creationId xmlns:a16="http://schemas.microsoft.com/office/drawing/2014/main" id="{98C9E7AA-F7A9-5673-7790-AD3F5C7B7E4A}"/>
              </a:ext>
            </a:extLst>
          </p:cNvPr>
          <p:cNvSpPr/>
          <p:nvPr/>
        </p:nvSpPr>
        <p:spPr>
          <a:xfrm>
            <a:off x="1503485" y="1850025"/>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áfico 5">
            <a:extLst>
              <a:ext uri="{FF2B5EF4-FFF2-40B4-BE49-F238E27FC236}">
                <a16:creationId xmlns:a16="http://schemas.microsoft.com/office/drawing/2014/main" id="{34826105-C755-94B1-C0FB-B84B1D4C1422}"/>
              </a:ext>
            </a:extLst>
          </p:cNvPr>
          <p:cNvPicPr>
            <a:picLocks noChangeAspect="1"/>
          </p:cNvPicPr>
          <p:nvPr/>
        </p:nvPicPr>
        <p:blipFill>
          <a:blip r:embed="rId3">
            <a:lum bright="100000" contrast="-100000"/>
            <a:extLst>
              <a:ext uri="{96DAC541-7B7A-43D3-8B79-37D633B846F1}">
                <asvg:svgBlip xmlns:asvg="http://schemas.microsoft.com/office/drawing/2016/SVG/main" r:embed="rId4"/>
              </a:ext>
            </a:extLst>
          </a:blip>
          <a:stretch>
            <a:fillRect/>
          </a:stretch>
        </p:blipFill>
        <p:spPr>
          <a:xfrm>
            <a:off x="1779564" y="2121735"/>
            <a:ext cx="1076391" cy="1076391"/>
          </a:xfrm>
          <a:prstGeom prst="rect">
            <a:avLst/>
          </a:prstGeom>
        </p:spPr>
      </p:pic>
      <p:sp>
        <p:nvSpPr>
          <p:cNvPr id="2" name="Título 1">
            <a:extLst>
              <a:ext uri="{FF2B5EF4-FFF2-40B4-BE49-F238E27FC236}">
                <a16:creationId xmlns:a16="http://schemas.microsoft.com/office/drawing/2014/main" id="{3F402E15-04F7-7C36-740C-5986E94111AE}"/>
              </a:ext>
            </a:extLst>
          </p:cNvPr>
          <p:cNvSpPr>
            <a:spLocks noGrp="1"/>
          </p:cNvSpPr>
          <p:nvPr>
            <p:ph type="title"/>
          </p:nvPr>
        </p:nvSpPr>
        <p:spPr>
          <a:xfrm>
            <a:off x="541058" y="211015"/>
            <a:ext cx="10710038" cy="640214"/>
          </a:xfrm>
        </p:spPr>
        <p:txBody>
          <a:bodyPr/>
          <a:lstStyle/>
          <a:p>
            <a:r>
              <a:rPr lang="es-ES" dirty="0" err="1"/>
              <a:t>Lebrikizumab</a:t>
            </a:r>
            <a:r>
              <a:rPr lang="es-ES" dirty="0"/>
              <a:t> en dermatitis atópica grave con VIH controlado: primer caso y revisión de la literatura</a:t>
            </a:r>
            <a:r>
              <a:rPr lang="es-ES" baseline="30000" dirty="0"/>
              <a:t>1</a:t>
            </a:r>
          </a:p>
        </p:txBody>
      </p:sp>
    </p:spTree>
    <p:extLst>
      <p:ext uri="{BB962C8B-B14F-4D97-AF65-F5344CB8AC3E}">
        <p14:creationId xmlns:p14="http://schemas.microsoft.com/office/powerpoint/2010/main" val="3042558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5916-E917-D14D-72E1-384307349ED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212782A-BB7E-3E8E-EBE3-9CDC653880FB}"/>
              </a:ext>
            </a:extLst>
          </p:cNvPr>
          <p:cNvSpPr>
            <a:spLocks noGrp="1"/>
          </p:cNvSpPr>
          <p:nvPr>
            <p:ph type="title"/>
          </p:nvPr>
        </p:nvSpPr>
        <p:spPr>
          <a:xfrm>
            <a:off x="541058" y="211015"/>
            <a:ext cx="10710038" cy="640214"/>
          </a:xfrm>
        </p:spPr>
        <p:txBody>
          <a:bodyPr/>
          <a:lstStyle/>
          <a:p>
            <a:r>
              <a:rPr lang="es-ES" dirty="0" err="1"/>
              <a:t>Lebrikizumab</a:t>
            </a:r>
            <a:r>
              <a:rPr lang="es-ES" dirty="0"/>
              <a:t> en dermatitis atópica grave con VIH controlado: primer caso y revisión de la literatura</a:t>
            </a:r>
            <a:r>
              <a:rPr lang="es-ES" baseline="30000" dirty="0"/>
              <a:t>1</a:t>
            </a:r>
          </a:p>
        </p:txBody>
      </p:sp>
      <p:sp>
        <p:nvSpPr>
          <p:cNvPr id="22" name="CuadroTexto 21">
            <a:extLst>
              <a:ext uri="{FF2B5EF4-FFF2-40B4-BE49-F238E27FC236}">
                <a16:creationId xmlns:a16="http://schemas.microsoft.com/office/drawing/2014/main" id="{55AA5E31-6C81-5C3B-0D44-89A25A119DF5}"/>
              </a:ext>
            </a:extLst>
          </p:cNvPr>
          <p:cNvSpPr txBox="1"/>
          <p:nvPr/>
        </p:nvSpPr>
        <p:spPr>
          <a:xfrm>
            <a:off x="1417559" y="6167579"/>
            <a:ext cx="8723269" cy="415498"/>
          </a:xfrm>
          <a:prstGeom prst="rect">
            <a:avLst/>
          </a:prstGeom>
          <a:noFill/>
        </p:spPr>
        <p:txBody>
          <a:bodyPr wrap="square">
            <a:spAutoFit/>
          </a:bodyPr>
          <a:lstStyle/>
          <a:p>
            <a:r>
              <a:rPr lang="es-ES" sz="700" b="1" i="0" u="none" strike="noStrike" baseline="0">
                <a:solidFill>
                  <a:srgbClr val="646464"/>
                </a:solidFill>
              </a:rPr>
              <a:t>BSA: </a:t>
            </a:r>
            <a:r>
              <a:rPr lang="es-ES" sz="700" i="0" u="none" strike="noStrike" baseline="0">
                <a:solidFill>
                  <a:srgbClr val="646464"/>
                </a:solidFill>
              </a:rPr>
              <a:t>área de superficie de cuerpo;</a:t>
            </a:r>
            <a:r>
              <a:rPr lang="es-ES" sz="700" b="1" i="0" u="none" strike="noStrike" baseline="0">
                <a:solidFill>
                  <a:srgbClr val="646464"/>
                </a:solidFill>
              </a:rPr>
              <a:t> EASI</a:t>
            </a:r>
            <a:r>
              <a:rPr lang="es-ES" sz="700" i="0" u="none" strike="noStrike" baseline="0">
                <a:solidFill>
                  <a:srgbClr val="646464"/>
                </a:solidFill>
              </a:rPr>
              <a:t>: índice de gravedad y área de eczema;</a:t>
            </a:r>
            <a:r>
              <a:rPr lang="es-ES" sz="700" b="1" i="0" u="none" strike="noStrike" baseline="0">
                <a:solidFill>
                  <a:srgbClr val="646464"/>
                </a:solidFill>
              </a:rPr>
              <a:t> IGA</a:t>
            </a:r>
            <a:r>
              <a:rPr lang="es-ES" sz="700" i="0" u="none" strike="noStrike" baseline="0">
                <a:solidFill>
                  <a:srgbClr val="646464"/>
                </a:solidFill>
              </a:rPr>
              <a:t>: evaluación global del investigador;</a:t>
            </a:r>
            <a:r>
              <a:rPr lang="es-ES" sz="700" b="1">
                <a:solidFill>
                  <a:srgbClr val="646464"/>
                </a:solidFill>
              </a:rPr>
              <a:t> NRS: </a:t>
            </a:r>
            <a:r>
              <a:rPr lang="es-ES" sz="700">
                <a:solidFill>
                  <a:srgbClr val="646464"/>
                </a:solidFill>
              </a:rPr>
              <a:t>Escala de valoración numérica.</a:t>
            </a:r>
            <a:endParaRPr lang="es-ES" sz="700" i="0" u="none" strike="noStrike" baseline="0">
              <a:solidFill>
                <a:srgbClr val="646464"/>
              </a:solidFill>
            </a:endParaRPr>
          </a:p>
          <a:p>
            <a:r>
              <a:rPr lang="es-ES" sz="700" b="1" i="0" u="none" strike="noStrike" baseline="0">
                <a:solidFill>
                  <a:srgbClr val="646464"/>
                </a:solidFill>
              </a:rPr>
              <a:t>1.</a:t>
            </a:r>
            <a:r>
              <a:rPr lang="es-ES" sz="700">
                <a:solidFill>
                  <a:srgbClr val="646464"/>
                </a:solidFill>
              </a:rPr>
              <a:t> Llamas-Segura C, </a:t>
            </a:r>
            <a:r>
              <a:rPr lang="es-ES" sz="700" i="1">
                <a:solidFill>
                  <a:srgbClr val="646464"/>
                </a:solidFill>
              </a:rPr>
              <a:t>et al. </a:t>
            </a:r>
            <a:r>
              <a:rPr lang="es-ES" sz="700" err="1">
                <a:solidFill>
                  <a:srgbClr val="646464"/>
                </a:solidFill>
              </a:rPr>
              <a:t>Lebrikizumab</a:t>
            </a:r>
            <a:r>
              <a:rPr lang="es-ES" sz="700">
                <a:solidFill>
                  <a:srgbClr val="646464"/>
                </a:solidFill>
              </a:rPr>
              <a:t> en dermatitis atópica grave con VIH controlado: Primer caso y revisión de la literatura. 52º Congreso Nacional de Dermatología y Venereología (AEDV); 2025; Valencia, España; 7-10 mayo 2025.</a:t>
            </a:r>
          </a:p>
        </p:txBody>
      </p:sp>
      <p:sp>
        <p:nvSpPr>
          <p:cNvPr id="14" name="CuadroTexto 13">
            <a:extLst>
              <a:ext uri="{FF2B5EF4-FFF2-40B4-BE49-F238E27FC236}">
                <a16:creationId xmlns:a16="http://schemas.microsoft.com/office/drawing/2014/main" id="{A0114182-CBDB-10AD-FCE0-5EDDFB65F0A8}"/>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pic>
        <p:nvPicPr>
          <p:cNvPr id="59" name="Imagen 58">
            <a:extLst>
              <a:ext uri="{FF2B5EF4-FFF2-40B4-BE49-F238E27FC236}">
                <a16:creationId xmlns:a16="http://schemas.microsoft.com/office/drawing/2014/main" id="{F9A57643-A328-C37F-869C-BA05BA5D8D92}"/>
              </a:ext>
            </a:extLst>
          </p:cNvPr>
          <p:cNvPicPr>
            <a:picLocks noChangeAspect="1"/>
          </p:cNvPicPr>
          <p:nvPr/>
        </p:nvPicPr>
        <p:blipFill>
          <a:blip r:embed="rId3"/>
          <a:stretch>
            <a:fillRect/>
          </a:stretch>
        </p:blipFill>
        <p:spPr>
          <a:xfrm>
            <a:off x="829475" y="4715045"/>
            <a:ext cx="311635" cy="341793"/>
          </a:xfrm>
          <a:prstGeom prst="rect">
            <a:avLst/>
          </a:prstGeom>
        </p:spPr>
      </p:pic>
      <p:sp>
        <p:nvSpPr>
          <p:cNvPr id="61" name="CuadroTexto 60">
            <a:extLst>
              <a:ext uri="{FF2B5EF4-FFF2-40B4-BE49-F238E27FC236}">
                <a16:creationId xmlns:a16="http://schemas.microsoft.com/office/drawing/2014/main" id="{E917F46F-E124-D5CE-B8C2-488AD51D7383}"/>
              </a:ext>
            </a:extLst>
          </p:cNvPr>
          <p:cNvSpPr txBox="1"/>
          <p:nvPr/>
        </p:nvSpPr>
        <p:spPr>
          <a:xfrm>
            <a:off x="660878" y="4534882"/>
            <a:ext cx="5423459" cy="938719"/>
          </a:xfrm>
          <a:prstGeom prst="rect">
            <a:avLst/>
          </a:prstGeom>
          <a:noFill/>
        </p:spPr>
        <p:txBody>
          <a:bodyPr wrap="square" rtlCol="0">
            <a:spAutoFit/>
          </a:bodyPr>
          <a:lstStyle/>
          <a:p>
            <a:r>
              <a:rPr lang="es-ES" sz="1100" b="1" dirty="0">
                <a:solidFill>
                  <a:srgbClr val="7A45B8"/>
                </a:solidFill>
                <a:latin typeface="Arial" panose="020B0604020202020204" pitchFamily="34" charset="0"/>
                <a:cs typeface="Arial" panose="020B0604020202020204" pitchFamily="34" charset="0"/>
              </a:rPr>
              <a:t>Basal (A)</a:t>
            </a:r>
          </a:p>
          <a:p>
            <a:r>
              <a:rPr lang="es-ES" sz="1100" b="1" dirty="0">
                <a:solidFill>
                  <a:srgbClr val="003867"/>
                </a:solidFill>
                <a:latin typeface="Arial" panose="020B0604020202020204" pitchFamily="34" charset="0"/>
                <a:cs typeface="Arial" panose="020B0604020202020204" pitchFamily="34" charset="0"/>
              </a:rPr>
              <a:t>Exploración física previo al inicio del tratamiento:</a:t>
            </a:r>
            <a:endParaRPr lang="es-ES" sz="1100" dirty="0">
              <a:solidFill>
                <a:srgbClr val="003867"/>
              </a:solidFill>
              <a:latin typeface="Arial" panose="020B0604020202020204" pitchFamily="34" charset="0"/>
              <a:cs typeface="Arial" panose="020B0604020202020204" pitchFamily="34" charset="0"/>
            </a:endParaRPr>
          </a:p>
          <a:p>
            <a:r>
              <a:rPr lang="es-ES" sz="1100" dirty="0">
                <a:solidFill>
                  <a:srgbClr val="003867"/>
                </a:solidFill>
                <a:latin typeface="Arial" panose="020B0604020202020204" pitchFamily="34" charset="0"/>
                <a:cs typeface="Arial" panose="020B0604020202020204" pitchFamily="34" charset="0"/>
              </a:rPr>
              <a:t>Presentaba lesiones cutáneas </a:t>
            </a:r>
            <a:r>
              <a:rPr lang="es-ES" sz="1100" dirty="0" err="1">
                <a:solidFill>
                  <a:srgbClr val="003867"/>
                </a:solidFill>
                <a:latin typeface="Arial" panose="020B0604020202020204" pitchFamily="34" charset="0"/>
                <a:cs typeface="Arial" panose="020B0604020202020204" pitchFamily="34" charset="0"/>
              </a:rPr>
              <a:t>eritemato</a:t>
            </a:r>
            <a:r>
              <a:rPr lang="es-ES" sz="1100" dirty="0">
                <a:solidFill>
                  <a:srgbClr val="003867"/>
                </a:solidFill>
                <a:latin typeface="Arial" panose="020B0604020202020204" pitchFamily="34" charset="0"/>
                <a:cs typeface="Arial" panose="020B0604020202020204" pitchFamily="34" charset="0"/>
              </a:rPr>
              <a:t> eccematosas, redondeadas, bien delimitadas, de tamaño variable, con algunos elementos con escama fina superficial y distribución simétrica en extremidades inferiores, glúteos, flancos y muslos</a:t>
            </a:r>
          </a:p>
        </p:txBody>
      </p:sp>
      <p:sp>
        <p:nvSpPr>
          <p:cNvPr id="66" name="CuadroTexto 65">
            <a:extLst>
              <a:ext uri="{FF2B5EF4-FFF2-40B4-BE49-F238E27FC236}">
                <a16:creationId xmlns:a16="http://schemas.microsoft.com/office/drawing/2014/main" id="{18F6AB75-C83F-C6D0-E832-0FAE945285A0}"/>
              </a:ext>
            </a:extLst>
          </p:cNvPr>
          <p:cNvSpPr txBox="1"/>
          <p:nvPr/>
        </p:nvSpPr>
        <p:spPr>
          <a:xfrm>
            <a:off x="690914" y="5486212"/>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EASI 21</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BSA 14%</a:t>
            </a:r>
          </a:p>
        </p:txBody>
      </p:sp>
      <p:sp>
        <p:nvSpPr>
          <p:cNvPr id="68" name="CuadroTexto 67">
            <a:extLst>
              <a:ext uri="{FF2B5EF4-FFF2-40B4-BE49-F238E27FC236}">
                <a16:creationId xmlns:a16="http://schemas.microsoft.com/office/drawing/2014/main" id="{7E61E738-070F-8A0F-1B5D-0BDEE3869101}"/>
              </a:ext>
            </a:extLst>
          </p:cNvPr>
          <p:cNvSpPr txBox="1"/>
          <p:nvPr/>
        </p:nvSpPr>
        <p:spPr>
          <a:xfrm>
            <a:off x="2126575" y="5486212"/>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IGA 4</a:t>
            </a:r>
          </a:p>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NRS prurito 9/10</a:t>
            </a:r>
          </a:p>
        </p:txBody>
      </p:sp>
      <p:sp>
        <p:nvSpPr>
          <p:cNvPr id="69" name="CuadroTexto 68">
            <a:extLst>
              <a:ext uri="{FF2B5EF4-FFF2-40B4-BE49-F238E27FC236}">
                <a16:creationId xmlns:a16="http://schemas.microsoft.com/office/drawing/2014/main" id="{84B24F92-FBFE-7F92-35C6-A4E6ADD5B749}"/>
              </a:ext>
            </a:extLst>
          </p:cNvPr>
          <p:cNvSpPr txBox="1"/>
          <p:nvPr/>
        </p:nvSpPr>
        <p:spPr>
          <a:xfrm>
            <a:off x="3819236" y="5486212"/>
            <a:ext cx="1607379" cy="261610"/>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NRS sueño 10/10</a:t>
            </a:r>
          </a:p>
        </p:txBody>
      </p:sp>
      <p:grpSp>
        <p:nvGrpSpPr>
          <p:cNvPr id="29" name="Grupo 28">
            <a:extLst>
              <a:ext uri="{FF2B5EF4-FFF2-40B4-BE49-F238E27FC236}">
                <a16:creationId xmlns:a16="http://schemas.microsoft.com/office/drawing/2014/main" id="{60D2EB13-A4AD-17F8-0F55-E74C3CB2C27F}"/>
              </a:ext>
            </a:extLst>
          </p:cNvPr>
          <p:cNvGrpSpPr/>
          <p:nvPr/>
        </p:nvGrpSpPr>
        <p:grpSpPr>
          <a:xfrm>
            <a:off x="1261719" y="1952730"/>
            <a:ext cx="3799082" cy="2352803"/>
            <a:chOff x="697275" y="1952730"/>
            <a:chExt cx="3799082" cy="2352803"/>
          </a:xfrm>
        </p:grpSpPr>
        <p:pic>
          <p:nvPicPr>
            <p:cNvPr id="63" name="Imagen 62" descr="Tatuaje en el brazo de una persona&#10;&#10;El contenido generado por IA puede ser incorrecto.">
              <a:extLst>
                <a:ext uri="{FF2B5EF4-FFF2-40B4-BE49-F238E27FC236}">
                  <a16:creationId xmlns:a16="http://schemas.microsoft.com/office/drawing/2014/main" id="{9F561317-DC81-BF24-FD52-F59309F4C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5" y="1952732"/>
              <a:ext cx="1210909" cy="2352801"/>
            </a:xfrm>
            <a:prstGeom prst="rect">
              <a:avLst/>
            </a:prstGeom>
          </p:spPr>
        </p:pic>
        <p:pic>
          <p:nvPicPr>
            <p:cNvPr id="64" name="Imagen 63">
              <a:extLst>
                <a:ext uri="{FF2B5EF4-FFF2-40B4-BE49-F238E27FC236}">
                  <a16:creationId xmlns:a16="http://schemas.microsoft.com/office/drawing/2014/main" id="{04C0D802-469C-1D29-7E1E-CB9F6F0691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5166" y="1952731"/>
              <a:ext cx="1210908" cy="2352802"/>
            </a:xfrm>
            <a:prstGeom prst="rect">
              <a:avLst/>
            </a:prstGeom>
          </p:spPr>
        </p:pic>
        <p:pic>
          <p:nvPicPr>
            <p:cNvPr id="65" name="Imagen 64">
              <a:extLst>
                <a:ext uri="{FF2B5EF4-FFF2-40B4-BE49-F238E27FC236}">
                  <a16:creationId xmlns:a16="http://schemas.microsoft.com/office/drawing/2014/main" id="{ACE6CE7A-45AD-78A5-50A0-AA42346076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85449" y="1952730"/>
              <a:ext cx="1210908" cy="2352802"/>
            </a:xfrm>
            <a:prstGeom prst="rect">
              <a:avLst/>
            </a:prstGeom>
          </p:spPr>
        </p:pic>
        <p:sp>
          <p:nvSpPr>
            <p:cNvPr id="90" name="CuadroTexto 89">
              <a:extLst>
                <a:ext uri="{FF2B5EF4-FFF2-40B4-BE49-F238E27FC236}">
                  <a16:creationId xmlns:a16="http://schemas.microsoft.com/office/drawing/2014/main" id="{F26CBFD9-4B23-B498-36F0-2413C9C1B11B}"/>
                </a:ext>
              </a:extLst>
            </p:cNvPr>
            <p:cNvSpPr txBox="1"/>
            <p:nvPr/>
          </p:nvSpPr>
          <p:spPr>
            <a:xfrm>
              <a:off x="706151" y="1959576"/>
              <a:ext cx="293929" cy="276999"/>
            </a:xfrm>
            <a:prstGeom prst="rect">
              <a:avLst/>
            </a:prstGeom>
            <a:noFill/>
          </p:spPr>
          <p:txBody>
            <a:bodyPr wrap="square" rtlCol="0">
              <a:spAutoFit/>
            </a:bodyPr>
            <a:lstStyle/>
            <a:p>
              <a:r>
                <a:rPr lang="es-ES" sz="1200" b="1">
                  <a:solidFill>
                    <a:schemeClr val="bg1"/>
                  </a:solidFill>
                </a:rPr>
                <a:t>A</a:t>
              </a:r>
            </a:p>
          </p:txBody>
        </p:sp>
        <p:sp>
          <p:nvSpPr>
            <p:cNvPr id="91" name="CuadroTexto 90">
              <a:extLst>
                <a:ext uri="{FF2B5EF4-FFF2-40B4-BE49-F238E27FC236}">
                  <a16:creationId xmlns:a16="http://schemas.microsoft.com/office/drawing/2014/main" id="{D50D5222-2945-C0C3-647F-107174871767}"/>
                </a:ext>
              </a:extLst>
            </p:cNvPr>
            <p:cNvSpPr txBox="1"/>
            <p:nvPr/>
          </p:nvSpPr>
          <p:spPr>
            <a:xfrm>
              <a:off x="1935166" y="1952730"/>
              <a:ext cx="293929" cy="276999"/>
            </a:xfrm>
            <a:prstGeom prst="rect">
              <a:avLst/>
            </a:prstGeom>
            <a:noFill/>
          </p:spPr>
          <p:txBody>
            <a:bodyPr wrap="square" rtlCol="0">
              <a:spAutoFit/>
            </a:bodyPr>
            <a:lstStyle/>
            <a:p>
              <a:r>
                <a:rPr lang="es-ES" sz="1200" b="1">
                  <a:solidFill>
                    <a:schemeClr val="bg1"/>
                  </a:solidFill>
                </a:rPr>
                <a:t>B</a:t>
              </a:r>
            </a:p>
          </p:txBody>
        </p:sp>
        <p:sp>
          <p:nvSpPr>
            <p:cNvPr id="92" name="CuadroTexto 91">
              <a:extLst>
                <a:ext uri="{FF2B5EF4-FFF2-40B4-BE49-F238E27FC236}">
                  <a16:creationId xmlns:a16="http://schemas.microsoft.com/office/drawing/2014/main" id="{D08ACADA-97C6-D316-08D9-3FF649DCEE75}"/>
                </a:ext>
              </a:extLst>
            </p:cNvPr>
            <p:cNvSpPr txBox="1"/>
            <p:nvPr/>
          </p:nvSpPr>
          <p:spPr>
            <a:xfrm>
              <a:off x="3289554" y="1959576"/>
              <a:ext cx="293929" cy="276999"/>
            </a:xfrm>
            <a:prstGeom prst="rect">
              <a:avLst/>
            </a:prstGeom>
            <a:noFill/>
          </p:spPr>
          <p:txBody>
            <a:bodyPr wrap="square" rtlCol="0">
              <a:spAutoFit/>
            </a:bodyPr>
            <a:lstStyle/>
            <a:p>
              <a:r>
                <a:rPr lang="es-ES" sz="1200" b="1">
                  <a:solidFill>
                    <a:schemeClr val="bg1"/>
                  </a:solidFill>
                </a:rPr>
                <a:t>A</a:t>
              </a:r>
            </a:p>
          </p:txBody>
        </p:sp>
        <p:sp>
          <p:nvSpPr>
            <p:cNvPr id="93" name="CuadroTexto 92">
              <a:extLst>
                <a:ext uri="{FF2B5EF4-FFF2-40B4-BE49-F238E27FC236}">
                  <a16:creationId xmlns:a16="http://schemas.microsoft.com/office/drawing/2014/main" id="{5F76E784-F419-F0DE-57F9-A5C8C3BD21C8}"/>
                </a:ext>
              </a:extLst>
            </p:cNvPr>
            <p:cNvSpPr txBox="1"/>
            <p:nvPr/>
          </p:nvSpPr>
          <p:spPr>
            <a:xfrm>
              <a:off x="3285449" y="3129131"/>
              <a:ext cx="293929" cy="276999"/>
            </a:xfrm>
            <a:prstGeom prst="rect">
              <a:avLst/>
            </a:prstGeom>
            <a:noFill/>
          </p:spPr>
          <p:txBody>
            <a:bodyPr wrap="square" rtlCol="0">
              <a:spAutoFit/>
            </a:bodyPr>
            <a:lstStyle/>
            <a:p>
              <a:r>
                <a:rPr lang="es-ES" sz="1200" b="1" dirty="0">
                  <a:solidFill>
                    <a:schemeClr val="bg1"/>
                  </a:solidFill>
                </a:rPr>
                <a:t>B</a:t>
              </a:r>
            </a:p>
          </p:txBody>
        </p:sp>
      </p:grpSp>
      <p:pic>
        <p:nvPicPr>
          <p:cNvPr id="97" name="Imagen 96">
            <a:extLst>
              <a:ext uri="{FF2B5EF4-FFF2-40B4-BE49-F238E27FC236}">
                <a16:creationId xmlns:a16="http://schemas.microsoft.com/office/drawing/2014/main" id="{3CA8597D-EFFB-B551-2098-ED4C1D211C04}"/>
              </a:ext>
            </a:extLst>
          </p:cNvPr>
          <p:cNvPicPr>
            <a:picLocks noChangeAspect="1"/>
          </p:cNvPicPr>
          <p:nvPr/>
        </p:nvPicPr>
        <p:blipFill>
          <a:blip r:embed="rId3"/>
          <a:stretch>
            <a:fillRect/>
          </a:stretch>
        </p:blipFill>
        <p:spPr>
          <a:xfrm>
            <a:off x="7115330" y="4715044"/>
            <a:ext cx="311635" cy="341793"/>
          </a:xfrm>
          <a:prstGeom prst="rect">
            <a:avLst/>
          </a:prstGeom>
        </p:spPr>
      </p:pic>
      <p:sp>
        <p:nvSpPr>
          <p:cNvPr id="98" name="CuadroTexto 97">
            <a:extLst>
              <a:ext uri="{FF2B5EF4-FFF2-40B4-BE49-F238E27FC236}">
                <a16:creationId xmlns:a16="http://schemas.microsoft.com/office/drawing/2014/main" id="{616B2BB3-B9B8-B787-8ADD-DFB649B85479}"/>
              </a:ext>
            </a:extLst>
          </p:cNvPr>
          <p:cNvSpPr txBox="1"/>
          <p:nvPr/>
        </p:nvSpPr>
        <p:spPr>
          <a:xfrm>
            <a:off x="7048138" y="4534882"/>
            <a:ext cx="4585963" cy="769441"/>
          </a:xfrm>
          <a:prstGeom prst="rect">
            <a:avLst/>
          </a:prstGeom>
          <a:noFill/>
        </p:spPr>
        <p:txBody>
          <a:bodyPr wrap="square" rtlCol="0">
            <a:spAutoFit/>
          </a:bodyPr>
          <a:lstStyle/>
          <a:p>
            <a:r>
              <a:rPr lang="es-ES" sz="1100" b="1" dirty="0">
                <a:solidFill>
                  <a:srgbClr val="7A45B8"/>
                </a:solidFill>
                <a:latin typeface="Arial" panose="020B0604020202020204" pitchFamily="34" charset="0"/>
                <a:cs typeface="Arial" panose="020B0604020202020204" pitchFamily="34" charset="0"/>
              </a:rPr>
              <a:t>8 SEMANAS (B)</a:t>
            </a:r>
          </a:p>
          <a:p>
            <a:r>
              <a:rPr lang="es-ES" sz="1100" b="1" dirty="0">
                <a:solidFill>
                  <a:srgbClr val="003867"/>
                </a:solidFill>
                <a:latin typeface="Arial" panose="020B0604020202020204" pitchFamily="34" charset="0"/>
                <a:cs typeface="Arial" panose="020B0604020202020204" pitchFamily="34" charset="0"/>
              </a:rPr>
              <a:t>Exploración física en la semana 8 desde el inicio de </a:t>
            </a:r>
            <a:r>
              <a:rPr lang="es-ES" sz="1100" b="1" dirty="0" err="1">
                <a:solidFill>
                  <a:srgbClr val="003867"/>
                </a:solidFill>
                <a:latin typeface="Arial" panose="020B0604020202020204" pitchFamily="34" charset="0"/>
                <a:cs typeface="Arial" panose="020B0604020202020204" pitchFamily="34" charset="0"/>
              </a:rPr>
              <a:t>lebrikizumab</a:t>
            </a:r>
            <a:r>
              <a:rPr lang="es-ES" sz="1100" b="1" dirty="0">
                <a:solidFill>
                  <a:srgbClr val="003867"/>
                </a:solidFill>
                <a:latin typeface="Arial" panose="020B0604020202020204" pitchFamily="34" charset="0"/>
                <a:cs typeface="Arial" panose="020B0604020202020204" pitchFamily="34" charset="0"/>
              </a:rPr>
              <a:t>:</a:t>
            </a:r>
            <a:endParaRPr lang="es-ES" sz="1100" dirty="0">
              <a:solidFill>
                <a:srgbClr val="003867"/>
              </a:solidFill>
              <a:latin typeface="Arial" panose="020B0604020202020204" pitchFamily="34" charset="0"/>
              <a:cs typeface="Arial" panose="020B0604020202020204" pitchFamily="34" charset="0"/>
            </a:endParaRPr>
          </a:p>
          <a:p>
            <a:r>
              <a:rPr lang="es-ES" sz="1100" dirty="0">
                <a:solidFill>
                  <a:srgbClr val="003867"/>
                </a:solidFill>
                <a:latin typeface="Arial" panose="020B0604020202020204" pitchFamily="34" charset="0"/>
                <a:cs typeface="Arial" panose="020B0604020202020204" pitchFamily="34" charset="0"/>
              </a:rPr>
              <a:t>Desaparición completa de las lesiones activas con piel de aspecto normal con discretas hiperpigmentaciones residuales</a:t>
            </a:r>
          </a:p>
        </p:txBody>
      </p:sp>
      <p:sp>
        <p:nvSpPr>
          <p:cNvPr id="102" name="CuadroTexto 101">
            <a:extLst>
              <a:ext uri="{FF2B5EF4-FFF2-40B4-BE49-F238E27FC236}">
                <a16:creationId xmlns:a16="http://schemas.microsoft.com/office/drawing/2014/main" id="{A7025BF8-D77B-D63C-BA23-EF5D6520DE84}"/>
              </a:ext>
            </a:extLst>
          </p:cNvPr>
          <p:cNvSpPr txBox="1"/>
          <p:nvPr/>
        </p:nvSpPr>
        <p:spPr>
          <a:xfrm>
            <a:off x="7078174" y="5316935"/>
            <a:ext cx="1607379" cy="600164"/>
          </a:xfrm>
          <a:prstGeom prst="rect">
            <a:avLst/>
          </a:prstGeom>
          <a:noFill/>
        </p:spPr>
        <p:txBody>
          <a:bodyPr wrap="square" rtlCol="0">
            <a:spAutoFit/>
          </a:bodyPr>
          <a:lstStyle/>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EASI 0</a:t>
            </a:r>
          </a:p>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BSA 0%</a:t>
            </a:r>
          </a:p>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IGA 0</a:t>
            </a:r>
          </a:p>
        </p:txBody>
      </p:sp>
      <p:sp>
        <p:nvSpPr>
          <p:cNvPr id="103" name="CuadroTexto 102">
            <a:extLst>
              <a:ext uri="{FF2B5EF4-FFF2-40B4-BE49-F238E27FC236}">
                <a16:creationId xmlns:a16="http://schemas.microsoft.com/office/drawing/2014/main" id="{9FD4DA10-5CE2-327E-22E8-72E838AEC8AE}"/>
              </a:ext>
            </a:extLst>
          </p:cNvPr>
          <p:cNvSpPr txBox="1"/>
          <p:nvPr/>
        </p:nvSpPr>
        <p:spPr>
          <a:xfrm>
            <a:off x="8513835" y="5316935"/>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NRS prurito 1/10</a:t>
            </a:r>
          </a:p>
          <a:p>
            <a:pPr marL="171450" indent="-171450">
              <a:buFont typeface="Arial" panose="020B0604020202020204" pitchFamily="34" charset="0"/>
              <a:buChar char="•"/>
            </a:pPr>
            <a:r>
              <a:rPr lang="es-ES" sz="1100" dirty="0">
                <a:solidFill>
                  <a:srgbClr val="003867"/>
                </a:solidFill>
                <a:latin typeface="Arial" panose="020B0604020202020204" pitchFamily="34" charset="0"/>
                <a:cs typeface="Arial" panose="020B0604020202020204" pitchFamily="34" charset="0"/>
              </a:rPr>
              <a:t>NRS sueño 2/10</a:t>
            </a:r>
          </a:p>
        </p:txBody>
      </p:sp>
      <p:grpSp>
        <p:nvGrpSpPr>
          <p:cNvPr id="30" name="Grupo 29">
            <a:extLst>
              <a:ext uri="{FF2B5EF4-FFF2-40B4-BE49-F238E27FC236}">
                <a16:creationId xmlns:a16="http://schemas.microsoft.com/office/drawing/2014/main" id="{079662FC-96D9-BD39-DAC7-40EE01D6DD9F}"/>
              </a:ext>
            </a:extLst>
          </p:cNvPr>
          <p:cNvGrpSpPr/>
          <p:nvPr/>
        </p:nvGrpSpPr>
        <p:grpSpPr>
          <a:xfrm>
            <a:off x="8094901" y="1952730"/>
            <a:ext cx="2492436" cy="2352802"/>
            <a:chOff x="6366961" y="1952730"/>
            <a:chExt cx="2492436" cy="2352802"/>
          </a:xfrm>
        </p:grpSpPr>
        <p:pic>
          <p:nvPicPr>
            <p:cNvPr id="99" name="Imagen 98">
              <a:extLst>
                <a:ext uri="{FF2B5EF4-FFF2-40B4-BE49-F238E27FC236}">
                  <a16:creationId xmlns:a16="http://schemas.microsoft.com/office/drawing/2014/main" id="{B7160ABC-4A07-312D-BECB-3AB826DEA4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66961" y="1952731"/>
              <a:ext cx="1210908" cy="2352801"/>
            </a:xfrm>
            <a:prstGeom prst="rect">
              <a:avLst/>
            </a:prstGeom>
          </p:spPr>
        </p:pic>
        <p:pic>
          <p:nvPicPr>
            <p:cNvPr id="101" name="Imagen 100">
              <a:extLst>
                <a:ext uri="{FF2B5EF4-FFF2-40B4-BE49-F238E27FC236}">
                  <a16:creationId xmlns:a16="http://schemas.microsoft.com/office/drawing/2014/main" id="{444D1B3A-78F9-D3E1-15AC-03B7DCC6503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48489" y="1952730"/>
              <a:ext cx="1210908" cy="2352800"/>
            </a:xfrm>
            <a:prstGeom prst="rect">
              <a:avLst/>
            </a:prstGeom>
          </p:spPr>
        </p:pic>
        <p:sp>
          <p:nvSpPr>
            <p:cNvPr id="105" name="CuadroTexto 104">
              <a:extLst>
                <a:ext uri="{FF2B5EF4-FFF2-40B4-BE49-F238E27FC236}">
                  <a16:creationId xmlns:a16="http://schemas.microsoft.com/office/drawing/2014/main" id="{5FDDCE16-767F-0323-9756-498854635CCE}"/>
                </a:ext>
              </a:extLst>
            </p:cNvPr>
            <p:cNvSpPr txBox="1"/>
            <p:nvPr/>
          </p:nvSpPr>
          <p:spPr>
            <a:xfrm>
              <a:off x="6375837" y="1959575"/>
              <a:ext cx="293929" cy="276999"/>
            </a:xfrm>
            <a:prstGeom prst="rect">
              <a:avLst/>
            </a:prstGeom>
            <a:noFill/>
          </p:spPr>
          <p:txBody>
            <a:bodyPr wrap="square" rtlCol="0">
              <a:spAutoFit/>
            </a:bodyPr>
            <a:lstStyle/>
            <a:p>
              <a:r>
                <a:rPr lang="es-ES" sz="1200" b="1">
                  <a:solidFill>
                    <a:schemeClr val="bg1"/>
                  </a:solidFill>
                </a:rPr>
                <a:t>A</a:t>
              </a:r>
            </a:p>
          </p:txBody>
        </p:sp>
        <p:sp>
          <p:nvSpPr>
            <p:cNvPr id="107" name="CuadroTexto 106">
              <a:extLst>
                <a:ext uri="{FF2B5EF4-FFF2-40B4-BE49-F238E27FC236}">
                  <a16:creationId xmlns:a16="http://schemas.microsoft.com/office/drawing/2014/main" id="{9F8CFAC2-40D6-CDFE-74F5-319507E0CD9F}"/>
                </a:ext>
              </a:extLst>
            </p:cNvPr>
            <p:cNvSpPr txBox="1"/>
            <p:nvPr/>
          </p:nvSpPr>
          <p:spPr>
            <a:xfrm>
              <a:off x="7652594" y="1959575"/>
              <a:ext cx="293929" cy="276999"/>
            </a:xfrm>
            <a:prstGeom prst="rect">
              <a:avLst/>
            </a:prstGeom>
            <a:noFill/>
          </p:spPr>
          <p:txBody>
            <a:bodyPr wrap="square" rtlCol="0">
              <a:spAutoFit/>
            </a:bodyPr>
            <a:lstStyle/>
            <a:p>
              <a:r>
                <a:rPr lang="es-ES" sz="1200" b="1">
                  <a:solidFill>
                    <a:schemeClr val="bg1"/>
                  </a:solidFill>
                </a:rPr>
                <a:t>A</a:t>
              </a:r>
            </a:p>
          </p:txBody>
        </p:sp>
        <p:sp>
          <p:nvSpPr>
            <p:cNvPr id="108" name="CuadroTexto 107">
              <a:extLst>
                <a:ext uri="{FF2B5EF4-FFF2-40B4-BE49-F238E27FC236}">
                  <a16:creationId xmlns:a16="http://schemas.microsoft.com/office/drawing/2014/main" id="{6E7A44A1-1589-5149-2388-94696977DEFE}"/>
                </a:ext>
              </a:extLst>
            </p:cNvPr>
            <p:cNvSpPr txBox="1"/>
            <p:nvPr/>
          </p:nvSpPr>
          <p:spPr>
            <a:xfrm>
              <a:off x="7648489" y="3603218"/>
              <a:ext cx="293929" cy="276999"/>
            </a:xfrm>
            <a:prstGeom prst="rect">
              <a:avLst/>
            </a:prstGeom>
            <a:noFill/>
          </p:spPr>
          <p:txBody>
            <a:bodyPr wrap="square" rtlCol="0">
              <a:spAutoFit/>
            </a:bodyPr>
            <a:lstStyle/>
            <a:p>
              <a:r>
                <a:rPr lang="es-ES" sz="1200" b="1">
                  <a:solidFill>
                    <a:schemeClr val="bg1"/>
                  </a:solidFill>
                </a:rPr>
                <a:t>B</a:t>
              </a:r>
            </a:p>
          </p:txBody>
        </p:sp>
        <p:sp>
          <p:nvSpPr>
            <p:cNvPr id="109" name="CuadroTexto 108">
              <a:extLst>
                <a:ext uri="{FF2B5EF4-FFF2-40B4-BE49-F238E27FC236}">
                  <a16:creationId xmlns:a16="http://schemas.microsoft.com/office/drawing/2014/main" id="{5FEF4D1C-225A-3B07-8760-8843C56C2F14}"/>
                </a:ext>
              </a:extLst>
            </p:cNvPr>
            <p:cNvSpPr txBox="1"/>
            <p:nvPr/>
          </p:nvSpPr>
          <p:spPr>
            <a:xfrm>
              <a:off x="6377691" y="3129130"/>
              <a:ext cx="293929" cy="276999"/>
            </a:xfrm>
            <a:prstGeom prst="rect">
              <a:avLst/>
            </a:prstGeom>
            <a:noFill/>
          </p:spPr>
          <p:txBody>
            <a:bodyPr wrap="square" rtlCol="0">
              <a:spAutoFit/>
            </a:bodyPr>
            <a:lstStyle/>
            <a:p>
              <a:r>
                <a:rPr lang="es-ES" sz="1200" b="1">
                  <a:solidFill>
                    <a:schemeClr val="bg1"/>
                  </a:solidFill>
                </a:rPr>
                <a:t>B</a:t>
              </a:r>
            </a:p>
          </p:txBody>
        </p:sp>
      </p:grpSp>
      <p:grpSp>
        <p:nvGrpSpPr>
          <p:cNvPr id="21" name="Grupo 20">
            <a:extLst>
              <a:ext uri="{FF2B5EF4-FFF2-40B4-BE49-F238E27FC236}">
                <a16:creationId xmlns:a16="http://schemas.microsoft.com/office/drawing/2014/main" id="{13822758-942D-47B7-E16F-7A8EEBF643DB}"/>
              </a:ext>
            </a:extLst>
          </p:cNvPr>
          <p:cNvGrpSpPr/>
          <p:nvPr/>
        </p:nvGrpSpPr>
        <p:grpSpPr>
          <a:xfrm>
            <a:off x="10902948" y="1952730"/>
            <a:ext cx="586957" cy="586066"/>
            <a:chOff x="11047141" y="4927947"/>
            <a:chExt cx="586957" cy="586066"/>
          </a:xfrm>
        </p:grpSpPr>
        <p:sp>
          <p:nvSpPr>
            <p:cNvPr id="23" name="Rectángulo: esquinas redondeadas 2">
              <a:hlinkClick r:id="rId9" action="ppaction://hlinksldjump"/>
              <a:extLst>
                <a:ext uri="{FF2B5EF4-FFF2-40B4-BE49-F238E27FC236}">
                  <a16:creationId xmlns:a16="http://schemas.microsoft.com/office/drawing/2014/main" id="{A0284F1F-8A36-E36A-31E3-90E4264A143B}"/>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dirty="0"/>
            </a:p>
          </p:txBody>
        </p:sp>
        <p:pic>
          <p:nvPicPr>
            <p:cNvPr id="24" name="Imagen 23">
              <a:extLst>
                <a:ext uri="{FF2B5EF4-FFF2-40B4-BE49-F238E27FC236}">
                  <a16:creationId xmlns:a16="http://schemas.microsoft.com/office/drawing/2014/main" id="{C60361F8-7B81-7338-49A1-D0AFC3863B3C}"/>
                </a:ext>
              </a:extLst>
            </p:cNvPr>
            <p:cNvPicPr>
              <a:picLocks noChangeAspect="1"/>
            </p:cNvPicPr>
            <p:nvPr/>
          </p:nvPicPr>
          <p:blipFill>
            <a:blip r:embed="rId10"/>
            <a:stretch>
              <a:fillRect/>
            </a:stretch>
          </p:blipFill>
          <p:spPr>
            <a:xfrm>
              <a:off x="11222357" y="5095284"/>
              <a:ext cx="281127" cy="281127"/>
            </a:xfrm>
            <a:prstGeom prst="rect">
              <a:avLst/>
            </a:prstGeom>
          </p:spPr>
        </p:pic>
      </p:grpSp>
      <p:sp>
        <p:nvSpPr>
          <p:cNvPr id="27" name="Rectángulo redondeado 26">
            <a:extLst>
              <a:ext uri="{FF2B5EF4-FFF2-40B4-BE49-F238E27FC236}">
                <a16:creationId xmlns:a16="http://schemas.microsoft.com/office/drawing/2014/main" id="{35DEB896-DE29-CE30-51A3-CF99980ECD2E}"/>
              </a:ext>
            </a:extLst>
          </p:cNvPr>
          <p:cNvSpPr/>
          <p:nvPr/>
        </p:nvSpPr>
        <p:spPr>
          <a:xfrm>
            <a:off x="557900" y="1815170"/>
            <a:ext cx="5538100"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8" name="Rectángulo redondeado 27">
            <a:extLst>
              <a:ext uri="{FF2B5EF4-FFF2-40B4-BE49-F238E27FC236}">
                <a16:creationId xmlns:a16="http://schemas.microsoft.com/office/drawing/2014/main" id="{2C1AEC28-D30D-9F1D-1987-918665315B47}"/>
              </a:ext>
            </a:extLst>
          </p:cNvPr>
          <p:cNvSpPr/>
          <p:nvPr/>
        </p:nvSpPr>
        <p:spPr>
          <a:xfrm>
            <a:off x="6955639" y="1815169"/>
            <a:ext cx="4678461"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5" name="Imagen 4" descr="Icono&#10;&#10;El contenido generado por IA puede ser incorrecto.">
            <a:extLst>
              <a:ext uri="{FF2B5EF4-FFF2-40B4-BE49-F238E27FC236}">
                <a16:creationId xmlns:a16="http://schemas.microsoft.com/office/drawing/2014/main" id="{EB1C4B71-65F8-B647-9C68-92E11684D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0060" y="4594423"/>
            <a:ext cx="291517" cy="291517"/>
          </a:xfrm>
          <a:prstGeom prst="rect">
            <a:avLst/>
          </a:prstGeom>
        </p:spPr>
      </p:pic>
    </p:spTree>
    <p:extLst>
      <p:ext uri="{BB962C8B-B14F-4D97-AF65-F5344CB8AC3E}">
        <p14:creationId xmlns:p14="http://schemas.microsoft.com/office/powerpoint/2010/main" val="1436573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EFCE-AFD3-FBA7-4033-602C2326D0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C51C0D0-EA78-58B1-FADA-7B8CEE0213F1}"/>
              </a:ext>
            </a:extLst>
          </p:cNvPr>
          <p:cNvSpPr>
            <a:spLocks noGrp="1"/>
          </p:cNvSpPr>
          <p:nvPr>
            <p:ph type="title"/>
          </p:nvPr>
        </p:nvSpPr>
        <p:spPr>
          <a:xfrm>
            <a:off x="541058" y="211015"/>
            <a:ext cx="10710038" cy="640214"/>
          </a:xfrm>
        </p:spPr>
        <p:txBody>
          <a:bodyPr/>
          <a:lstStyle/>
          <a:p>
            <a:r>
              <a:rPr lang="es-ES" dirty="0"/>
              <a:t>Resultados</a:t>
            </a:r>
            <a:endParaRPr lang="es-ES" baseline="30000" dirty="0"/>
          </a:p>
        </p:txBody>
      </p:sp>
      <p:sp>
        <p:nvSpPr>
          <p:cNvPr id="22" name="CuadroTexto 21">
            <a:extLst>
              <a:ext uri="{FF2B5EF4-FFF2-40B4-BE49-F238E27FC236}">
                <a16:creationId xmlns:a16="http://schemas.microsoft.com/office/drawing/2014/main" id="{8A259DDC-EF54-510E-B168-BC8E488591D4}"/>
              </a:ext>
            </a:extLst>
          </p:cNvPr>
          <p:cNvSpPr txBox="1"/>
          <p:nvPr/>
        </p:nvSpPr>
        <p:spPr>
          <a:xfrm>
            <a:off x="1455933" y="6235325"/>
            <a:ext cx="8723269" cy="307777"/>
          </a:xfrm>
          <a:prstGeom prst="rect">
            <a:avLst/>
          </a:prstGeom>
          <a:noFill/>
        </p:spPr>
        <p:txBody>
          <a:bodyPr wrap="square">
            <a:spAutoFit/>
          </a:bodyPr>
          <a:lstStyle/>
          <a:p>
            <a:r>
              <a:rPr lang="es-ES" sz="700" b="1" i="0" u="none" strike="noStrike" baseline="0" dirty="0">
                <a:solidFill>
                  <a:srgbClr val="646464"/>
                </a:solidFill>
              </a:rPr>
              <a:t>1.</a:t>
            </a:r>
            <a:r>
              <a:rPr lang="es-ES" sz="700" dirty="0">
                <a:solidFill>
                  <a:srgbClr val="646464"/>
                </a:solidFill>
              </a:rPr>
              <a:t> Llamas-Segura C, </a:t>
            </a:r>
            <a:r>
              <a:rPr lang="es-ES" sz="700" i="1" dirty="0">
                <a:solidFill>
                  <a:srgbClr val="646464"/>
                </a:solidFill>
              </a:rPr>
              <a:t>et al. </a:t>
            </a:r>
            <a:r>
              <a:rPr lang="es-ES" sz="700" dirty="0" err="1">
                <a:solidFill>
                  <a:srgbClr val="646464"/>
                </a:solidFill>
              </a:rPr>
              <a:t>Lebrikizumab</a:t>
            </a:r>
            <a:r>
              <a:rPr lang="es-ES" sz="700" dirty="0">
                <a:solidFill>
                  <a:srgbClr val="646464"/>
                </a:solidFill>
              </a:rPr>
              <a:t> en dermatitis atópica grave con VIH controlado: Primer caso y revisión de la literatura. 52º Congreso Nacional de Dermatología y Venereología (AEDV); 2025; Valencia, España; 7-10 mayo 2025.</a:t>
            </a:r>
          </a:p>
        </p:txBody>
      </p:sp>
      <p:sp>
        <p:nvSpPr>
          <p:cNvPr id="61" name="CuadroTexto 60">
            <a:extLst>
              <a:ext uri="{FF2B5EF4-FFF2-40B4-BE49-F238E27FC236}">
                <a16:creationId xmlns:a16="http://schemas.microsoft.com/office/drawing/2014/main" id="{B86C9160-0533-307E-77ED-BD156B1CD668}"/>
              </a:ext>
            </a:extLst>
          </p:cNvPr>
          <p:cNvSpPr txBox="1"/>
          <p:nvPr/>
        </p:nvSpPr>
        <p:spPr>
          <a:xfrm>
            <a:off x="681301" y="1550701"/>
            <a:ext cx="5302939" cy="430887"/>
          </a:xfrm>
          <a:prstGeom prst="rect">
            <a:avLst/>
          </a:prstGeom>
          <a:noFill/>
        </p:spPr>
        <p:txBody>
          <a:bodyPr wrap="square" rtlCol="0">
            <a:spAutoFit/>
          </a:bodyPr>
          <a:lstStyle/>
          <a:p>
            <a:r>
              <a:rPr lang="es-ES" sz="1100" b="1" dirty="0">
                <a:solidFill>
                  <a:srgbClr val="7A45B8"/>
                </a:solidFill>
                <a:latin typeface="Arial" panose="020B0604020202020204" pitchFamily="34" charset="0"/>
                <a:cs typeface="Arial" panose="020B0604020202020204" pitchFamily="34" charset="0"/>
              </a:rPr>
              <a:t>Basal (A)</a:t>
            </a:r>
          </a:p>
          <a:p>
            <a:r>
              <a:rPr lang="es-ES" sz="1100" b="1" dirty="0">
                <a:solidFill>
                  <a:srgbClr val="003867"/>
                </a:solidFill>
                <a:latin typeface="Arial" panose="020B0604020202020204" pitchFamily="34" charset="0"/>
                <a:cs typeface="Arial" panose="020B0604020202020204" pitchFamily="34" charset="0"/>
              </a:rPr>
              <a:t>Exploración física previo al inicio del tratamiento</a:t>
            </a:r>
            <a:endParaRPr lang="es-ES" sz="1100" dirty="0">
              <a:solidFill>
                <a:srgbClr val="003867"/>
              </a:solidFill>
              <a:latin typeface="Arial" panose="020B0604020202020204" pitchFamily="34" charset="0"/>
              <a:cs typeface="Arial" panose="020B0604020202020204" pitchFamily="34" charset="0"/>
            </a:endParaRPr>
          </a:p>
        </p:txBody>
      </p:sp>
      <p:sp>
        <p:nvSpPr>
          <p:cNvPr id="98" name="CuadroTexto 97">
            <a:extLst>
              <a:ext uri="{FF2B5EF4-FFF2-40B4-BE49-F238E27FC236}">
                <a16:creationId xmlns:a16="http://schemas.microsoft.com/office/drawing/2014/main" id="{50D1C40A-F237-9FB2-389D-DB6025335196}"/>
              </a:ext>
            </a:extLst>
          </p:cNvPr>
          <p:cNvSpPr txBox="1"/>
          <p:nvPr/>
        </p:nvSpPr>
        <p:spPr>
          <a:xfrm>
            <a:off x="6996162" y="1550701"/>
            <a:ext cx="4610473" cy="430887"/>
          </a:xfrm>
          <a:prstGeom prst="rect">
            <a:avLst/>
          </a:prstGeom>
          <a:noFill/>
        </p:spPr>
        <p:txBody>
          <a:bodyPr wrap="square" rtlCol="0">
            <a:spAutoFit/>
          </a:bodyPr>
          <a:lstStyle/>
          <a:p>
            <a:r>
              <a:rPr lang="es-ES" sz="1100" b="1" dirty="0">
                <a:solidFill>
                  <a:srgbClr val="7A45B8"/>
                </a:solidFill>
                <a:latin typeface="Arial" panose="020B0604020202020204" pitchFamily="34" charset="0"/>
                <a:cs typeface="Arial" panose="020B0604020202020204" pitchFamily="34" charset="0"/>
              </a:rPr>
              <a:t>8 SEMANAS (B)</a:t>
            </a:r>
          </a:p>
          <a:p>
            <a:r>
              <a:rPr lang="es-ES" sz="1100" b="1" dirty="0">
                <a:solidFill>
                  <a:srgbClr val="003867"/>
                </a:solidFill>
                <a:latin typeface="Arial" panose="020B0604020202020204" pitchFamily="34" charset="0"/>
                <a:cs typeface="Arial" panose="020B0604020202020204" pitchFamily="34" charset="0"/>
              </a:rPr>
              <a:t>Exploración física en la semana 8 desde el inicio de </a:t>
            </a:r>
            <a:r>
              <a:rPr lang="es-ES" sz="1100" b="1" dirty="0" err="1">
                <a:solidFill>
                  <a:srgbClr val="003867"/>
                </a:solidFill>
                <a:latin typeface="Arial" panose="020B0604020202020204" pitchFamily="34" charset="0"/>
                <a:cs typeface="Arial" panose="020B0604020202020204" pitchFamily="34" charset="0"/>
              </a:rPr>
              <a:t>lebrikizumab</a:t>
            </a:r>
            <a:endParaRPr lang="es-ES" sz="1100" dirty="0">
              <a:solidFill>
                <a:srgbClr val="003867"/>
              </a:solidFill>
              <a:latin typeface="Arial" panose="020B0604020202020204" pitchFamily="34" charset="0"/>
              <a:cs typeface="Arial" panose="020B0604020202020204" pitchFamily="34" charset="0"/>
            </a:endParaRPr>
          </a:p>
        </p:txBody>
      </p:sp>
      <p:sp>
        <p:nvSpPr>
          <p:cNvPr id="15" name="Rectángulo redondeado 14">
            <a:extLst>
              <a:ext uri="{FF2B5EF4-FFF2-40B4-BE49-F238E27FC236}">
                <a16:creationId xmlns:a16="http://schemas.microsoft.com/office/drawing/2014/main" id="{8A097277-C44F-B798-42DD-EA2F6ABD1DE4}"/>
              </a:ext>
            </a:extLst>
          </p:cNvPr>
          <p:cNvSpPr/>
          <p:nvPr/>
        </p:nvSpPr>
        <p:spPr>
          <a:xfrm>
            <a:off x="541058" y="1309009"/>
            <a:ext cx="11024994" cy="4482191"/>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grpSp>
        <p:nvGrpSpPr>
          <p:cNvPr id="28" name="Grupo 27">
            <a:extLst>
              <a:ext uri="{FF2B5EF4-FFF2-40B4-BE49-F238E27FC236}">
                <a16:creationId xmlns:a16="http://schemas.microsoft.com/office/drawing/2014/main" id="{D5123F73-3403-78C6-B2FE-9757AB74C4CE}"/>
              </a:ext>
            </a:extLst>
          </p:cNvPr>
          <p:cNvGrpSpPr/>
          <p:nvPr/>
        </p:nvGrpSpPr>
        <p:grpSpPr>
          <a:xfrm>
            <a:off x="791216" y="2079746"/>
            <a:ext cx="5718626" cy="3538736"/>
            <a:chOff x="697275" y="-4515306"/>
            <a:chExt cx="3802148" cy="2352803"/>
          </a:xfrm>
        </p:grpSpPr>
        <p:pic>
          <p:nvPicPr>
            <p:cNvPr id="29" name="Imagen 28" descr="Tatuaje en el brazo de una persona&#10;&#10;El contenido generado por IA puede ser incorrecto.">
              <a:extLst>
                <a:ext uri="{FF2B5EF4-FFF2-40B4-BE49-F238E27FC236}">
                  <a16:creationId xmlns:a16="http://schemas.microsoft.com/office/drawing/2014/main" id="{BEEE3839-69C8-DB17-58EB-4AA80BAB4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75" y="-4515304"/>
              <a:ext cx="1210909" cy="2352801"/>
            </a:xfrm>
            <a:prstGeom prst="rect">
              <a:avLst/>
            </a:prstGeom>
          </p:spPr>
        </p:pic>
        <p:pic>
          <p:nvPicPr>
            <p:cNvPr id="30" name="Imagen 29">
              <a:extLst>
                <a:ext uri="{FF2B5EF4-FFF2-40B4-BE49-F238E27FC236}">
                  <a16:creationId xmlns:a16="http://schemas.microsoft.com/office/drawing/2014/main" id="{0188D748-DD08-053A-56D1-3AE2659C86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35166" y="-4515305"/>
              <a:ext cx="1210908" cy="2352802"/>
            </a:xfrm>
            <a:prstGeom prst="rect">
              <a:avLst/>
            </a:prstGeom>
          </p:spPr>
        </p:pic>
        <p:pic>
          <p:nvPicPr>
            <p:cNvPr id="31" name="Imagen 30">
              <a:extLst>
                <a:ext uri="{FF2B5EF4-FFF2-40B4-BE49-F238E27FC236}">
                  <a16:creationId xmlns:a16="http://schemas.microsoft.com/office/drawing/2014/main" id="{63DFE965-FC1C-33AC-9C9F-385154BF00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8515" y="-4515306"/>
              <a:ext cx="1210908" cy="2352802"/>
            </a:xfrm>
            <a:prstGeom prst="rect">
              <a:avLst/>
            </a:prstGeom>
          </p:spPr>
        </p:pic>
        <p:sp>
          <p:nvSpPr>
            <p:cNvPr id="32" name="CuadroTexto 31">
              <a:extLst>
                <a:ext uri="{FF2B5EF4-FFF2-40B4-BE49-F238E27FC236}">
                  <a16:creationId xmlns:a16="http://schemas.microsoft.com/office/drawing/2014/main" id="{489F6CE8-5DE1-709E-E169-5791014FCA64}"/>
                </a:ext>
              </a:extLst>
            </p:cNvPr>
            <p:cNvSpPr txBox="1"/>
            <p:nvPr/>
          </p:nvSpPr>
          <p:spPr>
            <a:xfrm>
              <a:off x="706151" y="-4508460"/>
              <a:ext cx="293929" cy="276999"/>
            </a:xfrm>
            <a:prstGeom prst="rect">
              <a:avLst/>
            </a:prstGeom>
            <a:noFill/>
          </p:spPr>
          <p:txBody>
            <a:bodyPr wrap="square" rtlCol="0">
              <a:spAutoFit/>
            </a:bodyPr>
            <a:lstStyle/>
            <a:p>
              <a:r>
                <a:rPr lang="es-ES" sz="1200" b="1">
                  <a:solidFill>
                    <a:schemeClr val="bg1"/>
                  </a:solidFill>
                </a:rPr>
                <a:t>A</a:t>
              </a:r>
            </a:p>
          </p:txBody>
        </p:sp>
        <p:sp>
          <p:nvSpPr>
            <p:cNvPr id="33" name="CuadroTexto 32">
              <a:extLst>
                <a:ext uri="{FF2B5EF4-FFF2-40B4-BE49-F238E27FC236}">
                  <a16:creationId xmlns:a16="http://schemas.microsoft.com/office/drawing/2014/main" id="{F6D32A39-6AB2-4393-3AB3-2C5BBDB7E82A}"/>
                </a:ext>
              </a:extLst>
            </p:cNvPr>
            <p:cNvSpPr txBox="1"/>
            <p:nvPr/>
          </p:nvSpPr>
          <p:spPr>
            <a:xfrm>
              <a:off x="1935166" y="-4515306"/>
              <a:ext cx="293929" cy="276999"/>
            </a:xfrm>
            <a:prstGeom prst="rect">
              <a:avLst/>
            </a:prstGeom>
            <a:noFill/>
          </p:spPr>
          <p:txBody>
            <a:bodyPr wrap="square" rtlCol="0">
              <a:spAutoFit/>
            </a:bodyPr>
            <a:lstStyle/>
            <a:p>
              <a:r>
                <a:rPr lang="es-ES" sz="1200" b="1">
                  <a:solidFill>
                    <a:schemeClr val="bg1"/>
                  </a:solidFill>
                </a:rPr>
                <a:t>B</a:t>
              </a:r>
            </a:p>
          </p:txBody>
        </p:sp>
        <p:sp>
          <p:nvSpPr>
            <p:cNvPr id="34" name="CuadroTexto 33">
              <a:extLst>
                <a:ext uri="{FF2B5EF4-FFF2-40B4-BE49-F238E27FC236}">
                  <a16:creationId xmlns:a16="http://schemas.microsoft.com/office/drawing/2014/main" id="{7109EBF1-95B7-067A-73B0-97EF28F02781}"/>
                </a:ext>
              </a:extLst>
            </p:cNvPr>
            <p:cNvSpPr txBox="1"/>
            <p:nvPr/>
          </p:nvSpPr>
          <p:spPr>
            <a:xfrm>
              <a:off x="3292620" y="-4508460"/>
              <a:ext cx="293929" cy="276999"/>
            </a:xfrm>
            <a:prstGeom prst="rect">
              <a:avLst/>
            </a:prstGeom>
            <a:noFill/>
          </p:spPr>
          <p:txBody>
            <a:bodyPr wrap="square" rtlCol="0">
              <a:spAutoFit/>
            </a:bodyPr>
            <a:lstStyle/>
            <a:p>
              <a:r>
                <a:rPr lang="es-ES" sz="1200" b="1" dirty="0">
                  <a:solidFill>
                    <a:schemeClr val="bg1"/>
                  </a:solidFill>
                </a:rPr>
                <a:t>A</a:t>
              </a:r>
            </a:p>
          </p:txBody>
        </p:sp>
        <p:sp>
          <p:nvSpPr>
            <p:cNvPr id="35" name="CuadroTexto 34">
              <a:extLst>
                <a:ext uri="{FF2B5EF4-FFF2-40B4-BE49-F238E27FC236}">
                  <a16:creationId xmlns:a16="http://schemas.microsoft.com/office/drawing/2014/main" id="{EB1A7FB4-B3CE-91A8-63BA-FE41DBCC95D3}"/>
                </a:ext>
              </a:extLst>
            </p:cNvPr>
            <p:cNvSpPr txBox="1"/>
            <p:nvPr/>
          </p:nvSpPr>
          <p:spPr>
            <a:xfrm>
              <a:off x="3288515" y="-3338905"/>
              <a:ext cx="293929" cy="276999"/>
            </a:xfrm>
            <a:prstGeom prst="rect">
              <a:avLst/>
            </a:prstGeom>
            <a:noFill/>
          </p:spPr>
          <p:txBody>
            <a:bodyPr wrap="square" rtlCol="0">
              <a:spAutoFit/>
            </a:bodyPr>
            <a:lstStyle/>
            <a:p>
              <a:r>
                <a:rPr lang="es-ES" sz="1200" b="1">
                  <a:solidFill>
                    <a:schemeClr val="bg1"/>
                  </a:solidFill>
                </a:rPr>
                <a:t>B</a:t>
              </a:r>
            </a:p>
          </p:txBody>
        </p:sp>
      </p:grpSp>
      <p:grpSp>
        <p:nvGrpSpPr>
          <p:cNvPr id="36" name="Grupo 35">
            <a:extLst>
              <a:ext uri="{FF2B5EF4-FFF2-40B4-BE49-F238E27FC236}">
                <a16:creationId xmlns:a16="http://schemas.microsoft.com/office/drawing/2014/main" id="{B8F6503C-41AC-009B-2DF6-AD2BD0644DB9}"/>
              </a:ext>
            </a:extLst>
          </p:cNvPr>
          <p:cNvGrpSpPr/>
          <p:nvPr/>
        </p:nvGrpSpPr>
        <p:grpSpPr>
          <a:xfrm>
            <a:off x="7087743" y="2079745"/>
            <a:ext cx="3870956" cy="3538735"/>
            <a:chOff x="6366961" y="-4515306"/>
            <a:chExt cx="2573686" cy="2352802"/>
          </a:xfrm>
        </p:grpSpPr>
        <p:pic>
          <p:nvPicPr>
            <p:cNvPr id="37" name="Imagen 36">
              <a:extLst>
                <a:ext uri="{FF2B5EF4-FFF2-40B4-BE49-F238E27FC236}">
                  <a16:creationId xmlns:a16="http://schemas.microsoft.com/office/drawing/2014/main" id="{D7210381-F165-8F23-1DCF-E39BC9DA47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6961" y="-4515305"/>
              <a:ext cx="1210908" cy="2352801"/>
            </a:xfrm>
            <a:prstGeom prst="rect">
              <a:avLst/>
            </a:prstGeom>
          </p:spPr>
        </p:pic>
        <p:pic>
          <p:nvPicPr>
            <p:cNvPr id="38" name="Imagen 37">
              <a:extLst>
                <a:ext uri="{FF2B5EF4-FFF2-40B4-BE49-F238E27FC236}">
                  <a16:creationId xmlns:a16="http://schemas.microsoft.com/office/drawing/2014/main" id="{CEA73B67-139C-98C2-25FC-25A672D88D1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29739" y="-4515306"/>
              <a:ext cx="1210908" cy="2352800"/>
            </a:xfrm>
            <a:prstGeom prst="rect">
              <a:avLst/>
            </a:prstGeom>
          </p:spPr>
        </p:pic>
        <p:sp>
          <p:nvSpPr>
            <p:cNvPr id="39" name="CuadroTexto 38">
              <a:extLst>
                <a:ext uri="{FF2B5EF4-FFF2-40B4-BE49-F238E27FC236}">
                  <a16:creationId xmlns:a16="http://schemas.microsoft.com/office/drawing/2014/main" id="{96B99B3D-4EEC-15D0-93A7-5EEBCB2608EE}"/>
                </a:ext>
              </a:extLst>
            </p:cNvPr>
            <p:cNvSpPr txBox="1"/>
            <p:nvPr/>
          </p:nvSpPr>
          <p:spPr>
            <a:xfrm>
              <a:off x="6375837" y="-4508461"/>
              <a:ext cx="293929" cy="276999"/>
            </a:xfrm>
            <a:prstGeom prst="rect">
              <a:avLst/>
            </a:prstGeom>
            <a:noFill/>
          </p:spPr>
          <p:txBody>
            <a:bodyPr wrap="square" rtlCol="0">
              <a:spAutoFit/>
            </a:bodyPr>
            <a:lstStyle/>
            <a:p>
              <a:r>
                <a:rPr lang="es-ES" sz="1200" b="1">
                  <a:solidFill>
                    <a:schemeClr val="bg1"/>
                  </a:solidFill>
                </a:rPr>
                <a:t>A</a:t>
              </a:r>
            </a:p>
          </p:txBody>
        </p:sp>
        <p:sp>
          <p:nvSpPr>
            <p:cNvPr id="40" name="CuadroTexto 39">
              <a:extLst>
                <a:ext uri="{FF2B5EF4-FFF2-40B4-BE49-F238E27FC236}">
                  <a16:creationId xmlns:a16="http://schemas.microsoft.com/office/drawing/2014/main" id="{8864CBC5-D2D4-1C11-58FB-6B31649D6293}"/>
                </a:ext>
              </a:extLst>
            </p:cNvPr>
            <p:cNvSpPr txBox="1"/>
            <p:nvPr/>
          </p:nvSpPr>
          <p:spPr>
            <a:xfrm>
              <a:off x="7733846" y="-4508461"/>
              <a:ext cx="293929" cy="276999"/>
            </a:xfrm>
            <a:prstGeom prst="rect">
              <a:avLst/>
            </a:prstGeom>
            <a:noFill/>
          </p:spPr>
          <p:txBody>
            <a:bodyPr wrap="square" rtlCol="0">
              <a:spAutoFit/>
            </a:bodyPr>
            <a:lstStyle/>
            <a:p>
              <a:r>
                <a:rPr lang="es-ES" sz="1200" b="1" dirty="0">
                  <a:solidFill>
                    <a:schemeClr val="bg1"/>
                  </a:solidFill>
                </a:rPr>
                <a:t>A</a:t>
              </a:r>
            </a:p>
          </p:txBody>
        </p:sp>
        <p:sp>
          <p:nvSpPr>
            <p:cNvPr id="41" name="CuadroTexto 40">
              <a:extLst>
                <a:ext uri="{FF2B5EF4-FFF2-40B4-BE49-F238E27FC236}">
                  <a16:creationId xmlns:a16="http://schemas.microsoft.com/office/drawing/2014/main" id="{37225103-10E9-BBEA-89FD-D55D9278DEDE}"/>
                </a:ext>
              </a:extLst>
            </p:cNvPr>
            <p:cNvSpPr txBox="1"/>
            <p:nvPr/>
          </p:nvSpPr>
          <p:spPr>
            <a:xfrm>
              <a:off x="7729740" y="-2864818"/>
              <a:ext cx="293929" cy="276999"/>
            </a:xfrm>
            <a:prstGeom prst="rect">
              <a:avLst/>
            </a:prstGeom>
            <a:noFill/>
          </p:spPr>
          <p:txBody>
            <a:bodyPr wrap="square" rtlCol="0">
              <a:spAutoFit/>
            </a:bodyPr>
            <a:lstStyle/>
            <a:p>
              <a:r>
                <a:rPr lang="es-ES" sz="1200" b="1">
                  <a:solidFill>
                    <a:schemeClr val="bg1"/>
                  </a:solidFill>
                </a:rPr>
                <a:t>B</a:t>
              </a:r>
            </a:p>
          </p:txBody>
        </p:sp>
        <p:sp>
          <p:nvSpPr>
            <p:cNvPr id="42" name="CuadroTexto 41">
              <a:extLst>
                <a:ext uri="{FF2B5EF4-FFF2-40B4-BE49-F238E27FC236}">
                  <a16:creationId xmlns:a16="http://schemas.microsoft.com/office/drawing/2014/main" id="{572ACD37-5D63-5B6D-76FF-B3150A96ED43}"/>
                </a:ext>
              </a:extLst>
            </p:cNvPr>
            <p:cNvSpPr txBox="1"/>
            <p:nvPr/>
          </p:nvSpPr>
          <p:spPr>
            <a:xfrm>
              <a:off x="6377691" y="-3338906"/>
              <a:ext cx="293929" cy="276999"/>
            </a:xfrm>
            <a:prstGeom prst="rect">
              <a:avLst/>
            </a:prstGeom>
            <a:noFill/>
          </p:spPr>
          <p:txBody>
            <a:bodyPr wrap="square" rtlCol="0">
              <a:spAutoFit/>
            </a:bodyPr>
            <a:lstStyle/>
            <a:p>
              <a:r>
                <a:rPr lang="es-ES" sz="1200" b="1">
                  <a:solidFill>
                    <a:schemeClr val="bg1"/>
                  </a:solidFill>
                </a:rPr>
                <a:t>B</a:t>
              </a:r>
            </a:p>
          </p:txBody>
        </p:sp>
      </p:grpSp>
      <p:pic>
        <p:nvPicPr>
          <p:cNvPr id="46" name="Imagen 45" descr="Icono&#10;&#10;El contenido generado por IA puede ser incorrecto.">
            <a:extLst>
              <a:ext uri="{FF2B5EF4-FFF2-40B4-BE49-F238E27FC236}">
                <a16:creationId xmlns:a16="http://schemas.microsoft.com/office/drawing/2014/main" id="{61BD92BC-BEE8-4BE9-A631-CD8993B1B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3034" y="3531378"/>
            <a:ext cx="291517" cy="291517"/>
          </a:xfrm>
          <a:prstGeom prst="rect">
            <a:avLst/>
          </a:prstGeom>
        </p:spPr>
      </p:pic>
    </p:spTree>
    <p:extLst>
      <p:ext uri="{BB962C8B-B14F-4D97-AF65-F5344CB8AC3E}">
        <p14:creationId xmlns:p14="http://schemas.microsoft.com/office/powerpoint/2010/main" val="3645682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1CCEE8-49C9-EC83-CED7-615DA4F23DCB}"/>
              </a:ext>
            </a:extLst>
          </p:cNvPr>
          <p:cNvSpPr>
            <a:spLocks noGrp="1"/>
          </p:cNvSpPr>
          <p:nvPr>
            <p:ph type="title"/>
          </p:nvPr>
        </p:nvSpPr>
        <p:spPr>
          <a:xfrm>
            <a:off x="541058" y="232315"/>
            <a:ext cx="10710038" cy="640214"/>
          </a:xfrm>
        </p:spPr>
        <p:txBody>
          <a:bodyPr/>
          <a:lstStyle/>
          <a:p>
            <a:r>
              <a:rPr lang="es-ES" dirty="0" err="1"/>
              <a:t>Lebrikizumab</a:t>
            </a:r>
            <a:r>
              <a:rPr lang="es-ES" dirty="0"/>
              <a:t> en dermatitis atópica grave con VIH controlado: primer caso y revisión de la literatura</a:t>
            </a:r>
            <a:r>
              <a:rPr lang="es-ES" baseline="30000" dirty="0"/>
              <a:t>1</a:t>
            </a:r>
            <a:endParaRPr lang="es-ES" dirty="0"/>
          </a:p>
        </p:txBody>
      </p:sp>
      <p:sp>
        <p:nvSpPr>
          <p:cNvPr id="7" name="CuadroTexto 6">
            <a:extLst>
              <a:ext uri="{FF2B5EF4-FFF2-40B4-BE49-F238E27FC236}">
                <a16:creationId xmlns:a16="http://schemas.microsoft.com/office/drawing/2014/main" id="{43E59729-A0C7-6734-007B-4EC9C73CFDD9}"/>
              </a:ext>
            </a:extLst>
          </p:cNvPr>
          <p:cNvSpPr txBox="1"/>
          <p:nvPr/>
        </p:nvSpPr>
        <p:spPr>
          <a:xfrm>
            <a:off x="1457128" y="6171750"/>
            <a:ext cx="8723269" cy="415498"/>
          </a:xfrm>
          <a:prstGeom prst="rect">
            <a:avLst/>
          </a:prstGeom>
          <a:noFill/>
        </p:spPr>
        <p:txBody>
          <a:bodyPr wrap="square">
            <a:spAutoFit/>
          </a:bodyPr>
          <a:lstStyle/>
          <a:p>
            <a:r>
              <a:rPr lang="es-ES" sz="700" b="1" i="0" u="none" strike="noStrike" baseline="0" dirty="0">
                <a:solidFill>
                  <a:srgbClr val="646464"/>
                </a:solidFill>
              </a:rPr>
              <a:t>DA: </a:t>
            </a:r>
            <a:r>
              <a:rPr lang="es-ES" sz="700" b="0" i="0" u="none" strike="noStrike" baseline="0" dirty="0">
                <a:solidFill>
                  <a:srgbClr val="646464"/>
                </a:solidFill>
              </a:rPr>
              <a:t>dermatitis atópica</a:t>
            </a:r>
            <a:r>
              <a:rPr lang="es-ES" sz="700" dirty="0">
                <a:solidFill>
                  <a:srgbClr val="646464"/>
                </a:solidFill>
              </a:rPr>
              <a:t>; </a:t>
            </a:r>
            <a:r>
              <a:rPr lang="es-ES" sz="700" b="1" dirty="0">
                <a:solidFill>
                  <a:srgbClr val="646464"/>
                </a:solidFill>
              </a:rPr>
              <a:t>TAR: </a:t>
            </a:r>
            <a:r>
              <a:rPr lang="es-ES" sz="700" dirty="0">
                <a:solidFill>
                  <a:srgbClr val="646464"/>
                </a:solidFill>
              </a:rPr>
              <a:t>terapia antirretroviral.</a:t>
            </a:r>
          </a:p>
          <a:p>
            <a:r>
              <a:rPr lang="es-ES" sz="700" b="1" i="0" u="none" strike="noStrike" baseline="0" dirty="0">
                <a:solidFill>
                  <a:srgbClr val="646464"/>
                </a:solidFill>
              </a:rPr>
              <a:t>1.</a:t>
            </a:r>
            <a:r>
              <a:rPr lang="es-ES" sz="700" dirty="0">
                <a:solidFill>
                  <a:srgbClr val="646464"/>
                </a:solidFill>
              </a:rPr>
              <a:t> Llamas-Segura C,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en dermatitis atópica grave con VIH controlado: Primer caso y revisión de la literatura. 52º Congreso Nacional de Dermatología y Venereología (AEDV); 2025; Valencia, España; 7-10 mayo 2025.</a:t>
            </a:r>
          </a:p>
        </p:txBody>
      </p:sp>
      <p:sp>
        <p:nvSpPr>
          <p:cNvPr id="19" name="CuadroTexto 18">
            <a:extLst>
              <a:ext uri="{FF2B5EF4-FFF2-40B4-BE49-F238E27FC236}">
                <a16:creationId xmlns:a16="http://schemas.microsoft.com/office/drawing/2014/main" id="{15BE8570-4DD0-85D6-3B2B-2D83071DE60A}"/>
              </a:ext>
            </a:extLst>
          </p:cNvPr>
          <p:cNvSpPr txBox="1"/>
          <p:nvPr/>
        </p:nvSpPr>
        <p:spPr>
          <a:xfrm>
            <a:off x="6916706" y="2375805"/>
            <a:ext cx="4264814" cy="461665"/>
          </a:xfrm>
          <a:prstGeom prst="rect">
            <a:avLst/>
          </a:prstGeom>
          <a:noFill/>
        </p:spPr>
        <p:txBody>
          <a:bodyPr wrap="square">
            <a:spAutoFit/>
          </a:bodyPr>
          <a:lstStyle/>
          <a:p>
            <a:pPr algn="just"/>
            <a:r>
              <a:rPr lang="es-ES" sz="1200" b="1" i="0" u="none" strike="noStrike" baseline="0" dirty="0">
                <a:solidFill>
                  <a:schemeClr val="accent1"/>
                </a:solidFill>
                <a:latin typeface="Arial" panose="020B0604020202020204" pitchFamily="34" charset="0"/>
                <a:cs typeface="Arial" panose="020B0604020202020204" pitchFamily="34" charset="0"/>
              </a:rPr>
              <a:t>Primera evidencia </a:t>
            </a:r>
            <a:r>
              <a:rPr lang="es-ES" sz="1200" b="0" i="0" u="none" strike="noStrike" baseline="0" dirty="0">
                <a:solidFill>
                  <a:schemeClr val="accent1"/>
                </a:solidFill>
                <a:latin typeface="Arial" panose="020B0604020202020204" pitchFamily="34" charset="0"/>
                <a:cs typeface="Arial" panose="020B0604020202020204" pitchFamily="34" charset="0"/>
              </a:rPr>
              <a:t>de tratamiento </a:t>
            </a:r>
            <a:r>
              <a:rPr lang="es-ES" sz="1200" b="1" i="0" u="none" strike="noStrike" baseline="0" dirty="0" err="1">
                <a:solidFill>
                  <a:schemeClr val="accent1"/>
                </a:solidFill>
                <a:latin typeface="Arial" panose="020B0604020202020204" pitchFamily="34" charset="0"/>
                <a:cs typeface="Arial" panose="020B0604020202020204" pitchFamily="34" charset="0"/>
              </a:rPr>
              <a:t>lebrikizumab</a:t>
            </a:r>
            <a:r>
              <a:rPr lang="es-ES" sz="1200" b="1" dirty="0">
                <a:solidFill>
                  <a:schemeClr val="accent1"/>
                </a:solidFill>
                <a:latin typeface="Arial" panose="020B0604020202020204" pitchFamily="34" charset="0"/>
                <a:cs typeface="Arial" panose="020B0604020202020204" pitchFamily="34" charset="0"/>
              </a:rPr>
              <a:t> </a:t>
            </a:r>
            <a:r>
              <a:rPr lang="es-ES" sz="1200" b="0" i="0" u="none" strike="noStrike" baseline="0" dirty="0">
                <a:solidFill>
                  <a:schemeClr val="accent1"/>
                </a:solidFill>
                <a:latin typeface="Arial" panose="020B0604020202020204" pitchFamily="34" charset="0"/>
                <a:cs typeface="Arial" panose="020B0604020202020204" pitchFamily="34" charset="0"/>
              </a:rPr>
              <a:t>en un paciente con </a:t>
            </a:r>
            <a:r>
              <a:rPr lang="es-ES" sz="1200" b="1" i="0" u="none" strike="noStrike" baseline="0" dirty="0">
                <a:solidFill>
                  <a:schemeClr val="accent1"/>
                </a:solidFill>
                <a:latin typeface="Arial" panose="020B0604020202020204" pitchFamily="34" charset="0"/>
                <a:cs typeface="Arial" panose="020B0604020202020204" pitchFamily="34" charset="0"/>
              </a:rPr>
              <a:t>DA grave y VIH controlado.</a:t>
            </a:r>
            <a:endParaRPr lang="es-ES" sz="1200" dirty="0">
              <a:solidFill>
                <a:schemeClr val="accent1"/>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004D838F-469D-9F4D-E31C-617EECC63A36}"/>
              </a:ext>
            </a:extLst>
          </p:cNvPr>
          <p:cNvSpPr txBox="1"/>
          <p:nvPr/>
        </p:nvSpPr>
        <p:spPr>
          <a:xfrm>
            <a:off x="6916705" y="4128699"/>
            <a:ext cx="4264815" cy="461665"/>
          </a:xfrm>
          <a:prstGeom prst="rect">
            <a:avLst/>
          </a:prstGeom>
          <a:noFill/>
        </p:spPr>
        <p:txBody>
          <a:bodyPr wrap="square">
            <a:spAutoFit/>
          </a:bodyPr>
          <a:lstStyle/>
          <a:p>
            <a:pPr algn="just"/>
            <a:r>
              <a:rPr lang="es-ES" sz="1200" b="1" i="0" u="none" strike="noStrike" baseline="0" dirty="0">
                <a:solidFill>
                  <a:srgbClr val="22346A"/>
                </a:solidFill>
                <a:latin typeface="Arial" panose="020B0604020202020204" pitchFamily="34" charset="0"/>
                <a:cs typeface="Arial" panose="020B0604020202020204" pitchFamily="34" charset="0"/>
              </a:rPr>
              <a:t>Remisión clínica </a:t>
            </a:r>
            <a:r>
              <a:rPr lang="es-ES" sz="1200" b="0" i="0" u="none" strike="noStrike" baseline="0" dirty="0">
                <a:solidFill>
                  <a:srgbClr val="22346A"/>
                </a:solidFill>
                <a:latin typeface="Arial" panose="020B0604020202020204" pitchFamily="34" charset="0"/>
                <a:cs typeface="Arial" panose="020B0604020202020204" pitchFamily="34" charset="0"/>
              </a:rPr>
              <a:t>completa a las </a:t>
            </a:r>
            <a:r>
              <a:rPr lang="es-ES" sz="1200" b="1" i="0" u="none" strike="noStrike" baseline="0" dirty="0">
                <a:solidFill>
                  <a:srgbClr val="22346A"/>
                </a:solidFill>
                <a:latin typeface="Arial" panose="020B0604020202020204" pitchFamily="34" charset="0"/>
                <a:cs typeface="Arial" panose="020B0604020202020204" pitchFamily="34" charset="0"/>
              </a:rPr>
              <a:t>8 semanas y ausencia de efectos adversos.</a:t>
            </a:r>
            <a:endParaRPr lang="es-ES" sz="1200"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EEBAE69E-CD5F-4E16-6217-A0A90587EB17}"/>
              </a:ext>
            </a:extLst>
          </p:cNvPr>
          <p:cNvSpPr txBox="1"/>
          <p:nvPr/>
        </p:nvSpPr>
        <p:spPr>
          <a:xfrm>
            <a:off x="6916706" y="3067586"/>
            <a:ext cx="4264814" cy="830997"/>
          </a:xfrm>
          <a:prstGeom prst="rect">
            <a:avLst/>
          </a:prstGeom>
          <a:noFill/>
        </p:spPr>
        <p:txBody>
          <a:bodyPr wrap="square">
            <a:spAutoFit/>
          </a:bodyPr>
          <a:lstStyle/>
          <a:p>
            <a:pPr algn="just"/>
            <a:r>
              <a:rPr lang="es-ES" sz="1200" b="0" i="0" u="none" strike="noStrike" baseline="0" dirty="0">
                <a:solidFill>
                  <a:srgbClr val="22346A"/>
                </a:solidFill>
                <a:latin typeface="Arial" panose="020B0604020202020204" pitchFamily="34" charset="0"/>
                <a:cs typeface="Arial" panose="020B0604020202020204" pitchFamily="34" charset="0"/>
              </a:rPr>
              <a:t>Se plantea como </a:t>
            </a:r>
            <a:r>
              <a:rPr lang="es-ES" sz="1200" b="1" i="0" u="none" strike="noStrike" baseline="0" dirty="0">
                <a:solidFill>
                  <a:srgbClr val="22346A"/>
                </a:solidFill>
                <a:latin typeface="Arial" panose="020B0604020202020204" pitchFamily="34" charset="0"/>
                <a:cs typeface="Arial" panose="020B0604020202020204" pitchFamily="34" charset="0"/>
              </a:rPr>
              <a:t>alternativa terapéutica valida y segura </a:t>
            </a:r>
            <a:r>
              <a:rPr lang="es-ES" sz="1200" b="0" i="0" u="none" strike="noStrike" baseline="0" dirty="0">
                <a:solidFill>
                  <a:srgbClr val="22346A"/>
                </a:solidFill>
                <a:latin typeface="Arial" panose="020B0604020202020204" pitchFamily="34" charset="0"/>
                <a:cs typeface="Arial" panose="020B0604020202020204" pitchFamily="34" charset="0"/>
              </a:rPr>
              <a:t>en pacientes con contraindicación para el uso de </a:t>
            </a:r>
            <a:r>
              <a:rPr lang="es-ES" sz="1200" b="1" i="0" u="none" strike="noStrike" baseline="0" dirty="0">
                <a:solidFill>
                  <a:srgbClr val="22346A"/>
                </a:solidFill>
                <a:latin typeface="Arial" panose="020B0604020202020204" pitchFamily="34" charset="0"/>
                <a:cs typeface="Arial" panose="020B0604020202020204" pitchFamily="34" charset="0"/>
              </a:rPr>
              <a:t>inmunosupresores clásicos y necesidad de control rápido y sostenido </a:t>
            </a:r>
            <a:r>
              <a:rPr lang="es-ES" sz="1200" b="0" i="0" u="none" strike="noStrike" baseline="0" dirty="0">
                <a:solidFill>
                  <a:srgbClr val="22346A"/>
                </a:solidFill>
                <a:latin typeface="Arial" panose="020B0604020202020204" pitchFamily="34" charset="0"/>
                <a:cs typeface="Arial" panose="020B0604020202020204" pitchFamily="34" charset="0"/>
              </a:rPr>
              <a:t>de la enfermedad.</a:t>
            </a:r>
            <a:endParaRPr lang="es-ES" sz="1200"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A0FD9C24-C6F6-E423-CA45-0A98E1D58ED6}"/>
              </a:ext>
            </a:extLst>
          </p:cNvPr>
          <p:cNvSpPr txBox="1"/>
          <p:nvPr/>
        </p:nvSpPr>
        <p:spPr>
          <a:xfrm>
            <a:off x="6916706" y="4870175"/>
            <a:ext cx="4264816" cy="646331"/>
          </a:xfrm>
          <a:prstGeom prst="rect">
            <a:avLst/>
          </a:prstGeom>
          <a:noFill/>
        </p:spPr>
        <p:txBody>
          <a:bodyPr wrap="square">
            <a:spAutoFit/>
          </a:bodyPr>
          <a:lstStyle/>
          <a:p>
            <a:pPr algn="just"/>
            <a:r>
              <a:rPr lang="es-ES" sz="1200" b="1" i="0" u="none" strike="noStrike" baseline="0" dirty="0">
                <a:solidFill>
                  <a:srgbClr val="22346A"/>
                </a:solidFill>
                <a:latin typeface="Arial" panose="020B0604020202020204" pitchFamily="34" charset="0"/>
                <a:cs typeface="Arial" panose="020B0604020202020204" pitchFamily="34" charset="0"/>
              </a:rPr>
              <a:t>Sin efectos adversos, </a:t>
            </a:r>
            <a:r>
              <a:rPr lang="es-ES" sz="1200" b="0" i="0" u="none" strike="noStrike" baseline="0" dirty="0">
                <a:solidFill>
                  <a:srgbClr val="22346A"/>
                </a:solidFill>
                <a:latin typeface="Arial" panose="020B0604020202020204" pitchFamily="34" charset="0"/>
                <a:cs typeface="Arial" panose="020B0604020202020204" pitchFamily="34" charset="0"/>
              </a:rPr>
              <a:t>interacciones entre antirretrovirales y biológico, alteraciones en el recuento linfocitario ni en la carga viral.</a:t>
            </a:r>
            <a:endParaRPr lang="es-ES" sz="12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394C6D1C-0D2C-5917-603E-FE6D78634F57}"/>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err="1">
                <a:solidFill>
                  <a:schemeClr val="bg1"/>
                </a:solidFill>
              </a:rPr>
              <a:t>Conclusiones</a:t>
            </a:r>
            <a:endParaRPr lang="es-ES" sz="1600">
              <a:solidFill>
                <a:schemeClr val="bg1"/>
              </a:solidFill>
            </a:endParaRPr>
          </a:p>
        </p:txBody>
      </p:sp>
      <p:sp>
        <p:nvSpPr>
          <p:cNvPr id="8" name="Elipse 7">
            <a:extLst>
              <a:ext uri="{FF2B5EF4-FFF2-40B4-BE49-F238E27FC236}">
                <a16:creationId xmlns:a16="http://schemas.microsoft.com/office/drawing/2014/main" id="{885E7197-C4D0-29D4-A481-779FE195A715}"/>
              </a:ext>
            </a:extLst>
          </p:cNvPr>
          <p:cNvSpPr/>
          <p:nvPr/>
        </p:nvSpPr>
        <p:spPr>
          <a:xfrm>
            <a:off x="6239421" y="2339577"/>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ipse 8">
            <a:extLst>
              <a:ext uri="{FF2B5EF4-FFF2-40B4-BE49-F238E27FC236}">
                <a16:creationId xmlns:a16="http://schemas.microsoft.com/office/drawing/2014/main" id="{FADED78E-9237-A662-A762-655F6D742CAA}"/>
              </a:ext>
            </a:extLst>
          </p:cNvPr>
          <p:cNvSpPr/>
          <p:nvPr/>
        </p:nvSpPr>
        <p:spPr>
          <a:xfrm>
            <a:off x="6239421" y="3208462"/>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Elipse 9">
            <a:extLst>
              <a:ext uri="{FF2B5EF4-FFF2-40B4-BE49-F238E27FC236}">
                <a16:creationId xmlns:a16="http://schemas.microsoft.com/office/drawing/2014/main" id="{8D77332B-4660-AE35-29E2-B18F3B9C7C04}"/>
              </a:ext>
            </a:extLst>
          </p:cNvPr>
          <p:cNvSpPr/>
          <p:nvPr/>
        </p:nvSpPr>
        <p:spPr>
          <a:xfrm>
            <a:off x="6239421" y="4054951"/>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F1B59B8A-D915-DB1F-F8DA-BFBD962D61AA}"/>
              </a:ext>
            </a:extLst>
          </p:cNvPr>
          <p:cNvSpPr/>
          <p:nvPr/>
        </p:nvSpPr>
        <p:spPr>
          <a:xfrm>
            <a:off x="6239421" y="4892338"/>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ángulo redondeado 13">
            <a:extLst>
              <a:ext uri="{FF2B5EF4-FFF2-40B4-BE49-F238E27FC236}">
                <a16:creationId xmlns:a16="http://schemas.microsoft.com/office/drawing/2014/main" id="{842EE3CD-6C45-28C2-379C-1CFC0A5EA6B2}"/>
              </a:ext>
            </a:extLst>
          </p:cNvPr>
          <p:cNvSpPr/>
          <p:nvPr/>
        </p:nvSpPr>
        <p:spPr>
          <a:xfrm>
            <a:off x="557900" y="1996752"/>
            <a:ext cx="5079327" cy="3857293"/>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CuadroTexto 17">
            <a:extLst>
              <a:ext uri="{FF2B5EF4-FFF2-40B4-BE49-F238E27FC236}">
                <a16:creationId xmlns:a16="http://schemas.microsoft.com/office/drawing/2014/main" id="{794E6596-8CAE-2CA6-9A1F-BB28CB1ECB78}"/>
              </a:ext>
            </a:extLst>
          </p:cNvPr>
          <p:cNvSpPr txBox="1"/>
          <p:nvPr/>
        </p:nvSpPr>
        <p:spPr>
          <a:xfrm>
            <a:off x="3637180" y="3077750"/>
            <a:ext cx="1522441"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DA moderada-grave</a:t>
            </a:r>
            <a:endParaRPr lang="es-ES" sz="1100">
              <a:solidFill>
                <a:schemeClr val="accent1"/>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8BCFC4D9-5142-9750-1C54-FEEAC8EEC42D}"/>
              </a:ext>
            </a:extLst>
          </p:cNvPr>
          <p:cNvSpPr txBox="1"/>
          <p:nvPr/>
        </p:nvSpPr>
        <p:spPr>
          <a:xfrm>
            <a:off x="868381" y="4525385"/>
            <a:ext cx="1812470"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Carga viral indetectable</a:t>
            </a:r>
            <a:endParaRPr lang="es-ES" sz="1100">
              <a:solidFill>
                <a:schemeClr val="accent1"/>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9480BDB9-65F9-F2CB-B86A-6A68CBA2E0DD}"/>
              </a:ext>
            </a:extLst>
          </p:cNvPr>
          <p:cNvSpPr txBox="1"/>
          <p:nvPr/>
        </p:nvSpPr>
        <p:spPr>
          <a:xfrm>
            <a:off x="782458" y="3281999"/>
            <a:ext cx="1733689"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CD4+ &gt; 200 células/</a:t>
            </a:r>
            <a:r>
              <a:rPr lang="el-GR" sz="1100" i="0" u="none" strike="noStrike" baseline="0">
                <a:solidFill>
                  <a:schemeClr val="accent1"/>
                </a:solidFill>
                <a:latin typeface="Arial" panose="020B0604020202020204" pitchFamily="34" charset="0"/>
                <a:cs typeface="Arial" panose="020B0604020202020204" pitchFamily="34" charset="0"/>
              </a:rPr>
              <a:t>μ</a:t>
            </a:r>
            <a:r>
              <a:rPr lang="es-ES" sz="1100" i="0" u="none" strike="noStrike" baseline="0">
                <a:solidFill>
                  <a:schemeClr val="accent1"/>
                </a:solidFill>
                <a:latin typeface="Arial" panose="020B0604020202020204" pitchFamily="34" charset="0"/>
                <a:cs typeface="Arial" panose="020B0604020202020204" pitchFamily="34" charset="0"/>
              </a:rPr>
              <a:t>L</a:t>
            </a:r>
            <a:endParaRPr lang="es-ES" sz="1100">
              <a:solidFill>
                <a:schemeClr val="accent1"/>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626126F8-8EC5-83BC-3BDC-94D94EE94AA1}"/>
              </a:ext>
            </a:extLst>
          </p:cNvPr>
          <p:cNvSpPr txBox="1"/>
          <p:nvPr/>
        </p:nvSpPr>
        <p:spPr>
          <a:xfrm>
            <a:off x="3764867" y="4417338"/>
            <a:ext cx="1019369"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TAR estable</a:t>
            </a:r>
            <a:endParaRPr lang="es-ES" sz="11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B1291F87-036D-7136-D6F1-C42116C990DB}"/>
              </a:ext>
            </a:extLst>
          </p:cNvPr>
          <p:cNvPicPr>
            <a:picLocks noChangeAspect="1"/>
          </p:cNvPicPr>
          <p:nvPr/>
        </p:nvPicPr>
        <p:blipFill>
          <a:blip r:embed="rId2"/>
          <a:stretch>
            <a:fillRect/>
          </a:stretch>
        </p:blipFill>
        <p:spPr>
          <a:xfrm>
            <a:off x="2627607" y="2814180"/>
            <a:ext cx="1033565" cy="2646384"/>
          </a:xfrm>
          <a:prstGeom prst="rect">
            <a:avLst/>
          </a:prstGeom>
        </p:spPr>
      </p:pic>
      <p:sp>
        <p:nvSpPr>
          <p:cNvPr id="34" name="CuadroTexto 33">
            <a:extLst>
              <a:ext uri="{FF2B5EF4-FFF2-40B4-BE49-F238E27FC236}">
                <a16:creationId xmlns:a16="http://schemas.microsoft.com/office/drawing/2014/main" id="{B8594BD2-04BB-5545-0D0D-606E0D93A4B1}"/>
              </a:ext>
            </a:extLst>
          </p:cNvPr>
          <p:cNvSpPr txBox="1"/>
          <p:nvPr/>
        </p:nvSpPr>
        <p:spPr>
          <a:xfrm>
            <a:off x="541058" y="2227826"/>
            <a:ext cx="5096169" cy="338554"/>
          </a:xfrm>
          <a:prstGeom prst="rect">
            <a:avLst/>
          </a:prstGeom>
          <a:noFill/>
        </p:spPr>
        <p:txBody>
          <a:bodyPr wrap="square">
            <a:spAutoFit/>
          </a:bodyPr>
          <a:lstStyle/>
          <a:p>
            <a:pPr algn="ctr"/>
            <a:r>
              <a:rPr lang="es-ES" sz="1600" b="1">
                <a:solidFill>
                  <a:schemeClr val="accent1"/>
                </a:solidFill>
              </a:rPr>
              <a:t>Candidato ideal</a:t>
            </a:r>
          </a:p>
        </p:txBody>
      </p:sp>
      <p:pic>
        <p:nvPicPr>
          <p:cNvPr id="35" name="Imagen 34">
            <a:extLst>
              <a:ext uri="{FF2B5EF4-FFF2-40B4-BE49-F238E27FC236}">
                <a16:creationId xmlns:a16="http://schemas.microsoft.com/office/drawing/2014/main" id="{31C364D7-4BC8-60D9-1E73-579CEE4779AB}"/>
              </a:ext>
            </a:extLst>
          </p:cNvPr>
          <p:cNvPicPr>
            <a:picLocks noChangeAspect="1"/>
          </p:cNvPicPr>
          <p:nvPr/>
        </p:nvPicPr>
        <p:blipFill>
          <a:blip r:embed="rId3"/>
          <a:stretch>
            <a:fillRect/>
          </a:stretch>
        </p:blipFill>
        <p:spPr>
          <a:xfrm>
            <a:off x="6405566" y="2411156"/>
            <a:ext cx="241300" cy="419100"/>
          </a:xfrm>
          <a:prstGeom prst="rect">
            <a:avLst/>
          </a:prstGeom>
        </p:spPr>
      </p:pic>
      <p:pic>
        <p:nvPicPr>
          <p:cNvPr id="36" name="Imagen 35">
            <a:extLst>
              <a:ext uri="{FF2B5EF4-FFF2-40B4-BE49-F238E27FC236}">
                <a16:creationId xmlns:a16="http://schemas.microsoft.com/office/drawing/2014/main" id="{53028623-7180-B8B3-5D7D-A885B4D0EE42}"/>
              </a:ext>
            </a:extLst>
          </p:cNvPr>
          <p:cNvPicPr>
            <a:picLocks noChangeAspect="1"/>
          </p:cNvPicPr>
          <p:nvPr/>
        </p:nvPicPr>
        <p:blipFill>
          <a:blip r:embed="rId4"/>
          <a:stretch>
            <a:fillRect/>
          </a:stretch>
        </p:blipFill>
        <p:spPr>
          <a:xfrm>
            <a:off x="6346974" y="3374755"/>
            <a:ext cx="368300" cy="254000"/>
          </a:xfrm>
          <a:prstGeom prst="rect">
            <a:avLst/>
          </a:prstGeom>
        </p:spPr>
      </p:pic>
      <p:pic>
        <p:nvPicPr>
          <p:cNvPr id="37" name="Imagen 36">
            <a:extLst>
              <a:ext uri="{FF2B5EF4-FFF2-40B4-BE49-F238E27FC236}">
                <a16:creationId xmlns:a16="http://schemas.microsoft.com/office/drawing/2014/main" id="{47DD92B3-C8B3-221E-329F-EF9BB78BA126}"/>
              </a:ext>
            </a:extLst>
          </p:cNvPr>
          <p:cNvPicPr>
            <a:picLocks noChangeAspect="1"/>
          </p:cNvPicPr>
          <p:nvPr/>
        </p:nvPicPr>
        <p:blipFill>
          <a:blip r:embed="rId5"/>
          <a:stretch>
            <a:fillRect/>
          </a:stretch>
        </p:blipFill>
        <p:spPr>
          <a:xfrm>
            <a:off x="6346974" y="4182996"/>
            <a:ext cx="406400" cy="317500"/>
          </a:xfrm>
          <a:prstGeom prst="rect">
            <a:avLst/>
          </a:prstGeom>
        </p:spPr>
      </p:pic>
      <p:pic>
        <p:nvPicPr>
          <p:cNvPr id="38" name="Imagen 37">
            <a:extLst>
              <a:ext uri="{FF2B5EF4-FFF2-40B4-BE49-F238E27FC236}">
                <a16:creationId xmlns:a16="http://schemas.microsoft.com/office/drawing/2014/main" id="{758E6B39-7D02-B8AB-C9C8-BE7B56B2B9C8}"/>
              </a:ext>
            </a:extLst>
          </p:cNvPr>
          <p:cNvPicPr>
            <a:picLocks noChangeAspect="1"/>
          </p:cNvPicPr>
          <p:nvPr/>
        </p:nvPicPr>
        <p:blipFill>
          <a:blip r:embed="rId6"/>
          <a:stretch>
            <a:fillRect/>
          </a:stretch>
        </p:blipFill>
        <p:spPr>
          <a:xfrm>
            <a:off x="6361116" y="5027584"/>
            <a:ext cx="330200" cy="317500"/>
          </a:xfrm>
          <a:prstGeom prst="rect">
            <a:avLst/>
          </a:prstGeom>
        </p:spPr>
      </p:pic>
    </p:spTree>
    <p:extLst>
      <p:ext uri="{BB962C8B-B14F-4D97-AF65-F5344CB8AC3E}">
        <p14:creationId xmlns:p14="http://schemas.microsoft.com/office/powerpoint/2010/main" val="1293588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7134-7750-1B00-7B99-98CE4BD881AD}"/>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42E911B-CEF6-56A6-713F-DB15AC6FC62E}"/>
              </a:ext>
            </a:extLst>
          </p:cNvPr>
          <p:cNvSpPr>
            <a:spLocks noGrp="1"/>
          </p:cNvSpPr>
          <p:nvPr>
            <p:ph type="title"/>
          </p:nvPr>
        </p:nvSpPr>
        <p:spPr/>
        <p:txBody>
          <a:bodyPr/>
          <a:lstStyle/>
          <a:p>
            <a:r>
              <a:rPr lang="es-ES" dirty="0"/>
              <a:t>Experiencia inicial de uso de </a:t>
            </a:r>
            <a:r>
              <a:rPr lang="es-ES" dirty="0" err="1"/>
              <a:t>lebrikizumab</a:t>
            </a:r>
            <a:r>
              <a:rPr lang="es-ES" dirty="0"/>
              <a:t> en práctica clínica real en un hospital de complejidad intermedia</a:t>
            </a:r>
            <a:br>
              <a:rPr lang="es-ES" dirty="0"/>
            </a:br>
            <a:br>
              <a:rPr lang="es-ES" dirty="0"/>
            </a:br>
            <a:r>
              <a:rPr lang="es-ES" sz="1400" b="0" dirty="0" err="1"/>
              <a:t>Virseda</a:t>
            </a:r>
            <a:r>
              <a:rPr lang="es-ES" sz="1400" b="0" dirty="0"/>
              <a:t> González D, </a:t>
            </a:r>
            <a:r>
              <a:rPr lang="es-ES" sz="1400" b="0" i="1" dirty="0"/>
              <a:t>et al</a:t>
            </a:r>
            <a:r>
              <a:rPr lang="es-ES" sz="1400" b="0" dirty="0"/>
              <a:t>., Servicio de Dermatología, Hospital Can </a:t>
            </a:r>
            <a:r>
              <a:rPr lang="es-ES" sz="1400" b="0" dirty="0" err="1"/>
              <a:t>Misses</a:t>
            </a:r>
            <a:r>
              <a:rPr lang="es-ES" sz="1400" b="0" dirty="0"/>
              <a:t>, Eivissa, Illes Balears</a:t>
            </a:r>
            <a:endParaRPr lang="es-ES" dirty="0"/>
          </a:p>
        </p:txBody>
      </p:sp>
    </p:spTree>
    <p:extLst>
      <p:ext uri="{BB962C8B-B14F-4D97-AF65-F5344CB8AC3E}">
        <p14:creationId xmlns:p14="http://schemas.microsoft.com/office/powerpoint/2010/main" val="4228315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3ABE-EFD6-CA6E-33A5-C4888C3D56F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7EFEA964-5B76-A9CD-A423-6FE4A749CB1E}"/>
              </a:ext>
            </a:extLst>
          </p:cNvPr>
          <p:cNvSpPr>
            <a:spLocks noGrp="1"/>
          </p:cNvSpPr>
          <p:nvPr>
            <p:ph type="title"/>
          </p:nvPr>
        </p:nvSpPr>
        <p:spPr>
          <a:xfrm>
            <a:off x="541058" y="211015"/>
            <a:ext cx="10710038" cy="640214"/>
          </a:xfrm>
        </p:spPr>
        <p:txBody>
          <a:bodyPr/>
          <a:lstStyle/>
          <a:p>
            <a:r>
              <a:rPr lang="es-ES" dirty="0"/>
              <a:t>Primeras experiencias en practica clínica real de </a:t>
            </a:r>
            <a:r>
              <a:rPr lang="es-ES" dirty="0" err="1"/>
              <a:t>lebrikizumab</a:t>
            </a:r>
            <a:r>
              <a:rPr lang="es-ES" dirty="0"/>
              <a:t> en DA grave</a:t>
            </a:r>
            <a:r>
              <a:rPr lang="es-ES" baseline="30000" dirty="0"/>
              <a:t>1</a:t>
            </a:r>
          </a:p>
        </p:txBody>
      </p:sp>
      <p:pic>
        <p:nvPicPr>
          <p:cNvPr id="20" name="Gráfico 19">
            <a:extLst>
              <a:ext uri="{FF2B5EF4-FFF2-40B4-BE49-F238E27FC236}">
                <a16:creationId xmlns:a16="http://schemas.microsoft.com/office/drawing/2014/main" id="{1E84824A-FC26-7FBF-F87C-CD50DCABD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987" y="2130100"/>
            <a:ext cx="1407909" cy="1407909"/>
          </a:xfrm>
          <a:prstGeom prst="rect">
            <a:avLst/>
          </a:prstGeom>
        </p:spPr>
      </p:pic>
      <p:sp>
        <p:nvSpPr>
          <p:cNvPr id="5" name="CuadroTexto 4">
            <a:extLst>
              <a:ext uri="{FF2B5EF4-FFF2-40B4-BE49-F238E27FC236}">
                <a16:creationId xmlns:a16="http://schemas.microsoft.com/office/drawing/2014/main" id="{26D6C5FE-0CF4-4CA7-54A5-0B5CF780D376}"/>
              </a:ext>
            </a:extLst>
          </p:cNvPr>
          <p:cNvSpPr txBox="1"/>
          <p:nvPr/>
        </p:nvSpPr>
        <p:spPr>
          <a:xfrm>
            <a:off x="403012" y="2609852"/>
            <a:ext cx="993437" cy="369332"/>
          </a:xfrm>
          <a:prstGeom prst="rect">
            <a:avLst/>
          </a:prstGeom>
          <a:noFill/>
        </p:spPr>
        <p:txBody>
          <a:bodyPr wrap="square">
            <a:spAutoFit/>
          </a:bodyPr>
          <a:lstStyle/>
          <a:p>
            <a:r>
              <a:rPr lang="es-ES" sz="1800" b="1" i="0" u="none" strike="noStrike" baseline="0" dirty="0">
                <a:solidFill>
                  <a:srgbClr val="7A45B8"/>
                </a:solidFill>
                <a:latin typeface="Arial" panose="020B0604020202020204" pitchFamily="34" charset="0"/>
                <a:cs typeface="Arial" panose="020B0604020202020204" pitchFamily="34" charset="0"/>
              </a:rPr>
              <a:t>Caso  </a:t>
            </a:r>
            <a:endParaRPr lang="es-ES"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70D8693A-791F-A6FD-DC1E-BCA828CFFAC2}"/>
              </a:ext>
            </a:extLst>
          </p:cNvPr>
          <p:cNvGrpSpPr/>
          <p:nvPr/>
        </p:nvGrpSpPr>
        <p:grpSpPr>
          <a:xfrm>
            <a:off x="2809206" y="2317450"/>
            <a:ext cx="1874068" cy="1527985"/>
            <a:chOff x="1365171" y="3746445"/>
            <a:chExt cx="2295686" cy="1969265"/>
          </a:xfrm>
        </p:grpSpPr>
        <p:sp>
          <p:nvSpPr>
            <p:cNvPr id="10" name="Rectángulo redondeado 9">
              <a:extLst>
                <a:ext uri="{FF2B5EF4-FFF2-40B4-BE49-F238E27FC236}">
                  <a16:creationId xmlns:a16="http://schemas.microsoft.com/office/drawing/2014/main" id="{BFAE6B5D-09D4-9E35-E99A-4685BDC9A00C}"/>
                </a:ext>
              </a:extLst>
            </p:cNvPr>
            <p:cNvSpPr/>
            <p:nvPr/>
          </p:nvSpPr>
          <p:spPr>
            <a:xfrm>
              <a:off x="1365171" y="3746445"/>
              <a:ext cx="2152567" cy="1969265"/>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13" name="CuadroTexto 2">
              <a:extLst>
                <a:ext uri="{FF2B5EF4-FFF2-40B4-BE49-F238E27FC236}">
                  <a16:creationId xmlns:a16="http://schemas.microsoft.com/office/drawing/2014/main" id="{2F6F7151-A34A-B67E-8A0D-3649A7CAF0EC}"/>
                </a:ext>
              </a:extLst>
            </p:cNvPr>
            <p:cNvSpPr txBox="1"/>
            <p:nvPr/>
          </p:nvSpPr>
          <p:spPr>
            <a:xfrm>
              <a:off x="1503487" y="3836289"/>
              <a:ext cx="1633492" cy="594993"/>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DATOS GENERALES:</a:t>
              </a:r>
              <a:endParaRPr lang="es-ES" sz="1200">
                <a:solidFill>
                  <a:schemeClr val="accent2"/>
                </a:solidFill>
              </a:endParaRPr>
            </a:p>
          </p:txBody>
        </p:sp>
        <p:sp>
          <p:nvSpPr>
            <p:cNvPr id="14" name="CuadroTexto 3">
              <a:extLst>
                <a:ext uri="{FF2B5EF4-FFF2-40B4-BE49-F238E27FC236}">
                  <a16:creationId xmlns:a16="http://schemas.microsoft.com/office/drawing/2014/main" id="{BF87B1E4-8991-FE21-1A9D-A293A5E770E4}"/>
                </a:ext>
              </a:extLst>
            </p:cNvPr>
            <p:cNvSpPr txBox="1"/>
            <p:nvPr/>
          </p:nvSpPr>
          <p:spPr>
            <a:xfrm>
              <a:off x="1503487" y="4446588"/>
              <a:ext cx="2157370" cy="69415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dirty="0">
                  <a:solidFill>
                    <a:schemeClr val="accent1"/>
                  </a:solidFill>
                </a:rPr>
                <a:t>Edad</a:t>
              </a:r>
              <a:r>
                <a:rPr lang="es-ES" sz="1200" dirty="0">
                  <a:solidFill>
                    <a:schemeClr val="accent1"/>
                  </a:solidFill>
                </a:rPr>
                <a:t>: 33 años</a:t>
              </a:r>
            </a:p>
            <a:p>
              <a:pPr>
                <a:spcAft>
                  <a:spcPts val="600"/>
                </a:spcAft>
              </a:pPr>
              <a:r>
                <a:rPr lang="es-ES" sz="1200" b="1" dirty="0">
                  <a:solidFill>
                    <a:schemeClr val="accent1"/>
                  </a:solidFill>
                </a:rPr>
                <a:t>Sexo</a:t>
              </a:r>
              <a:r>
                <a:rPr lang="es-ES" sz="1200" dirty="0">
                  <a:solidFill>
                    <a:schemeClr val="accent1"/>
                  </a:solidFill>
                </a:rPr>
                <a:t>: Hombre</a:t>
              </a:r>
            </a:p>
          </p:txBody>
        </p:sp>
      </p:grpSp>
      <p:grpSp>
        <p:nvGrpSpPr>
          <p:cNvPr id="18" name="Grupo 17">
            <a:extLst>
              <a:ext uri="{FF2B5EF4-FFF2-40B4-BE49-F238E27FC236}">
                <a16:creationId xmlns:a16="http://schemas.microsoft.com/office/drawing/2014/main" id="{BBB22339-700C-A511-566F-1BE5DEFFE3D2}"/>
              </a:ext>
            </a:extLst>
          </p:cNvPr>
          <p:cNvGrpSpPr/>
          <p:nvPr/>
        </p:nvGrpSpPr>
        <p:grpSpPr>
          <a:xfrm>
            <a:off x="4755120" y="2321319"/>
            <a:ext cx="6426402" cy="1527984"/>
            <a:chOff x="3878906" y="1862614"/>
            <a:chExt cx="7182818" cy="1969264"/>
          </a:xfrm>
        </p:grpSpPr>
        <p:sp>
          <p:nvSpPr>
            <p:cNvPr id="22" name="Rectángulo redondeado 12">
              <a:extLst>
                <a:ext uri="{FF2B5EF4-FFF2-40B4-BE49-F238E27FC236}">
                  <a16:creationId xmlns:a16="http://schemas.microsoft.com/office/drawing/2014/main" id="{E6CC6149-2CE9-72B0-FC42-5B2575292561}"/>
                </a:ext>
              </a:extLst>
            </p:cNvPr>
            <p:cNvSpPr/>
            <p:nvPr/>
          </p:nvSpPr>
          <p:spPr>
            <a:xfrm>
              <a:off x="3878906" y="1862614"/>
              <a:ext cx="2676411" cy="1969264"/>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3" name="CuadroTexto 5">
              <a:extLst>
                <a:ext uri="{FF2B5EF4-FFF2-40B4-BE49-F238E27FC236}">
                  <a16:creationId xmlns:a16="http://schemas.microsoft.com/office/drawing/2014/main" id="{7ECB8A88-575D-48F9-AE6E-6A20C509F4F6}"/>
                </a:ext>
              </a:extLst>
            </p:cNvPr>
            <p:cNvSpPr txBox="1"/>
            <p:nvPr/>
          </p:nvSpPr>
          <p:spPr>
            <a:xfrm>
              <a:off x="4017222" y="2004830"/>
              <a:ext cx="2397695"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DIAGNÓSTICO:</a:t>
              </a:r>
              <a:endParaRPr lang="es-ES" sz="1200">
                <a:solidFill>
                  <a:schemeClr val="accent2"/>
                </a:solidFill>
              </a:endParaRPr>
            </a:p>
          </p:txBody>
        </p:sp>
        <p:sp>
          <p:nvSpPr>
            <p:cNvPr id="24" name="CuadroTexto 6">
              <a:extLst>
                <a:ext uri="{FF2B5EF4-FFF2-40B4-BE49-F238E27FC236}">
                  <a16:creationId xmlns:a16="http://schemas.microsoft.com/office/drawing/2014/main" id="{3A021255-59B8-2091-78F5-68BA3CA588BD}"/>
                </a:ext>
              </a:extLst>
            </p:cNvPr>
            <p:cNvSpPr txBox="1"/>
            <p:nvPr/>
          </p:nvSpPr>
          <p:spPr>
            <a:xfrm>
              <a:off x="4001982" y="2419585"/>
              <a:ext cx="2487083" cy="832991"/>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dirty="0">
                  <a:solidFill>
                    <a:schemeClr val="accent1"/>
                  </a:solidFill>
                  <a:latin typeface="Arial" panose="020B0604020202020204" pitchFamily="34" charset="0"/>
                  <a:cs typeface="Arial" panose="020B0604020202020204" pitchFamily="34" charset="0"/>
                </a:rPr>
                <a:t>DA severa de larga evolución con rinitis alérgica, sin asma. </a:t>
              </a:r>
            </a:p>
          </p:txBody>
        </p:sp>
        <p:sp>
          <p:nvSpPr>
            <p:cNvPr id="25" name="Rectángulo redondeado 18">
              <a:extLst>
                <a:ext uri="{FF2B5EF4-FFF2-40B4-BE49-F238E27FC236}">
                  <a16:creationId xmlns:a16="http://schemas.microsoft.com/office/drawing/2014/main" id="{0A020A80-C9B0-B952-8BF4-8C4B3C038584}"/>
                </a:ext>
              </a:extLst>
            </p:cNvPr>
            <p:cNvSpPr/>
            <p:nvPr/>
          </p:nvSpPr>
          <p:spPr>
            <a:xfrm>
              <a:off x="6874879" y="1862614"/>
              <a:ext cx="4186845" cy="1969264"/>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6" name="CuadroTexto 11">
              <a:extLst>
                <a:ext uri="{FF2B5EF4-FFF2-40B4-BE49-F238E27FC236}">
                  <a16:creationId xmlns:a16="http://schemas.microsoft.com/office/drawing/2014/main" id="{CDD3DA68-60E2-6416-C04C-BC84A6751201}"/>
                </a:ext>
              </a:extLst>
            </p:cNvPr>
            <p:cNvSpPr txBox="1"/>
            <p:nvPr/>
          </p:nvSpPr>
          <p:spPr>
            <a:xfrm>
              <a:off x="7013194" y="1982535"/>
              <a:ext cx="2387667" cy="356996"/>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HISTORIA CLÍNICA:</a:t>
              </a:r>
              <a:endParaRPr lang="es-ES" sz="1400">
                <a:solidFill>
                  <a:schemeClr val="accent2"/>
                </a:solidFill>
              </a:endParaRPr>
            </a:p>
          </p:txBody>
        </p:sp>
        <p:sp>
          <p:nvSpPr>
            <p:cNvPr id="27" name="CuadroTexto 12">
              <a:extLst>
                <a:ext uri="{FF2B5EF4-FFF2-40B4-BE49-F238E27FC236}">
                  <a16:creationId xmlns:a16="http://schemas.microsoft.com/office/drawing/2014/main" id="{C9F44922-3CD0-3050-83BF-0F8FB927134D}"/>
                </a:ext>
              </a:extLst>
            </p:cNvPr>
            <p:cNvSpPr txBox="1"/>
            <p:nvPr/>
          </p:nvSpPr>
          <p:spPr>
            <a:xfrm>
              <a:off x="7024863" y="2365307"/>
              <a:ext cx="3933463" cy="1308985"/>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dirty="0">
                  <a:solidFill>
                    <a:schemeClr val="accent1"/>
                  </a:solidFill>
                  <a:latin typeface="Arial" panose="020B0604020202020204" pitchFamily="34" charset="0"/>
                  <a:cs typeface="Arial" panose="020B0604020202020204" pitchFamily="34" charset="0"/>
                </a:rPr>
                <a:t>Refractario a corticoides tópicos y orales.</a:t>
              </a:r>
            </a:p>
            <a:p>
              <a:endParaRPr lang="es-ES" sz="1200" dirty="0">
                <a:solidFill>
                  <a:schemeClr val="accent1"/>
                </a:solidFill>
                <a:latin typeface="Arial" panose="020B0604020202020204" pitchFamily="34" charset="0"/>
                <a:cs typeface="Arial" panose="020B0604020202020204" pitchFamily="34" charset="0"/>
              </a:endParaRPr>
            </a:p>
            <a:p>
              <a:r>
                <a:rPr lang="es-ES" sz="1200" dirty="0">
                  <a:solidFill>
                    <a:schemeClr val="accent1"/>
                  </a:solidFill>
                  <a:latin typeface="Arial" panose="020B0604020202020204" pitchFamily="34" charset="0"/>
                  <a:cs typeface="Arial" panose="020B0604020202020204" pitchFamily="34" charset="0"/>
                </a:rPr>
                <a:t>Mejoría parcial con </a:t>
              </a:r>
              <a:r>
                <a:rPr lang="es-ES" sz="1200" b="1" dirty="0">
                  <a:solidFill>
                    <a:schemeClr val="accent1"/>
                  </a:solidFill>
                  <a:latin typeface="Arial" panose="020B0604020202020204" pitchFamily="34" charset="0"/>
                  <a:cs typeface="Arial" panose="020B0604020202020204" pitchFamily="34" charset="0"/>
                </a:rPr>
                <a:t>ciclosporina</a:t>
              </a:r>
              <a:r>
                <a:rPr lang="es-ES" sz="1200" dirty="0">
                  <a:solidFill>
                    <a:schemeClr val="accent1"/>
                  </a:solidFill>
                  <a:latin typeface="Arial" panose="020B0604020202020204" pitchFamily="34" charset="0"/>
                  <a:cs typeface="Arial" panose="020B0604020202020204" pitchFamily="34" charset="0"/>
                </a:rPr>
                <a:t> (2,7 mg/kg/día), pero con </a:t>
              </a:r>
              <a:r>
                <a:rPr lang="es-ES" sz="1200" b="1" dirty="0">
                  <a:solidFill>
                    <a:schemeClr val="accent1"/>
                  </a:solidFill>
                  <a:latin typeface="Arial" panose="020B0604020202020204" pitchFamily="34" charset="0"/>
                  <a:cs typeface="Arial" panose="020B0604020202020204" pitchFamily="34" charset="0"/>
                </a:rPr>
                <a:t>EA intolerables (astenia y dislipemia).</a:t>
              </a:r>
            </a:p>
          </p:txBody>
        </p:sp>
      </p:grpSp>
      <p:sp>
        <p:nvSpPr>
          <p:cNvPr id="4" name="CuadroTexto 3">
            <a:extLst>
              <a:ext uri="{FF2B5EF4-FFF2-40B4-BE49-F238E27FC236}">
                <a16:creationId xmlns:a16="http://schemas.microsoft.com/office/drawing/2014/main" id="{A8D1F244-580C-FC83-4121-92018C567129}"/>
              </a:ext>
            </a:extLst>
          </p:cNvPr>
          <p:cNvSpPr txBox="1"/>
          <p:nvPr/>
        </p:nvSpPr>
        <p:spPr>
          <a:xfrm>
            <a:off x="1464756" y="6072809"/>
            <a:ext cx="8150124" cy="523220"/>
          </a:xfrm>
          <a:prstGeom prst="rect">
            <a:avLst/>
          </a:prstGeom>
          <a:noFill/>
        </p:spPr>
        <p:txBody>
          <a:bodyPr wrap="square" rtlCol="0">
            <a:spAutoFit/>
          </a:bodyPr>
          <a:lstStyle/>
          <a:p>
            <a:r>
              <a:rPr lang="es-ES" sz="700" b="1">
                <a:solidFill>
                  <a:schemeClr val="tx2"/>
                </a:solidFill>
              </a:rPr>
              <a:t>BSA: </a:t>
            </a:r>
            <a:r>
              <a:rPr lang="es-ES" sz="700">
                <a:solidFill>
                  <a:schemeClr val="tx2"/>
                </a:solidFill>
              </a:rPr>
              <a:t>área de superficie de cuerpo; </a:t>
            </a:r>
            <a:r>
              <a:rPr lang="es-ES" sz="700" b="1">
                <a:solidFill>
                  <a:schemeClr val="tx2"/>
                </a:solidFill>
              </a:rPr>
              <a:t>DA: </a:t>
            </a:r>
            <a:r>
              <a:rPr lang="es-ES" sz="700">
                <a:solidFill>
                  <a:schemeClr val="tx2"/>
                </a:solidFill>
              </a:rPr>
              <a:t>dermatitis atópica; </a:t>
            </a:r>
            <a:r>
              <a:rPr lang="es-ES" sz="700" b="1">
                <a:solidFill>
                  <a:schemeClr val="tx2"/>
                </a:solidFill>
              </a:rPr>
              <a:t>EASI: </a:t>
            </a:r>
            <a:r>
              <a:rPr lang="es-ES" sz="700">
                <a:solidFill>
                  <a:schemeClr val="tx2"/>
                </a:solidFill>
              </a:rPr>
              <a:t>índice de gravedad y área de eczema</a:t>
            </a:r>
            <a:r>
              <a:rPr lang="es-ES" sz="700" b="1">
                <a:solidFill>
                  <a:schemeClr val="tx2"/>
                </a:solidFill>
              </a:rPr>
              <a:t>; IGA: </a:t>
            </a:r>
            <a:r>
              <a:rPr lang="es-ES" sz="700">
                <a:solidFill>
                  <a:schemeClr val="tx2"/>
                </a:solidFill>
              </a:rPr>
              <a:t>evaluación global del investigador;</a:t>
            </a:r>
            <a:r>
              <a:rPr lang="es-ES" sz="700" b="1">
                <a:solidFill>
                  <a:schemeClr val="tx2"/>
                </a:solidFill>
              </a:rPr>
              <a:t> PP-NRS</a:t>
            </a:r>
            <a:r>
              <a:rPr lang="es-ES" sz="700">
                <a:solidFill>
                  <a:schemeClr val="tx2"/>
                </a:solidFill>
              </a:rPr>
              <a:t>: Escala numérica del prurito máximo; </a:t>
            </a:r>
            <a:r>
              <a:rPr lang="es-ES" sz="700" b="1">
                <a:solidFill>
                  <a:schemeClr val="tx2"/>
                </a:solidFill>
              </a:rPr>
              <a:t>SCORAD: </a:t>
            </a:r>
            <a:r>
              <a:rPr lang="es-ES" sz="700" i="1" err="1">
                <a:solidFill>
                  <a:schemeClr val="tx2"/>
                </a:solidFill>
              </a:rPr>
              <a:t>SCORing</a:t>
            </a:r>
            <a:r>
              <a:rPr lang="es-ES" sz="700" i="1">
                <a:solidFill>
                  <a:schemeClr val="tx2"/>
                </a:solidFill>
              </a:rPr>
              <a:t> </a:t>
            </a:r>
            <a:r>
              <a:rPr lang="es-ES" sz="700" i="1" err="1">
                <a:solidFill>
                  <a:schemeClr val="tx2"/>
                </a:solidFill>
              </a:rPr>
              <a:t>Atopic</a:t>
            </a:r>
            <a:r>
              <a:rPr lang="es-ES" sz="700" i="1">
                <a:solidFill>
                  <a:schemeClr val="tx2"/>
                </a:solidFill>
              </a:rPr>
              <a:t> Dermatitis</a:t>
            </a:r>
          </a:p>
          <a:p>
            <a:r>
              <a:rPr lang="es-ES" sz="700" b="1">
                <a:solidFill>
                  <a:schemeClr val="tx2"/>
                </a:solidFill>
              </a:rPr>
              <a:t>1. </a:t>
            </a:r>
            <a:r>
              <a:rPr lang="es-ES" sz="700">
                <a:solidFill>
                  <a:schemeClr val="tx2"/>
                </a:solidFill>
              </a:rPr>
              <a:t> Armengol </a:t>
            </a:r>
            <a:r>
              <a:rPr lang="es-ES" sz="700" err="1">
                <a:solidFill>
                  <a:schemeClr val="tx2"/>
                </a:solidFill>
              </a:rPr>
              <a:t>Gairí</a:t>
            </a:r>
            <a:r>
              <a:rPr lang="es-ES" sz="700">
                <a:solidFill>
                  <a:schemeClr val="tx2"/>
                </a:solidFill>
              </a:rPr>
              <a:t> M, </a:t>
            </a:r>
            <a:r>
              <a:rPr lang="es-ES" sz="700" i="1">
                <a:solidFill>
                  <a:schemeClr val="tx2"/>
                </a:solidFill>
              </a:rPr>
              <a:t>et al. </a:t>
            </a:r>
            <a:r>
              <a:rPr lang="es-ES" sz="700">
                <a:solidFill>
                  <a:schemeClr val="tx2"/>
                </a:solidFill>
              </a:rPr>
              <a:t>Primeras experiencias en práctica clínica real de </a:t>
            </a:r>
            <a:r>
              <a:rPr lang="es-ES" sz="700" err="1">
                <a:solidFill>
                  <a:schemeClr val="tx2"/>
                </a:solidFill>
              </a:rPr>
              <a:t>lebrikizumab</a:t>
            </a:r>
            <a:r>
              <a:rPr lang="es-ES" sz="700">
                <a:solidFill>
                  <a:schemeClr val="tx2"/>
                </a:solidFill>
              </a:rPr>
              <a:t> en dermatitis atópica severa. 52º Congreso Nacional de Dermatología y Venereología (AEDV); 2025; Valencia, España; 7-10 mayo 2025.</a:t>
            </a:r>
          </a:p>
        </p:txBody>
      </p:sp>
    </p:spTree>
    <p:extLst>
      <p:ext uri="{BB962C8B-B14F-4D97-AF65-F5344CB8AC3E}">
        <p14:creationId xmlns:p14="http://schemas.microsoft.com/office/powerpoint/2010/main" val="1047870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4BC20-E933-3C18-731D-770862C6122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E26DB33-C53F-5D8A-2145-4C3C102BA8CE}"/>
              </a:ext>
            </a:extLst>
          </p:cNvPr>
          <p:cNvSpPr>
            <a:spLocks noGrp="1"/>
          </p:cNvSpPr>
          <p:nvPr>
            <p:ph type="title"/>
          </p:nvPr>
        </p:nvSpPr>
        <p:spPr>
          <a:xfrm>
            <a:off x="541058" y="211015"/>
            <a:ext cx="10412077" cy="640214"/>
          </a:xfrm>
        </p:spPr>
        <p:txBody>
          <a:bodyPr/>
          <a:lstStyle/>
          <a:p>
            <a:r>
              <a:rPr lang="es-ES" dirty="0"/>
              <a:t>Primeras experiencias en practica clínica real de </a:t>
            </a:r>
            <a:r>
              <a:rPr lang="es-ES" dirty="0" err="1"/>
              <a:t>lebrikizumab</a:t>
            </a:r>
            <a:r>
              <a:rPr lang="es-ES" dirty="0"/>
              <a:t> en DA grave</a:t>
            </a:r>
            <a:r>
              <a:rPr lang="es-ES" baseline="30000" dirty="0"/>
              <a:t>1</a:t>
            </a:r>
          </a:p>
        </p:txBody>
      </p:sp>
      <p:sp>
        <p:nvSpPr>
          <p:cNvPr id="47" name="CuadroTexto 46">
            <a:extLst>
              <a:ext uri="{FF2B5EF4-FFF2-40B4-BE49-F238E27FC236}">
                <a16:creationId xmlns:a16="http://schemas.microsoft.com/office/drawing/2014/main" id="{B48E6293-42BA-A1F8-C5F7-75E239636542}"/>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sp>
        <p:nvSpPr>
          <p:cNvPr id="48" name="CuadroTexto 47">
            <a:extLst>
              <a:ext uri="{FF2B5EF4-FFF2-40B4-BE49-F238E27FC236}">
                <a16:creationId xmlns:a16="http://schemas.microsoft.com/office/drawing/2014/main" id="{AA7D043C-FACC-253A-9446-879284F428BB}"/>
              </a:ext>
            </a:extLst>
          </p:cNvPr>
          <p:cNvSpPr txBox="1"/>
          <p:nvPr/>
        </p:nvSpPr>
        <p:spPr>
          <a:xfrm>
            <a:off x="2968301" y="4302578"/>
            <a:ext cx="6097554" cy="230832"/>
          </a:xfrm>
          <a:prstGeom prst="rect">
            <a:avLst/>
          </a:prstGeom>
          <a:noFill/>
        </p:spPr>
        <p:txBody>
          <a:bodyPr wrap="square">
            <a:spAutoFit/>
          </a:bodyPr>
          <a:lstStyle/>
          <a:p>
            <a:r>
              <a:rPr lang="es-ES" sz="900" b="1" u="none" strike="noStrike" baseline="0" dirty="0">
                <a:solidFill>
                  <a:schemeClr val="tx2"/>
                </a:solidFill>
                <a:latin typeface="Arial" panose="020B0604020202020204" pitchFamily="34" charset="0"/>
                <a:cs typeface="Arial" panose="020B0604020202020204" pitchFamily="34" charset="0"/>
              </a:rPr>
              <a:t>Figura. </a:t>
            </a:r>
            <a:r>
              <a:rPr lang="es-ES" sz="900" b="0" u="none" strike="noStrike" baseline="0" dirty="0">
                <a:solidFill>
                  <a:schemeClr val="tx2"/>
                </a:solidFill>
                <a:latin typeface="Arial" panose="020B0604020202020204" pitchFamily="34" charset="0"/>
                <a:cs typeface="Arial" panose="020B0604020202020204" pitchFamily="34" charset="0"/>
              </a:rPr>
              <a:t>Visita basal vs. Visita semana +8 de inicio </a:t>
            </a:r>
            <a:r>
              <a:rPr lang="es-ES" sz="900" b="0" u="none" strike="noStrike" baseline="0" dirty="0" err="1">
                <a:solidFill>
                  <a:schemeClr val="tx2"/>
                </a:solidFill>
                <a:latin typeface="Arial" panose="020B0604020202020204" pitchFamily="34" charset="0"/>
                <a:cs typeface="Arial" panose="020B0604020202020204" pitchFamily="34" charset="0"/>
              </a:rPr>
              <a:t>lebrikizumab</a:t>
            </a:r>
            <a:r>
              <a:rPr lang="es-ES" sz="900" dirty="0">
                <a:solidFill>
                  <a:schemeClr val="tx2"/>
                </a:solidFill>
                <a:latin typeface="Arial" panose="020B0604020202020204" pitchFamily="34" charset="0"/>
                <a:cs typeface="Arial" panose="020B0604020202020204" pitchFamily="34" charset="0"/>
              </a:rPr>
              <a:t>.</a:t>
            </a:r>
          </a:p>
        </p:txBody>
      </p:sp>
      <p:graphicFrame>
        <p:nvGraphicFramePr>
          <p:cNvPr id="53" name="Tabla 52">
            <a:extLst>
              <a:ext uri="{FF2B5EF4-FFF2-40B4-BE49-F238E27FC236}">
                <a16:creationId xmlns:a16="http://schemas.microsoft.com/office/drawing/2014/main" id="{87D7DBC8-71B4-B6B2-5A3D-83F39CABF2C8}"/>
              </a:ext>
            </a:extLst>
          </p:cNvPr>
          <p:cNvGraphicFramePr>
            <a:graphicFrameLocks noGrp="1"/>
          </p:cNvGraphicFramePr>
          <p:nvPr>
            <p:extLst>
              <p:ext uri="{D42A27DB-BD31-4B8C-83A1-F6EECF244321}">
                <p14:modId xmlns:p14="http://schemas.microsoft.com/office/powerpoint/2010/main" val="1288555578"/>
              </p:ext>
            </p:extLst>
          </p:nvPr>
        </p:nvGraphicFramePr>
        <p:xfrm>
          <a:off x="557902" y="2004475"/>
          <a:ext cx="2208198" cy="1589480"/>
        </p:xfrm>
        <a:graphic>
          <a:graphicData uri="http://schemas.openxmlformats.org/drawingml/2006/table">
            <a:tbl>
              <a:tblPr firstRow="1" bandRow="1">
                <a:tableStyleId>{5C22544A-7EE6-4342-B048-85BDC9FD1C3A}</a:tableStyleId>
              </a:tblPr>
              <a:tblGrid>
                <a:gridCol w="854432">
                  <a:extLst>
                    <a:ext uri="{9D8B030D-6E8A-4147-A177-3AD203B41FA5}">
                      <a16:colId xmlns:a16="http://schemas.microsoft.com/office/drawing/2014/main" val="3616006650"/>
                    </a:ext>
                  </a:extLst>
                </a:gridCol>
                <a:gridCol w="750447">
                  <a:extLst>
                    <a:ext uri="{9D8B030D-6E8A-4147-A177-3AD203B41FA5}">
                      <a16:colId xmlns:a16="http://schemas.microsoft.com/office/drawing/2014/main" val="615263161"/>
                    </a:ext>
                  </a:extLst>
                </a:gridCol>
                <a:gridCol w="603319">
                  <a:extLst>
                    <a:ext uri="{9D8B030D-6E8A-4147-A177-3AD203B41FA5}">
                      <a16:colId xmlns:a16="http://schemas.microsoft.com/office/drawing/2014/main" val="2028991704"/>
                    </a:ext>
                  </a:extLst>
                </a:gridCol>
              </a:tblGrid>
              <a:tr h="317896">
                <a:tc>
                  <a:txBody>
                    <a:bodyPr/>
                    <a:lstStyle/>
                    <a:p>
                      <a:endParaRPr lang="es-ES" sz="1200" dirty="0"/>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gridSpan="2">
                  <a:txBody>
                    <a:bodyPr/>
                    <a:lstStyle/>
                    <a:p>
                      <a:pPr algn="ctr"/>
                      <a:r>
                        <a:rPr lang="es-ES" sz="1200" dirty="0">
                          <a:solidFill>
                            <a:schemeClr val="bg1"/>
                          </a:solidFill>
                        </a:rPr>
                        <a:t>Caso</a:t>
                      </a:r>
                    </a:p>
                  </a:txBody>
                  <a:tcPr anchor="ctr">
                    <a:lnL w="12700" cmpd="sng">
                      <a:noFill/>
                    </a:lnL>
                    <a:lnR w="12700" cmpd="sng">
                      <a:noFill/>
                    </a:lnR>
                    <a:lnT w="12700" cmpd="sng">
                      <a:noFill/>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s-ES" sz="1400"/>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866813768"/>
                  </a:ext>
                </a:extLst>
              </a:tr>
              <a:tr h="317896">
                <a:tc>
                  <a:txBody>
                    <a:bodyPr/>
                    <a:lstStyle/>
                    <a:p>
                      <a:endParaRPr lang="es-ES" sz="1200"/>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algn="ctr"/>
                      <a:r>
                        <a:rPr lang="es-ES" sz="1200" dirty="0">
                          <a:solidFill>
                            <a:schemeClr val="bg1"/>
                          </a:solidFill>
                        </a:rPr>
                        <a:t>Basal</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dirty="0">
                          <a:solidFill>
                            <a:schemeClr val="bg1"/>
                          </a:solidFill>
                        </a:rPr>
                        <a:t>8 </a:t>
                      </a:r>
                      <a:r>
                        <a:rPr lang="es-ES" sz="1200" dirty="0" err="1">
                          <a:solidFill>
                            <a:schemeClr val="bg1"/>
                          </a:solidFill>
                        </a:rPr>
                        <a:t>sem</a:t>
                      </a:r>
                      <a:endParaRPr lang="es-ES" sz="1200" dirty="0">
                        <a:solidFill>
                          <a:schemeClr val="bg1"/>
                        </a:solidFill>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r>
                        <a:rPr lang="es-ES" sz="1200">
                          <a:solidFill>
                            <a:schemeClr val="accent1"/>
                          </a:solidFill>
                        </a:rPr>
                        <a:t>EASI</a:t>
                      </a:r>
                    </a:p>
                  </a:txBody>
                  <a:tcPr anchor="ctr">
                    <a:lnL w="12700" cmpd="sng">
                      <a:noFill/>
                    </a:lnL>
                    <a:lnR w="12700" cmpd="sng">
                      <a:noFill/>
                    </a:lnR>
                    <a:solidFill>
                      <a:schemeClr val="accent1">
                        <a:lumMod val="20000"/>
                        <a:lumOff val="80000"/>
                      </a:schemeClr>
                    </a:solidFill>
                  </a:tcPr>
                </a:tc>
                <a:tc>
                  <a:txBody>
                    <a:bodyPr/>
                    <a:lstStyle/>
                    <a:p>
                      <a:pPr algn="ctr"/>
                      <a:r>
                        <a:rPr lang="es-ES" sz="1200" dirty="0">
                          <a:solidFill>
                            <a:schemeClr val="accent1"/>
                          </a:solidFill>
                        </a:rPr>
                        <a:t>47</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dirty="0">
                          <a:solidFill>
                            <a:schemeClr val="accent1"/>
                          </a:solidFill>
                        </a:rPr>
                        <a:t>13</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r>
                        <a:rPr lang="es-ES" sz="1200" dirty="0">
                          <a:solidFill>
                            <a:schemeClr val="accent1"/>
                          </a:solidFill>
                        </a:rPr>
                        <a:t>BSA (%)</a:t>
                      </a:r>
                    </a:p>
                  </a:txBody>
                  <a:tcPr anchor="ctr">
                    <a:lnL w="12700" cmpd="sng">
                      <a:noFill/>
                    </a:lnL>
                    <a:lnR w="12700" cmpd="sng">
                      <a:noFill/>
                    </a:lnR>
                    <a:solidFill>
                      <a:schemeClr val="accent1">
                        <a:lumMod val="20000"/>
                        <a:lumOff val="80000"/>
                      </a:schemeClr>
                    </a:solidFill>
                  </a:tcPr>
                </a:tc>
                <a:tc>
                  <a:txBody>
                    <a:bodyPr/>
                    <a:lstStyle/>
                    <a:p>
                      <a:pPr algn="ctr"/>
                      <a:r>
                        <a:rPr lang="es-ES" sz="1200" dirty="0">
                          <a:solidFill>
                            <a:schemeClr val="accent1"/>
                          </a:solidFill>
                        </a:rPr>
                        <a:t>60</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dirty="0">
                          <a:solidFill>
                            <a:schemeClr val="accent1"/>
                          </a:solidFill>
                        </a:rPr>
                        <a:t>20</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r>
                        <a:rPr lang="es-ES" sz="1200" dirty="0">
                          <a:solidFill>
                            <a:schemeClr val="accent1"/>
                          </a:solidFill>
                        </a:rPr>
                        <a:t>IGA</a:t>
                      </a:r>
                    </a:p>
                  </a:txBody>
                  <a:tcPr anchor="ctr">
                    <a:lnL w="12700" cmpd="sng">
                      <a:noFill/>
                    </a:lnL>
                    <a:lnR w="12700" cmpd="sng">
                      <a:noFill/>
                    </a:lnR>
                    <a:solidFill>
                      <a:schemeClr val="accent1">
                        <a:lumMod val="20000"/>
                        <a:lumOff val="80000"/>
                      </a:schemeClr>
                    </a:solidFill>
                  </a:tcPr>
                </a:tc>
                <a:tc>
                  <a:txBody>
                    <a:bodyPr/>
                    <a:lstStyle/>
                    <a:p>
                      <a:pPr algn="ctr"/>
                      <a:r>
                        <a:rPr lang="es-ES" sz="1200" dirty="0">
                          <a:solidFill>
                            <a:schemeClr val="accent1"/>
                          </a:solidFill>
                        </a:rPr>
                        <a:t>3</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dirty="0">
                          <a:solidFill>
                            <a:schemeClr val="accent1"/>
                          </a:solidFill>
                        </a:rPr>
                        <a:t>2</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bl>
          </a:graphicData>
        </a:graphic>
      </p:graphicFrame>
      <p:sp>
        <p:nvSpPr>
          <p:cNvPr id="55" name="CuadroTexto 54">
            <a:extLst>
              <a:ext uri="{FF2B5EF4-FFF2-40B4-BE49-F238E27FC236}">
                <a16:creationId xmlns:a16="http://schemas.microsoft.com/office/drawing/2014/main" id="{6404D4EB-F3D4-F44C-6547-91899ADF58EE}"/>
              </a:ext>
            </a:extLst>
          </p:cNvPr>
          <p:cNvSpPr txBox="1"/>
          <p:nvPr/>
        </p:nvSpPr>
        <p:spPr>
          <a:xfrm>
            <a:off x="3030096" y="2103857"/>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a:t>
            </a:r>
          </a:p>
        </p:txBody>
      </p:sp>
      <p:sp>
        <p:nvSpPr>
          <p:cNvPr id="56" name="Rectángulo redondeado 55">
            <a:extLst>
              <a:ext uri="{FF2B5EF4-FFF2-40B4-BE49-F238E27FC236}">
                <a16:creationId xmlns:a16="http://schemas.microsoft.com/office/drawing/2014/main" id="{81850B6A-AD5A-1CF4-C240-C8353916DF2B}"/>
              </a:ext>
            </a:extLst>
          </p:cNvPr>
          <p:cNvSpPr/>
          <p:nvPr/>
        </p:nvSpPr>
        <p:spPr>
          <a:xfrm>
            <a:off x="2925670" y="2016735"/>
            <a:ext cx="8708428" cy="2213013"/>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8" name="CuadroTexto 57">
            <a:extLst>
              <a:ext uri="{FF2B5EF4-FFF2-40B4-BE49-F238E27FC236}">
                <a16:creationId xmlns:a16="http://schemas.microsoft.com/office/drawing/2014/main" id="{1E482A43-9824-02A6-DC60-7B049FC04477}"/>
              </a:ext>
            </a:extLst>
          </p:cNvPr>
          <p:cNvSpPr txBox="1"/>
          <p:nvPr/>
        </p:nvSpPr>
        <p:spPr>
          <a:xfrm>
            <a:off x="7651157" y="2103856"/>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8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75" name="Imagen 74" descr="Icono&#10;&#10;El contenido generado por IA puede ser incorrecto.">
            <a:extLst>
              <a:ext uri="{FF2B5EF4-FFF2-40B4-BE49-F238E27FC236}">
                <a16:creationId xmlns:a16="http://schemas.microsoft.com/office/drawing/2014/main" id="{878A5DB4-1CAC-09B6-A20C-1DFE264F1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098" y="3115285"/>
            <a:ext cx="291517" cy="291517"/>
          </a:xfrm>
          <a:prstGeom prst="rect">
            <a:avLst/>
          </a:prstGeom>
        </p:spPr>
      </p:pic>
      <p:cxnSp>
        <p:nvCxnSpPr>
          <p:cNvPr id="5" name="Conector recto de flecha 4">
            <a:extLst>
              <a:ext uri="{FF2B5EF4-FFF2-40B4-BE49-F238E27FC236}">
                <a16:creationId xmlns:a16="http://schemas.microsoft.com/office/drawing/2014/main" id="{F41CB286-3852-FBE9-8AF4-B29E3F4C99CA}"/>
              </a:ext>
            </a:extLst>
          </p:cNvPr>
          <p:cNvCxnSpPr/>
          <p:nvPr/>
        </p:nvCxnSpPr>
        <p:spPr>
          <a:xfrm>
            <a:off x="5534025" y="2255724"/>
            <a:ext cx="30194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2" name="Grupo 11">
            <a:extLst>
              <a:ext uri="{FF2B5EF4-FFF2-40B4-BE49-F238E27FC236}">
                <a16:creationId xmlns:a16="http://schemas.microsoft.com/office/drawing/2014/main" id="{D8A9BBDA-19C5-55F1-F7D8-F23DCAD150E5}"/>
              </a:ext>
            </a:extLst>
          </p:cNvPr>
          <p:cNvGrpSpPr/>
          <p:nvPr/>
        </p:nvGrpSpPr>
        <p:grpSpPr>
          <a:xfrm>
            <a:off x="11047141" y="4417993"/>
            <a:ext cx="586957" cy="586066"/>
            <a:chOff x="11047141" y="4927947"/>
            <a:chExt cx="586957" cy="586066"/>
          </a:xfrm>
        </p:grpSpPr>
        <p:sp>
          <p:nvSpPr>
            <p:cNvPr id="13" name="Rectángulo: esquinas redondeadas 2">
              <a:hlinkClick r:id="rId3" action="ppaction://hlinksldjump"/>
              <a:extLst>
                <a:ext uri="{FF2B5EF4-FFF2-40B4-BE49-F238E27FC236}">
                  <a16:creationId xmlns:a16="http://schemas.microsoft.com/office/drawing/2014/main" id="{0B54BD96-C576-7479-7B3B-A2B0B0B4BE44}"/>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dirty="0"/>
            </a:p>
          </p:txBody>
        </p:sp>
        <p:pic>
          <p:nvPicPr>
            <p:cNvPr id="14" name="Imagen 13">
              <a:extLst>
                <a:ext uri="{FF2B5EF4-FFF2-40B4-BE49-F238E27FC236}">
                  <a16:creationId xmlns:a16="http://schemas.microsoft.com/office/drawing/2014/main" id="{31BC7E43-C7F3-0938-705B-4FD73F8E76B9}"/>
                </a:ext>
              </a:extLst>
            </p:cNvPr>
            <p:cNvPicPr>
              <a:picLocks noChangeAspect="1"/>
            </p:cNvPicPr>
            <p:nvPr/>
          </p:nvPicPr>
          <p:blipFill>
            <a:blip r:embed="rId4"/>
            <a:srcRect l="1" r="6656" b="6485"/>
            <a:stretch>
              <a:fillRect/>
            </a:stretch>
          </p:blipFill>
          <p:spPr>
            <a:xfrm>
              <a:off x="11222358" y="5095284"/>
              <a:ext cx="262412" cy="262895"/>
            </a:xfrm>
            <a:prstGeom prst="rect">
              <a:avLst/>
            </a:prstGeom>
          </p:spPr>
        </p:pic>
      </p:grpSp>
      <p:pic>
        <p:nvPicPr>
          <p:cNvPr id="4" name="Imagen 3">
            <a:extLst>
              <a:ext uri="{FF2B5EF4-FFF2-40B4-BE49-F238E27FC236}">
                <a16:creationId xmlns:a16="http://schemas.microsoft.com/office/drawing/2014/main" id="{3C7564A4-9F32-72EA-22D7-3FD3E0D90336}"/>
              </a:ext>
            </a:extLst>
          </p:cNvPr>
          <p:cNvPicPr>
            <a:picLocks noChangeAspect="1"/>
          </p:cNvPicPr>
          <p:nvPr/>
        </p:nvPicPr>
        <p:blipFill>
          <a:blip r:embed="rId5"/>
          <a:srcRect r="51975" b="10641"/>
          <a:stretch>
            <a:fillRect/>
          </a:stretch>
        </p:blipFill>
        <p:spPr>
          <a:xfrm>
            <a:off x="4135241" y="2391110"/>
            <a:ext cx="1910412" cy="1511759"/>
          </a:xfrm>
          <a:prstGeom prst="rect">
            <a:avLst/>
          </a:prstGeom>
        </p:spPr>
      </p:pic>
      <p:pic>
        <p:nvPicPr>
          <p:cNvPr id="6" name="Imagen 5">
            <a:extLst>
              <a:ext uri="{FF2B5EF4-FFF2-40B4-BE49-F238E27FC236}">
                <a16:creationId xmlns:a16="http://schemas.microsoft.com/office/drawing/2014/main" id="{03B7B7C1-85FA-304D-302C-BD97DEA9FAF2}"/>
              </a:ext>
            </a:extLst>
          </p:cNvPr>
          <p:cNvPicPr>
            <a:picLocks noChangeAspect="1"/>
          </p:cNvPicPr>
          <p:nvPr/>
        </p:nvPicPr>
        <p:blipFill>
          <a:blip r:embed="rId5"/>
          <a:srcRect l="48073" r="1" b="10641"/>
          <a:stretch>
            <a:fillRect/>
          </a:stretch>
        </p:blipFill>
        <p:spPr>
          <a:xfrm>
            <a:off x="8657519" y="2380856"/>
            <a:ext cx="2065636" cy="1511760"/>
          </a:xfrm>
          <a:prstGeom prst="rect">
            <a:avLst/>
          </a:prstGeom>
        </p:spPr>
      </p:pic>
      <p:sp>
        <p:nvSpPr>
          <p:cNvPr id="3" name="CuadroTexto 2">
            <a:extLst>
              <a:ext uri="{FF2B5EF4-FFF2-40B4-BE49-F238E27FC236}">
                <a16:creationId xmlns:a16="http://schemas.microsoft.com/office/drawing/2014/main" id="{6A1B5CD6-8F42-2090-2203-899E41512A33}"/>
              </a:ext>
            </a:extLst>
          </p:cNvPr>
          <p:cNvSpPr txBox="1"/>
          <p:nvPr/>
        </p:nvSpPr>
        <p:spPr>
          <a:xfrm>
            <a:off x="1440262" y="6072809"/>
            <a:ext cx="8150124" cy="523220"/>
          </a:xfrm>
          <a:prstGeom prst="rect">
            <a:avLst/>
          </a:prstGeom>
          <a:noFill/>
        </p:spPr>
        <p:txBody>
          <a:bodyPr wrap="square" rtlCol="0">
            <a:spAutoFit/>
          </a:bodyPr>
          <a:lstStyle/>
          <a:p>
            <a:r>
              <a:rPr lang="es-ES" sz="700" b="1">
                <a:solidFill>
                  <a:schemeClr val="tx2"/>
                </a:solidFill>
              </a:rPr>
              <a:t>BSA: </a:t>
            </a:r>
            <a:r>
              <a:rPr lang="es-ES" sz="700">
                <a:solidFill>
                  <a:schemeClr val="tx2"/>
                </a:solidFill>
              </a:rPr>
              <a:t>área de superficie de cuerpo; </a:t>
            </a:r>
            <a:r>
              <a:rPr lang="es-ES" sz="700" b="1">
                <a:solidFill>
                  <a:schemeClr val="tx2"/>
                </a:solidFill>
              </a:rPr>
              <a:t>DA: </a:t>
            </a:r>
            <a:r>
              <a:rPr lang="es-ES" sz="700">
                <a:solidFill>
                  <a:schemeClr val="tx2"/>
                </a:solidFill>
              </a:rPr>
              <a:t>dermatitis atópica; </a:t>
            </a:r>
            <a:r>
              <a:rPr lang="es-ES" sz="700" b="1">
                <a:solidFill>
                  <a:schemeClr val="tx2"/>
                </a:solidFill>
              </a:rPr>
              <a:t>EASI: </a:t>
            </a:r>
            <a:r>
              <a:rPr lang="es-ES" sz="700">
                <a:solidFill>
                  <a:schemeClr val="tx2"/>
                </a:solidFill>
              </a:rPr>
              <a:t>índice de gravedad y área de eczema</a:t>
            </a:r>
            <a:r>
              <a:rPr lang="es-ES" sz="700" b="1">
                <a:solidFill>
                  <a:schemeClr val="tx2"/>
                </a:solidFill>
              </a:rPr>
              <a:t>; IGA: </a:t>
            </a:r>
            <a:r>
              <a:rPr lang="es-ES" sz="700">
                <a:solidFill>
                  <a:schemeClr val="tx2"/>
                </a:solidFill>
              </a:rPr>
              <a:t>evaluación global del investigador;</a:t>
            </a:r>
            <a:r>
              <a:rPr lang="es-ES" sz="700" b="1">
                <a:solidFill>
                  <a:schemeClr val="tx2"/>
                </a:solidFill>
              </a:rPr>
              <a:t> PP-NRS</a:t>
            </a:r>
            <a:r>
              <a:rPr lang="es-ES" sz="700">
                <a:solidFill>
                  <a:schemeClr val="tx2"/>
                </a:solidFill>
              </a:rPr>
              <a:t>: Escala numérica del prurito máximo; </a:t>
            </a:r>
            <a:r>
              <a:rPr lang="es-ES" sz="700" b="1">
                <a:solidFill>
                  <a:schemeClr val="tx2"/>
                </a:solidFill>
              </a:rPr>
              <a:t>SCORAD: </a:t>
            </a:r>
            <a:r>
              <a:rPr lang="es-ES" sz="700" i="1" err="1">
                <a:solidFill>
                  <a:schemeClr val="tx2"/>
                </a:solidFill>
              </a:rPr>
              <a:t>SCORing</a:t>
            </a:r>
            <a:r>
              <a:rPr lang="es-ES" sz="700" i="1">
                <a:solidFill>
                  <a:schemeClr val="tx2"/>
                </a:solidFill>
              </a:rPr>
              <a:t> </a:t>
            </a:r>
            <a:r>
              <a:rPr lang="es-ES" sz="700" i="1" err="1">
                <a:solidFill>
                  <a:schemeClr val="tx2"/>
                </a:solidFill>
              </a:rPr>
              <a:t>Atopic</a:t>
            </a:r>
            <a:r>
              <a:rPr lang="es-ES" sz="700" i="1">
                <a:solidFill>
                  <a:schemeClr val="tx2"/>
                </a:solidFill>
              </a:rPr>
              <a:t> Dermatitis</a:t>
            </a:r>
          </a:p>
          <a:p>
            <a:r>
              <a:rPr lang="es-ES" sz="700" b="1">
                <a:solidFill>
                  <a:schemeClr val="tx2"/>
                </a:solidFill>
              </a:rPr>
              <a:t>1. </a:t>
            </a:r>
            <a:r>
              <a:rPr lang="es-ES" sz="700">
                <a:solidFill>
                  <a:schemeClr val="tx2"/>
                </a:solidFill>
              </a:rPr>
              <a:t> Armengol </a:t>
            </a:r>
            <a:r>
              <a:rPr lang="es-ES" sz="700" err="1">
                <a:solidFill>
                  <a:schemeClr val="tx2"/>
                </a:solidFill>
              </a:rPr>
              <a:t>Gairí</a:t>
            </a:r>
            <a:r>
              <a:rPr lang="es-ES" sz="700">
                <a:solidFill>
                  <a:schemeClr val="tx2"/>
                </a:solidFill>
              </a:rPr>
              <a:t> M, </a:t>
            </a:r>
            <a:r>
              <a:rPr lang="es-ES" sz="700" i="1">
                <a:solidFill>
                  <a:schemeClr val="tx2"/>
                </a:solidFill>
              </a:rPr>
              <a:t>et al. </a:t>
            </a:r>
            <a:r>
              <a:rPr lang="es-ES" sz="700">
                <a:solidFill>
                  <a:schemeClr val="tx2"/>
                </a:solidFill>
              </a:rPr>
              <a:t>Primeras experiencias en práctica clínica real de </a:t>
            </a:r>
            <a:r>
              <a:rPr lang="es-ES" sz="700" err="1">
                <a:solidFill>
                  <a:schemeClr val="tx2"/>
                </a:solidFill>
              </a:rPr>
              <a:t>lebrikizumab</a:t>
            </a:r>
            <a:r>
              <a:rPr lang="es-ES" sz="700">
                <a:solidFill>
                  <a:schemeClr val="tx2"/>
                </a:solidFill>
              </a:rPr>
              <a:t> en dermatitis atópica severa. 52º Congreso Nacional de Dermatología y Venereología (AEDV); 2025; Valencia, España; 7-10 mayo 2025.</a:t>
            </a:r>
          </a:p>
        </p:txBody>
      </p:sp>
    </p:spTree>
    <p:extLst>
      <p:ext uri="{BB962C8B-B14F-4D97-AF65-F5344CB8AC3E}">
        <p14:creationId xmlns:p14="http://schemas.microsoft.com/office/powerpoint/2010/main" val="2960151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A7859-1780-C22A-A18C-70FBCD6E0E4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09997D8-7A5B-D7E2-3CCD-1DC955DEDA52}"/>
              </a:ext>
            </a:extLst>
          </p:cNvPr>
          <p:cNvSpPr>
            <a:spLocks noGrp="1"/>
          </p:cNvSpPr>
          <p:nvPr>
            <p:ph type="title"/>
          </p:nvPr>
        </p:nvSpPr>
        <p:spPr>
          <a:xfrm>
            <a:off x="541058" y="211015"/>
            <a:ext cx="10710038" cy="640214"/>
          </a:xfrm>
        </p:spPr>
        <p:txBody>
          <a:bodyPr/>
          <a:lstStyle/>
          <a:p>
            <a:r>
              <a:rPr lang="es-ES" dirty="0"/>
              <a:t>Resultados</a:t>
            </a:r>
            <a:endParaRPr lang="es-ES" baseline="30000" dirty="0"/>
          </a:p>
        </p:txBody>
      </p:sp>
      <p:sp>
        <p:nvSpPr>
          <p:cNvPr id="22" name="CuadroTexto 21">
            <a:extLst>
              <a:ext uri="{FF2B5EF4-FFF2-40B4-BE49-F238E27FC236}">
                <a16:creationId xmlns:a16="http://schemas.microsoft.com/office/drawing/2014/main" id="{C49ADFF4-FEFE-1878-B0DC-B353C84A1ADE}"/>
              </a:ext>
            </a:extLst>
          </p:cNvPr>
          <p:cNvSpPr txBox="1"/>
          <p:nvPr/>
        </p:nvSpPr>
        <p:spPr>
          <a:xfrm>
            <a:off x="1408126" y="6171750"/>
            <a:ext cx="8594060" cy="307777"/>
          </a:xfrm>
          <a:prstGeom prst="rect">
            <a:avLst/>
          </a:prstGeom>
          <a:noFill/>
        </p:spPr>
        <p:txBody>
          <a:bodyPr wrap="square">
            <a:spAutoFit/>
          </a:bodyPr>
          <a:lstStyle/>
          <a:p>
            <a:r>
              <a:rPr lang="es-ES" sz="700" b="1" i="0" u="none" strike="noStrike" baseline="0" dirty="0">
                <a:solidFill>
                  <a:srgbClr val="646464"/>
                </a:solidFill>
              </a:rPr>
              <a:t>1. </a:t>
            </a:r>
            <a:r>
              <a:rPr lang="es-ES" sz="700" b="0" i="0" u="none" strike="noStrike" baseline="0" dirty="0">
                <a:solidFill>
                  <a:srgbClr val="646464"/>
                </a:solidFill>
              </a:rPr>
              <a:t>Laguna C</a:t>
            </a:r>
            <a:r>
              <a:rPr lang="es-ES" sz="700" b="0" i="1" u="none" strike="noStrike" baseline="0" dirty="0">
                <a:solidFill>
                  <a:srgbClr val="646464"/>
                </a:solidFill>
              </a:rPr>
              <a:t>, et al. </a:t>
            </a:r>
            <a:r>
              <a:rPr lang="es-ES" sz="700" b="0" i="0" u="none" strike="noStrike" baseline="0" dirty="0">
                <a:solidFill>
                  <a:srgbClr val="646464"/>
                </a:solidFill>
              </a:rPr>
              <a:t>Respuesta satisfactoria a </a:t>
            </a:r>
            <a:r>
              <a:rPr lang="es-ES" sz="700" b="0" i="0" u="none" strike="noStrike" baseline="0" dirty="0" err="1">
                <a:solidFill>
                  <a:srgbClr val="646464"/>
                </a:solidFill>
              </a:rPr>
              <a:t>lebrikizumab</a:t>
            </a:r>
            <a:r>
              <a:rPr lang="es-ES" sz="700" b="0" i="0" u="none" strike="noStrike" baseline="0" dirty="0">
                <a:solidFill>
                  <a:srgbClr val="646464"/>
                </a:solidFill>
              </a:rPr>
              <a:t> tras fallo previo a </a:t>
            </a:r>
            <a:r>
              <a:rPr lang="es-ES" sz="700" b="0" i="0" u="none" strike="noStrike" baseline="0" dirty="0" err="1">
                <a:solidFill>
                  <a:srgbClr val="646464"/>
                </a:solidFill>
              </a:rPr>
              <a:t>dupilumab</a:t>
            </a:r>
            <a:r>
              <a:rPr lang="es-ES" sz="700" b="0" i="0" u="none" strike="noStrike" baseline="0" dirty="0">
                <a:solidFill>
                  <a:srgbClr val="646464"/>
                </a:solidFill>
              </a:rPr>
              <a:t> intensificado en paciente frágil con dermatitis atópica moderada-severa y lesiones tipo prurigo. 52º Congreso Nacional de Dermatología y Venereología (AEDV); 2025; Valencia, España; 7-10 mayo 2025..</a:t>
            </a:r>
            <a:endParaRPr lang="es-ES" sz="700" dirty="0">
              <a:solidFill>
                <a:srgbClr val="646464"/>
              </a:solidFill>
            </a:endParaRPr>
          </a:p>
        </p:txBody>
      </p:sp>
      <p:sp>
        <p:nvSpPr>
          <p:cNvPr id="3" name="CuadroTexto 2">
            <a:extLst>
              <a:ext uri="{FF2B5EF4-FFF2-40B4-BE49-F238E27FC236}">
                <a16:creationId xmlns:a16="http://schemas.microsoft.com/office/drawing/2014/main" id="{18AFC411-5A29-2328-D77B-D0F7A008F1AC}"/>
              </a:ext>
            </a:extLst>
          </p:cNvPr>
          <p:cNvSpPr txBox="1"/>
          <p:nvPr/>
        </p:nvSpPr>
        <p:spPr>
          <a:xfrm>
            <a:off x="2045464" y="1550701"/>
            <a:ext cx="3659692" cy="276999"/>
          </a:xfrm>
          <a:prstGeom prst="rect">
            <a:avLst/>
          </a:prstGeom>
          <a:noFill/>
        </p:spPr>
        <p:txBody>
          <a:bodyPr wrap="square" rtlCol="0">
            <a:spAutoFit/>
          </a:bodyPr>
          <a:lstStyle/>
          <a:p>
            <a:pPr algn="ctr"/>
            <a:r>
              <a:rPr lang="es-ES" sz="1200" b="1" dirty="0">
                <a:solidFill>
                  <a:schemeClr val="accent1"/>
                </a:solidFill>
                <a:latin typeface="Arial" panose="020B0604020202020204" pitchFamily="34" charset="0"/>
                <a:cs typeface="Arial" panose="020B0604020202020204" pitchFamily="34" charset="0"/>
              </a:rPr>
              <a:t>Visita basal</a:t>
            </a:r>
          </a:p>
        </p:txBody>
      </p:sp>
      <p:sp>
        <p:nvSpPr>
          <p:cNvPr id="4" name="CuadroTexto 3">
            <a:extLst>
              <a:ext uri="{FF2B5EF4-FFF2-40B4-BE49-F238E27FC236}">
                <a16:creationId xmlns:a16="http://schemas.microsoft.com/office/drawing/2014/main" id="{D25C3C75-1575-E8D5-30E9-F63293B5C486}"/>
              </a:ext>
            </a:extLst>
          </p:cNvPr>
          <p:cNvSpPr txBox="1"/>
          <p:nvPr/>
        </p:nvSpPr>
        <p:spPr>
          <a:xfrm>
            <a:off x="6585436" y="1550701"/>
            <a:ext cx="3549778" cy="276999"/>
          </a:xfrm>
          <a:prstGeom prst="rect">
            <a:avLst/>
          </a:prstGeom>
          <a:noFill/>
        </p:spPr>
        <p:txBody>
          <a:bodyPr wrap="square" rtlCol="0">
            <a:spAutoFit/>
          </a:bodyPr>
          <a:lstStyle/>
          <a:p>
            <a:pPr algn="ctr"/>
            <a:r>
              <a:rPr lang="es-ES" sz="1200" b="1" dirty="0">
                <a:solidFill>
                  <a:schemeClr val="accent1"/>
                </a:solidFill>
                <a:latin typeface="Arial" panose="020B0604020202020204" pitchFamily="34" charset="0"/>
                <a:cs typeface="Arial" panose="020B0604020202020204" pitchFamily="34" charset="0"/>
              </a:rPr>
              <a:t>Visita semana +8 de inicio de </a:t>
            </a:r>
            <a:r>
              <a:rPr lang="es-ES" sz="1200" b="1" dirty="0" err="1">
                <a:solidFill>
                  <a:schemeClr val="accent1"/>
                </a:solidFill>
                <a:latin typeface="Arial" panose="020B0604020202020204" pitchFamily="34" charset="0"/>
                <a:cs typeface="Arial" panose="020B0604020202020204" pitchFamily="34" charset="0"/>
              </a:rPr>
              <a:t>lebrikizumab</a:t>
            </a:r>
            <a:endParaRPr lang="es-ES" sz="1200" b="1" dirty="0">
              <a:solidFill>
                <a:schemeClr val="accent1"/>
              </a:solidFill>
              <a:latin typeface="Arial" panose="020B0604020202020204" pitchFamily="34" charset="0"/>
              <a:cs typeface="Arial" panose="020B0604020202020204" pitchFamily="34" charset="0"/>
            </a:endParaRPr>
          </a:p>
        </p:txBody>
      </p:sp>
      <p:sp>
        <p:nvSpPr>
          <p:cNvPr id="5" name="Rectángulo redondeado 4">
            <a:extLst>
              <a:ext uri="{FF2B5EF4-FFF2-40B4-BE49-F238E27FC236}">
                <a16:creationId xmlns:a16="http://schemas.microsoft.com/office/drawing/2014/main" id="{150BFD39-1EBD-7CE8-4F01-B9922C72E0CA}"/>
              </a:ext>
            </a:extLst>
          </p:cNvPr>
          <p:cNvSpPr/>
          <p:nvPr/>
        </p:nvSpPr>
        <p:spPr>
          <a:xfrm>
            <a:off x="1905220" y="1309009"/>
            <a:ext cx="8381561" cy="4482191"/>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23" name="Imagen 22" descr="Icono&#10;&#10;El contenido generado por IA puede ser incorrecto.">
            <a:extLst>
              <a:ext uri="{FF2B5EF4-FFF2-40B4-BE49-F238E27FC236}">
                <a16:creationId xmlns:a16="http://schemas.microsoft.com/office/drawing/2014/main" id="{CF092098-7143-9682-D121-D852D0BE7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451" y="3531378"/>
            <a:ext cx="291517" cy="291517"/>
          </a:xfrm>
          <a:prstGeom prst="rect">
            <a:avLst/>
          </a:prstGeom>
        </p:spPr>
      </p:pic>
      <p:sp>
        <p:nvSpPr>
          <p:cNvPr id="28" name="CuadroTexto 27">
            <a:extLst>
              <a:ext uri="{FF2B5EF4-FFF2-40B4-BE49-F238E27FC236}">
                <a16:creationId xmlns:a16="http://schemas.microsoft.com/office/drawing/2014/main" id="{2EBBE092-5DF7-A1A8-C2DD-77B9D2286FB3}"/>
              </a:ext>
            </a:extLst>
          </p:cNvPr>
          <p:cNvSpPr txBox="1"/>
          <p:nvPr/>
        </p:nvSpPr>
        <p:spPr>
          <a:xfrm>
            <a:off x="2155379" y="1860592"/>
            <a:ext cx="442084" cy="276999"/>
          </a:xfrm>
          <a:prstGeom prst="rect">
            <a:avLst/>
          </a:prstGeom>
          <a:noFill/>
        </p:spPr>
        <p:txBody>
          <a:bodyPr wrap="square" rtlCol="0">
            <a:spAutoFit/>
          </a:bodyPr>
          <a:lstStyle/>
          <a:p>
            <a:r>
              <a:rPr lang="es-ES" sz="1200" b="1" dirty="0">
                <a:solidFill>
                  <a:schemeClr val="bg1"/>
                </a:solidFill>
              </a:rPr>
              <a:t>A</a:t>
            </a:r>
          </a:p>
        </p:txBody>
      </p:sp>
      <p:sp>
        <p:nvSpPr>
          <p:cNvPr id="40" name="CuadroTexto 39">
            <a:extLst>
              <a:ext uri="{FF2B5EF4-FFF2-40B4-BE49-F238E27FC236}">
                <a16:creationId xmlns:a16="http://schemas.microsoft.com/office/drawing/2014/main" id="{56CDE342-7E06-0898-C1D2-56D00E0BE868}"/>
              </a:ext>
            </a:extLst>
          </p:cNvPr>
          <p:cNvSpPr txBox="1"/>
          <p:nvPr/>
        </p:nvSpPr>
        <p:spPr>
          <a:xfrm>
            <a:off x="6570534" y="1860592"/>
            <a:ext cx="442084" cy="276999"/>
          </a:xfrm>
          <a:prstGeom prst="rect">
            <a:avLst/>
          </a:prstGeom>
          <a:noFill/>
        </p:spPr>
        <p:txBody>
          <a:bodyPr wrap="square" rtlCol="0">
            <a:spAutoFit/>
          </a:bodyPr>
          <a:lstStyle/>
          <a:p>
            <a:r>
              <a:rPr lang="es-ES" sz="1200" b="1" dirty="0">
                <a:solidFill>
                  <a:schemeClr val="bg1"/>
                </a:solidFill>
              </a:rPr>
              <a:t>B</a:t>
            </a:r>
          </a:p>
        </p:txBody>
      </p:sp>
      <p:pic>
        <p:nvPicPr>
          <p:cNvPr id="8" name="Imagen 7">
            <a:extLst>
              <a:ext uri="{FF2B5EF4-FFF2-40B4-BE49-F238E27FC236}">
                <a16:creationId xmlns:a16="http://schemas.microsoft.com/office/drawing/2014/main" id="{F80FC1A4-46BF-03AF-1EE1-55A782076D3E}"/>
              </a:ext>
            </a:extLst>
          </p:cNvPr>
          <p:cNvPicPr>
            <a:picLocks noChangeAspect="1"/>
          </p:cNvPicPr>
          <p:nvPr/>
        </p:nvPicPr>
        <p:blipFill>
          <a:blip r:embed="rId4"/>
          <a:srcRect r="51592" b="12730"/>
          <a:stretch>
            <a:fillRect/>
          </a:stretch>
        </p:blipFill>
        <p:spPr>
          <a:xfrm>
            <a:off x="2245497" y="2045267"/>
            <a:ext cx="3570838" cy="2846773"/>
          </a:xfrm>
          <a:prstGeom prst="rect">
            <a:avLst/>
          </a:prstGeom>
        </p:spPr>
      </p:pic>
      <p:pic>
        <p:nvPicPr>
          <p:cNvPr id="9" name="Imagen 8">
            <a:extLst>
              <a:ext uri="{FF2B5EF4-FFF2-40B4-BE49-F238E27FC236}">
                <a16:creationId xmlns:a16="http://schemas.microsoft.com/office/drawing/2014/main" id="{15A69D11-C595-8741-9571-BD4D98DE2FC5}"/>
              </a:ext>
            </a:extLst>
          </p:cNvPr>
          <p:cNvPicPr>
            <a:picLocks noChangeAspect="1"/>
          </p:cNvPicPr>
          <p:nvPr/>
        </p:nvPicPr>
        <p:blipFill>
          <a:blip r:embed="rId4"/>
          <a:srcRect l="48706" b="13010"/>
          <a:stretch>
            <a:fillRect/>
          </a:stretch>
        </p:blipFill>
        <p:spPr>
          <a:xfrm>
            <a:off x="6454181" y="2032946"/>
            <a:ext cx="3812287" cy="2859094"/>
          </a:xfrm>
          <a:prstGeom prst="rect">
            <a:avLst/>
          </a:prstGeom>
        </p:spPr>
      </p:pic>
      <p:sp>
        <p:nvSpPr>
          <p:cNvPr id="6" name="CuadroTexto 5">
            <a:extLst>
              <a:ext uri="{FF2B5EF4-FFF2-40B4-BE49-F238E27FC236}">
                <a16:creationId xmlns:a16="http://schemas.microsoft.com/office/drawing/2014/main" id="{49E335F8-61E6-2A7F-1332-537EDA6C093F}"/>
              </a:ext>
            </a:extLst>
          </p:cNvPr>
          <p:cNvSpPr txBox="1"/>
          <p:nvPr/>
        </p:nvSpPr>
        <p:spPr>
          <a:xfrm>
            <a:off x="2376421" y="4981870"/>
            <a:ext cx="6097554" cy="230832"/>
          </a:xfrm>
          <a:prstGeom prst="rect">
            <a:avLst/>
          </a:prstGeom>
          <a:noFill/>
        </p:spPr>
        <p:txBody>
          <a:bodyPr wrap="square">
            <a:spAutoFit/>
          </a:bodyPr>
          <a:lstStyle/>
          <a:p>
            <a:r>
              <a:rPr lang="es-ES" sz="900" b="1" u="none" strike="noStrike" baseline="0" dirty="0">
                <a:solidFill>
                  <a:schemeClr val="tx2"/>
                </a:solidFill>
                <a:latin typeface="Arial" panose="020B0604020202020204" pitchFamily="34" charset="0"/>
                <a:cs typeface="Arial" panose="020B0604020202020204" pitchFamily="34" charset="0"/>
              </a:rPr>
              <a:t>Figura. </a:t>
            </a:r>
            <a:r>
              <a:rPr lang="es-ES" sz="900" b="0" u="none" strike="noStrike" baseline="0" dirty="0">
                <a:solidFill>
                  <a:schemeClr val="tx2"/>
                </a:solidFill>
                <a:latin typeface="Arial" panose="020B0604020202020204" pitchFamily="34" charset="0"/>
                <a:cs typeface="Arial" panose="020B0604020202020204" pitchFamily="34" charset="0"/>
              </a:rPr>
              <a:t>Visita basal vs. Visita semana +8 de inicio </a:t>
            </a:r>
            <a:r>
              <a:rPr lang="es-ES" sz="900" b="0" u="none" strike="noStrike" baseline="0" dirty="0" err="1">
                <a:solidFill>
                  <a:schemeClr val="tx2"/>
                </a:solidFill>
                <a:latin typeface="Arial" panose="020B0604020202020204" pitchFamily="34" charset="0"/>
                <a:cs typeface="Arial" panose="020B0604020202020204" pitchFamily="34" charset="0"/>
              </a:rPr>
              <a:t>lebrikizumab</a:t>
            </a:r>
            <a:r>
              <a:rPr lang="es-ES" sz="9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19811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BC42-6BEB-6465-4EDC-B4F0147FF297}"/>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574F753-6CDB-E364-04EA-19E7D667F251}"/>
              </a:ext>
            </a:extLst>
          </p:cNvPr>
          <p:cNvSpPr>
            <a:spLocks noGrp="1"/>
          </p:cNvSpPr>
          <p:nvPr>
            <p:ph type="title"/>
          </p:nvPr>
        </p:nvSpPr>
        <p:spPr/>
        <p:txBody>
          <a:bodyPr/>
          <a:lstStyle/>
          <a:p>
            <a:r>
              <a:rPr lang="es-ES"/>
              <a:t>Primeras experiencias en práctica clínica</a:t>
            </a:r>
            <a:br>
              <a:rPr lang="es-ES"/>
            </a:br>
            <a:r>
              <a:rPr lang="es-ES"/>
              <a:t>real de </a:t>
            </a:r>
            <a:r>
              <a:rPr lang="es-ES" err="1"/>
              <a:t>lebrikizumab</a:t>
            </a:r>
            <a:r>
              <a:rPr lang="es-ES"/>
              <a:t> en DA grave</a:t>
            </a:r>
            <a:br>
              <a:rPr lang="es-ES"/>
            </a:br>
            <a:br>
              <a:rPr lang="es-ES"/>
            </a:br>
            <a:r>
              <a:rPr lang="es-ES" sz="1400" b="0"/>
              <a:t>Armengol M, </a:t>
            </a:r>
            <a:r>
              <a:rPr lang="es-ES" sz="1400" b="0" i="1"/>
              <a:t>et al. </a:t>
            </a:r>
            <a:r>
              <a:rPr lang="es-ES" sz="1400" b="0"/>
              <a:t>Servicio de Dermatología. Hospital General de Granollers, Granollers (Barcelona)</a:t>
            </a:r>
            <a:endParaRPr lang="es-ES"/>
          </a:p>
        </p:txBody>
      </p:sp>
    </p:spTree>
    <p:extLst>
      <p:ext uri="{BB962C8B-B14F-4D97-AF65-F5344CB8AC3E}">
        <p14:creationId xmlns:p14="http://schemas.microsoft.com/office/powerpoint/2010/main" val="2081265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F485-0AAB-1544-14C5-6B52B99E0162}"/>
            </a:ext>
          </a:extLst>
        </p:cNvPr>
        <p:cNvGrpSpPr/>
        <p:nvPr/>
      </p:nvGrpSpPr>
      <p:grpSpPr>
        <a:xfrm>
          <a:off x="0" y="0"/>
          <a:ext cx="0" cy="0"/>
          <a:chOff x="0" y="0"/>
          <a:chExt cx="0" cy="0"/>
        </a:xfrm>
      </p:grpSpPr>
      <p:sp>
        <p:nvSpPr>
          <p:cNvPr id="8" name="Redondear rectángulo de una esquina 7">
            <a:extLst>
              <a:ext uri="{FF2B5EF4-FFF2-40B4-BE49-F238E27FC236}">
                <a16:creationId xmlns:a16="http://schemas.microsoft.com/office/drawing/2014/main" id="{5AC552E7-DDB2-2A2D-5C0F-5CBD3E72006F}"/>
              </a:ext>
            </a:extLst>
          </p:cNvPr>
          <p:cNvSpPr/>
          <p:nvPr/>
        </p:nvSpPr>
        <p:spPr>
          <a:xfrm flipV="1">
            <a:off x="8169051" y="884580"/>
            <a:ext cx="3595377" cy="3896141"/>
          </a:xfrm>
          <a:prstGeom prst="round1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una esquina 6">
            <a:extLst>
              <a:ext uri="{FF2B5EF4-FFF2-40B4-BE49-F238E27FC236}">
                <a16:creationId xmlns:a16="http://schemas.microsoft.com/office/drawing/2014/main" id="{C298C07F-D7F4-D3D2-5980-DA1CF00DF7F4}"/>
              </a:ext>
            </a:extLst>
          </p:cNvPr>
          <p:cNvSpPr/>
          <p:nvPr/>
        </p:nvSpPr>
        <p:spPr>
          <a:xfrm flipV="1">
            <a:off x="4308251" y="894521"/>
            <a:ext cx="3595377" cy="3896140"/>
          </a:xfrm>
          <a:prstGeom prst="round1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dondear rectángulo de una esquina 21">
            <a:extLst>
              <a:ext uri="{FF2B5EF4-FFF2-40B4-BE49-F238E27FC236}">
                <a16:creationId xmlns:a16="http://schemas.microsoft.com/office/drawing/2014/main" id="{C913D707-5CD6-DB75-21F7-17CA07EE71A0}"/>
              </a:ext>
            </a:extLst>
          </p:cNvPr>
          <p:cNvSpPr/>
          <p:nvPr/>
        </p:nvSpPr>
        <p:spPr>
          <a:xfrm flipV="1">
            <a:off x="448316" y="914398"/>
            <a:ext cx="3595377" cy="3866323"/>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07E3333-EC9B-5A6D-5E5E-D4E048F59F9A}"/>
              </a:ext>
            </a:extLst>
          </p:cNvPr>
          <p:cNvSpPr txBox="1"/>
          <p:nvPr/>
        </p:nvSpPr>
        <p:spPr>
          <a:xfrm>
            <a:off x="623693" y="2129254"/>
            <a:ext cx="2929546" cy="830997"/>
          </a:xfrm>
          <a:prstGeom prst="rect">
            <a:avLst/>
          </a:prstGeom>
          <a:noFill/>
        </p:spPr>
        <p:txBody>
          <a:bodyPr wrap="square">
            <a:spAutoFit/>
          </a:bodyPr>
          <a:lstStyle/>
          <a:p>
            <a:pPr lvl="0">
              <a:spcAft>
                <a:spcPts val="600"/>
              </a:spcAft>
            </a:pPr>
            <a:r>
              <a:rPr lang="es-ES" sz="2400" b="1" kern="100" dirty="0">
                <a:solidFill>
                  <a:srgbClr val="CAF5A8"/>
                </a:solidFill>
                <a:effectLst/>
                <a:latin typeface="+mj-lt"/>
                <a:ea typeface="Aptos" panose="020B0004020202020204" pitchFamily="34" charset="0"/>
                <a:cs typeface="Times New Roman" panose="02020603050405020304" pitchFamily="18" charset="0"/>
              </a:rPr>
              <a:t>DA y necesidades no cubiertas</a:t>
            </a:r>
          </a:p>
        </p:txBody>
      </p:sp>
      <p:sp>
        <p:nvSpPr>
          <p:cNvPr id="20" name="CuadroTexto 19">
            <a:extLst>
              <a:ext uri="{FF2B5EF4-FFF2-40B4-BE49-F238E27FC236}">
                <a16:creationId xmlns:a16="http://schemas.microsoft.com/office/drawing/2014/main" id="{B409FD16-8DE2-E022-AE72-AD75462EE2C0}"/>
              </a:ext>
            </a:extLst>
          </p:cNvPr>
          <p:cNvSpPr txBox="1"/>
          <p:nvPr/>
        </p:nvSpPr>
        <p:spPr>
          <a:xfrm>
            <a:off x="4335754" y="1621579"/>
            <a:ext cx="3353072" cy="2554545"/>
          </a:xfrm>
          <a:prstGeom prst="rect">
            <a:avLst/>
          </a:prstGeom>
          <a:noFill/>
        </p:spPr>
        <p:txBody>
          <a:bodyPr wrap="square">
            <a:spAutoFit/>
          </a:bodyPr>
          <a:lstStyle/>
          <a:p>
            <a:pPr marL="285750" indent="-285750">
              <a:buFont typeface="Arial" panose="020B0604020202020204" pitchFamily="34" charset="0"/>
              <a:buChar char="•"/>
            </a:pPr>
            <a:r>
              <a:rPr lang="es-ES" sz="1400" dirty="0">
                <a:solidFill>
                  <a:srgbClr val="003867"/>
                </a:solidFill>
                <a:sym typeface="Wingdings" panose="05000000000000000000" pitchFamily="2" charset="2"/>
              </a:rPr>
              <a:t>Precisión:</a:t>
            </a:r>
          </a:p>
          <a:p>
            <a:pPr marL="742950" lvl="1" indent="-285750">
              <a:spcAft>
                <a:spcPts val="1200"/>
              </a:spcAft>
              <a:buFont typeface="Courier New" panose="02070309020205020404" pitchFamily="49" charset="0"/>
              <a:buChar char="o"/>
            </a:pPr>
            <a:r>
              <a:rPr lang="es-ES" sz="1400" dirty="0">
                <a:solidFill>
                  <a:srgbClr val="003867"/>
                </a:solidFill>
                <a:sym typeface="Wingdings" panose="05000000000000000000" pitchFamily="2" charset="2"/>
              </a:rPr>
              <a:t>Mecanismo de acción</a:t>
            </a:r>
            <a:r>
              <a:rPr lang="es-ES" sz="1400" baseline="30000" dirty="0">
                <a:solidFill>
                  <a:srgbClr val="003867"/>
                </a:solidFill>
                <a:sym typeface="Wingdings" panose="05000000000000000000" pitchFamily="2" charset="2"/>
              </a:rPr>
              <a:t>1-5</a:t>
            </a:r>
          </a:p>
          <a:p>
            <a:pPr marL="285750" indent="-285750">
              <a:buFont typeface="Arial" panose="020B0604020202020204" pitchFamily="34" charset="0"/>
              <a:buChar char="•"/>
            </a:pPr>
            <a:r>
              <a:rPr lang="es-ES" sz="1400" dirty="0">
                <a:solidFill>
                  <a:srgbClr val="003867"/>
                </a:solidFill>
                <a:sym typeface="Wingdings" panose="05000000000000000000" pitchFamily="2" charset="2"/>
              </a:rPr>
              <a:t>Control:</a:t>
            </a:r>
          </a:p>
          <a:p>
            <a:pPr marL="742950" lvl="1" indent="-285750">
              <a:buFont typeface="Courier New" panose="02070309020205020404" pitchFamily="49" charset="0"/>
              <a:buChar char="o"/>
            </a:pPr>
            <a:r>
              <a:rPr lang="es-ES" sz="1400" dirty="0">
                <a:solidFill>
                  <a:srgbClr val="003867"/>
                </a:solidFill>
                <a:sym typeface="Wingdings" panose="05000000000000000000" pitchFamily="2" charset="2"/>
              </a:rPr>
              <a:t>Rapidez de acción en los primeros días</a:t>
            </a:r>
            <a:r>
              <a:rPr lang="es-ES" sz="1400" baseline="30000" dirty="0">
                <a:solidFill>
                  <a:srgbClr val="003867"/>
                </a:solidFill>
                <a:sym typeface="Wingdings" panose="05000000000000000000" pitchFamily="2" charset="2"/>
              </a:rPr>
              <a:t>6</a:t>
            </a:r>
          </a:p>
          <a:p>
            <a:pPr marL="742950" lvl="1" indent="-285750">
              <a:buFont typeface="Courier New" panose="02070309020205020404" pitchFamily="49" charset="0"/>
              <a:buChar char="o"/>
            </a:pPr>
            <a:r>
              <a:rPr lang="es-ES" sz="1400" dirty="0">
                <a:solidFill>
                  <a:srgbClr val="003867"/>
                </a:solidFill>
                <a:sym typeface="Wingdings" panose="05000000000000000000" pitchFamily="2" charset="2"/>
              </a:rPr>
              <a:t>Respuestas a las 16 semanas del inicio</a:t>
            </a:r>
            <a:r>
              <a:rPr lang="es-ES" sz="1400" baseline="30000" dirty="0">
                <a:solidFill>
                  <a:srgbClr val="003867"/>
                </a:solidFill>
                <a:sym typeface="Wingdings" panose="05000000000000000000" pitchFamily="2" charset="2"/>
              </a:rPr>
              <a:t>7-9</a:t>
            </a:r>
          </a:p>
          <a:p>
            <a:pPr marL="742950" lvl="1" indent="-285750">
              <a:spcAft>
                <a:spcPts val="1200"/>
              </a:spcAft>
              <a:buFont typeface="Courier New" panose="02070309020205020404" pitchFamily="49" charset="0"/>
              <a:buChar char="o"/>
            </a:pPr>
            <a:r>
              <a:rPr lang="es-ES" sz="1400" dirty="0">
                <a:solidFill>
                  <a:srgbClr val="003867"/>
                </a:solidFill>
                <a:sym typeface="Wingdings" panose="05000000000000000000" pitchFamily="2" charset="2"/>
              </a:rPr>
              <a:t>Respuesta 3 años después del inicio</a:t>
            </a:r>
            <a:r>
              <a:rPr lang="es-ES" sz="1400" baseline="30000" dirty="0">
                <a:solidFill>
                  <a:srgbClr val="003867"/>
                </a:solidFill>
                <a:sym typeface="Wingdings" panose="05000000000000000000" pitchFamily="2" charset="2"/>
              </a:rPr>
              <a:t>10</a:t>
            </a:r>
          </a:p>
          <a:p>
            <a:pPr marL="285750" indent="-285750">
              <a:buFont typeface="Arial" panose="020B0604020202020204" pitchFamily="34" charset="0"/>
              <a:buChar char="•"/>
            </a:pPr>
            <a:r>
              <a:rPr lang="es-ES" sz="1400" dirty="0">
                <a:solidFill>
                  <a:srgbClr val="003867"/>
                </a:solidFill>
                <a:sym typeface="Wingdings" panose="05000000000000000000" pitchFamily="2" charset="2"/>
              </a:rPr>
              <a:t>Mantenimiento mensual</a:t>
            </a:r>
            <a:r>
              <a:rPr lang="es-ES" sz="1400" baseline="30000" dirty="0">
                <a:solidFill>
                  <a:srgbClr val="003867"/>
                </a:solidFill>
                <a:sym typeface="Wingdings" panose="05000000000000000000" pitchFamily="2" charset="2"/>
              </a:rPr>
              <a:t>1</a:t>
            </a:r>
          </a:p>
        </p:txBody>
      </p:sp>
      <p:sp>
        <p:nvSpPr>
          <p:cNvPr id="21" name="CuadroTexto 20">
            <a:extLst>
              <a:ext uri="{FF2B5EF4-FFF2-40B4-BE49-F238E27FC236}">
                <a16:creationId xmlns:a16="http://schemas.microsoft.com/office/drawing/2014/main" id="{C1D69038-F8A0-4577-9758-0B5786996568}"/>
              </a:ext>
            </a:extLst>
          </p:cNvPr>
          <p:cNvSpPr txBox="1"/>
          <p:nvPr/>
        </p:nvSpPr>
        <p:spPr>
          <a:xfrm>
            <a:off x="4376609" y="1088708"/>
            <a:ext cx="3240000" cy="461665"/>
          </a:xfrm>
          <a:prstGeom prst="rect">
            <a:avLst/>
          </a:prstGeom>
          <a:noFill/>
        </p:spPr>
        <p:txBody>
          <a:bodyPr wrap="square">
            <a:spAutoFit/>
          </a:bodyPr>
          <a:lstStyle/>
          <a:p>
            <a:pPr lvl="0">
              <a:spcAft>
                <a:spcPts val="600"/>
              </a:spcAft>
            </a:pPr>
            <a:r>
              <a:rPr lang="es-ES" sz="2400" b="1" kern="100">
                <a:solidFill>
                  <a:srgbClr val="003867"/>
                </a:solidFill>
                <a:effectLst/>
                <a:latin typeface="+mj-lt"/>
                <a:ea typeface="Aptos" panose="020B0004020202020204" pitchFamily="34" charset="0"/>
                <a:cs typeface="Times New Roman" panose="02020603050405020304" pitchFamily="18" charset="0"/>
              </a:rPr>
              <a:t>EBGLYSS</a:t>
            </a:r>
            <a:r>
              <a:rPr lang="es-ES" sz="2400" b="1" kern="100" baseline="30000">
                <a:solidFill>
                  <a:srgbClr val="003867"/>
                </a:solidFill>
                <a:latin typeface="+mj-lt"/>
                <a:ea typeface="Aptos" panose="020B0004020202020204" pitchFamily="34" charset="0"/>
                <a:cs typeface="Times New Roman" panose="02020603050405020304" pitchFamily="18" charset="0"/>
              </a:rPr>
              <a:t>®</a:t>
            </a:r>
            <a:endParaRPr lang="es-ES" sz="2400" b="1" kern="100" baseline="30000">
              <a:solidFill>
                <a:srgbClr val="003867"/>
              </a:solidFill>
              <a:effectLst/>
              <a:latin typeface="+mj-lt"/>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803FE8B-F6E3-97AB-64BB-C512382067F9}"/>
              </a:ext>
            </a:extLst>
          </p:cNvPr>
          <p:cNvSpPr txBox="1"/>
          <p:nvPr/>
        </p:nvSpPr>
        <p:spPr>
          <a:xfrm>
            <a:off x="360282" y="4836733"/>
            <a:ext cx="11653917" cy="1200329"/>
          </a:xfrm>
          <a:prstGeom prst="rect">
            <a:avLst/>
          </a:prstGeom>
          <a:noFill/>
        </p:spPr>
        <p:txBody>
          <a:bodyPr wrap="square">
            <a:spAutoFit/>
          </a:bodyPr>
          <a:lstStyle/>
          <a:p>
            <a:r>
              <a:rPr lang="es-ES" sz="800" b="1" dirty="0">
                <a:solidFill>
                  <a:schemeClr val="tx2"/>
                </a:solidFill>
                <a:latin typeface="Arial" panose="020B0604020202020204" pitchFamily="34" charset="0"/>
                <a:cs typeface="Arial" panose="020B0604020202020204" pitchFamily="34" charset="0"/>
              </a:rPr>
              <a:t>DA</a:t>
            </a:r>
            <a:r>
              <a:rPr lang="es-ES" sz="800" dirty="0">
                <a:solidFill>
                  <a:schemeClr val="tx2"/>
                </a:solidFill>
                <a:latin typeface="Arial" panose="020B0604020202020204" pitchFamily="34" charset="0"/>
                <a:cs typeface="Arial" panose="020B0604020202020204" pitchFamily="34" charset="0"/>
              </a:rPr>
              <a:t>: dermatitis atópica.</a:t>
            </a:r>
          </a:p>
          <a:p>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de EBGLYSS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diciembre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dirty="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dirty="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2020;75(1):54-62; 6.</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r>
              <a:rPr kumimoji="0" lang="es-ES" sz="8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7.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2023;388(12):1080-91; 8</a:t>
            </a:r>
            <a:r>
              <a:rPr kumimoji="0" lang="es-ES" sz="8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appendix</a:t>
            </a:r>
            <a:r>
              <a:rPr lang="es-ES" sz="800" dirty="0">
                <a:solidFill>
                  <a:srgbClr val="646464"/>
                </a:solidFill>
                <a:latin typeface="Arial" panose="020B0604020202020204" pitchFamily="34" charset="0"/>
                <a:cs typeface="Arial" panose="020B0604020202020204" pitchFamily="34" charset="0"/>
              </a:rPr>
              <a:t>; 9</a:t>
            </a:r>
            <a:r>
              <a:rPr kumimoji="0" lang="es-ES" sz="8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2023;24(4):595-607; </a:t>
            </a:r>
            <a:r>
              <a:rPr lang="en-US" sz="800" b="0" i="0" u="none" strike="noStrike" baseline="0" dirty="0">
                <a:solidFill>
                  <a:schemeClr val="tx2"/>
                </a:solidFill>
              </a:rPr>
              <a:t>10.</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dirty="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dirty="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dirty="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25-28 Septiembre 2024. Póster número D1T01</a:t>
            </a:r>
            <a:r>
              <a:rPr lang="es-ES" sz="800" dirty="0">
                <a:solidFill>
                  <a:srgbClr val="646464"/>
                </a:solidFill>
                <a:latin typeface="Arial" panose="020B0604020202020204"/>
              </a:rPr>
              <a:t>.</a:t>
            </a:r>
            <a:endPar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46A40565-5E09-345F-A6D5-ABD7E5C532A3}"/>
              </a:ext>
            </a:extLst>
          </p:cNvPr>
          <p:cNvSpPr txBox="1"/>
          <p:nvPr/>
        </p:nvSpPr>
        <p:spPr>
          <a:xfrm>
            <a:off x="8163561" y="2422087"/>
            <a:ext cx="3600000" cy="1046440"/>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CASOS CLÍNICOS</a:t>
            </a:r>
          </a:p>
          <a:p>
            <a:pPr marL="285750" indent="-285750">
              <a:spcAft>
                <a:spcPts val="1200"/>
              </a:spcAft>
              <a:buFont typeface="Arial" panose="020B0604020202020204" pitchFamily="34" charset="0"/>
              <a:buChar char="•"/>
            </a:pPr>
            <a:endParaRPr lang="es-ES" sz="1400">
              <a:solidFill>
                <a:schemeClr val="bg1"/>
              </a:solidFill>
              <a:sym typeface="Wingdings" panose="05000000000000000000" pitchFamily="2" charset="2"/>
            </a:endParaRPr>
          </a:p>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SERIE DE PACIENTES</a:t>
            </a:r>
          </a:p>
        </p:txBody>
      </p:sp>
      <p:sp>
        <p:nvSpPr>
          <p:cNvPr id="5" name="CuadroTexto 4">
            <a:extLst>
              <a:ext uri="{FF2B5EF4-FFF2-40B4-BE49-F238E27FC236}">
                <a16:creationId xmlns:a16="http://schemas.microsoft.com/office/drawing/2014/main" id="{FF307966-F17B-9C20-28C2-FE0B7D2E49BD}"/>
              </a:ext>
            </a:extLst>
          </p:cNvPr>
          <p:cNvSpPr txBox="1"/>
          <p:nvPr/>
        </p:nvSpPr>
        <p:spPr>
          <a:xfrm>
            <a:off x="8383320" y="1009627"/>
            <a:ext cx="3240000" cy="1200329"/>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Evidencia en práctica clínica de EBGLYSS</a:t>
            </a:r>
            <a:r>
              <a:rPr lang="es-ES" sz="2400" b="1" kern="100" baseline="30000">
                <a:solidFill>
                  <a:schemeClr val="bg1"/>
                </a:solidFill>
                <a:effectLst/>
                <a:latin typeface="+mj-lt"/>
                <a:ea typeface="Aptos" panose="020B0004020202020204" pitchFamily="34" charset="0"/>
                <a:cs typeface="Times New Roman" panose="02020603050405020304" pitchFamily="18" charset="0"/>
              </a:rPr>
              <a:t>®</a:t>
            </a:r>
          </a:p>
        </p:txBody>
      </p:sp>
      <p:sp>
        <p:nvSpPr>
          <p:cNvPr id="6" name="Título 31">
            <a:extLst>
              <a:ext uri="{FF2B5EF4-FFF2-40B4-BE49-F238E27FC236}">
                <a16:creationId xmlns:a16="http://schemas.microsoft.com/office/drawing/2014/main" id="{379410E5-E07D-F285-9609-5D196F9BADEB}"/>
              </a:ext>
            </a:extLst>
          </p:cNvPr>
          <p:cNvSpPr>
            <a:spLocks noGrp="1"/>
          </p:cNvSpPr>
          <p:nvPr>
            <p:ph type="title"/>
          </p:nvPr>
        </p:nvSpPr>
        <p:spPr>
          <a:xfrm>
            <a:off x="430535" y="365125"/>
            <a:ext cx="2780025" cy="498323"/>
          </a:xfrm>
        </p:spPr>
        <p:txBody>
          <a:bodyPr>
            <a:normAutofit/>
          </a:bodyPr>
          <a:lstStyle/>
          <a:p>
            <a:r>
              <a:rPr lang="es-ES" sz="2400" b="1"/>
              <a:t>Índice</a:t>
            </a:r>
          </a:p>
        </p:txBody>
      </p:sp>
    </p:spTree>
    <p:extLst>
      <p:ext uri="{BB962C8B-B14F-4D97-AF65-F5344CB8AC3E}">
        <p14:creationId xmlns:p14="http://schemas.microsoft.com/office/powerpoint/2010/main" val="3147012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4FB84-45A2-1360-E72D-3051CE0C5274}"/>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5A73399D-54C3-165F-2F0C-4FED4B13465E}"/>
              </a:ext>
            </a:extLst>
          </p:cNvPr>
          <p:cNvSpPr txBox="1"/>
          <p:nvPr/>
        </p:nvSpPr>
        <p:spPr>
          <a:xfrm>
            <a:off x="1852934" y="1309968"/>
            <a:ext cx="10239718" cy="338554"/>
          </a:xfrm>
          <a:prstGeom prst="rect">
            <a:avLst/>
          </a:prstGeom>
          <a:noFill/>
        </p:spPr>
        <p:txBody>
          <a:bodyPr wrap="square" rtlCol="0">
            <a:spAutoFit/>
          </a:bodyPr>
          <a:lstStyle/>
          <a:p>
            <a:r>
              <a:rPr lang="es-ES" sz="1600">
                <a:solidFill>
                  <a:srgbClr val="003867"/>
                </a:solidFill>
              </a:rPr>
              <a:t>Pacientes</a:t>
            </a:r>
            <a:r>
              <a:rPr lang="es-ES" sz="1600" i="1">
                <a:solidFill>
                  <a:srgbClr val="003867"/>
                </a:solidFill>
              </a:rPr>
              <a:t> </a:t>
            </a:r>
            <a:r>
              <a:rPr lang="es-ES" sz="1600" i="1" err="1">
                <a:solidFill>
                  <a:srgbClr val="003867"/>
                </a:solidFill>
              </a:rPr>
              <a:t>naïve</a:t>
            </a:r>
            <a:r>
              <a:rPr lang="es-ES" sz="1600" i="1">
                <a:solidFill>
                  <a:srgbClr val="003867"/>
                </a:solidFill>
              </a:rPr>
              <a:t> </a:t>
            </a:r>
            <a:r>
              <a:rPr lang="es-ES" sz="1600">
                <a:solidFill>
                  <a:srgbClr val="003867"/>
                </a:solidFill>
              </a:rPr>
              <a:t>(tratados previamente con tópicos y sistémicos clásicos) con DA grave</a:t>
            </a:r>
            <a:r>
              <a:rPr lang="es-ES" sz="1600" baseline="30000">
                <a:solidFill>
                  <a:srgbClr val="003867"/>
                </a:solidFill>
              </a:rPr>
              <a:t>1</a:t>
            </a:r>
          </a:p>
        </p:txBody>
      </p:sp>
      <p:sp>
        <p:nvSpPr>
          <p:cNvPr id="3" name="Título 2">
            <a:extLst>
              <a:ext uri="{FF2B5EF4-FFF2-40B4-BE49-F238E27FC236}">
                <a16:creationId xmlns:a16="http://schemas.microsoft.com/office/drawing/2014/main" id="{83E34D97-F966-E466-F985-DCD461F9C67A}"/>
              </a:ext>
            </a:extLst>
          </p:cNvPr>
          <p:cNvSpPr>
            <a:spLocks noGrp="1"/>
          </p:cNvSpPr>
          <p:nvPr>
            <p:ph type="title"/>
          </p:nvPr>
        </p:nvSpPr>
        <p:spPr>
          <a:xfrm>
            <a:off x="541058" y="211015"/>
            <a:ext cx="10710038" cy="640214"/>
          </a:xfrm>
        </p:spPr>
        <p:txBody>
          <a:bodyPr/>
          <a:lstStyle/>
          <a:p>
            <a:r>
              <a:rPr lang="es-ES" sz="1800"/>
              <a:t>Primeras experiencias en practica clínica real de </a:t>
            </a:r>
            <a:r>
              <a:rPr lang="es-ES" sz="1800" err="1"/>
              <a:t>lebrikizumab</a:t>
            </a:r>
            <a:r>
              <a:rPr lang="es-ES" sz="1800"/>
              <a:t> en DA grave</a:t>
            </a:r>
            <a:r>
              <a:rPr lang="es-ES" sz="1800" baseline="30000"/>
              <a:t>1</a:t>
            </a:r>
          </a:p>
        </p:txBody>
      </p:sp>
      <p:pic>
        <p:nvPicPr>
          <p:cNvPr id="11" name="Gráfico 10">
            <a:extLst>
              <a:ext uri="{FF2B5EF4-FFF2-40B4-BE49-F238E27FC236}">
                <a16:creationId xmlns:a16="http://schemas.microsoft.com/office/drawing/2014/main" id="{275D639E-DB9E-7C47-4ED2-400DD5AD9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252" y="3819807"/>
            <a:ext cx="1491917" cy="1491917"/>
          </a:xfrm>
          <a:prstGeom prst="rect">
            <a:avLst/>
          </a:prstGeom>
        </p:spPr>
      </p:pic>
      <p:pic>
        <p:nvPicPr>
          <p:cNvPr id="20" name="Gráfico 19">
            <a:extLst>
              <a:ext uri="{FF2B5EF4-FFF2-40B4-BE49-F238E27FC236}">
                <a16:creationId xmlns:a16="http://schemas.microsoft.com/office/drawing/2014/main" id="{7721CE58-C797-D036-2E57-B6EAC61EE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7581" y="2100603"/>
            <a:ext cx="1407909" cy="1407909"/>
          </a:xfrm>
          <a:prstGeom prst="rect">
            <a:avLst/>
          </a:prstGeom>
        </p:spPr>
      </p:pic>
      <p:sp>
        <p:nvSpPr>
          <p:cNvPr id="5" name="CuadroTexto 4">
            <a:extLst>
              <a:ext uri="{FF2B5EF4-FFF2-40B4-BE49-F238E27FC236}">
                <a16:creationId xmlns:a16="http://schemas.microsoft.com/office/drawing/2014/main" id="{E3C18E68-983F-F707-18FA-9C8B2FF466EA}"/>
              </a:ext>
            </a:extLst>
          </p:cNvPr>
          <p:cNvSpPr txBox="1"/>
          <p:nvPr/>
        </p:nvSpPr>
        <p:spPr>
          <a:xfrm>
            <a:off x="845464" y="2609852"/>
            <a:ext cx="993437" cy="369332"/>
          </a:xfrm>
          <a:prstGeom prst="rect">
            <a:avLst/>
          </a:prstGeom>
          <a:noFill/>
        </p:spPr>
        <p:txBody>
          <a:bodyPr wrap="square">
            <a:spAutoFit/>
          </a:bodyPr>
          <a:lstStyle/>
          <a:p>
            <a:r>
              <a:rPr lang="es-ES" sz="1800" b="1" i="0" u="none" strike="noStrike" baseline="0">
                <a:solidFill>
                  <a:srgbClr val="7A45B8"/>
                </a:solidFill>
                <a:latin typeface="Arial" panose="020B0604020202020204" pitchFamily="34" charset="0"/>
                <a:cs typeface="Arial" panose="020B0604020202020204" pitchFamily="34" charset="0"/>
              </a:rPr>
              <a:t>Caso 1 </a:t>
            </a:r>
            <a:endParaRPr lang="es-ES">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3696C18-1454-D897-2A34-989CEAD38A4C}"/>
              </a:ext>
            </a:extLst>
          </p:cNvPr>
          <p:cNvSpPr txBox="1"/>
          <p:nvPr/>
        </p:nvSpPr>
        <p:spPr>
          <a:xfrm>
            <a:off x="820388" y="4542260"/>
            <a:ext cx="1018513" cy="369332"/>
          </a:xfrm>
          <a:prstGeom prst="rect">
            <a:avLst/>
          </a:prstGeom>
          <a:noFill/>
        </p:spPr>
        <p:txBody>
          <a:bodyPr wrap="square">
            <a:spAutoFit/>
          </a:bodyPr>
          <a:lstStyle/>
          <a:p>
            <a:r>
              <a:rPr lang="es-ES" sz="1800" b="1" i="0" u="none" strike="noStrike" baseline="0">
                <a:solidFill>
                  <a:srgbClr val="7A45B8"/>
                </a:solidFill>
                <a:latin typeface="Arial" panose="020B0604020202020204" pitchFamily="34" charset="0"/>
                <a:cs typeface="Arial" panose="020B0604020202020204" pitchFamily="34" charset="0"/>
              </a:rPr>
              <a:t>Caso </a:t>
            </a:r>
            <a:r>
              <a:rPr lang="es-ES" b="1">
                <a:solidFill>
                  <a:srgbClr val="7A45B8"/>
                </a:solidFill>
                <a:latin typeface="Arial" panose="020B0604020202020204" pitchFamily="34" charset="0"/>
                <a:cs typeface="Arial" panose="020B0604020202020204" pitchFamily="34" charset="0"/>
              </a:rPr>
              <a:t>2</a:t>
            </a:r>
            <a:r>
              <a:rPr lang="es-ES" sz="1800" b="1" i="0" u="none" strike="noStrike" baseline="0">
                <a:solidFill>
                  <a:srgbClr val="7A45B8"/>
                </a:solidFill>
                <a:latin typeface="Arial" panose="020B0604020202020204" pitchFamily="34" charset="0"/>
                <a:cs typeface="Arial" panose="020B0604020202020204" pitchFamily="34" charset="0"/>
              </a:rPr>
              <a:t> </a:t>
            </a:r>
            <a:endParaRPr lang="es-ES">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A41B3BA7-3FF8-AEC3-18FD-92E8958B37F1}"/>
              </a:ext>
            </a:extLst>
          </p:cNvPr>
          <p:cNvGrpSpPr/>
          <p:nvPr/>
        </p:nvGrpSpPr>
        <p:grpSpPr>
          <a:xfrm>
            <a:off x="3733800" y="2287953"/>
            <a:ext cx="1874068" cy="1527985"/>
            <a:chOff x="1365171" y="3746445"/>
            <a:chExt cx="2295686" cy="1969265"/>
          </a:xfrm>
        </p:grpSpPr>
        <p:sp>
          <p:nvSpPr>
            <p:cNvPr id="10" name="Rectángulo redondeado 9">
              <a:extLst>
                <a:ext uri="{FF2B5EF4-FFF2-40B4-BE49-F238E27FC236}">
                  <a16:creationId xmlns:a16="http://schemas.microsoft.com/office/drawing/2014/main" id="{8A4CCC75-2BD3-30FC-2D9D-CCF07B4E190C}"/>
                </a:ext>
              </a:extLst>
            </p:cNvPr>
            <p:cNvSpPr/>
            <p:nvPr/>
          </p:nvSpPr>
          <p:spPr>
            <a:xfrm>
              <a:off x="1365171" y="3746445"/>
              <a:ext cx="2152567" cy="1969265"/>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13" name="CuadroTexto 2">
              <a:extLst>
                <a:ext uri="{FF2B5EF4-FFF2-40B4-BE49-F238E27FC236}">
                  <a16:creationId xmlns:a16="http://schemas.microsoft.com/office/drawing/2014/main" id="{C8CB59C2-F74D-2624-1A32-946B59982D30}"/>
                </a:ext>
              </a:extLst>
            </p:cNvPr>
            <p:cNvSpPr txBox="1"/>
            <p:nvPr/>
          </p:nvSpPr>
          <p:spPr>
            <a:xfrm>
              <a:off x="1503487" y="3836289"/>
              <a:ext cx="1633492" cy="594993"/>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DATOS GENERALES:</a:t>
              </a:r>
              <a:endParaRPr lang="es-ES" sz="1200">
                <a:solidFill>
                  <a:schemeClr val="accent2"/>
                </a:solidFill>
              </a:endParaRPr>
            </a:p>
          </p:txBody>
        </p:sp>
        <p:sp>
          <p:nvSpPr>
            <p:cNvPr id="14" name="CuadroTexto 3">
              <a:extLst>
                <a:ext uri="{FF2B5EF4-FFF2-40B4-BE49-F238E27FC236}">
                  <a16:creationId xmlns:a16="http://schemas.microsoft.com/office/drawing/2014/main" id="{138FC8CD-C347-6CE7-C988-D25F824FC689}"/>
                </a:ext>
              </a:extLst>
            </p:cNvPr>
            <p:cNvSpPr txBox="1"/>
            <p:nvPr/>
          </p:nvSpPr>
          <p:spPr>
            <a:xfrm>
              <a:off x="1503487" y="4446588"/>
              <a:ext cx="2157370" cy="69415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dirty="0">
                  <a:solidFill>
                    <a:schemeClr val="accent1"/>
                  </a:solidFill>
                </a:rPr>
                <a:t>Edad</a:t>
              </a:r>
              <a:r>
                <a:rPr lang="es-ES" sz="1200" dirty="0">
                  <a:solidFill>
                    <a:schemeClr val="accent1"/>
                  </a:solidFill>
                </a:rPr>
                <a:t>: 44 años</a:t>
              </a:r>
            </a:p>
            <a:p>
              <a:pPr>
                <a:spcAft>
                  <a:spcPts val="600"/>
                </a:spcAft>
              </a:pPr>
              <a:r>
                <a:rPr lang="es-ES" sz="1200" b="1" dirty="0">
                  <a:solidFill>
                    <a:schemeClr val="accent1"/>
                  </a:solidFill>
                </a:rPr>
                <a:t>Sexo</a:t>
              </a:r>
              <a:r>
                <a:rPr lang="es-ES" sz="1200" dirty="0">
                  <a:solidFill>
                    <a:schemeClr val="accent1"/>
                  </a:solidFill>
                </a:rPr>
                <a:t>: Hombre</a:t>
              </a:r>
            </a:p>
          </p:txBody>
        </p:sp>
      </p:grpSp>
      <p:grpSp>
        <p:nvGrpSpPr>
          <p:cNvPr id="18" name="Grupo 17">
            <a:extLst>
              <a:ext uri="{FF2B5EF4-FFF2-40B4-BE49-F238E27FC236}">
                <a16:creationId xmlns:a16="http://schemas.microsoft.com/office/drawing/2014/main" id="{1B098ACF-10CC-E737-7A08-5F7FC8C12164}"/>
              </a:ext>
            </a:extLst>
          </p:cNvPr>
          <p:cNvGrpSpPr/>
          <p:nvPr/>
        </p:nvGrpSpPr>
        <p:grpSpPr>
          <a:xfrm>
            <a:off x="5679714" y="2291822"/>
            <a:ext cx="5350235" cy="1527985"/>
            <a:chOff x="3878906" y="1862614"/>
            <a:chExt cx="6553903" cy="1969264"/>
          </a:xfrm>
        </p:grpSpPr>
        <p:sp>
          <p:nvSpPr>
            <p:cNvPr id="22" name="Rectángulo redondeado 12">
              <a:extLst>
                <a:ext uri="{FF2B5EF4-FFF2-40B4-BE49-F238E27FC236}">
                  <a16:creationId xmlns:a16="http://schemas.microsoft.com/office/drawing/2014/main" id="{A1D260B3-320E-9E7F-AB77-553422252A54}"/>
                </a:ext>
              </a:extLst>
            </p:cNvPr>
            <p:cNvSpPr/>
            <p:nvPr/>
          </p:nvSpPr>
          <p:spPr>
            <a:xfrm>
              <a:off x="3878906" y="1862614"/>
              <a:ext cx="2676411" cy="1969264"/>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3" name="CuadroTexto 5">
              <a:extLst>
                <a:ext uri="{FF2B5EF4-FFF2-40B4-BE49-F238E27FC236}">
                  <a16:creationId xmlns:a16="http://schemas.microsoft.com/office/drawing/2014/main" id="{127EFED6-C18B-F501-9A7F-B0DF5CA04F9C}"/>
                </a:ext>
              </a:extLst>
            </p:cNvPr>
            <p:cNvSpPr txBox="1"/>
            <p:nvPr/>
          </p:nvSpPr>
          <p:spPr>
            <a:xfrm>
              <a:off x="4017222" y="2004830"/>
              <a:ext cx="2397695"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DIAGNÓSTICO:</a:t>
              </a:r>
              <a:endParaRPr lang="es-ES" sz="1200">
                <a:solidFill>
                  <a:schemeClr val="accent2"/>
                </a:solidFill>
              </a:endParaRPr>
            </a:p>
          </p:txBody>
        </p:sp>
        <p:sp>
          <p:nvSpPr>
            <p:cNvPr id="24" name="CuadroTexto 6">
              <a:extLst>
                <a:ext uri="{FF2B5EF4-FFF2-40B4-BE49-F238E27FC236}">
                  <a16:creationId xmlns:a16="http://schemas.microsoft.com/office/drawing/2014/main" id="{922DF0A6-C8AA-F337-02CF-15EB07EAEB63}"/>
                </a:ext>
              </a:extLst>
            </p:cNvPr>
            <p:cNvSpPr txBox="1"/>
            <p:nvPr/>
          </p:nvSpPr>
          <p:spPr>
            <a:xfrm>
              <a:off x="4001982" y="2419585"/>
              <a:ext cx="2487083" cy="107098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dirty="0">
                  <a:solidFill>
                    <a:schemeClr val="accent1"/>
                  </a:solidFill>
                  <a:latin typeface="Arial" panose="020B0604020202020204" pitchFamily="34" charset="0"/>
                  <a:cs typeface="Arial" panose="020B0604020202020204" pitchFamily="34" charset="0"/>
                </a:rPr>
                <a:t>DA de 20 años de evolución tratada previamente con tópicos, ciclosporina y metotrexato</a:t>
              </a:r>
            </a:p>
          </p:txBody>
        </p:sp>
        <p:sp>
          <p:nvSpPr>
            <p:cNvPr id="25" name="Rectángulo redondeado 18">
              <a:extLst>
                <a:ext uri="{FF2B5EF4-FFF2-40B4-BE49-F238E27FC236}">
                  <a16:creationId xmlns:a16="http://schemas.microsoft.com/office/drawing/2014/main" id="{661AAB61-F14A-F7EF-F54D-95028AFC83F7}"/>
                </a:ext>
              </a:extLst>
            </p:cNvPr>
            <p:cNvSpPr/>
            <p:nvPr/>
          </p:nvSpPr>
          <p:spPr>
            <a:xfrm>
              <a:off x="6874878" y="1862614"/>
              <a:ext cx="3557931" cy="1969264"/>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6" name="CuadroTexto 11">
              <a:extLst>
                <a:ext uri="{FF2B5EF4-FFF2-40B4-BE49-F238E27FC236}">
                  <a16:creationId xmlns:a16="http://schemas.microsoft.com/office/drawing/2014/main" id="{A02D0BE4-01E0-A210-1633-3EED235716CC}"/>
                </a:ext>
              </a:extLst>
            </p:cNvPr>
            <p:cNvSpPr txBox="1"/>
            <p:nvPr/>
          </p:nvSpPr>
          <p:spPr>
            <a:xfrm>
              <a:off x="7013194" y="1982535"/>
              <a:ext cx="2387667" cy="356996"/>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HISTORIA CLÍNICA:</a:t>
              </a:r>
              <a:endParaRPr lang="es-ES" sz="1400">
                <a:solidFill>
                  <a:schemeClr val="accent2"/>
                </a:solidFill>
              </a:endParaRPr>
            </a:p>
          </p:txBody>
        </p:sp>
        <p:sp>
          <p:nvSpPr>
            <p:cNvPr id="27" name="CuadroTexto 12">
              <a:extLst>
                <a:ext uri="{FF2B5EF4-FFF2-40B4-BE49-F238E27FC236}">
                  <a16:creationId xmlns:a16="http://schemas.microsoft.com/office/drawing/2014/main" id="{CFA1CF9D-4035-7D78-99D8-EFD4DFD9FF0B}"/>
                </a:ext>
              </a:extLst>
            </p:cNvPr>
            <p:cNvSpPr txBox="1"/>
            <p:nvPr/>
          </p:nvSpPr>
          <p:spPr>
            <a:xfrm>
              <a:off x="7024862" y="2365308"/>
              <a:ext cx="3337941" cy="130898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dirty="0">
                  <a:solidFill>
                    <a:schemeClr val="accent1"/>
                  </a:solidFill>
                  <a:latin typeface="Arial" panose="020B0604020202020204" pitchFamily="34" charset="0"/>
                  <a:cs typeface="Arial" panose="020B0604020202020204" pitchFamily="34" charset="0"/>
                </a:rPr>
                <a:t>Acude tras 5 años de pérdida de seguimiento con lesiones eccematosas, algunas tipo prurigo nodular, y un EASI de 45 (BSA 36%, IGA 4, PP-NRS 9, SCORAD 67,6)</a:t>
              </a:r>
            </a:p>
          </p:txBody>
        </p:sp>
      </p:grpSp>
      <p:grpSp>
        <p:nvGrpSpPr>
          <p:cNvPr id="28" name="Grupo 27">
            <a:extLst>
              <a:ext uri="{FF2B5EF4-FFF2-40B4-BE49-F238E27FC236}">
                <a16:creationId xmlns:a16="http://schemas.microsoft.com/office/drawing/2014/main" id="{5B9BBCE5-3504-9576-4F93-6F0114BBC3D9}"/>
              </a:ext>
            </a:extLst>
          </p:cNvPr>
          <p:cNvGrpSpPr/>
          <p:nvPr/>
        </p:nvGrpSpPr>
        <p:grpSpPr>
          <a:xfrm>
            <a:off x="3733800" y="4021504"/>
            <a:ext cx="1874068" cy="1526528"/>
            <a:chOff x="1365171" y="3746446"/>
            <a:chExt cx="2295686" cy="1967387"/>
          </a:xfrm>
        </p:grpSpPr>
        <p:sp>
          <p:nvSpPr>
            <p:cNvPr id="29" name="Rectángulo redondeado 9">
              <a:extLst>
                <a:ext uri="{FF2B5EF4-FFF2-40B4-BE49-F238E27FC236}">
                  <a16:creationId xmlns:a16="http://schemas.microsoft.com/office/drawing/2014/main" id="{96C5BF3E-77E8-F058-BD28-E240F8E12783}"/>
                </a:ext>
              </a:extLst>
            </p:cNvPr>
            <p:cNvSpPr/>
            <p:nvPr/>
          </p:nvSpPr>
          <p:spPr>
            <a:xfrm>
              <a:off x="1365171" y="3746446"/>
              <a:ext cx="2152567" cy="1967387"/>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0" name="CuadroTexto 2">
              <a:extLst>
                <a:ext uri="{FF2B5EF4-FFF2-40B4-BE49-F238E27FC236}">
                  <a16:creationId xmlns:a16="http://schemas.microsoft.com/office/drawing/2014/main" id="{4A730EE4-88B9-827C-451D-BBAAB5CC2850}"/>
                </a:ext>
              </a:extLst>
            </p:cNvPr>
            <p:cNvSpPr txBox="1"/>
            <p:nvPr/>
          </p:nvSpPr>
          <p:spPr>
            <a:xfrm>
              <a:off x="1503487" y="3836289"/>
              <a:ext cx="1633492" cy="594993"/>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DATOS GENERALES:</a:t>
              </a:r>
              <a:endParaRPr lang="es-ES" sz="1200">
                <a:solidFill>
                  <a:schemeClr val="accent2"/>
                </a:solidFill>
              </a:endParaRPr>
            </a:p>
          </p:txBody>
        </p:sp>
        <p:sp>
          <p:nvSpPr>
            <p:cNvPr id="31" name="CuadroTexto 3">
              <a:extLst>
                <a:ext uri="{FF2B5EF4-FFF2-40B4-BE49-F238E27FC236}">
                  <a16:creationId xmlns:a16="http://schemas.microsoft.com/office/drawing/2014/main" id="{EC330556-E7B6-25EC-4446-2B180FC61FE5}"/>
                </a:ext>
              </a:extLst>
            </p:cNvPr>
            <p:cNvSpPr txBox="1"/>
            <p:nvPr/>
          </p:nvSpPr>
          <p:spPr>
            <a:xfrm>
              <a:off x="1503487" y="4446588"/>
              <a:ext cx="2157370" cy="1031321"/>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dirty="0">
                  <a:solidFill>
                    <a:schemeClr val="accent1"/>
                  </a:solidFill>
                  <a:latin typeface="Arial" panose="020B0604020202020204" pitchFamily="34" charset="0"/>
                  <a:cs typeface="Arial" panose="020B0604020202020204" pitchFamily="34" charset="0"/>
                </a:rPr>
                <a:t>Edad</a:t>
              </a:r>
              <a:r>
                <a:rPr lang="es-ES" sz="1200" dirty="0">
                  <a:solidFill>
                    <a:schemeClr val="accent1"/>
                  </a:solidFill>
                  <a:latin typeface="Arial" panose="020B0604020202020204" pitchFamily="34" charset="0"/>
                  <a:cs typeface="Arial" panose="020B0604020202020204" pitchFamily="34" charset="0"/>
                </a:rPr>
                <a:t>: 21 años</a:t>
              </a:r>
            </a:p>
            <a:p>
              <a:pPr>
                <a:spcAft>
                  <a:spcPts val="600"/>
                </a:spcAft>
              </a:pPr>
              <a:r>
                <a:rPr lang="es-ES" sz="1200" b="1" dirty="0">
                  <a:solidFill>
                    <a:schemeClr val="accent1"/>
                  </a:solidFill>
                  <a:latin typeface="Arial" panose="020B0604020202020204" pitchFamily="34" charset="0"/>
                  <a:cs typeface="Arial" panose="020B0604020202020204" pitchFamily="34" charset="0"/>
                </a:rPr>
                <a:t>Sexo</a:t>
              </a:r>
              <a:r>
                <a:rPr lang="es-ES" sz="1200" dirty="0">
                  <a:solidFill>
                    <a:schemeClr val="accent1"/>
                  </a:solidFill>
                  <a:latin typeface="Arial" panose="020B0604020202020204" pitchFamily="34" charset="0"/>
                  <a:cs typeface="Arial" panose="020B0604020202020204" pitchFamily="34" charset="0"/>
                </a:rPr>
                <a:t>: Mujer</a:t>
              </a:r>
            </a:p>
            <a:p>
              <a:pPr>
                <a:spcAft>
                  <a:spcPts val="600"/>
                </a:spcAft>
              </a:pPr>
              <a:r>
                <a:rPr lang="es-ES" sz="1200" b="1" dirty="0">
                  <a:solidFill>
                    <a:schemeClr val="accent1"/>
                  </a:solidFill>
                  <a:latin typeface="Arial" panose="020B0604020202020204" pitchFamily="34" charset="0"/>
                  <a:cs typeface="Arial" panose="020B0604020202020204" pitchFamily="34" charset="0"/>
                </a:rPr>
                <a:t>Origen: </a:t>
              </a:r>
              <a:r>
                <a:rPr lang="es-ES" sz="1200" dirty="0">
                  <a:solidFill>
                    <a:schemeClr val="accent1"/>
                  </a:solidFill>
                  <a:latin typeface="Arial" panose="020B0604020202020204" pitchFamily="34" charset="0"/>
                  <a:cs typeface="Arial" panose="020B0604020202020204" pitchFamily="34" charset="0"/>
                </a:rPr>
                <a:t>Senegal</a:t>
              </a:r>
            </a:p>
          </p:txBody>
        </p:sp>
      </p:grpSp>
      <p:grpSp>
        <p:nvGrpSpPr>
          <p:cNvPr id="32" name="Grupo 31">
            <a:extLst>
              <a:ext uri="{FF2B5EF4-FFF2-40B4-BE49-F238E27FC236}">
                <a16:creationId xmlns:a16="http://schemas.microsoft.com/office/drawing/2014/main" id="{D880D351-3E1B-AA56-B14A-029C3C749E97}"/>
              </a:ext>
            </a:extLst>
          </p:cNvPr>
          <p:cNvGrpSpPr/>
          <p:nvPr/>
        </p:nvGrpSpPr>
        <p:grpSpPr>
          <a:xfrm>
            <a:off x="5679714" y="4025372"/>
            <a:ext cx="5350235" cy="1522660"/>
            <a:chOff x="3878906" y="1862614"/>
            <a:chExt cx="6553903" cy="1962401"/>
          </a:xfrm>
        </p:grpSpPr>
        <p:sp>
          <p:nvSpPr>
            <p:cNvPr id="33" name="Rectángulo redondeado 12">
              <a:extLst>
                <a:ext uri="{FF2B5EF4-FFF2-40B4-BE49-F238E27FC236}">
                  <a16:creationId xmlns:a16="http://schemas.microsoft.com/office/drawing/2014/main" id="{D0E4AFFE-9B65-21B5-1680-7DD009957B4D}"/>
                </a:ext>
              </a:extLst>
            </p:cNvPr>
            <p:cNvSpPr/>
            <p:nvPr/>
          </p:nvSpPr>
          <p:spPr>
            <a:xfrm>
              <a:off x="3878906" y="1862614"/>
              <a:ext cx="2676411" cy="1962401"/>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4" name="CuadroTexto 5">
              <a:extLst>
                <a:ext uri="{FF2B5EF4-FFF2-40B4-BE49-F238E27FC236}">
                  <a16:creationId xmlns:a16="http://schemas.microsoft.com/office/drawing/2014/main" id="{594552C9-8D07-F714-6C40-1CC2A558AD5D}"/>
                </a:ext>
              </a:extLst>
            </p:cNvPr>
            <p:cNvSpPr txBox="1"/>
            <p:nvPr/>
          </p:nvSpPr>
          <p:spPr>
            <a:xfrm>
              <a:off x="4017222" y="2004830"/>
              <a:ext cx="2397695"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DIAGNÓSTICO:</a:t>
              </a:r>
              <a:endParaRPr lang="es-ES" sz="1200">
                <a:solidFill>
                  <a:schemeClr val="accent2"/>
                </a:solidFill>
              </a:endParaRPr>
            </a:p>
          </p:txBody>
        </p:sp>
        <p:sp>
          <p:nvSpPr>
            <p:cNvPr id="35" name="CuadroTexto 6">
              <a:extLst>
                <a:ext uri="{FF2B5EF4-FFF2-40B4-BE49-F238E27FC236}">
                  <a16:creationId xmlns:a16="http://schemas.microsoft.com/office/drawing/2014/main" id="{A3573B29-3D94-741B-F704-EDCE32EFF88A}"/>
                </a:ext>
              </a:extLst>
            </p:cNvPr>
            <p:cNvSpPr txBox="1"/>
            <p:nvPr/>
          </p:nvSpPr>
          <p:spPr>
            <a:xfrm>
              <a:off x="4001982" y="2419585"/>
              <a:ext cx="2487083"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dirty="0">
                  <a:solidFill>
                    <a:schemeClr val="accent1"/>
                  </a:solidFill>
                  <a:latin typeface="Arial" panose="020B0604020202020204" pitchFamily="34" charset="0"/>
                  <a:cs typeface="Arial" panose="020B0604020202020204" pitchFamily="34" charset="0"/>
                </a:rPr>
                <a:t>DA de 4 años de evolución</a:t>
              </a:r>
            </a:p>
          </p:txBody>
        </p:sp>
        <p:sp>
          <p:nvSpPr>
            <p:cNvPr id="36" name="Rectángulo redondeado 18">
              <a:extLst>
                <a:ext uri="{FF2B5EF4-FFF2-40B4-BE49-F238E27FC236}">
                  <a16:creationId xmlns:a16="http://schemas.microsoft.com/office/drawing/2014/main" id="{BCE0E7D5-BF91-FD75-1081-4F18F6182A50}"/>
                </a:ext>
              </a:extLst>
            </p:cNvPr>
            <p:cNvSpPr/>
            <p:nvPr/>
          </p:nvSpPr>
          <p:spPr>
            <a:xfrm>
              <a:off x="6874878" y="1862614"/>
              <a:ext cx="3557931" cy="1944873"/>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7" name="CuadroTexto 11">
              <a:extLst>
                <a:ext uri="{FF2B5EF4-FFF2-40B4-BE49-F238E27FC236}">
                  <a16:creationId xmlns:a16="http://schemas.microsoft.com/office/drawing/2014/main" id="{3A006549-CAEB-2C1C-55A3-CE21DE782788}"/>
                </a:ext>
              </a:extLst>
            </p:cNvPr>
            <p:cNvSpPr txBox="1"/>
            <p:nvPr/>
          </p:nvSpPr>
          <p:spPr>
            <a:xfrm>
              <a:off x="7013194" y="1982535"/>
              <a:ext cx="2387667" cy="356996"/>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HISTORIA CLÍNICA:</a:t>
              </a:r>
              <a:endParaRPr lang="es-ES" sz="1400">
                <a:solidFill>
                  <a:schemeClr val="accent2"/>
                </a:solidFill>
              </a:endParaRPr>
            </a:p>
          </p:txBody>
        </p:sp>
        <p:sp>
          <p:nvSpPr>
            <p:cNvPr id="38" name="CuadroTexto 12">
              <a:extLst>
                <a:ext uri="{FF2B5EF4-FFF2-40B4-BE49-F238E27FC236}">
                  <a16:creationId xmlns:a16="http://schemas.microsoft.com/office/drawing/2014/main" id="{9C54F9D6-85C9-0A14-110E-562326F4DADF}"/>
                </a:ext>
              </a:extLst>
            </p:cNvPr>
            <p:cNvSpPr txBox="1"/>
            <p:nvPr/>
          </p:nvSpPr>
          <p:spPr>
            <a:xfrm>
              <a:off x="7024862" y="2365308"/>
              <a:ext cx="3337941" cy="1070987"/>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71450" indent="-171450">
                <a:buFont typeface="Arial" panose="020B0604020202020204" pitchFamily="34" charset="0"/>
                <a:buChar char="•"/>
              </a:pPr>
              <a:r>
                <a:rPr lang="es-ES" sz="1200" dirty="0">
                  <a:solidFill>
                    <a:schemeClr val="accent6"/>
                  </a:solidFill>
                  <a:latin typeface="Arial" panose="020B0604020202020204" pitchFamily="34" charset="0"/>
                  <a:cs typeface="Arial" panose="020B0604020202020204" pitchFamily="34" charset="0"/>
                </a:rPr>
                <a:t>Tratada con UVB y ciclosporina con respuesta parcial</a:t>
              </a:r>
            </a:p>
            <a:p>
              <a:pPr marL="171450" indent="-171450">
                <a:buFont typeface="Arial" panose="020B0604020202020204" pitchFamily="34" charset="0"/>
                <a:buChar char="•"/>
              </a:pPr>
              <a:r>
                <a:rPr lang="es-ES" sz="1200" dirty="0">
                  <a:solidFill>
                    <a:schemeClr val="accent6"/>
                  </a:solidFill>
                  <a:latin typeface="Arial" panose="020B0604020202020204" pitchFamily="34" charset="0"/>
                  <a:cs typeface="Arial" panose="020B0604020202020204" pitchFamily="34" charset="0"/>
                </a:rPr>
                <a:t>EASI basal de 22 (BSA 20%, IGA 3, PP-NRS 8, SCORAD 48,2).</a:t>
              </a:r>
            </a:p>
          </p:txBody>
        </p:sp>
      </p:grpSp>
      <p:sp>
        <p:nvSpPr>
          <p:cNvPr id="4" name="CuadroTexto 3">
            <a:extLst>
              <a:ext uri="{FF2B5EF4-FFF2-40B4-BE49-F238E27FC236}">
                <a16:creationId xmlns:a16="http://schemas.microsoft.com/office/drawing/2014/main" id="{F29E8B73-82E2-CC81-41DC-76E6637CC0B1}"/>
              </a:ext>
            </a:extLst>
          </p:cNvPr>
          <p:cNvSpPr txBox="1"/>
          <p:nvPr/>
        </p:nvSpPr>
        <p:spPr>
          <a:xfrm>
            <a:off x="1437863" y="6110045"/>
            <a:ext cx="9168944" cy="415498"/>
          </a:xfrm>
          <a:prstGeom prst="rect">
            <a:avLst/>
          </a:prstGeom>
          <a:noFill/>
        </p:spPr>
        <p:txBody>
          <a:bodyPr wrap="square" rtlCol="0">
            <a:spAutoFit/>
          </a:bodyPr>
          <a:lstStyle/>
          <a:p>
            <a:r>
              <a:rPr lang="es-ES" sz="700" b="1">
                <a:solidFill>
                  <a:schemeClr val="tx2"/>
                </a:solidFill>
              </a:rPr>
              <a:t>BSA: </a:t>
            </a:r>
            <a:r>
              <a:rPr lang="es-ES" sz="700">
                <a:solidFill>
                  <a:schemeClr val="tx2"/>
                </a:solidFill>
              </a:rPr>
              <a:t>área de superficie de cuerpo; </a:t>
            </a:r>
            <a:r>
              <a:rPr lang="es-ES" sz="700" b="1">
                <a:solidFill>
                  <a:schemeClr val="tx2"/>
                </a:solidFill>
              </a:rPr>
              <a:t>DA: </a:t>
            </a:r>
            <a:r>
              <a:rPr lang="es-ES" sz="700">
                <a:solidFill>
                  <a:schemeClr val="tx2"/>
                </a:solidFill>
              </a:rPr>
              <a:t>dermatitis atópica; </a:t>
            </a:r>
            <a:r>
              <a:rPr lang="es-ES" sz="700" b="1">
                <a:solidFill>
                  <a:schemeClr val="tx2"/>
                </a:solidFill>
              </a:rPr>
              <a:t>EASI: </a:t>
            </a:r>
            <a:r>
              <a:rPr lang="es-ES" sz="700">
                <a:solidFill>
                  <a:schemeClr val="tx2"/>
                </a:solidFill>
              </a:rPr>
              <a:t>índice de gravedad y área de eczema</a:t>
            </a:r>
            <a:r>
              <a:rPr lang="es-ES" sz="700" b="1">
                <a:solidFill>
                  <a:schemeClr val="tx2"/>
                </a:solidFill>
              </a:rPr>
              <a:t>; IGA: </a:t>
            </a:r>
            <a:r>
              <a:rPr lang="es-ES" sz="700">
                <a:solidFill>
                  <a:schemeClr val="tx2"/>
                </a:solidFill>
              </a:rPr>
              <a:t>evaluación global del investigador;</a:t>
            </a:r>
            <a:r>
              <a:rPr lang="es-ES" sz="700" b="1">
                <a:solidFill>
                  <a:schemeClr val="tx2"/>
                </a:solidFill>
              </a:rPr>
              <a:t> PP-NRS</a:t>
            </a:r>
            <a:r>
              <a:rPr lang="es-ES" sz="700">
                <a:solidFill>
                  <a:schemeClr val="tx2"/>
                </a:solidFill>
              </a:rPr>
              <a:t>: Escala numérica del prurito máximo; </a:t>
            </a:r>
            <a:r>
              <a:rPr lang="es-ES" sz="700" b="1">
                <a:solidFill>
                  <a:schemeClr val="tx2"/>
                </a:solidFill>
              </a:rPr>
              <a:t>SCORAD: </a:t>
            </a:r>
            <a:r>
              <a:rPr lang="es-ES" sz="700" i="1" err="1">
                <a:solidFill>
                  <a:schemeClr val="tx2"/>
                </a:solidFill>
              </a:rPr>
              <a:t>SCORing</a:t>
            </a:r>
            <a:r>
              <a:rPr lang="es-ES" sz="700" i="1">
                <a:solidFill>
                  <a:schemeClr val="tx2"/>
                </a:solidFill>
              </a:rPr>
              <a:t> </a:t>
            </a:r>
            <a:r>
              <a:rPr lang="es-ES" sz="700" i="1" err="1">
                <a:solidFill>
                  <a:schemeClr val="tx2"/>
                </a:solidFill>
              </a:rPr>
              <a:t>Atopic</a:t>
            </a:r>
            <a:r>
              <a:rPr lang="es-ES" sz="700" i="1">
                <a:solidFill>
                  <a:schemeClr val="tx2"/>
                </a:solidFill>
              </a:rPr>
              <a:t> Dermatitis</a:t>
            </a:r>
          </a:p>
          <a:p>
            <a:r>
              <a:rPr lang="es-ES" sz="700" b="1">
                <a:solidFill>
                  <a:schemeClr val="tx2"/>
                </a:solidFill>
              </a:rPr>
              <a:t>1. </a:t>
            </a:r>
            <a:r>
              <a:rPr lang="es-ES" sz="700">
                <a:solidFill>
                  <a:schemeClr val="tx2"/>
                </a:solidFill>
              </a:rPr>
              <a:t> Armengol </a:t>
            </a:r>
            <a:r>
              <a:rPr lang="es-ES" sz="700" err="1">
                <a:solidFill>
                  <a:schemeClr val="tx2"/>
                </a:solidFill>
              </a:rPr>
              <a:t>Gairí</a:t>
            </a:r>
            <a:r>
              <a:rPr lang="es-ES" sz="700">
                <a:solidFill>
                  <a:schemeClr val="tx2"/>
                </a:solidFill>
              </a:rPr>
              <a:t> M, </a:t>
            </a:r>
            <a:r>
              <a:rPr lang="es-ES" sz="700" i="1">
                <a:solidFill>
                  <a:schemeClr val="tx2"/>
                </a:solidFill>
              </a:rPr>
              <a:t>et al. </a:t>
            </a:r>
            <a:r>
              <a:rPr lang="es-ES" sz="700">
                <a:solidFill>
                  <a:schemeClr val="tx2"/>
                </a:solidFill>
              </a:rPr>
              <a:t>Primeras experiencias en práctica clínica real de </a:t>
            </a:r>
            <a:r>
              <a:rPr lang="es-ES" sz="700" err="1">
                <a:solidFill>
                  <a:schemeClr val="tx2"/>
                </a:solidFill>
              </a:rPr>
              <a:t>lebrikizumab</a:t>
            </a:r>
            <a:r>
              <a:rPr lang="es-ES" sz="700">
                <a:solidFill>
                  <a:schemeClr val="tx2"/>
                </a:solidFill>
              </a:rPr>
              <a:t> en dermatitis atópica severa. 52º Congreso Nacional de Dermatología y Venereología (AEDV); 2025; Valencia, España; 7-10 mayo 2025.</a:t>
            </a:r>
          </a:p>
        </p:txBody>
      </p:sp>
    </p:spTree>
    <p:extLst>
      <p:ext uri="{BB962C8B-B14F-4D97-AF65-F5344CB8AC3E}">
        <p14:creationId xmlns:p14="http://schemas.microsoft.com/office/powerpoint/2010/main" val="2115589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C14C-2E55-EB69-D396-ABFD01BB62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BDDABE-1C59-7DFA-564A-C112C66DB417}"/>
              </a:ext>
            </a:extLst>
          </p:cNvPr>
          <p:cNvSpPr>
            <a:spLocks noGrp="1"/>
          </p:cNvSpPr>
          <p:nvPr>
            <p:ph type="title"/>
          </p:nvPr>
        </p:nvSpPr>
        <p:spPr>
          <a:xfrm>
            <a:off x="541058" y="211015"/>
            <a:ext cx="10412077" cy="640214"/>
          </a:xfrm>
        </p:spPr>
        <p:txBody>
          <a:bodyPr/>
          <a:lstStyle/>
          <a:p>
            <a:r>
              <a:rPr lang="es-ES" dirty="0"/>
              <a:t>Primeras experiencias en practica clínica real de </a:t>
            </a:r>
            <a:r>
              <a:rPr lang="es-ES" dirty="0" err="1"/>
              <a:t>lebrikizumab</a:t>
            </a:r>
            <a:r>
              <a:rPr lang="es-ES" dirty="0"/>
              <a:t> en DA grave</a:t>
            </a:r>
            <a:r>
              <a:rPr lang="es-ES" baseline="30000" dirty="0"/>
              <a:t>1</a:t>
            </a:r>
          </a:p>
        </p:txBody>
      </p:sp>
      <p:sp>
        <p:nvSpPr>
          <p:cNvPr id="17" name="CuadroTexto 16">
            <a:extLst>
              <a:ext uri="{FF2B5EF4-FFF2-40B4-BE49-F238E27FC236}">
                <a16:creationId xmlns:a16="http://schemas.microsoft.com/office/drawing/2014/main" id="{88E213C2-E88D-E0A1-B5E6-C16A798D03BD}"/>
              </a:ext>
            </a:extLst>
          </p:cNvPr>
          <p:cNvSpPr txBox="1"/>
          <p:nvPr/>
        </p:nvSpPr>
        <p:spPr>
          <a:xfrm>
            <a:off x="1428220" y="6110045"/>
            <a:ext cx="9177716" cy="415498"/>
          </a:xfrm>
          <a:prstGeom prst="rect">
            <a:avLst/>
          </a:prstGeom>
          <a:noFill/>
        </p:spPr>
        <p:txBody>
          <a:bodyPr wrap="square" rtlCol="0">
            <a:spAutoFit/>
          </a:bodyPr>
          <a:lstStyle/>
          <a:p>
            <a:r>
              <a:rPr lang="es-ES" sz="700" b="1" dirty="0">
                <a:solidFill>
                  <a:srgbClr val="646464"/>
                </a:solidFill>
              </a:rPr>
              <a:t>BSA:</a:t>
            </a:r>
            <a:r>
              <a:rPr lang="es-ES" sz="700" dirty="0">
                <a:solidFill>
                  <a:srgbClr val="646464"/>
                </a:solidFill>
              </a:rPr>
              <a:t> área de superficie de cuerpo; </a:t>
            </a:r>
            <a:r>
              <a:rPr lang="es-ES" sz="700" b="1" dirty="0">
                <a:solidFill>
                  <a:srgbClr val="646464"/>
                </a:solidFill>
              </a:rPr>
              <a:t>DA: </a:t>
            </a:r>
            <a:r>
              <a:rPr lang="es-ES" sz="700" dirty="0">
                <a:solidFill>
                  <a:srgbClr val="646464"/>
                </a:solidFill>
              </a:rPr>
              <a:t>dermatitis atópica; </a:t>
            </a:r>
            <a:r>
              <a:rPr lang="es-ES" sz="700" b="1" dirty="0">
                <a:solidFill>
                  <a:srgbClr val="646464"/>
                </a:solidFill>
              </a:rPr>
              <a:t>EASI</a:t>
            </a:r>
            <a:r>
              <a:rPr lang="es-ES" sz="700" dirty="0">
                <a:solidFill>
                  <a:srgbClr val="646464"/>
                </a:solidFill>
              </a:rPr>
              <a:t>: índice de gravedad y área de eczema; </a:t>
            </a:r>
            <a:r>
              <a:rPr lang="es-ES" sz="700" b="1" dirty="0">
                <a:solidFill>
                  <a:srgbClr val="646464"/>
                </a:solidFill>
              </a:rPr>
              <a:t>IGA: </a:t>
            </a:r>
            <a:r>
              <a:rPr lang="es-ES" sz="700" dirty="0">
                <a:solidFill>
                  <a:srgbClr val="646464"/>
                </a:solidFill>
              </a:rPr>
              <a:t>evaluación global del investigador; </a:t>
            </a:r>
            <a:r>
              <a:rPr lang="es-ES" sz="700" b="1" dirty="0">
                <a:solidFill>
                  <a:srgbClr val="646464"/>
                </a:solidFill>
              </a:rPr>
              <a:t>PP-NRS</a:t>
            </a:r>
            <a:r>
              <a:rPr lang="es-ES" sz="700" dirty="0">
                <a:solidFill>
                  <a:srgbClr val="646464"/>
                </a:solidFill>
              </a:rPr>
              <a:t>: Escala numérica del prurito máximo;</a:t>
            </a:r>
            <a:r>
              <a:rPr lang="es-ES" sz="700" b="1" dirty="0">
                <a:solidFill>
                  <a:srgbClr val="646464"/>
                </a:solidFill>
              </a:rPr>
              <a:t> SCORAD</a:t>
            </a:r>
            <a:r>
              <a:rPr lang="es-ES" sz="700" dirty="0">
                <a:solidFill>
                  <a:srgbClr val="646464"/>
                </a:solidFill>
              </a:rPr>
              <a:t>: </a:t>
            </a:r>
            <a:r>
              <a:rPr lang="es-ES" sz="700" i="1" dirty="0" err="1">
                <a:solidFill>
                  <a:srgbClr val="646464"/>
                </a:solidFill>
              </a:rPr>
              <a:t>SCORing</a:t>
            </a:r>
            <a:r>
              <a:rPr lang="es-ES" sz="700" i="1" dirty="0">
                <a:solidFill>
                  <a:srgbClr val="646464"/>
                </a:solidFill>
              </a:rPr>
              <a:t> </a:t>
            </a:r>
            <a:r>
              <a:rPr lang="es-ES" sz="700" i="1" dirty="0" err="1">
                <a:solidFill>
                  <a:srgbClr val="646464"/>
                </a:solidFill>
              </a:rPr>
              <a:t>Atopic</a:t>
            </a:r>
            <a:r>
              <a:rPr lang="es-ES" sz="700" i="1" dirty="0">
                <a:solidFill>
                  <a:srgbClr val="646464"/>
                </a:solidFill>
              </a:rPr>
              <a:t> Dermatitis</a:t>
            </a:r>
          </a:p>
          <a:p>
            <a:r>
              <a:rPr lang="es-ES" sz="700" b="1" dirty="0">
                <a:solidFill>
                  <a:srgbClr val="646464"/>
                </a:solidFill>
              </a:rPr>
              <a:t>1. </a:t>
            </a:r>
            <a:r>
              <a:rPr lang="es-ES" sz="700" dirty="0">
                <a:solidFill>
                  <a:srgbClr val="646464"/>
                </a:solidFill>
              </a:rPr>
              <a:t> Armengol </a:t>
            </a:r>
            <a:r>
              <a:rPr lang="es-ES" sz="700" dirty="0" err="1">
                <a:solidFill>
                  <a:srgbClr val="646464"/>
                </a:solidFill>
              </a:rPr>
              <a:t>Gairí</a:t>
            </a:r>
            <a:r>
              <a:rPr lang="es-ES" sz="700" dirty="0">
                <a:solidFill>
                  <a:srgbClr val="646464"/>
                </a:solidFill>
              </a:rPr>
              <a:t> M, </a:t>
            </a:r>
            <a:r>
              <a:rPr lang="es-ES" sz="700" i="1" dirty="0">
                <a:solidFill>
                  <a:srgbClr val="646464"/>
                </a:solidFill>
              </a:rPr>
              <a:t>et al</a:t>
            </a:r>
            <a:r>
              <a:rPr lang="es-ES" sz="700" dirty="0">
                <a:solidFill>
                  <a:srgbClr val="646464"/>
                </a:solidFill>
              </a:rPr>
              <a:t>. Primeras experiencias en práctica clínica real de </a:t>
            </a:r>
            <a:r>
              <a:rPr lang="es-ES" sz="700" dirty="0" err="1">
                <a:solidFill>
                  <a:srgbClr val="646464"/>
                </a:solidFill>
              </a:rPr>
              <a:t>lebrikizumab</a:t>
            </a:r>
            <a:r>
              <a:rPr lang="es-ES" sz="700" dirty="0">
                <a:solidFill>
                  <a:srgbClr val="646464"/>
                </a:solidFill>
              </a:rPr>
              <a:t> en dermatitis atópica severa. 52º Congreso Nacional de Dermatología y Venereología (AEDV); 2025; Valencia, España; 7-10 mayo 2025.</a:t>
            </a:r>
          </a:p>
        </p:txBody>
      </p:sp>
      <p:sp>
        <p:nvSpPr>
          <p:cNvPr id="47" name="CuadroTexto 46">
            <a:extLst>
              <a:ext uri="{FF2B5EF4-FFF2-40B4-BE49-F238E27FC236}">
                <a16:creationId xmlns:a16="http://schemas.microsoft.com/office/drawing/2014/main" id="{46715857-4F88-B15B-CBC8-6879DA7448FC}"/>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sp>
        <p:nvSpPr>
          <p:cNvPr id="48" name="CuadroTexto 47">
            <a:extLst>
              <a:ext uri="{FF2B5EF4-FFF2-40B4-BE49-F238E27FC236}">
                <a16:creationId xmlns:a16="http://schemas.microsoft.com/office/drawing/2014/main" id="{2EE05569-DD2E-60E8-862C-CBDAE9316AB6}"/>
              </a:ext>
            </a:extLst>
          </p:cNvPr>
          <p:cNvSpPr txBox="1"/>
          <p:nvPr/>
        </p:nvSpPr>
        <p:spPr>
          <a:xfrm>
            <a:off x="2968301" y="4302578"/>
            <a:ext cx="6097554" cy="230832"/>
          </a:xfrm>
          <a:prstGeom prst="rect">
            <a:avLst/>
          </a:prstGeom>
          <a:noFill/>
        </p:spPr>
        <p:txBody>
          <a:bodyPr wrap="square">
            <a:spAutoFit/>
          </a:bodyPr>
          <a:lstStyle/>
          <a:p>
            <a:r>
              <a:rPr lang="es-ES" sz="900" b="1" u="none" strike="noStrike" baseline="0">
                <a:solidFill>
                  <a:schemeClr val="tx2"/>
                </a:solidFill>
                <a:latin typeface="Arial" panose="020B0604020202020204" pitchFamily="34" charset="0"/>
                <a:cs typeface="Arial" panose="020B0604020202020204" pitchFamily="34" charset="0"/>
              </a:rPr>
              <a:t>Figura 1. </a:t>
            </a:r>
            <a:r>
              <a:rPr lang="es-ES" sz="900" b="0" u="none" strike="noStrike" baseline="0">
                <a:solidFill>
                  <a:schemeClr val="tx2"/>
                </a:solidFill>
                <a:latin typeface="Arial" panose="020B0604020202020204" pitchFamily="34" charset="0"/>
                <a:cs typeface="Arial" panose="020B0604020202020204" pitchFamily="34" charset="0"/>
              </a:rPr>
              <a:t>Comparación de áreas afectadas pre y post-inicio de tratamiento con </a:t>
            </a:r>
            <a:r>
              <a:rPr lang="es-ES" sz="900" b="0" u="none" strike="noStrike" baseline="0" err="1">
                <a:solidFill>
                  <a:schemeClr val="tx2"/>
                </a:solidFill>
                <a:latin typeface="Arial" panose="020B0604020202020204" pitchFamily="34" charset="0"/>
                <a:cs typeface="Arial" panose="020B0604020202020204" pitchFamily="34" charset="0"/>
              </a:rPr>
              <a:t>lebrikizumab</a:t>
            </a:r>
            <a:r>
              <a:rPr lang="es-ES" sz="900">
                <a:solidFill>
                  <a:schemeClr val="tx2"/>
                </a:solidFill>
                <a:latin typeface="Arial" panose="020B0604020202020204" pitchFamily="34" charset="0"/>
                <a:cs typeface="Arial" panose="020B0604020202020204" pitchFamily="34" charset="0"/>
              </a:rPr>
              <a:t>.</a:t>
            </a:r>
          </a:p>
        </p:txBody>
      </p:sp>
      <p:graphicFrame>
        <p:nvGraphicFramePr>
          <p:cNvPr id="53" name="Tabla 52">
            <a:extLst>
              <a:ext uri="{FF2B5EF4-FFF2-40B4-BE49-F238E27FC236}">
                <a16:creationId xmlns:a16="http://schemas.microsoft.com/office/drawing/2014/main" id="{61943157-69D5-49C9-2EF8-CFDAA07ACEB5}"/>
              </a:ext>
            </a:extLst>
          </p:cNvPr>
          <p:cNvGraphicFramePr>
            <a:graphicFrameLocks noGrp="1"/>
          </p:cNvGraphicFramePr>
          <p:nvPr>
            <p:extLst>
              <p:ext uri="{D42A27DB-BD31-4B8C-83A1-F6EECF244321}">
                <p14:modId xmlns:p14="http://schemas.microsoft.com/office/powerpoint/2010/main" val="3416905909"/>
              </p:ext>
            </p:extLst>
          </p:nvPr>
        </p:nvGraphicFramePr>
        <p:xfrm>
          <a:off x="557902" y="2004475"/>
          <a:ext cx="2208198" cy="2225272"/>
        </p:xfrm>
        <a:graphic>
          <a:graphicData uri="http://schemas.openxmlformats.org/drawingml/2006/table">
            <a:tbl>
              <a:tblPr firstRow="1" bandRow="1">
                <a:tableStyleId>{5C22544A-7EE6-4342-B048-85BDC9FD1C3A}</a:tableStyleId>
              </a:tblPr>
              <a:tblGrid>
                <a:gridCol w="854432">
                  <a:extLst>
                    <a:ext uri="{9D8B030D-6E8A-4147-A177-3AD203B41FA5}">
                      <a16:colId xmlns:a16="http://schemas.microsoft.com/office/drawing/2014/main" val="3616006650"/>
                    </a:ext>
                  </a:extLst>
                </a:gridCol>
                <a:gridCol w="750447">
                  <a:extLst>
                    <a:ext uri="{9D8B030D-6E8A-4147-A177-3AD203B41FA5}">
                      <a16:colId xmlns:a16="http://schemas.microsoft.com/office/drawing/2014/main" val="615263161"/>
                    </a:ext>
                  </a:extLst>
                </a:gridCol>
                <a:gridCol w="603319">
                  <a:extLst>
                    <a:ext uri="{9D8B030D-6E8A-4147-A177-3AD203B41FA5}">
                      <a16:colId xmlns:a16="http://schemas.microsoft.com/office/drawing/2014/main" val="2028991704"/>
                    </a:ext>
                  </a:extLst>
                </a:gridCol>
              </a:tblGrid>
              <a:tr h="317896">
                <a:tc>
                  <a:txBody>
                    <a:bodyPr/>
                    <a:lstStyle/>
                    <a:p>
                      <a:endParaRPr lang="es-ES" sz="1200"/>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gridSpan="2">
                  <a:txBody>
                    <a:bodyPr/>
                    <a:lstStyle/>
                    <a:p>
                      <a:pPr algn="ctr"/>
                      <a:r>
                        <a:rPr lang="es-ES" sz="1200" dirty="0">
                          <a:solidFill>
                            <a:schemeClr val="bg1"/>
                          </a:solidFill>
                        </a:rPr>
                        <a:t>Caso 1</a:t>
                      </a:r>
                    </a:p>
                  </a:txBody>
                  <a:tcPr anchor="ctr">
                    <a:lnL w="12700" cmpd="sng">
                      <a:noFill/>
                    </a:lnL>
                    <a:lnR w="12700" cmpd="sng">
                      <a:noFill/>
                    </a:lnR>
                    <a:lnT w="12700" cmpd="sng">
                      <a:noFill/>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s-ES" sz="1400"/>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866813768"/>
                  </a:ext>
                </a:extLst>
              </a:tr>
              <a:tr h="317896">
                <a:tc>
                  <a:txBody>
                    <a:bodyPr/>
                    <a:lstStyle/>
                    <a:p>
                      <a:endParaRPr lang="es-ES" sz="1200"/>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algn="ctr"/>
                      <a:r>
                        <a:rPr lang="es-ES" sz="1200" dirty="0">
                          <a:solidFill>
                            <a:schemeClr val="bg1"/>
                          </a:solidFill>
                        </a:rPr>
                        <a:t>Basal</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rPr>
                        <a:t>7 </a:t>
                      </a:r>
                      <a:r>
                        <a:rPr lang="es-ES" sz="1200" err="1">
                          <a:solidFill>
                            <a:schemeClr val="bg1"/>
                          </a:solidFill>
                        </a:rPr>
                        <a:t>sem</a:t>
                      </a:r>
                      <a:endParaRPr lang="es-ES" sz="1200">
                        <a:solidFill>
                          <a:schemeClr val="bg1"/>
                        </a:solidFill>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r>
                        <a:rPr lang="es-ES" sz="1200">
                          <a:solidFill>
                            <a:schemeClr val="accent1"/>
                          </a:solidFill>
                        </a:rPr>
                        <a:t>EASI</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45</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11</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r>
                        <a:rPr lang="es-ES" sz="1200">
                          <a:solidFill>
                            <a:schemeClr val="accent1"/>
                          </a:solidFill>
                        </a:rPr>
                        <a:t>BSA (%)</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36</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25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r>
                        <a:rPr lang="es-ES" sz="1200">
                          <a:solidFill>
                            <a:schemeClr val="accent1"/>
                          </a:solidFill>
                        </a:rPr>
                        <a:t>IGA</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4</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2</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r>
                        <a:rPr lang="es-ES" sz="1200">
                          <a:solidFill>
                            <a:schemeClr val="accent1"/>
                          </a:solidFill>
                        </a:rPr>
                        <a:t>PP-NRS</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9</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4</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r>
                        <a:rPr lang="es-ES" sz="1200">
                          <a:solidFill>
                            <a:schemeClr val="accent1"/>
                          </a:solidFill>
                        </a:rPr>
                        <a:t>SCORAD</a:t>
                      </a:r>
                    </a:p>
                  </a:txBody>
                  <a:tcPr anchor="ctr">
                    <a:lnL w="12700" cmpd="sng">
                      <a:noFill/>
                    </a:lnL>
                    <a:lnR w="12700" cmpd="sng">
                      <a:noFill/>
                    </a:lnR>
                    <a:lnB w="12700" cmpd="sng">
                      <a:noFill/>
                    </a:lnB>
                    <a:solidFill>
                      <a:schemeClr val="accent1">
                        <a:lumMod val="20000"/>
                        <a:lumOff val="80000"/>
                      </a:schemeClr>
                    </a:solidFill>
                  </a:tcPr>
                </a:tc>
                <a:tc>
                  <a:txBody>
                    <a:bodyPr/>
                    <a:lstStyle/>
                    <a:p>
                      <a:pPr algn="ctr"/>
                      <a:r>
                        <a:rPr lang="es-ES" sz="1200">
                          <a:solidFill>
                            <a:schemeClr val="accent1"/>
                          </a:solidFill>
                        </a:rPr>
                        <a:t>67,5</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r>
                        <a:rPr lang="es-ES" sz="1200" dirty="0">
                          <a:solidFill>
                            <a:schemeClr val="accent1"/>
                          </a:solidFill>
                        </a:rPr>
                        <a:t>43,9</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2432492795"/>
                  </a:ext>
                </a:extLst>
              </a:tr>
            </a:tbl>
          </a:graphicData>
        </a:graphic>
      </p:graphicFrame>
      <p:sp>
        <p:nvSpPr>
          <p:cNvPr id="55" name="CuadroTexto 54">
            <a:extLst>
              <a:ext uri="{FF2B5EF4-FFF2-40B4-BE49-F238E27FC236}">
                <a16:creationId xmlns:a16="http://schemas.microsoft.com/office/drawing/2014/main" id="{6D7A4992-98B9-11B0-FA1F-F53EEED3BDE3}"/>
              </a:ext>
            </a:extLst>
          </p:cNvPr>
          <p:cNvSpPr txBox="1"/>
          <p:nvPr/>
        </p:nvSpPr>
        <p:spPr>
          <a:xfrm>
            <a:off x="3030096" y="2103857"/>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a:t>
            </a:r>
          </a:p>
        </p:txBody>
      </p:sp>
      <p:sp>
        <p:nvSpPr>
          <p:cNvPr id="56" name="Rectángulo redondeado 55">
            <a:extLst>
              <a:ext uri="{FF2B5EF4-FFF2-40B4-BE49-F238E27FC236}">
                <a16:creationId xmlns:a16="http://schemas.microsoft.com/office/drawing/2014/main" id="{A575009F-5C45-8A8E-F2D9-9416F5C7C6CA}"/>
              </a:ext>
            </a:extLst>
          </p:cNvPr>
          <p:cNvSpPr/>
          <p:nvPr/>
        </p:nvSpPr>
        <p:spPr>
          <a:xfrm>
            <a:off x="2925670" y="2016735"/>
            <a:ext cx="8708428" cy="2213013"/>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8" name="CuadroTexto 57">
            <a:extLst>
              <a:ext uri="{FF2B5EF4-FFF2-40B4-BE49-F238E27FC236}">
                <a16:creationId xmlns:a16="http://schemas.microsoft.com/office/drawing/2014/main" id="{9246B489-1F28-B47D-4AAE-756582AC7465}"/>
              </a:ext>
            </a:extLst>
          </p:cNvPr>
          <p:cNvSpPr txBox="1"/>
          <p:nvPr/>
        </p:nvSpPr>
        <p:spPr>
          <a:xfrm>
            <a:off x="7651157" y="2103856"/>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7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59" name="Imagen 58" descr="Imagen que contiene persona, hombre, interior, viendo&#10;&#10;El contenido generado por IA puede ser incorrecto.">
            <a:extLst>
              <a:ext uri="{FF2B5EF4-FFF2-40B4-BE49-F238E27FC236}">
                <a16:creationId xmlns:a16="http://schemas.microsoft.com/office/drawing/2014/main" id="{533D9E78-7A28-93A4-7230-FDC4BDA5B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096" y="2424393"/>
            <a:ext cx="1930146" cy="1683087"/>
          </a:xfrm>
          <a:prstGeom prst="rect">
            <a:avLst/>
          </a:prstGeom>
        </p:spPr>
      </p:pic>
      <p:pic>
        <p:nvPicPr>
          <p:cNvPr id="60" name="Imagen 59">
            <a:extLst>
              <a:ext uri="{FF2B5EF4-FFF2-40B4-BE49-F238E27FC236}">
                <a16:creationId xmlns:a16="http://schemas.microsoft.com/office/drawing/2014/main" id="{97B3287B-E193-1F14-ADBF-1AF552EAF4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8410" y="2424393"/>
            <a:ext cx="1930146" cy="1683086"/>
          </a:xfrm>
          <a:prstGeom prst="rect">
            <a:avLst/>
          </a:prstGeom>
        </p:spPr>
      </p:pic>
      <p:pic>
        <p:nvPicPr>
          <p:cNvPr id="61" name="Imagen 60">
            <a:extLst>
              <a:ext uri="{FF2B5EF4-FFF2-40B4-BE49-F238E27FC236}">
                <a16:creationId xmlns:a16="http://schemas.microsoft.com/office/drawing/2014/main" id="{ECD5317B-5647-902A-B637-86944B0F46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51158" y="2424393"/>
            <a:ext cx="1930145" cy="1683087"/>
          </a:xfrm>
          <a:prstGeom prst="rect">
            <a:avLst/>
          </a:prstGeom>
        </p:spPr>
      </p:pic>
      <p:pic>
        <p:nvPicPr>
          <p:cNvPr id="62" name="Imagen 61">
            <a:extLst>
              <a:ext uri="{FF2B5EF4-FFF2-40B4-BE49-F238E27FC236}">
                <a16:creationId xmlns:a16="http://schemas.microsoft.com/office/drawing/2014/main" id="{7C9BD468-E5E8-CC85-D6BD-B4E37B9BA1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99473" y="2424393"/>
            <a:ext cx="1930144" cy="1683086"/>
          </a:xfrm>
          <a:prstGeom prst="rect">
            <a:avLst/>
          </a:prstGeom>
        </p:spPr>
      </p:pic>
      <p:pic>
        <p:nvPicPr>
          <p:cNvPr id="75" name="Imagen 74" descr="Icono&#10;&#10;El contenido generado por IA puede ser incorrecto.">
            <a:extLst>
              <a:ext uri="{FF2B5EF4-FFF2-40B4-BE49-F238E27FC236}">
                <a16:creationId xmlns:a16="http://schemas.microsoft.com/office/drawing/2014/main" id="{6F944564-6B77-3B01-82C2-E6AC6678D1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4098" y="3115285"/>
            <a:ext cx="291517" cy="291517"/>
          </a:xfrm>
          <a:prstGeom prst="rect">
            <a:avLst/>
          </a:prstGeom>
        </p:spPr>
      </p:pic>
      <p:cxnSp>
        <p:nvCxnSpPr>
          <p:cNvPr id="5" name="Conector recto de flecha 4">
            <a:extLst>
              <a:ext uri="{FF2B5EF4-FFF2-40B4-BE49-F238E27FC236}">
                <a16:creationId xmlns:a16="http://schemas.microsoft.com/office/drawing/2014/main" id="{D860983C-746E-F707-92D2-7F688FB330BB}"/>
              </a:ext>
            </a:extLst>
          </p:cNvPr>
          <p:cNvCxnSpPr/>
          <p:nvPr/>
        </p:nvCxnSpPr>
        <p:spPr>
          <a:xfrm>
            <a:off x="5534025" y="2255724"/>
            <a:ext cx="30194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2" name="Grupo 11">
            <a:extLst>
              <a:ext uri="{FF2B5EF4-FFF2-40B4-BE49-F238E27FC236}">
                <a16:creationId xmlns:a16="http://schemas.microsoft.com/office/drawing/2014/main" id="{D707DFAF-9359-AEAE-F5F0-E6FF1B17E8C3}"/>
              </a:ext>
            </a:extLst>
          </p:cNvPr>
          <p:cNvGrpSpPr/>
          <p:nvPr/>
        </p:nvGrpSpPr>
        <p:grpSpPr>
          <a:xfrm>
            <a:off x="11047141" y="4417993"/>
            <a:ext cx="586957" cy="586066"/>
            <a:chOff x="11047141" y="4927947"/>
            <a:chExt cx="586957" cy="586066"/>
          </a:xfrm>
        </p:grpSpPr>
        <p:sp>
          <p:nvSpPr>
            <p:cNvPr id="13" name="Rectángulo: esquinas redondeadas 2">
              <a:hlinkClick r:id="rId7" action="ppaction://hlinksldjump"/>
              <a:extLst>
                <a:ext uri="{FF2B5EF4-FFF2-40B4-BE49-F238E27FC236}">
                  <a16:creationId xmlns:a16="http://schemas.microsoft.com/office/drawing/2014/main" id="{E151F71D-7F96-820C-4EB9-94D10FF7BE7B}"/>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dirty="0"/>
            </a:p>
          </p:txBody>
        </p:sp>
        <p:pic>
          <p:nvPicPr>
            <p:cNvPr id="14" name="Imagen 13">
              <a:extLst>
                <a:ext uri="{FF2B5EF4-FFF2-40B4-BE49-F238E27FC236}">
                  <a16:creationId xmlns:a16="http://schemas.microsoft.com/office/drawing/2014/main" id="{767E6790-DBBD-F7C6-3B7C-EF009C26BAFB}"/>
                </a:ext>
              </a:extLst>
            </p:cNvPr>
            <p:cNvPicPr>
              <a:picLocks noChangeAspect="1"/>
            </p:cNvPicPr>
            <p:nvPr/>
          </p:nvPicPr>
          <p:blipFill>
            <a:blip r:embed="rId8"/>
            <a:srcRect l="1" r="6656" b="6485"/>
            <a:stretch>
              <a:fillRect/>
            </a:stretch>
          </p:blipFill>
          <p:spPr>
            <a:xfrm>
              <a:off x="11222358" y="5095284"/>
              <a:ext cx="262412" cy="262895"/>
            </a:xfrm>
            <a:prstGeom prst="rect">
              <a:avLst/>
            </a:prstGeom>
          </p:spPr>
        </p:pic>
      </p:grpSp>
    </p:spTree>
    <p:extLst>
      <p:ext uri="{BB962C8B-B14F-4D97-AF65-F5344CB8AC3E}">
        <p14:creationId xmlns:p14="http://schemas.microsoft.com/office/powerpoint/2010/main" val="2898641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45DB-04CA-0EDD-D37A-E81AE66C9458}"/>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5A92BC7C-5C1C-EC88-25A9-E717841A3C01}"/>
              </a:ext>
            </a:extLst>
          </p:cNvPr>
          <p:cNvSpPr txBox="1"/>
          <p:nvPr/>
        </p:nvSpPr>
        <p:spPr>
          <a:xfrm>
            <a:off x="1441647" y="6245364"/>
            <a:ext cx="9177716" cy="200055"/>
          </a:xfrm>
          <a:prstGeom prst="rect">
            <a:avLst/>
          </a:prstGeom>
          <a:noFill/>
        </p:spPr>
        <p:txBody>
          <a:bodyPr wrap="square" rtlCol="0">
            <a:spAutoFit/>
          </a:bodyPr>
          <a:lstStyle/>
          <a:p>
            <a:r>
              <a:rPr lang="es-ES" sz="700" b="1" dirty="0">
                <a:solidFill>
                  <a:srgbClr val="646464"/>
                </a:solidFill>
              </a:rPr>
              <a:t>1. </a:t>
            </a:r>
            <a:r>
              <a:rPr lang="es-ES" sz="700" dirty="0">
                <a:solidFill>
                  <a:srgbClr val="646464"/>
                </a:solidFill>
              </a:rPr>
              <a:t> Armengol </a:t>
            </a:r>
            <a:r>
              <a:rPr lang="es-ES" sz="700" dirty="0" err="1">
                <a:solidFill>
                  <a:srgbClr val="646464"/>
                </a:solidFill>
              </a:rPr>
              <a:t>Gairí</a:t>
            </a:r>
            <a:r>
              <a:rPr lang="es-ES" sz="700" dirty="0">
                <a:solidFill>
                  <a:srgbClr val="646464"/>
                </a:solidFill>
              </a:rPr>
              <a:t> M, </a:t>
            </a:r>
            <a:r>
              <a:rPr lang="es-ES" sz="700" i="1" dirty="0">
                <a:solidFill>
                  <a:srgbClr val="646464"/>
                </a:solidFill>
              </a:rPr>
              <a:t>et al. </a:t>
            </a:r>
            <a:r>
              <a:rPr lang="es-ES" sz="700" dirty="0">
                <a:solidFill>
                  <a:srgbClr val="646464"/>
                </a:solidFill>
              </a:rPr>
              <a:t>Primeras experiencias en práctica clínica real de </a:t>
            </a:r>
            <a:r>
              <a:rPr lang="es-ES" sz="700" dirty="0" err="1">
                <a:solidFill>
                  <a:srgbClr val="646464"/>
                </a:solidFill>
              </a:rPr>
              <a:t>lebrikizumab</a:t>
            </a:r>
            <a:r>
              <a:rPr lang="es-ES" sz="700" dirty="0">
                <a:solidFill>
                  <a:srgbClr val="646464"/>
                </a:solidFill>
              </a:rPr>
              <a:t> en dermatitis atópica severa. 52º Congreso Nacional de Dermatología y Venereología (AEDV); 2025; Valencia, España; 7-10 mayo 2025.</a:t>
            </a:r>
          </a:p>
        </p:txBody>
      </p:sp>
      <p:sp>
        <p:nvSpPr>
          <p:cNvPr id="48" name="CuadroTexto 47">
            <a:extLst>
              <a:ext uri="{FF2B5EF4-FFF2-40B4-BE49-F238E27FC236}">
                <a16:creationId xmlns:a16="http://schemas.microsoft.com/office/drawing/2014/main" id="{0F903FDB-495F-2281-CF70-2E87FF9FBF42}"/>
              </a:ext>
            </a:extLst>
          </p:cNvPr>
          <p:cNvSpPr txBox="1"/>
          <p:nvPr/>
        </p:nvSpPr>
        <p:spPr>
          <a:xfrm>
            <a:off x="625948" y="4783363"/>
            <a:ext cx="6097554" cy="230832"/>
          </a:xfrm>
          <a:prstGeom prst="rect">
            <a:avLst/>
          </a:prstGeom>
          <a:noFill/>
        </p:spPr>
        <p:txBody>
          <a:bodyPr wrap="square">
            <a:spAutoFit/>
          </a:bodyPr>
          <a:lstStyle/>
          <a:p>
            <a:r>
              <a:rPr lang="es-ES" sz="900" b="1" u="none" strike="noStrike" baseline="0" dirty="0">
                <a:solidFill>
                  <a:schemeClr val="tx2"/>
                </a:solidFill>
                <a:latin typeface="Arial" panose="020B0604020202020204" pitchFamily="34" charset="0"/>
                <a:cs typeface="Arial" panose="020B0604020202020204" pitchFamily="34" charset="0"/>
              </a:rPr>
              <a:t>Figura 1. </a:t>
            </a:r>
            <a:r>
              <a:rPr lang="es-ES" sz="900" b="0" u="none" strike="noStrike" baseline="0" dirty="0">
                <a:solidFill>
                  <a:schemeClr val="tx2"/>
                </a:solidFill>
                <a:latin typeface="Arial" panose="020B0604020202020204" pitchFamily="34" charset="0"/>
                <a:cs typeface="Arial" panose="020B0604020202020204" pitchFamily="34" charset="0"/>
              </a:rPr>
              <a:t>Comparación de áreas afectadas pre y post-inicio de tratamiento con </a:t>
            </a:r>
            <a:r>
              <a:rPr lang="es-ES" sz="900" b="0" u="none" strike="noStrike" baseline="0" dirty="0" err="1">
                <a:solidFill>
                  <a:schemeClr val="tx2"/>
                </a:solidFill>
                <a:latin typeface="Arial" panose="020B0604020202020204" pitchFamily="34" charset="0"/>
                <a:cs typeface="Arial" panose="020B0604020202020204" pitchFamily="34" charset="0"/>
              </a:rPr>
              <a:t>lebrikizumab</a:t>
            </a:r>
            <a:r>
              <a:rPr lang="es-ES" sz="900" dirty="0">
                <a:solidFill>
                  <a:schemeClr val="tx2"/>
                </a:solidFill>
                <a:latin typeface="Arial" panose="020B0604020202020204" pitchFamily="34" charset="0"/>
                <a:cs typeface="Arial" panose="020B0604020202020204" pitchFamily="34" charset="0"/>
              </a:rPr>
              <a:t>.</a:t>
            </a:r>
          </a:p>
        </p:txBody>
      </p:sp>
      <p:sp>
        <p:nvSpPr>
          <p:cNvPr id="55" name="CuadroTexto 54">
            <a:extLst>
              <a:ext uri="{FF2B5EF4-FFF2-40B4-BE49-F238E27FC236}">
                <a16:creationId xmlns:a16="http://schemas.microsoft.com/office/drawing/2014/main" id="{C22898C5-8055-71C6-BEF4-3E34CCFC081F}"/>
              </a:ext>
            </a:extLst>
          </p:cNvPr>
          <p:cNvSpPr txBox="1"/>
          <p:nvPr/>
        </p:nvSpPr>
        <p:spPr>
          <a:xfrm>
            <a:off x="632707" y="1991910"/>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a:t>
            </a:r>
          </a:p>
        </p:txBody>
      </p:sp>
      <p:sp>
        <p:nvSpPr>
          <p:cNvPr id="56" name="Rectángulo redondeado 55">
            <a:extLst>
              <a:ext uri="{FF2B5EF4-FFF2-40B4-BE49-F238E27FC236}">
                <a16:creationId xmlns:a16="http://schemas.microsoft.com/office/drawing/2014/main" id="{E5BCC528-16E9-2E5C-60C4-5FAAA722B320}"/>
              </a:ext>
            </a:extLst>
          </p:cNvPr>
          <p:cNvSpPr/>
          <p:nvPr/>
        </p:nvSpPr>
        <p:spPr>
          <a:xfrm>
            <a:off x="541058" y="1742212"/>
            <a:ext cx="11024994" cy="3381724"/>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8" name="CuadroTexto 57">
            <a:extLst>
              <a:ext uri="{FF2B5EF4-FFF2-40B4-BE49-F238E27FC236}">
                <a16:creationId xmlns:a16="http://schemas.microsoft.com/office/drawing/2014/main" id="{BF6E1344-40AC-D530-1AB2-A1FB8C3AB28D}"/>
              </a:ext>
            </a:extLst>
          </p:cNvPr>
          <p:cNvSpPr txBox="1"/>
          <p:nvPr/>
        </p:nvSpPr>
        <p:spPr>
          <a:xfrm>
            <a:off x="6307254" y="1991909"/>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7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59" name="Imagen 58" descr="Imagen que contiene persona, hombre, interior, viendo&#10;&#10;El contenido generado por IA puede ser incorrecto.">
            <a:extLst>
              <a:ext uri="{FF2B5EF4-FFF2-40B4-BE49-F238E27FC236}">
                <a16:creationId xmlns:a16="http://schemas.microsoft.com/office/drawing/2014/main" id="{1C52FF5C-F1CC-D9C6-926D-E53398D84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48" y="2427810"/>
            <a:ext cx="2575481" cy="2245820"/>
          </a:xfrm>
          <a:prstGeom prst="rect">
            <a:avLst/>
          </a:prstGeom>
        </p:spPr>
      </p:pic>
      <p:pic>
        <p:nvPicPr>
          <p:cNvPr id="60" name="Imagen 59">
            <a:extLst>
              <a:ext uri="{FF2B5EF4-FFF2-40B4-BE49-F238E27FC236}">
                <a16:creationId xmlns:a16="http://schemas.microsoft.com/office/drawing/2014/main" id="{F27856C2-BAC9-72B9-5D91-0750D5429F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17905" y="2427806"/>
            <a:ext cx="2575483" cy="2245820"/>
          </a:xfrm>
          <a:prstGeom prst="rect">
            <a:avLst/>
          </a:prstGeom>
        </p:spPr>
      </p:pic>
      <p:pic>
        <p:nvPicPr>
          <p:cNvPr id="61" name="Imagen 60">
            <a:extLst>
              <a:ext uri="{FF2B5EF4-FFF2-40B4-BE49-F238E27FC236}">
                <a16:creationId xmlns:a16="http://schemas.microsoft.com/office/drawing/2014/main" id="{A132AFEC-C146-DA04-4EE1-139A02C5DC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7254" y="2427806"/>
            <a:ext cx="2575481" cy="2245820"/>
          </a:xfrm>
          <a:prstGeom prst="rect">
            <a:avLst/>
          </a:prstGeom>
        </p:spPr>
      </p:pic>
      <p:pic>
        <p:nvPicPr>
          <p:cNvPr id="62" name="Imagen 61">
            <a:extLst>
              <a:ext uri="{FF2B5EF4-FFF2-40B4-BE49-F238E27FC236}">
                <a16:creationId xmlns:a16="http://schemas.microsoft.com/office/drawing/2014/main" id="{D93D539B-8646-166F-8046-E5515F8211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9211" y="2427806"/>
            <a:ext cx="2575482" cy="2245822"/>
          </a:xfrm>
          <a:prstGeom prst="rect">
            <a:avLst/>
          </a:prstGeom>
        </p:spPr>
      </p:pic>
      <p:pic>
        <p:nvPicPr>
          <p:cNvPr id="75" name="Imagen 74" descr="Icono&#10;&#10;El contenido generado por IA puede ser incorrecto.">
            <a:extLst>
              <a:ext uri="{FF2B5EF4-FFF2-40B4-BE49-F238E27FC236}">
                <a16:creationId xmlns:a16="http://schemas.microsoft.com/office/drawing/2014/main" id="{B8075CC0-AC4D-7E78-CB1B-2369223AA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747" y="3541203"/>
            <a:ext cx="291517" cy="291517"/>
          </a:xfrm>
          <a:prstGeom prst="rect">
            <a:avLst/>
          </a:prstGeom>
        </p:spPr>
      </p:pic>
      <p:sp>
        <p:nvSpPr>
          <p:cNvPr id="6" name="Título 5">
            <a:extLst>
              <a:ext uri="{FF2B5EF4-FFF2-40B4-BE49-F238E27FC236}">
                <a16:creationId xmlns:a16="http://schemas.microsoft.com/office/drawing/2014/main" id="{42F6097E-2AB9-270C-6A20-06D96ABFBB8B}"/>
              </a:ext>
            </a:extLst>
          </p:cNvPr>
          <p:cNvSpPr>
            <a:spLocks noGrp="1"/>
          </p:cNvSpPr>
          <p:nvPr>
            <p:ph type="title"/>
          </p:nvPr>
        </p:nvSpPr>
        <p:spPr>
          <a:xfrm>
            <a:off x="541058" y="211015"/>
            <a:ext cx="10710038" cy="640214"/>
          </a:xfrm>
        </p:spPr>
        <p:txBody>
          <a:bodyPr/>
          <a:lstStyle/>
          <a:p>
            <a:r>
              <a:rPr lang="es-ES" dirty="0"/>
              <a:t>Resultados caso 1</a:t>
            </a:r>
          </a:p>
        </p:txBody>
      </p:sp>
      <p:cxnSp>
        <p:nvCxnSpPr>
          <p:cNvPr id="4" name="Conector recto de flecha 3">
            <a:extLst>
              <a:ext uri="{FF2B5EF4-FFF2-40B4-BE49-F238E27FC236}">
                <a16:creationId xmlns:a16="http://schemas.microsoft.com/office/drawing/2014/main" id="{4328F4E6-02DD-DEEA-70AF-F25B7423B372}"/>
              </a:ext>
            </a:extLst>
          </p:cNvPr>
          <p:cNvCxnSpPr>
            <a:cxnSpLocks/>
          </p:cNvCxnSpPr>
          <p:nvPr/>
        </p:nvCxnSpPr>
        <p:spPr>
          <a:xfrm>
            <a:off x="3507517" y="2140395"/>
            <a:ext cx="439256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14835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6B3F-6D14-FB06-217B-56874018BF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1767C40-1378-C077-5274-60A65C6DA821}"/>
              </a:ext>
            </a:extLst>
          </p:cNvPr>
          <p:cNvSpPr>
            <a:spLocks noGrp="1"/>
          </p:cNvSpPr>
          <p:nvPr>
            <p:ph type="title"/>
          </p:nvPr>
        </p:nvSpPr>
        <p:spPr>
          <a:xfrm>
            <a:off x="541058" y="211015"/>
            <a:ext cx="10412077" cy="640214"/>
          </a:xfrm>
        </p:spPr>
        <p:txBody>
          <a:bodyPr/>
          <a:lstStyle/>
          <a:p>
            <a:r>
              <a:rPr lang="es-ES" dirty="0"/>
              <a:t>Primeras experiencias en practica clínica real de </a:t>
            </a:r>
            <a:r>
              <a:rPr lang="es-ES" dirty="0" err="1"/>
              <a:t>lebrikizumab</a:t>
            </a:r>
            <a:r>
              <a:rPr lang="es-ES" dirty="0"/>
              <a:t> en DA grave</a:t>
            </a:r>
            <a:r>
              <a:rPr lang="es-ES" baseline="30000" dirty="0"/>
              <a:t>1</a:t>
            </a:r>
          </a:p>
        </p:txBody>
      </p:sp>
      <p:sp>
        <p:nvSpPr>
          <p:cNvPr id="17" name="CuadroTexto 16">
            <a:extLst>
              <a:ext uri="{FF2B5EF4-FFF2-40B4-BE49-F238E27FC236}">
                <a16:creationId xmlns:a16="http://schemas.microsoft.com/office/drawing/2014/main" id="{8C98B462-B792-ACBE-E61E-3950DA83B4DC}"/>
              </a:ext>
            </a:extLst>
          </p:cNvPr>
          <p:cNvSpPr txBox="1"/>
          <p:nvPr/>
        </p:nvSpPr>
        <p:spPr>
          <a:xfrm>
            <a:off x="1336634" y="6203353"/>
            <a:ext cx="9304902" cy="307777"/>
          </a:xfrm>
          <a:prstGeom prst="rect">
            <a:avLst/>
          </a:prstGeom>
          <a:noFill/>
        </p:spPr>
        <p:txBody>
          <a:bodyPr wrap="square" rtlCol="0">
            <a:spAutoFit/>
          </a:bodyPr>
          <a:lstStyle/>
          <a:p>
            <a:r>
              <a:rPr lang="es-ES" sz="700" b="1" dirty="0">
                <a:solidFill>
                  <a:srgbClr val="646464"/>
                </a:solidFill>
              </a:rPr>
              <a:t>BSA</a:t>
            </a:r>
            <a:r>
              <a:rPr lang="es-ES" sz="700" dirty="0">
                <a:solidFill>
                  <a:srgbClr val="646464"/>
                </a:solidFill>
              </a:rPr>
              <a:t>: área de superficie de cuerpo;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EASI</a:t>
            </a:r>
            <a:r>
              <a:rPr lang="es-ES" sz="700" dirty="0">
                <a:solidFill>
                  <a:srgbClr val="646464"/>
                </a:solidFill>
              </a:rPr>
              <a:t>: índice de gravedad y área de eczema; </a:t>
            </a:r>
            <a:r>
              <a:rPr lang="es-ES" sz="700" b="1" dirty="0">
                <a:solidFill>
                  <a:srgbClr val="646464"/>
                </a:solidFill>
              </a:rPr>
              <a:t>IGA: </a:t>
            </a:r>
            <a:r>
              <a:rPr lang="es-ES" sz="700" dirty="0">
                <a:solidFill>
                  <a:srgbClr val="646464"/>
                </a:solidFill>
              </a:rPr>
              <a:t>evaluación global del investigador</a:t>
            </a:r>
            <a:r>
              <a:rPr lang="es-ES" sz="700" b="1" dirty="0">
                <a:solidFill>
                  <a:srgbClr val="646464"/>
                </a:solidFill>
              </a:rPr>
              <a:t>; PP-NRS</a:t>
            </a:r>
            <a:r>
              <a:rPr lang="es-ES" sz="700" dirty="0">
                <a:solidFill>
                  <a:srgbClr val="646464"/>
                </a:solidFill>
              </a:rPr>
              <a:t>: Escala numérica del prurito máximo; </a:t>
            </a:r>
            <a:r>
              <a:rPr lang="es-ES" sz="700" b="1" dirty="0">
                <a:solidFill>
                  <a:srgbClr val="646464"/>
                </a:solidFill>
              </a:rPr>
              <a:t>SCORAD: </a:t>
            </a:r>
            <a:r>
              <a:rPr lang="es-ES" sz="700" i="1" dirty="0" err="1">
                <a:solidFill>
                  <a:srgbClr val="646464"/>
                </a:solidFill>
              </a:rPr>
              <a:t>SCORing</a:t>
            </a:r>
            <a:r>
              <a:rPr lang="es-ES" sz="700" i="1" dirty="0">
                <a:solidFill>
                  <a:srgbClr val="646464"/>
                </a:solidFill>
              </a:rPr>
              <a:t> </a:t>
            </a:r>
            <a:r>
              <a:rPr lang="es-ES" sz="700" i="1" dirty="0" err="1">
                <a:solidFill>
                  <a:srgbClr val="646464"/>
                </a:solidFill>
              </a:rPr>
              <a:t>Atopic</a:t>
            </a:r>
            <a:r>
              <a:rPr lang="es-ES" sz="700" i="1" dirty="0">
                <a:solidFill>
                  <a:srgbClr val="646464"/>
                </a:solidFill>
              </a:rPr>
              <a:t> Dermatitis</a:t>
            </a:r>
          </a:p>
          <a:p>
            <a:r>
              <a:rPr lang="es-ES" sz="700" b="1" dirty="0">
                <a:solidFill>
                  <a:srgbClr val="646464"/>
                </a:solidFill>
              </a:rPr>
              <a:t>1. </a:t>
            </a:r>
            <a:r>
              <a:rPr lang="es-ES" sz="700" dirty="0">
                <a:solidFill>
                  <a:srgbClr val="646464"/>
                </a:solidFill>
              </a:rPr>
              <a:t> Armengol </a:t>
            </a:r>
            <a:r>
              <a:rPr lang="es-ES" sz="700" dirty="0" err="1">
                <a:solidFill>
                  <a:srgbClr val="646464"/>
                </a:solidFill>
              </a:rPr>
              <a:t>Gairí</a:t>
            </a:r>
            <a:r>
              <a:rPr lang="es-ES" sz="700" dirty="0">
                <a:solidFill>
                  <a:srgbClr val="646464"/>
                </a:solidFill>
              </a:rPr>
              <a:t> M, </a:t>
            </a:r>
            <a:r>
              <a:rPr lang="es-ES" sz="700" i="1" dirty="0">
                <a:solidFill>
                  <a:srgbClr val="646464"/>
                </a:solidFill>
              </a:rPr>
              <a:t>et al. </a:t>
            </a:r>
            <a:r>
              <a:rPr lang="es-ES" sz="700" dirty="0">
                <a:solidFill>
                  <a:srgbClr val="646464"/>
                </a:solidFill>
              </a:rPr>
              <a:t>Primeras experiencias en práctica clínica real de </a:t>
            </a:r>
            <a:r>
              <a:rPr lang="es-ES" sz="700" dirty="0" err="1">
                <a:solidFill>
                  <a:srgbClr val="646464"/>
                </a:solidFill>
              </a:rPr>
              <a:t>lebrikizumab</a:t>
            </a:r>
            <a:r>
              <a:rPr lang="es-ES" sz="700" dirty="0">
                <a:solidFill>
                  <a:srgbClr val="646464"/>
                </a:solidFill>
              </a:rPr>
              <a:t> en dermatitis atópica severa. 52º Congreso Nacional de Dermatología y Venereología (AEDV); 2025; Valencia, España; 7-10 mayo 2025.</a:t>
            </a:r>
          </a:p>
        </p:txBody>
      </p:sp>
      <p:sp>
        <p:nvSpPr>
          <p:cNvPr id="5" name="CuadroTexto 4">
            <a:extLst>
              <a:ext uri="{FF2B5EF4-FFF2-40B4-BE49-F238E27FC236}">
                <a16:creationId xmlns:a16="http://schemas.microsoft.com/office/drawing/2014/main" id="{FB414647-DE2A-F761-6AF9-3C4624AFE77E}"/>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sp>
        <p:nvSpPr>
          <p:cNvPr id="14" name="CuadroTexto 13">
            <a:extLst>
              <a:ext uri="{FF2B5EF4-FFF2-40B4-BE49-F238E27FC236}">
                <a16:creationId xmlns:a16="http://schemas.microsoft.com/office/drawing/2014/main" id="{434E30B3-039F-442B-E24A-B86D83533474}"/>
              </a:ext>
            </a:extLst>
          </p:cNvPr>
          <p:cNvSpPr txBox="1"/>
          <p:nvPr/>
        </p:nvSpPr>
        <p:spPr>
          <a:xfrm>
            <a:off x="2968301" y="4302577"/>
            <a:ext cx="6097554" cy="230832"/>
          </a:xfrm>
          <a:prstGeom prst="rect">
            <a:avLst/>
          </a:prstGeom>
          <a:noFill/>
        </p:spPr>
        <p:txBody>
          <a:bodyPr wrap="square">
            <a:spAutoFit/>
          </a:bodyPr>
          <a:lstStyle/>
          <a:p>
            <a:r>
              <a:rPr lang="es-ES" sz="900" b="1">
                <a:solidFill>
                  <a:schemeClr val="tx2"/>
                </a:solidFill>
                <a:latin typeface="Arial" panose="020B0604020202020204" pitchFamily="34" charset="0"/>
                <a:cs typeface="Arial" panose="020B0604020202020204" pitchFamily="34" charset="0"/>
              </a:rPr>
              <a:t>Figura 2</a:t>
            </a:r>
            <a:r>
              <a:rPr lang="es-ES" sz="900">
                <a:solidFill>
                  <a:schemeClr val="tx2"/>
                </a:solidFill>
                <a:latin typeface="Arial" panose="020B0604020202020204" pitchFamily="34" charset="0"/>
                <a:cs typeface="Arial" panose="020B0604020202020204" pitchFamily="34" charset="0"/>
              </a:rPr>
              <a:t>. Comparación de áreas afectadas pre y post-inicio de tratamiento con </a:t>
            </a:r>
            <a:r>
              <a:rPr lang="es-ES" sz="900" err="1">
                <a:solidFill>
                  <a:schemeClr val="tx2"/>
                </a:solidFill>
                <a:latin typeface="Arial" panose="020B0604020202020204" pitchFamily="34" charset="0"/>
                <a:cs typeface="Arial" panose="020B0604020202020204" pitchFamily="34" charset="0"/>
              </a:rPr>
              <a:t>lebrikizumab</a:t>
            </a:r>
            <a:r>
              <a:rPr lang="es-ES" sz="900">
                <a:solidFill>
                  <a:schemeClr val="tx2"/>
                </a:solidFill>
                <a:latin typeface="Arial" panose="020B0604020202020204" pitchFamily="34" charset="0"/>
                <a:cs typeface="Arial" panose="020B0604020202020204" pitchFamily="34" charset="0"/>
              </a:rPr>
              <a:t>.</a:t>
            </a:r>
          </a:p>
        </p:txBody>
      </p:sp>
      <p:graphicFrame>
        <p:nvGraphicFramePr>
          <p:cNvPr id="22" name="Tabla 21">
            <a:extLst>
              <a:ext uri="{FF2B5EF4-FFF2-40B4-BE49-F238E27FC236}">
                <a16:creationId xmlns:a16="http://schemas.microsoft.com/office/drawing/2014/main" id="{A246F56E-8668-DF23-5863-2F2FED6D17B6}"/>
              </a:ext>
            </a:extLst>
          </p:cNvPr>
          <p:cNvGraphicFramePr>
            <a:graphicFrameLocks noGrp="1"/>
          </p:cNvGraphicFramePr>
          <p:nvPr>
            <p:extLst>
              <p:ext uri="{D42A27DB-BD31-4B8C-83A1-F6EECF244321}">
                <p14:modId xmlns:p14="http://schemas.microsoft.com/office/powerpoint/2010/main" val="3877627289"/>
              </p:ext>
            </p:extLst>
          </p:nvPr>
        </p:nvGraphicFramePr>
        <p:xfrm>
          <a:off x="557902" y="2004474"/>
          <a:ext cx="2208198" cy="2225272"/>
        </p:xfrm>
        <a:graphic>
          <a:graphicData uri="http://schemas.openxmlformats.org/drawingml/2006/table">
            <a:tbl>
              <a:tblPr firstRow="1" bandRow="1">
                <a:tableStyleId>{5C22544A-7EE6-4342-B048-85BDC9FD1C3A}</a:tableStyleId>
              </a:tblPr>
              <a:tblGrid>
                <a:gridCol w="854432">
                  <a:extLst>
                    <a:ext uri="{9D8B030D-6E8A-4147-A177-3AD203B41FA5}">
                      <a16:colId xmlns:a16="http://schemas.microsoft.com/office/drawing/2014/main" val="3616006650"/>
                    </a:ext>
                  </a:extLst>
                </a:gridCol>
                <a:gridCol w="750447">
                  <a:extLst>
                    <a:ext uri="{9D8B030D-6E8A-4147-A177-3AD203B41FA5}">
                      <a16:colId xmlns:a16="http://schemas.microsoft.com/office/drawing/2014/main" val="615263161"/>
                    </a:ext>
                  </a:extLst>
                </a:gridCol>
                <a:gridCol w="603319">
                  <a:extLst>
                    <a:ext uri="{9D8B030D-6E8A-4147-A177-3AD203B41FA5}">
                      <a16:colId xmlns:a16="http://schemas.microsoft.com/office/drawing/2014/main" val="2028991704"/>
                    </a:ext>
                  </a:extLst>
                </a:gridCol>
              </a:tblGrid>
              <a:tr h="317896">
                <a:tc>
                  <a:txBody>
                    <a:bodyPr/>
                    <a:lstStyle/>
                    <a:p>
                      <a:endParaRPr lang="es-ES" sz="1200"/>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gridSpan="2">
                  <a:txBody>
                    <a:bodyPr/>
                    <a:lstStyle/>
                    <a:p>
                      <a:pPr algn="ctr"/>
                      <a:r>
                        <a:rPr lang="es-ES" sz="1200">
                          <a:solidFill>
                            <a:schemeClr val="bg1"/>
                          </a:solidFill>
                        </a:rPr>
                        <a:t>Caso 2</a:t>
                      </a:r>
                    </a:p>
                  </a:txBody>
                  <a:tcPr anchor="ctr">
                    <a:lnL w="12700" cmpd="sng">
                      <a:noFill/>
                    </a:lnL>
                    <a:lnR w="12700" cmpd="sng">
                      <a:noFill/>
                    </a:lnR>
                    <a:lnT w="12700" cmpd="sng">
                      <a:noFill/>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s-ES" sz="1400"/>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866813768"/>
                  </a:ext>
                </a:extLst>
              </a:tr>
              <a:tr h="317896">
                <a:tc>
                  <a:txBody>
                    <a:bodyPr/>
                    <a:lstStyle/>
                    <a:p>
                      <a:endParaRPr lang="es-ES" sz="1200"/>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algn="ctr"/>
                      <a:r>
                        <a:rPr lang="es-ES" sz="1200">
                          <a:solidFill>
                            <a:schemeClr val="bg1"/>
                          </a:solidFill>
                        </a:rPr>
                        <a:t>Basal</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rPr>
                        <a:t>8 </a:t>
                      </a:r>
                      <a:r>
                        <a:rPr lang="es-ES" sz="1200" err="1">
                          <a:solidFill>
                            <a:schemeClr val="bg1"/>
                          </a:solidFill>
                        </a:rPr>
                        <a:t>sem</a:t>
                      </a:r>
                      <a:endParaRPr lang="es-ES" sz="1200">
                        <a:solidFill>
                          <a:schemeClr val="bg1"/>
                        </a:solidFill>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r>
                        <a:rPr lang="es-ES" sz="1200">
                          <a:solidFill>
                            <a:schemeClr val="accent1"/>
                          </a:solidFill>
                        </a:rPr>
                        <a:t>EASI</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22</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r>
                        <a:rPr lang="es-ES" sz="1200">
                          <a:solidFill>
                            <a:schemeClr val="accent1"/>
                          </a:solidFill>
                        </a:rPr>
                        <a:t>BSA (%)</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20</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12</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r>
                        <a:rPr lang="es-ES" sz="1200">
                          <a:solidFill>
                            <a:schemeClr val="accent1"/>
                          </a:solidFill>
                        </a:rPr>
                        <a:t>IGA</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3</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r>
                        <a:rPr lang="es-ES" sz="1200">
                          <a:solidFill>
                            <a:schemeClr val="accent1"/>
                          </a:solidFill>
                        </a:rPr>
                        <a:t>PP-NRS</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8</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4</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r>
                        <a:rPr lang="es-ES" sz="1200">
                          <a:solidFill>
                            <a:schemeClr val="accent1"/>
                          </a:solidFill>
                        </a:rPr>
                        <a:t>SCORAD</a:t>
                      </a:r>
                    </a:p>
                  </a:txBody>
                  <a:tcPr anchor="ctr">
                    <a:lnL w="12700" cmpd="sng">
                      <a:noFill/>
                    </a:lnL>
                    <a:lnR w="12700" cmpd="sng">
                      <a:noFill/>
                    </a:lnR>
                    <a:lnB w="12700" cmpd="sng">
                      <a:noFill/>
                    </a:lnB>
                    <a:solidFill>
                      <a:schemeClr val="accent1">
                        <a:lumMod val="20000"/>
                        <a:lumOff val="80000"/>
                      </a:schemeClr>
                    </a:solidFill>
                  </a:tcPr>
                </a:tc>
                <a:tc>
                  <a:txBody>
                    <a:bodyPr/>
                    <a:lstStyle/>
                    <a:p>
                      <a:pPr algn="ctr"/>
                      <a:r>
                        <a:rPr lang="es-ES" sz="1200" dirty="0">
                          <a:solidFill>
                            <a:schemeClr val="accent1"/>
                          </a:solidFill>
                        </a:rPr>
                        <a:t>48,2</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r>
                        <a:rPr lang="es-ES" sz="1200" dirty="0">
                          <a:solidFill>
                            <a:schemeClr val="accent1"/>
                          </a:solidFill>
                        </a:rPr>
                        <a:t>31,5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2432492795"/>
                  </a:ext>
                </a:extLst>
              </a:tr>
            </a:tbl>
          </a:graphicData>
        </a:graphic>
      </p:graphicFrame>
      <p:sp>
        <p:nvSpPr>
          <p:cNvPr id="16" name="CuadroTexto 15">
            <a:extLst>
              <a:ext uri="{FF2B5EF4-FFF2-40B4-BE49-F238E27FC236}">
                <a16:creationId xmlns:a16="http://schemas.microsoft.com/office/drawing/2014/main" id="{7D09ACBC-840E-79B9-38BA-1F09D38BD891}"/>
              </a:ext>
            </a:extLst>
          </p:cNvPr>
          <p:cNvSpPr txBox="1"/>
          <p:nvPr/>
        </p:nvSpPr>
        <p:spPr>
          <a:xfrm>
            <a:off x="3030097" y="2103856"/>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a:t>
            </a:r>
          </a:p>
        </p:txBody>
      </p:sp>
      <p:sp>
        <p:nvSpPr>
          <p:cNvPr id="23" name="Rectángulo redondeado 22">
            <a:extLst>
              <a:ext uri="{FF2B5EF4-FFF2-40B4-BE49-F238E27FC236}">
                <a16:creationId xmlns:a16="http://schemas.microsoft.com/office/drawing/2014/main" id="{83A0F2D7-FA96-54C3-87A6-0583CFEB589C}"/>
              </a:ext>
            </a:extLst>
          </p:cNvPr>
          <p:cNvSpPr/>
          <p:nvPr/>
        </p:nvSpPr>
        <p:spPr>
          <a:xfrm>
            <a:off x="2925670" y="2016734"/>
            <a:ext cx="8708428" cy="2213013"/>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5" name="CuadroTexto 24">
            <a:extLst>
              <a:ext uri="{FF2B5EF4-FFF2-40B4-BE49-F238E27FC236}">
                <a16:creationId xmlns:a16="http://schemas.microsoft.com/office/drawing/2014/main" id="{76060058-DF38-BDC2-5550-1B6F72B46B6E}"/>
              </a:ext>
            </a:extLst>
          </p:cNvPr>
          <p:cNvSpPr txBox="1"/>
          <p:nvPr/>
        </p:nvSpPr>
        <p:spPr>
          <a:xfrm>
            <a:off x="7651157" y="2103855"/>
            <a:ext cx="387845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8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26" name="Imagen 25">
            <a:extLst>
              <a:ext uri="{FF2B5EF4-FFF2-40B4-BE49-F238E27FC236}">
                <a16:creationId xmlns:a16="http://schemas.microsoft.com/office/drawing/2014/main" id="{A919CC1E-D1AA-8E36-FAB6-F8993194E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30097" y="2424392"/>
            <a:ext cx="1930145" cy="1683087"/>
          </a:xfrm>
          <a:prstGeom prst="rect">
            <a:avLst/>
          </a:prstGeom>
        </p:spPr>
      </p:pic>
      <p:pic>
        <p:nvPicPr>
          <p:cNvPr id="27" name="Imagen 26">
            <a:extLst>
              <a:ext uri="{FF2B5EF4-FFF2-40B4-BE49-F238E27FC236}">
                <a16:creationId xmlns:a16="http://schemas.microsoft.com/office/drawing/2014/main" id="{27461A45-2BDD-8281-4DC7-B81D7909E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8412" y="2424392"/>
            <a:ext cx="1930144" cy="1683086"/>
          </a:xfrm>
          <a:prstGeom prst="rect">
            <a:avLst/>
          </a:prstGeom>
        </p:spPr>
      </p:pic>
      <p:pic>
        <p:nvPicPr>
          <p:cNvPr id="28" name="Imagen 27">
            <a:extLst>
              <a:ext uri="{FF2B5EF4-FFF2-40B4-BE49-F238E27FC236}">
                <a16:creationId xmlns:a16="http://schemas.microsoft.com/office/drawing/2014/main" id="{347F490A-1598-F8AC-6519-4CA8855B75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51158" y="2424392"/>
            <a:ext cx="1930145" cy="1683087"/>
          </a:xfrm>
          <a:prstGeom prst="rect">
            <a:avLst/>
          </a:prstGeom>
        </p:spPr>
      </p:pic>
      <p:pic>
        <p:nvPicPr>
          <p:cNvPr id="29" name="Imagen 28">
            <a:extLst>
              <a:ext uri="{FF2B5EF4-FFF2-40B4-BE49-F238E27FC236}">
                <a16:creationId xmlns:a16="http://schemas.microsoft.com/office/drawing/2014/main" id="{5268660F-D614-4406-25EF-CD730F301B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99473" y="2424392"/>
            <a:ext cx="1930144" cy="1683086"/>
          </a:xfrm>
          <a:prstGeom prst="rect">
            <a:avLst/>
          </a:prstGeom>
        </p:spPr>
      </p:pic>
      <p:sp>
        <p:nvSpPr>
          <p:cNvPr id="31" name="CuadroTexto 30">
            <a:extLst>
              <a:ext uri="{FF2B5EF4-FFF2-40B4-BE49-F238E27FC236}">
                <a16:creationId xmlns:a16="http://schemas.microsoft.com/office/drawing/2014/main" id="{21B1095B-04CC-678B-3725-CF79600DF953}"/>
              </a:ext>
            </a:extLst>
          </p:cNvPr>
          <p:cNvSpPr txBox="1"/>
          <p:nvPr/>
        </p:nvSpPr>
        <p:spPr>
          <a:xfrm>
            <a:off x="557902" y="5178214"/>
            <a:ext cx="11076197" cy="746927"/>
          </a:xfrm>
          <a:prstGeom prst="roundRect">
            <a:avLst/>
          </a:prstGeom>
          <a:solidFill>
            <a:srgbClr val="CAF5A8">
              <a:alpha val="20000"/>
            </a:srgbClr>
          </a:solidFill>
          <a:ln w="38100">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600" dirty="0">
                <a:solidFill>
                  <a:srgbClr val="223469"/>
                </a:solidFill>
              </a:rPr>
              <a:t>En estos casos, </a:t>
            </a:r>
            <a:r>
              <a:rPr lang="es-ES" sz="1600" b="1" dirty="0">
                <a:solidFill>
                  <a:srgbClr val="223469"/>
                </a:solidFill>
              </a:rPr>
              <a:t>EBGLYSS</a:t>
            </a:r>
            <a:r>
              <a:rPr lang="es-ES" sz="1600" baseline="30000" dirty="0">
                <a:solidFill>
                  <a:srgbClr val="223469"/>
                </a:solidFill>
              </a:rPr>
              <a:t>®</a:t>
            </a:r>
            <a:r>
              <a:rPr lang="es-ES" sz="1600" dirty="0">
                <a:solidFill>
                  <a:srgbClr val="223469"/>
                </a:solidFill>
              </a:rPr>
              <a:t> produjo una rápida respuesta con una mejora del EASI media del 76% a las 7-8 semanas, sin efectos secundarios reseñables</a:t>
            </a:r>
            <a:r>
              <a:rPr lang="es-ES" sz="1600" baseline="30000" dirty="0">
                <a:solidFill>
                  <a:srgbClr val="223469"/>
                </a:solidFill>
              </a:rPr>
              <a:t>1</a:t>
            </a:r>
          </a:p>
        </p:txBody>
      </p:sp>
      <p:pic>
        <p:nvPicPr>
          <p:cNvPr id="39" name="Imagen 38" descr="Icono&#10;&#10;El contenido generado por IA puede ser incorrecto.">
            <a:extLst>
              <a:ext uri="{FF2B5EF4-FFF2-40B4-BE49-F238E27FC236}">
                <a16:creationId xmlns:a16="http://schemas.microsoft.com/office/drawing/2014/main" id="{ADF29207-1952-1372-4C1A-058B624F8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4098" y="3115284"/>
            <a:ext cx="291517" cy="291517"/>
          </a:xfrm>
          <a:prstGeom prst="rect">
            <a:avLst/>
          </a:prstGeom>
        </p:spPr>
      </p:pic>
      <p:cxnSp>
        <p:nvCxnSpPr>
          <p:cNvPr id="13" name="Conector recto de flecha 12">
            <a:extLst>
              <a:ext uri="{FF2B5EF4-FFF2-40B4-BE49-F238E27FC236}">
                <a16:creationId xmlns:a16="http://schemas.microsoft.com/office/drawing/2014/main" id="{9BD5EE71-B62C-411C-ECE9-94FF7979CDBD}"/>
              </a:ext>
            </a:extLst>
          </p:cNvPr>
          <p:cNvCxnSpPr/>
          <p:nvPr/>
        </p:nvCxnSpPr>
        <p:spPr>
          <a:xfrm>
            <a:off x="5534025" y="2255724"/>
            <a:ext cx="30194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3" name="Grupo 2">
            <a:extLst>
              <a:ext uri="{FF2B5EF4-FFF2-40B4-BE49-F238E27FC236}">
                <a16:creationId xmlns:a16="http://schemas.microsoft.com/office/drawing/2014/main" id="{B1522C4E-5806-C615-B5CC-CED2BFB08855}"/>
              </a:ext>
            </a:extLst>
          </p:cNvPr>
          <p:cNvGrpSpPr/>
          <p:nvPr/>
        </p:nvGrpSpPr>
        <p:grpSpPr>
          <a:xfrm>
            <a:off x="11047141" y="4417993"/>
            <a:ext cx="586957" cy="586066"/>
            <a:chOff x="11047141" y="4927947"/>
            <a:chExt cx="586957" cy="586066"/>
          </a:xfrm>
        </p:grpSpPr>
        <p:sp>
          <p:nvSpPr>
            <p:cNvPr id="4" name="Rectángulo: esquinas redondeadas 2">
              <a:hlinkClick r:id="rId7" action="ppaction://hlinksldjump"/>
              <a:extLst>
                <a:ext uri="{FF2B5EF4-FFF2-40B4-BE49-F238E27FC236}">
                  <a16:creationId xmlns:a16="http://schemas.microsoft.com/office/drawing/2014/main" id="{9F792892-53C4-D61A-18E0-4CCA98D504A7}"/>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dirty="0"/>
            </a:p>
          </p:txBody>
        </p:sp>
        <p:pic>
          <p:nvPicPr>
            <p:cNvPr id="6" name="Imagen 5">
              <a:extLst>
                <a:ext uri="{FF2B5EF4-FFF2-40B4-BE49-F238E27FC236}">
                  <a16:creationId xmlns:a16="http://schemas.microsoft.com/office/drawing/2014/main" id="{12902AA6-8DA7-0DB1-7ED3-4733E58EE4B1}"/>
                </a:ext>
              </a:extLst>
            </p:cNvPr>
            <p:cNvPicPr>
              <a:picLocks noChangeAspect="1"/>
            </p:cNvPicPr>
            <p:nvPr/>
          </p:nvPicPr>
          <p:blipFill>
            <a:blip r:embed="rId8"/>
            <a:srcRect l="1" r="6656" b="6485"/>
            <a:stretch>
              <a:fillRect/>
            </a:stretch>
          </p:blipFill>
          <p:spPr>
            <a:xfrm>
              <a:off x="11222358" y="5095284"/>
              <a:ext cx="262412" cy="262895"/>
            </a:xfrm>
            <a:prstGeom prst="rect">
              <a:avLst/>
            </a:prstGeom>
          </p:spPr>
        </p:pic>
      </p:grpSp>
    </p:spTree>
    <p:extLst>
      <p:ext uri="{BB962C8B-B14F-4D97-AF65-F5344CB8AC3E}">
        <p14:creationId xmlns:p14="http://schemas.microsoft.com/office/powerpoint/2010/main" val="32278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28111-8349-3527-558A-BF31E4642449}"/>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6E088754-9BDD-231D-43BF-F8F50186A98F}"/>
              </a:ext>
            </a:extLst>
          </p:cNvPr>
          <p:cNvSpPr txBox="1"/>
          <p:nvPr/>
        </p:nvSpPr>
        <p:spPr>
          <a:xfrm>
            <a:off x="1391198" y="6245362"/>
            <a:ext cx="9177716" cy="200055"/>
          </a:xfrm>
          <a:prstGeom prst="rect">
            <a:avLst/>
          </a:prstGeom>
          <a:noFill/>
        </p:spPr>
        <p:txBody>
          <a:bodyPr wrap="square" rtlCol="0">
            <a:spAutoFit/>
          </a:bodyPr>
          <a:lstStyle/>
          <a:p>
            <a:r>
              <a:rPr lang="es-ES" sz="700" b="1" dirty="0">
                <a:solidFill>
                  <a:srgbClr val="646464"/>
                </a:solidFill>
              </a:rPr>
              <a:t>1. </a:t>
            </a:r>
            <a:r>
              <a:rPr lang="es-ES" sz="700" dirty="0">
                <a:solidFill>
                  <a:srgbClr val="646464"/>
                </a:solidFill>
              </a:rPr>
              <a:t> Armengol </a:t>
            </a:r>
            <a:r>
              <a:rPr lang="es-ES" sz="700" dirty="0" err="1">
                <a:solidFill>
                  <a:srgbClr val="646464"/>
                </a:solidFill>
              </a:rPr>
              <a:t>Gairí</a:t>
            </a:r>
            <a:r>
              <a:rPr lang="es-ES" sz="700" dirty="0">
                <a:solidFill>
                  <a:srgbClr val="646464"/>
                </a:solidFill>
              </a:rPr>
              <a:t> M, </a:t>
            </a:r>
            <a:r>
              <a:rPr lang="es-ES" sz="700" i="1" dirty="0">
                <a:solidFill>
                  <a:srgbClr val="646464"/>
                </a:solidFill>
              </a:rPr>
              <a:t>et al</a:t>
            </a:r>
            <a:r>
              <a:rPr lang="es-ES" sz="700" dirty="0">
                <a:solidFill>
                  <a:srgbClr val="646464"/>
                </a:solidFill>
              </a:rPr>
              <a:t>. Primeras experiencias en práctica clínica real de </a:t>
            </a:r>
            <a:r>
              <a:rPr lang="es-ES" sz="700" dirty="0" err="1">
                <a:solidFill>
                  <a:srgbClr val="646464"/>
                </a:solidFill>
              </a:rPr>
              <a:t>lebrikizumab</a:t>
            </a:r>
            <a:r>
              <a:rPr lang="es-ES" sz="700" dirty="0">
                <a:solidFill>
                  <a:srgbClr val="646464"/>
                </a:solidFill>
              </a:rPr>
              <a:t> en dermatitis atópica severa. 52º Congreso Nacional de Dermatología y Venereología (AEDV); 2025; Valencia, España; 7-10 mayo 2025.</a:t>
            </a:r>
          </a:p>
        </p:txBody>
      </p:sp>
      <p:sp>
        <p:nvSpPr>
          <p:cNvPr id="6" name="Título 5">
            <a:extLst>
              <a:ext uri="{FF2B5EF4-FFF2-40B4-BE49-F238E27FC236}">
                <a16:creationId xmlns:a16="http://schemas.microsoft.com/office/drawing/2014/main" id="{D826BFAD-58FB-0042-5E19-93F47BE635E5}"/>
              </a:ext>
            </a:extLst>
          </p:cNvPr>
          <p:cNvSpPr>
            <a:spLocks noGrp="1"/>
          </p:cNvSpPr>
          <p:nvPr>
            <p:ph type="title"/>
          </p:nvPr>
        </p:nvSpPr>
        <p:spPr/>
        <p:txBody>
          <a:bodyPr/>
          <a:lstStyle/>
          <a:p>
            <a:r>
              <a:rPr lang="es-ES" dirty="0"/>
              <a:t>Resultados caso 2</a:t>
            </a:r>
          </a:p>
        </p:txBody>
      </p:sp>
      <p:sp>
        <p:nvSpPr>
          <p:cNvPr id="15" name="CuadroTexto 14">
            <a:extLst>
              <a:ext uri="{FF2B5EF4-FFF2-40B4-BE49-F238E27FC236}">
                <a16:creationId xmlns:a16="http://schemas.microsoft.com/office/drawing/2014/main" id="{4790E68A-24F1-DC1E-3DA9-8719801D6481}"/>
              </a:ext>
            </a:extLst>
          </p:cNvPr>
          <p:cNvSpPr txBox="1"/>
          <p:nvPr/>
        </p:nvSpPr>
        <p:spPr>
          <a:xfrm>
            <a:off x="632707" y="1991910"/>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a:t>
            </a:r>
          </a:p>
        </p:txBody>
      </p:sp>
      <p:sp>
        <p:nvSpPr>
          <p:cNvPr id="18" name="Rectángulo redondeado 17">
            <a:extLst>
              <a:ext uri="{FF2B5EF4-FFF2-40B4-BE49-F238E27FC236}">
                <a16:creationId xmlns:a16="http://schemas.microsoft.com/office/drawing/2014/main" id="{99CB6646-C26A-CFC7-E242-C173DD6FBC72}"/>
              </a:ext>
            </a:extLst>
          </p:cNvPr>
          <p:cNvSpPr/>
          <p:nvPr/>
        </p:nvSpPr>
        <p:spPr>
          <a:xfrm>
            <a:off x="541058" y="1742212"/>
            <a:ext cx="11024994" cy="3381724"/>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9" name="CuadroTexto 18">
            <a:extLst>
              <a:ext uri="{FF2B5EF4-FFF2-40B4-BE49-F238E27FC236}">
                <a16:creationId xmlns:a16="http://schemas.microsoft.com/office/drawing/2014/main" id="{D88A41E5-5549-AC63-EC03-1D9220DCCA45}"/>
              </a:ext>
            </a:extLst>
          </p:cNvPr>
          <p:cNvSpPr txBox="1"/>
          <p:nvPr/>
        </p:nvSpPr>
        <p:spPr>
          <a:xfrm>
            <a:off x="6307254" y="1991909"/>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8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56319BAF-A410-CA96-8694-F2BB5222D4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5948" y="2427810"/>
            <a:ext cx="2575481" cy="2245819"/>
          </a:xfrm>
          <a:prstGeom prst="rect">
            <a:avLst/>
          </a:prstGeom>
        </p:spPr>
      </p:pic>
      <p:pic>
        <p:nvPicPr>
          <p:cNvPr id="21" name="Imagen 20">
            <a:extLst>
              <a:ext uri="{FF2B5EF4-FFF2-40B4-BE49-F238E27FC236}">
                <a16:creationId xmlns:a16="http://schemas.microsoft.com/office/drawing/2014/main" id="{22E832E3-67EB-BC74-08B9-D0EE07975B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17906" y="2427806"/>
            <a:ext cx="2575481" cy="2245820"/>
          </a:xfrm>
          <a:prstGeom prst="rect">
            <a:avLst/>
          </a:prstGeom>
        </p:spPr>
      </p:pic>
      <p:pic>
        <p:nvPicPr>
          <p:cNvPr id="22" name="Imagen 21">
            <a:extLst>
              <a:ext uri="{FF2B5EF4-FFF2-40B4-BE49-F238E27FC236}">
                <a16:creationId xmlns:a16="http://schemas.microsoft.com/office/drawing/2014/main" id="{70DF8147-2D75-4E51-ABA5-F9165C05AF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07254" y="2427806"/>
            <a:ext cx="2575481" cy="2245819"/>
          </a:xfrm>
          <a:prstGeom prst="rect">
            <a:avLst/>
          </a:prstGeom>
        </p:spPr>
      </p:pic>
      <p:pic>
        <p:nvPicPr>
          <p:cNvPr id="24" name="Imagen 23">
            <a:extLst>
              <a:ext uri="{FF2B5EF4-FFF2-40B4-BE49-F238E27FC236}">
                <a16:creationId xmlns:a16="http://schemas.microsoft.com/office/drawing/2014/main" id="{98344C82-B392-C51E-B3CF-65A3999183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99211" y="2427807"/>
            <a:ext cx="2575482" cy="2245820"/>
          </a:xfrm>
          <a:prstGeom prst="rect">
            <a:avLst/>
          </a:prstGeom>
        </p:spPr>
      </p:pic>
      <p:pic>
        <p:nvPicPr>
          <p:cNvPr id="30" name="Imagen 29" descr="Icono&#10;&#10;El contenido generado por IA puede ser incorrecto.">
            <a:extLst>
              <a:ext uri="{FF2B5EF4-FFF2-40B4-BE49-F238E27FC236}">
                <a16:creationId xmlns:a16="http://schemas.microsoft.com/office/drawing/2014/main" id="{1F45B468-B2AE-1631-1725-5523509B7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747" y="3541203"/>
            <a:ext cx="291517" cy="291517"/>
          </a:xfrm>
          <a:prstGeom prst="rect">
            <a:avLst/>
          </a:prstGeom>
        </p:spPr>
      </p:pic>
      <p:sp>
        <p:nvSpPr>
          <p:cNvPr id="31" name="CuadroTexto 30">
            <a:extLst>
              <a:ext uri="{FF2B5EF4-FFF2-40B4-BE49-F238E27FC236}">
                <a16:creationId xmlns:a16="http://schemas.microsoft.com/office/drawing/2014/main" id="{58AE792C-6618-40D1-CCDD-F81A4C86C937}"/>
              </a:ext>
            </a:extLst>
          </p:cNvPr>
          <p:cNvSpPr txBox="1"/>
          <p:nvPr/>
        </p:nvSpPr>
        <p:spPr>
          <a:xfrm>
            <a:off x="632707" y="4783359"/>
            <a:ext cx="6097554" cy="230832"/>
          </a:xfrm>
          <a:prstGeom prst="rect">
            <a:avLst/>
          </a:prstGeom>
          <a:noFill/>
        </p:spPr>
        <p:txBody>
          <a:bodyPr wrap="square">
            <a:spAutoFit/>
          </a:bodyPr>
          <a:lstStyle/>
          <a:p>
            <a:r>
              <a:rPr lang="es-ES" sz="900" b="1" dirty="0">
                <a:solidFill>
                  <a:schemeClr val="tx2"/>
                </a:solidFill>
                <a:latin typeface="Arial" panose="020B0604020202020204" pitchFamily="34" charset="0"/>
                <a:cs typeface="Arial" panose="020B0604020202020204" pitchFamily="34" charset="0"/>
              </a:rPr>
              <a:t>Figura 2</a:t>
            </a:r>
            <a:r>
              <a:rPr lang="es-ES" sz="900" dirty="0">
                <a:solidFill>
                  <a:schemeClr val="tx2"/>
                </a:solidFill>
                <a:latin typeface="Arial" panose="020B0604020202020204" pitchFamily="34" charset="0"/>
                <a:cs typeface="Arial" panose="020B0604020202020204" pitchFamily="34" charset="0"/>
              </a:rPr>
              <a:t>. Comparación de áreas afectadas pre y post-inicio de tratamiento con </a:t>
            </a:r>
            <a:r>
              <a:rPr lang="es-ES" sz="900" dirty="0" err="1">
                <a:solidFill>
                  <a:schemeClr val="tx2"/>
                </a:solidFill>
                <a:latin typeface="Arial" panose="020B0604020202020204" pitchFamily="34" charset="0"/>
                <a:cs typeface="Arial" panose="020B0604020202020204" pitchFamily="34" charset="0"/>
              </a:rPr>
              <a:t>lebrikizumab</a:t>
            </a:r>
            <a:r>
              <a:rPr lang="es-ES" sz="900" dirty="0">
                <a:solidFill>
                  <a:schemeClr val="tx2"/>
                </a:solidFill>
                <a:latin typeface="Arial" panose="020B0604020202020204" pitchFamily="34" charset="0"/>
                <a:cs typeface="Arial" panose="020B0604020202020204" pitchFamily="34" charset="0"/>
              </a:rPr>
              <a:t>.</a:t>
            </a:r>
          </a:p>
        </p:txBody>
      </p:sp>
      <p:cxnSp>
        <p:nvCxnSpPr>
          <p:cNvPr id="36" name="Conector recto de flecha 35">
            <a:extLst>
              <a:ext uri="{FF2B5EF4-FFF2-40B4-BE49-F238E27FC236}">
                <a16:creationId xmlns:a16="http://schemas.microsoft.com/office/drawing/2014/main" id="{7BBD90E0-3D45-C520-2C4A-E0C2FFF62126}"/>
              </a:ext>
            </a:extLst>
          </p:cNvPr>
          <p:cNvCxnSpPr>
            <a:cxnSpLocks/>
          </p:cNvCxnSpPr>
          <p:nvPr/>
        </p:nvCxnSpPr>
        <p:spPr>
          <a:xfrm>
            <a:off x="3507517" y="2140395"/>
            <a:ext cx="439256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46468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6AAE-1565-A31D-9B4E-58D88BCF2A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489F8B1-10D1-EEDD-E3A7-0D0FE9FC0DD6}"/>
              </a:ext>
            </a:extLst>
          </p:cNvPr>
          <p:cNvSpPr>
            <a:spLocks noGrp="1"/>
          </p:cNvSpPr>
          <p:nvPr>
            <p:ph type="title"/>
          </p:nvPr>
        </p:nvSpPr>
        <p:spPr/>
        <p:txBody>
          <a:bodyPr/>
          <a:lstStyle/>
          <a:p>
            <a:r>
              <a:rPr lang="es-ES"/>
              <a:t>SERIES DE PACIENTES</a:t>
            </a:r>
          </a:p>
        </p:txBody>
      </p:sp>
    </p:spTree>
    <p:extLst>
      <p:ext uri="{BB962C8B-B14F-4D97-AF65-F5344CB8AC3E}">
        <p14:creationId xmlns:p14="http://schemas.microsoft.com/office/powerpoint/2010/main" val="2303333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1788-C920-42B1-8D4A-92815F04A4E6}"/>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D218BF7-11CC-D164-5C1D-9391BF3165C2}"/>
              </a:ext>
            </a:extLst>
          </p:cNvPr>
          <p:cNvSpPr>
            <a:spLocks noGrp="1"/>
          </p:cNvSpPr>
          <p:nvPr>
            <p:ph type="title"/>
          </p:nvPr>
        </p:nvSpPr>
        <p:spPr/>
        <p:txBody>
          <a:bodyPr/>
          <a:lstStyle/>
          <a:p>
            <a:r>
              <a:rPr lang="es-ES" dirty="0"/>
              <a:t>Primeras experiencias con </a:t>
            </a:r>
            <a:r>
              <a:rPr lang="es-ES" dirty="0" err="1"/>
              <a:t>lebrikizumab</a:t>
            </a:r>
            <a:r>
              <a:rPr lang="es-ES" dirty="0"/>
              <a:t> en</a:t>
            </a:r>
            <a:br>
              <a:rPr lang="es-ES" dirty="0"/>
            </a:br>
            <a:r>
              <a:rPr lang="es-ES" dirty="0"/>
              <a:t>dermatitis atópica: una serie de casos</a:t>
            </a:r>
            <a:br>
              <a:rPr lang="es-ES" dirty="0"/>
            </a:br>
            <a:br>
              <a:rPr lang="es-ES" dirty="0"/>
            </a:br>
            <a:r>
              <a:rPr lang="es-ES" sz="1800" b="0" dirty="0"/>
              <a:t>Santos Alarcón S, </a:t>
            </a:r>
            <a:r>
              <a:rPr lang="es-ES" sz="1800" b="0" i="1" dirty="0"/>
              <a:t>et al. </a:t>
            </a:r>
            <a:r>
              <a:rPr lang="es-ES" sz="1800" b="0" dirty="0"/>
              <a:t>Hospital Virgen de los Lirios, Alcoy (Alicante)</a:t>
            </a:r>
            <a:endParaRPr lang="es-ES" dirty="0"/>
          </a:p>
        </p:txBody>
      </p:sp>
    </p:spTree>
    <p:extLst>
      <p:ext uri="{BB962C8B-B14F-4D97-AF65-F5344CB8AC3E}">
        <p14:creationId xmlns:p14="http://schemas.microsoft.com/office/powerpoint/2010/main" val="2541619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2212D-85B6-1490-1765-90A7FFE4005D}"/>
            </a:ext>
          </a:extLst>
        </p:cNvPr>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67D648E5-7138-0B82-A223-A3E930E7D66D}"/>
              </a:ext>
            </a:extLst>
          </p:cNvPr>
          <p:cNvSpPr/>
          <p:nvPr/>
        </p:nvSpPr>
        <p:spPr>
          <a:xfrm>
            <a:off x="427388" y="1342805"/>
            <a:ext cx="2399895" cy="3460423"/>
          </a:xfrm>
          <a:prstGeom prst="roundRect">
            <a:avLst>
              <a:gd name="adj" fmla="val 7867"/>
            </a:avLst>
          </a:prstGeom>
          <a:solidFill>
            <a:srgbClr val="CAF5A8">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2A2298B8-DAD5-C801-1400-3947FD739436}"/>
              </a:ext>
            </a:extLst>
          </p:cNvPr>
          <p:cNvSpPr txBox="1"/>
          <p:nvPr/>
        </p:nvSpPr>
        <p:spPr>
          <a:xfrm>
            <a:off x="1455266" y="6169415"/>
            <a:ext cx="9177716" cy="307777"/>
          </a:xfrm>
          <a:prstGeom prst="rect">
            <a:avLst/>
          </a:prstGeom>
          <a:noFill/>
        </p:spPr>
        <p:txBody>
          <a:bodyPr wrap="square" rtlCol="0">
            <a:spAutoFit/>
          </a:bodyPr>
          <a:lstStyle/>
          <a:p>
            <a:r>
              <a:rPr lang="es-ES" sz="700" b="1" dirty="0">
                <a:solidFill>
                  <a:srgbClr val="646464"/>
                </a:solidFill>
              </a:rPr>
              <a:t>DA: </a:t>
            </a:r>
            <a:r>
              <a:rPr lang="es-ES" sz="700" dirty="0">
                <a:solidFill>
                  <a:srgbClr val="646464"/>
                </a:solidFill>
              </a:rPr>
              <a:t>dermatitis atópica.</a:t>
            </a:r>
          </a:p>
          <a:p>
            <a:r>
              <a:rPr lang="es-ES" sz="700" b="1" dirty="0">
                <a:solidFill>
                  <a:srgbClr val="646464"/>
                </a:solidFill>
              </a:rPr>
              <a:t>1. </a:t>
            </a:r>
            <a:r>
              <a:rPr lang="es-ES" sz="700" dirty="0">
                <a:solidFill>
                  <a:srgbClr val="646464"/>
                </a:solidFill>
              </a:rPr>
              <a:t>Santos S, Guillén S, Bou L, </a:t>
            </a:r>
            <a:r>
              <a:rPr lang="es-ES" sz="700" i="1" dirty="0">
                <a:solidFill>
                  <a:srgbClr val="646464"/>
                </a:solidFill>
              </a:rPr>
              <a:t>et al. </a:t>
            </a:r>
            <a:r>
              <a:rPr lang="es-ES" sz="700" dirty="0">
                <a:solidFill>
                  <a:srgbClr val="646464"/>
                </a:solidFill>
              </a:rPr>
              <a:t>Primeras experiencias con </a:t>
            </a:r>
            <a:r>
              <a:rPr lang="es-ES" sz="700" dirty="0" err="1">
                <a:solidFill>
                  <a:srgbClr val="646464"/>
                </a:solidFill>
              </a:rPr>
              <a:t>lebrikizumab</a:t>
            </a:r>
            <a:r>
              <a:rPr lang="es-ES" sz="700" dirty="0">
                <a:solidFill>
                  <a:srgbClr val="646464"/>
                </a:solidFill>
              </a:rPr>
              <a:t> en dermatitis atópica: una serie de casos. Póster presentado en el 52 Congreso AEDV; Mayo 07-10, 2025; Valencia, España</a:t>
            </a:r>
          </a:p>
        </p:txBody>
      </p:sp>
      <p:sp>
        <p:nvSpPr>
          <p:cNvPr id="3" name="Título 2">
            <a:extLst>
              <a:ext uri="{FF2B5EF4-FFF2-40B4-BE49-F238E27FC236}">
                <a16:creationId xmlns:a16="http://schemas.microsoft.com/office/drawing/2014/main" id="{B7C83A06-E22B-7DE0-02F7-4C57383FB118}"/>
              </a:ext>
            </a:extLst>
          </p:cNvPr>
          <p:cNvSpPr>
            <a:spLocks noGrp="1"/>
          </p:cNvSpPr>
          <p:nvPr>
            <p:ph type="title"/>
          </p:nvPr>
        </p:nvSpPr>
        <p:spPr>
          <a:xfrm>
            <a:off x="541057" y="211012"/>
            <a:ext cx="11030519" cy="640214"/>
          </a:xfrm>
        </p:spPr>
        <p:txBody>
          <a:bodyPr/>
          <a:lstStyle/>
          <a:p>
            <a:r>
              <a:rPr lang="es-ES" dirty="0"/>
              <a:t>Primeras experiencias con </a:t>
            </a:r>
            <a:r>
              <a:rPr lang="es-ES" dirty="0" err="1"/>
              <a:t>lebrikizumab</a:t>
            </a:r>
            <a:r>
              <a:rPr lang="es-ES" dirty="0"/>
              <a:t> en dermatitis atópica: una serie de casos</a:t>
            </a:r>
            <a:r>
              <a:rPr lang="es-ES" baseline="30000" dirty="0"/>
              <a:t>1</a:t>
            </a:r>
          </a:p>
        </p:txBody>
      </p:sp>
      <p:graphicFrame>
        <p:nvGraphicFramePr>
          <p:cNvPr id="12" name="Tabla 11">
            <a:extLst>
              <a:ext uri="{FF2B5EF4-FFF2-40B4-BE49-F238E27FC236}">
                <a16:creationId xmlns:a16="http://schemas.microsoft.com/office/drawing/2014/main" id="{A7183085-74D2-3287-830D-827DB3B7A410}"/>
              </a:ext>
            </a:extLst>
          </p:cNvPr>
          <p:cNvGraphicFramePr>
            <a:graphicFrameLocks noGrp="1"/>
          </p:cNvGraphicFramePr>
          <p:nvPr>
            <p:extLst>
              <p:ext uri="{D42A27DB-BD31-4B8C-83A1-F6EECF244321}">
                <p14:modId xmlns:p14="http://schemas.microsoft.com/office/powerpoint/2010/main" val="3081894937"/>
              </p:ext>
            </p:extLst>
          </p:nvPr>
        </p:nvGraphicFramePr>
        <p:xfrm>
          <a:off x="3049915" y="1806847"/>
          <a:ext cx="2771102" cy="3782955"/>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2576571"/>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chemeClr val="bg1"/>
                          </a:solidFill>
                          <a:latin typeface="Arial" panose="020B0604020202020204" pitchFamily="34" charset="0"/>
                          <a:cs typeface="Arial" panose="020B0604020202020204" pitchFamily="34" charset="0"/>
                        </a:rPr>
                        <a:t>Datos antropométricos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Mujeres</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6 (75,00)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Edad (años), media (DE)</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32,37 (16,34)</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IMC, (Kg/m2) media (DE)</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25,95 (6,76)</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solidFill>
                            <a:schemeClr val="bg1"/>
                          </a:solidFill>
                          <a:latin typeface="Arial" panose="020B0604020202020204" pitchFamily="34" charset="0"/>
                          <a:cs typeface="Arial" panose="020B0604020202020204" pitchFamily="34" charset="0"/>
                        </a:rPr>
                        <a:t>Comorbilidades</a:t>
                      </a:r>
                    </a:p>
                  </a:txBody>
                  <a:tcPr marL="36000" marR="36000"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599539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Habito tabáquico</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7757845"/>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Hipertensión</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Diabetes</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Dislipemia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Síndrome Metabólico</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Trastorno Ansioso</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Trastorno Depresivo</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Eventos Cardiovasculares</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Neoplasia previa</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rgbClr val="7945B8">
                        <a:alpha val="10980"/>
                      </a:srgbClr>
                    </a:solidFill>
                  </a:tcPr>
                </a:tc>
                <a:tc>
                  <a:txBody>
                    <a:bodyPr/>
                    <a:lstStyle/>
                    <a:p>
                      <a:pPr algn="ctr">
                        <a:buNone/>
                      </a:pPr>
                      <a:r>
                        <a:rPr lang="es-ES" sz="1000" b="0" dirty="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53055889"/>
                  </a:ext>
                </a:extLst>
              </a:tr>
            </a:tbl>
          </a:graphicData>
        </a:graphic>
      </p:graphicFrame>
      <p:sp>
        <p:nvSpPr>
          <p:cNvPr id="13" name="CuadroTexto 12">
            <a:extLst>
              <a:ext uri="{FF2B5EF4-FFF2-40B4-BE49-F238E27FC236}">
                <a16:creationId xmlns:a16="http://schemas.microsoft.com/office/drawing/2014/main" id="{37AF0A9A-D8E9-6878-F574-0E20479FC65E}"/>
              </a:ext>
            </a:extLst>
          </p:cNvPr>
          <p:cNvSpPr txBox="1"/>
          <p:nvPr/>
        </p:nvSpPr>
        <p:spPr>
          <a:xfrm>
            <a:off x="3066758" y="1342805"/>
            <a:ext cx="8504819" cy="338554"/>
          </a:xfrm>
          <a:prstGeom prst="rect">
            <a:avLst/>
          </a:prstGeom>
          <a:solidFill>
            <a:srgbClr val="7A45B8"/>
          </a:solidFill>
          <a:ln>
            <a:noFill/>
          </a:ln>
        </p:spPr>
        <p:txBody>
          <a:bodyPr wrap="square">
            <a:spAutoFit/>
          </a:bodyPr>
          <a:lstStyle/>
          <a:p>
            <a:pPr algn="ctr"/>
            <a:r>
              <a:rPr lang="pt-BR" sz="1600">
                <a:solidFill>
                  <a:schemeClr val="bg1"/>
                </a:solidFill>
              </a:rPr>
              <a:t>Características </a:t>
            </a:r>
            <a:r>
              <a:rPr lang="pt-BR" sz="1600" err="1">
                <a:solidFill>
                  <a:schemeClr val="bg1"/>
                </a:solidFill>
              </a:rPr>
              <a:t>basales</a:t>
            </a:r>
            <a:r>
              <a:rPr lang="pt-BR" sz="1600">
                <a:solidFill>
                  <a:schemeClr val="bg1"/>
                </a:solidFill>
              </a:rPr>
              <a:t> de </a:t>
            </a:r>
            <a:r>
              <a:rPr lang="pt-BR" sz="1600" err="1">
                <a:solidFill>
                  <a:schemeClr val="bg1"/>
                </a:solidFill>
              </a:rPr>
              <a:t>los</a:t>
            </a:r>
            <a:r>
              <a:rPr lang="pt-BR" sz="1600">
                <a:solidFill>
                  <a:schemeClr val="bg1"/>
                </a:solidFill>
              </a:rPr>
              <a:t> pacientes</a:t>
            </a:r>
          </a:p>
        </p:txBody>
      </p:sp>
      <p:graphicFrame>
        <p:nvGraphicFramePr>
          <p:cNvPr id="14" name="Tabla 13">
            <a:extLst>
              <a:ext uri="{FF2B5EF4-FFF2-40B4-BE49-F238E27FC236}">
                <a16:creationId xmlns:a16="http://schemas.microsoft.com/office/drawing/2014/main" id="{7C6C8B14-0B6C-373E-5FC6-71A1462D8F87}"/>
              </a:ext>
            </a:extLst>
          </p:cNvPr>
          <p:cNvGraphicFramePr>
            <a:graphicFrameLocks noGrp="1"/>
          </p:cNvGraphicFramePr>
          <p:nvPr>
            <p:extLst>
              <p:ext uri="{D42A27DB-BD31-4B8C-83A1-F6EECF244321}">
                <p14:modId xmlns:p14="http://schemas.microsoft.com/office/powerpoint/2010/main" val="2712704133"/>
              </p:ext>
            </p:extLst>
          </p:nvPr>
        </p:nvGraphicFramePr>
        <p:xfrm>
          <a:off x="5925195" y="1806847"/>
          <a:ext cx="2771102" cy="3288001"/>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12700" cmpd="sng">
                      <a:noFill/>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0437730"/>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err="1">
                          <a:solidFill>
                            <a:schemeClr val="bg1"/>
                          </a:solidFill>
                          <a:latin typeface="Arial" panose="020B0604020202020204" pitchFamily="34" charset="0"/>
                          <a:cs typeface="Arial" panose="020B0604020202020204" pitchFamily="34" charset="0"/>
                        </a:rPr>
                        <a:t>Hª</a:t>
                      </a:r>
                      <a:r>
                        <a:rPr lang="es-ES" sz="1000" b="1">
                          <a:solidFill>
                            <a:schemeClr val="bg1"/>
                          </a:solidFill>
                          <a:latin typeface="Arial" panose="020B0604020202020204" pitchFamily="34" charset="0"/>
                          <a:cs typeface="Arial" panose="020B0604020202020204" pitchFamily="34" charset="0"/>
                        </a:rPr>
                        <a:t> Dermatitis Atópica</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423475">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Tiempo evolución (años),</a:t>
                      </a:r>
                      <a:br>
                        <a:rPr lang="es-ES" sz="1000" b="0" dirty="0">
                          <a:solidFill>
                            <a:schemeClr val="accent1"/>
                          </a:solidFill>
                          <a:effectLst/>
                          <a:latin typeface="Arial" panose="020B0604020202020204" pitchFamily="34" charset="0"/>
                          <a:cs typeface="Arial" panose="020B0604020202020204" pitchFamily="34" charset="0"/>
                        </a:rPr>
                      </a:br>
                      <a:r>
                        <a:rPr lang="es-ES" sz="1000" b="0" dirty="0">
                          <a:solidFill>
                            <a:schemeClr val="accent1"/>
                          </a:solidFill>
                          <a:effectLst/>
                          <a:latin typeface="Arial" panose="020B0604020202020204" pitchFamily="34" charset="0"/>
                          <a:cs typeface="Arial" panose="020B0604020202020204" pitchFamily="34" charset="0"/>
                        </a:rPr>
                        <a:t>media (DE)</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27,87 (18,58)</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Comorbilidades Th2</a:t>
                      </a:r>
                    </a:p>
                  </a:txBody>
                  <a:tcPr marL="36000" marR="36000"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40000"/>
                        <a:lumOff val="6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5995390"/>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Rinitis alérgica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Asma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3 (37,5)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Alergia alimentaria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Conjuntivitis alérgica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423475">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Rinosinusitis Crónica o Poliposis Nasal</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Esofagitis eosinofílica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423475">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Dermatitis alérgica de contacto</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dirty="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bl>
          </a:graphicData>
        </a:graphic>
      </p:graphicFrame>
      <p:graphicFrame>
        <p:nvGraphicFramePr>
          <p:cNvPr id="17" name="Tabla 16">
            <a:extLst>
              <a:ext uri="{FF2B5EF4-FFF2-40B4-BE49-F238E27FC236}">
                <a16:creationId xmlns:a16="http://schemas.microsoft.com/office/drawing/2014/main" id="{A5463F2F-6A4B-0AE6-2802-D9618FE800B7}"/>
              </a:ext>
            </a:extLst>
          </p:cNvPr>
          <p:cNvGraphicFramePr>
            <a:graphicFrameLocks noGrp="1"/>
          </p:cNvGraphicFramePr>
          <p:nvPr>
            <p:extLst>
              <p:ext uri="{D42A27DB-BD31-4B8C-83A1-F6EECF244321}">
                <p14:modId xmlns:p14="http://schemas.microsoft.com/office/powerpoint/2010/main" val="2880728131"/>
              </p:ext>
            </p:extLst>
          </p:nvPr>
        </p:nvGraphicFramePr>
        <p:xfrm>
          <a:off x="8800475" y="1806846"/>
          <a:ext cx="2771102" cy="4035152"/>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12700" cmpd="sng">
                      <a:noFill/>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0437730"/>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Tratamientos previos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Ciclosporina</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7 (87,5)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Metotrexato</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Azatioprina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Fototerapia</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a:buNone/>
                      </a:pPr>
                      <a:r>
                        <a:rPr lang="es-ES" sz="1000" b="0" dirty="0" err="1">
                          <a:solidFill>
                            <a:schemeClr val="accent1"/>
                          </a:solidFill>
                          <a:effectLst/>
                          <a:latin typeface="Arial" panose="020B0604020202020204" pitchFamily="34" charset="0"/>
                          <a:cs typeface="Arial" panose="020B0604020202020204" pitchFamily="34" charset="0"/>
                        </a:rPr>
                        <a:t>Mofetil</a:t>
                      </a:r>
                      <a:r>
                        <a:rPr lang="es-ES" sz="1000" b="0" dirty="0">
                          <a:solidFill>
                            <a:schemeClr val="accent1"/>
                          </a:solidFill>
                          <a:effectLst/>
                          <a:latin typeface="Arial" panose="020B0604020202020204" pitchFamily="34" charset="0"/>
                          <a:cs typeface="Arial" panose="020B0604020202020204" pitchFamily="34" charset="0"/>
                        </a:rPr>
                        <a:t> Micofenolato</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252197">
                <a:tc>
                  <a:txBody>
                    <a:bodyPr/>
                    <a:lstStyle/>
                    <a:p>
                      <a:pPr>
                        <a:buNone/>
                      </a:pPr>
                      <a:r>
                        <a:rPr lang="es-ES" sz="1000" b="0" dirty="0">
                          <a:solidFill>
                            <a:schemeClr val="accent1"/>
                          </a:solidFill>
                          <a:effectLst/>
                          <a:latin typeface="Arial" panose="020B0604020202020204" pitchFamily="34" charset="0"/>
                          <a:cs typeface="Arial" panose="020B0604020202020204" pitchFamily="34" charset="0"/>
                        </a:rPr>
                        <a:t>Corticoides sistémicos</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10 (100,0)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a:buNone/>
                      </a:pPr>
                      <a:r>
                        <a:rPr lang="es-ES" sz="1000" b="0" dirty="0" err="1">
                          <a:solidFill>
                            <a:schemeClr val="accent1"/>
                          </a:solidFill>
                          <a:effectLst/>
                          <a:latin typeface="Arial" panose="020B0604020202020204" pitchFamily="34" charset="0"/>
                          <a:cs typeface="Arial" panose="020B0604020202020204" pitchFamily="34" charset="0"/>
                        </a:rPr>
                        <a:t>Dupilumab</a:t>
                      </a:r>
                      <a:endParaRPr lang="es-ES" sz="1000" b="0" dirty="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252197">
                <a:tc>
                  <a:txBody>
                    <a:bodyPr/>
                    <a:lstStyle/>
                    <a:p>
                      <a:pPr>
                        <a:buNone/>
                      </a:pPr>
                      <a:r>
                        <a:rPr lang="es-ES" sz="1000" b="0" dirty="0" err="1">
                          <a:solidFill>
                            <a:schemeClr val="accent1"/>
                          </a:solidFill>
                          <a:effectLst/>
                          <a:latin typeface="Arial" panose="020B0604020202020204" pitchFamily="34" charset="0"/>
                          <a:cs typeface="Arial" panose="020B0604020202020204" pitchFamily="34" charset="0"/>
                        </a:rPr>
                        <a:t>Tralokinumab</a:t>
                      </a:r>
                      <a:endParaRPr lang="es-ES" sz="1000" b="0" dirty="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r h="252197">
                <a:tc>
                  <a:txBody>
                    <a:bodyPr/>
                    <a:lstStyle/>
                    <a:p>
                      <a:pPr>
                        <a:buNone/>
                      </a:pPr>
                      <a:r>
                        <a:rPr lang="es-ES" sz="1000" b="0" dirty="0" err="1">
                          <a:solidFill>
                            <a:schemeClr val="accent1"/>
                          </a:solidFill>
                          <a:effectLst/>
                          <a:latin typeface="Arial" panose="020B0604020202020204" pitchFamily="34" charset="0"/>
                          <a:cs typeface="Arial" panose="020B0604020202020204" pitchFamily="34" charset="0"/>
                        </a:rPr>
                        <a:t>Upadacitinib</a:t>
                      </a:r>
                      <a:endParaRPr lang="es-ES" sz="1000" b="0" dirty="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53055889"/>
                  </a:ext>
                </a:extLst>
              </a:tr>
              <a:tr h="252197">
                <a:tc>
                  <a:txBody>
                    <a:bodyPr/>
                    <a:lstStyle/>
                    <a:p>
                      <a:pPr>
                        <a:buNone/>
                      </a:pPr>
                      <a:r>
                        <a:rPr lang="es-ES" sz="1000" b="0" dirty="0" err="1">
                          <a:solidFill>
                            <a:schemeClr val="accent1"/>
                          </a:solidFill>
                          <a:effectLst/>
                          <a:latin typeface="Arial" panose="020B0604020202020204" pitchFamily="34" charset="0"/>
                          <a:cs typeface="Arial" panose="020B0604020202020204" pitchFamily="34" charset="0"/>
                        </a:rPr>
                        <a:t>Abrocitinib</a:t>
                      </a:r>
                      <a:endParaRPr lang="es-ES" sz="1000" b="0" dirty="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rgbClr val="7945B8">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734244946"/>
                  </a:ext>
                </a:extLst>
              </a:tr>
              <a:tr h="252197">
                <a:tc gridSpan="2">
                  <a:txBody>
                    <a:bodyPr/>
                    <a:lstStyle/>
                    <a:p>
                      <a:pPr lvl="1">
                        <a:buNone/>
                      </a:pPr>
                      <a:r>
                        <a:rPr lang="es-ES" sz="1000" b="1">
                          <a:solidFill>
                            <a:schemeClr val="bg1"/>
                          </a:solidFill>
                          <a:effectLst/>
                          <a:latin typeface="Arial" panose="020B0604020202020204" pitchFamily="34" charset="0"/>
                          <a:cs typeface="Arial" panose="020B0604020202020204" pitchFamily="34" charset="0"/>
                        </a:rPr>
                        <a:t>Líneas previas de Terapia Avanzada</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a:buNone/>
                      </a:pP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2175737"/>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0</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rgbClr val="C7D1ED">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4 (50,0)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4254067"/>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1</a:t>
                      </a:r>
                    </a:p>
                  </a:txBody>
                  <a:tcPr marL="36000" marR="36000" marT="36000" marB="36000">
                    <a:lnL w="12700" cap="flat" cmpd="sng" algn="ctr">
                      <a:solidFill>
                        <a:schemeClr val="bg1"/>
                      </a:solidFill>
                      <a:prstDash val="solid"/>
                      <a:round/>
                      <a:headEnd type="none" w="med" len="med"/>
                      <a:tailEnd type="none" w="med" len="med"/>
                    </a:lnL>
                    <a:lnR w="12700" cmpd="sng">
                      <a:noFill/>
                    </a:lnR>
                    <a:solidFill>
                      <a:srgbClr val="C7D1ED">
                        <a:alpha val="10980"/>
                      </a:srgb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1309799"/>
                  </a:ext>
                </a:extLst>
              </a:tr>
              <a:tr h="252197">
                <a:tc>
                  <a:txBody>
                    <a:bodyPr/>
                    <a:lstStyle/>
                    <a:p>
                      <a:pPr lvl="1">
                        <a:buNone/>
                      </a:pPr>
                      <a:r>
                        <a:rPr lang="es-ES" sz="1000" b="0" dirty="0">
                          <a:solidFill>
                            <a:schemeClr val="accent1"/>
                          </a:solidFill>
                          <a:effectLst/>
                          <a:latin typeface="Arial" panose="020B0604020202020204" pitchFamily="34" charset="0"/>
                          <a:cs typeface="Arial" panose="020B0604020202020204" pitchFamily="34" charset="0"/>
                        </a:rPr>
                        <a:t>2</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rgbClr val="C7D1ED">
                        <a:alpha val="10980"/>
                      </a:srgbClr>
                    </a:solidFill>
                  </a:tcPr>
                </a:tc>
                <a:tc>
                  <a:txBody>
                    <a:bodyPr/>
                    <a:lstStyle/>
                    <a:p>
                      <a:pPr algn="ctr">
                        <a:buNone/>
                      </a:pPr>
                      <a:r>
                        <a:rPr lang="es-ES" sz="1000" b="0" dirty="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861143847"/>
                  </a:ext>
                </a:extLst>
              </a:tr>
            </a:tbl>
          </a:graphicData>
        </a:graphic>
      </p:graphicFrame>
      <p:sp>
        <p:nvSpPr>
          <p:cNvPr id="32" name="CuadroTexto 31">
            <a:extLst>
              <a:ext uri="{FF2B5EF4-FFF2-40B4-BE49-F238E27FC236}">
                <a16:creationId xmlns:a16="http://schemas.microsoft.com/office/drawing/2014/main" id="{2EC6C5D7-4EF3-36EC-85B5-08392B8EC0F1}"/>
              </a:ext>
            </a:extLst>
          </p:cNvPr>
          <p:cNvSpPr txBox="1"/>
          <p:nvPr/>
        </p:nvSpPr>
        <p:spPr>
          <a:xfrm>
            <a:off x="666065" y="1779336"/>
            <a:ext cx="1922540" cy="1569660"/>
          </a:xfrm>
          <a:prstGeom prst="rect">
            <a:avLst/>
          </a:prstGeom>
          <a:noFill/>
        </p:spPr>
        <p:txBody>
          <a:bodyPr wrap="square">
            <a:spAutoFit/>
          </a:bodyPr>
          <a:lstStyle/>
          <a:p>
            <a:r>
              <a:rPr lang="es-ES" sz="1200" i="0" u="none" strike="noStrike" baseline="0" dirty="0">
                <a:solidFill>
                  <a:srgbClr val="22346A"/>
                </a:solidFill>
                <a:latin typeface="Arial" panose="020B0604020202020204" pitchFamily="34" charset="0"/>
                <a:cs typeface="Arial" panose="020B0604020202020204" pitchFamily="34" charset="0"/>
              </a:rPr>
              <a:t>Estudio retrospectivo de serie de casos de 8 pacientes con DA moderada a grave que han sido tratados con </a:t>
            </a:r>
            <a:r>
              <a:rPr lang="es-ES" sz="1200" i="0" u="none" strike="noStrike" baseline="0" dirty="0" err="1">
                <a:solidFill>
                  <a:srgbClr val="22346A"/>
                </a:solidFill>
                <a:latin typeface="Arial" panose="020B0604020202020204" pitchFamily="34" charset="0"/>
                <a:cs typeface="Arial" panose="020B0604020202020204" pitchFamily="34" charset="0"/>
              </a:rPr>
              <a:t>lebrikizumab</a:t>
            </a:r>
            <a:r>
              <a:rPr lang="es-ES" sz="1200" i="0" u="none" strike="noStrike" baseline="0" dirty="0">
                <a:solidFill>
                  <a:srgbClr val="22346A"/>
                </a:solidFill>
                <a:latin typeface="Arial" panose="020B0604020202020204" pitchFamily="34" charset="0"/>
                <a:cs typeface="Arial" panose="020B0604020202020204" pitchFamily="34" charset="0"/>
              </a:rPr>
              <a:t> en práctica clínica habitual de su hospital</a:t>
            </a:r>
            <a:r>
              <a:rPr lang="es-ES" sz="1200" i="0" u="none" strike="noStrike" baseline="30000" dirty="0">
                <a:solidFill>
                  <a:srgbClr val="22346A"/>
                </a:solidFill>
                <a:latin typeface="Arial" panose="020B0604020202020204" pitchFamily="34" charset="0"/>
                <a:cs typeface="Arial" panose="020B0604020202020204" pitchFamily="34" charset="0"/>
              </a:rPr>
              <a:t>1</a:t>
            </a:r>
          </a:p>
        </p:txBody>
      </p:sp>
      <p:grpSp>
        <p:nvGrpSpPr>
          <p:cNvPr id="5" name="Grupo 4">
            <a:extLst>
              <a:ext uri="{FF2B5EF4-FFF2-40B4-BE49-F238E27FC236}">
                <a16:creationId xmlns:a16="http://schemas.microsoft.com/office/drawing/2014/main" id="{EED68FED-7CD2-4C74-55C4-9C08F3C34136}"/>
              </a:ext>
            </a:extLst>
          </p:cNvPr>
          <p:cNvGrpSpPr/>
          <p:nvPr/>
        </p:nvGrpSpPr>
        <p:grpSpPr>
          <a:xfrm>
            <a:off x="676902" y="3478479"/>
            <a:ext cx="1900866" cy="774415"/>
            <a:chOff x="179258" y="2703513"/>
            <a:chExt cx="3147174" cy="1282162"/>
          </a:xfrm>
        </p:grpSpPr>
        <p:pic>
          <p:nvPicPr>
            <p:cNvPr id="6" name="Gráfico 5">
              <a:extLst>
                <a:ext uri="{FF2B5EF4-FFF2-40B4-BE49-F238E27FC236}">
                  <a16:creationId xmlns:a16="http://schemas.microsoft.com/office/drawing/2014/main" id="{E7D93BF4-75FF-8996-0266-8CF6293518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7" name="Gráfico 6">
              <a:extLst>
                <a:ext uri="{FF2B5EF4-FFF2-40B4-BE49-F238E27FC236}">
                  <a16:creationId xmlns:a16="http://schemas.microsoft.com/office/drawing/2014/main" id="{4FF5B362-2A14-7A8E-DCC8-62FF3B5844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8" name="Gráfico 7">
              <a:extLst>
                <a:ext uri="{FF2B5EF4-FFF2-40B4-BE49-F238E27FC236}">
                  <a16:creationId xmlns:a16="http://schemas.microsoft.com/office/drawing/2014/main" id="{90FBCFF0-8151-D1E3-BA92-7884AB8A23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9" name="Gráfico 8">
              <a:extLst>
                <a:ext uri="{FF2B5EF4-FFF2-40B4-BE49-F238E27FC236}">
                  <a16:creationId xmlns:a16="http://schemas.microsoft.com/office/drawing/2014/main" id="{75738048-4BAF-4041-DBB5-BF4B7DD15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10" name="Gráfico 9">
              <a:extLst>
                <a:ext uri="{FF2B5EF4-FFF2-40B4-BE49-F238E27FC236}">
                  <a16:creationId xmlns:a16="http://schemas.microsoft.com/office/drawing/2014/main" id="{312A6502-50B6-9AFA-A555-1B5242F0A6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11" name="Gráfico 10">
              <a:extLst>
                <a:ext uri="{FF2B5EF4-FFF2-40B4-BE49-F238E27FC236}">
                  <a16:creationId xmlns:a16="http://schemas.microsoft.com/office/drawing/2014/main" id="{7D9312EB-71B1-7860-DEB9-20E00D967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15" name="Gráfico 14">
              <a:extLst>
                <a:ext uri="{FF2B5EF4-FFF2-40B4-BE49-F238E27FC236}">
                  <a16:creationId xmlns:a16="http://schemas.microsoft.com/office/drawing/2014/main" id="{53D9DE2B-8C15-DF01-DA5B-6017DBC91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16" name="Gráfico 15">
              <a:extLst>
                <a:ext uri="{FF2B5EF4-FFF2-40B4-BE49-F238E27FC236}">
                  <a16:creationId xmlns:a16="http://schemas.microsoft.com/office/drawing/2014/main" id="{F530C86E-15A1-17FB-F992-AA06839688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Tree>
    <p:extLst>
      <p:ext uri="{BB962C8B-B14F-4D97-AF65-F5344CB8AC3E}">
        <p14:creationId xmlns:p14="http://schemas.microsoft.com/office/powerpoint/2010/main" val="1592774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995F8-D257-BAB1-45BD-D12242C32CFE}"/>
              </a:ext>
            </a:extLst>
          </p:cNvPr>
          <p:cNvSpPr>
            <a:spLocks noGrp="1"/>
          </p:cNvSpPr>
          <p:nvPr>
            <p:ph type="title"/>
          </p:nvPr>
        </p:nvSpPr>
        <p:spPr>
          <a:xfrm>
            <a:off x="541057" y="211015"/>
            <a:ext cx="11132069" cy="640214"/>
          </a:xfrm>
        </p:spPr>
        <p:txBody>
          <a:bodyPr/>
          <a:lstStyle/>
          <a:p>
            <a:r>
              <a:rPr lang="es-ES" dirty="0"/>
              <a:t>Primeras experiencias con </a:t>
            </a:r>
            <a:r>
              <a:rPr lang="es-ES" dirty="0" err="1"/>
              <a:t>lebrikizumab</a:t>
            </a:r>
            <a:r>
              <a:rPr lang="es-ES" dirty="0"/>
              <a:t> en dermatitis atópica: una serie de casos</a:t>
            </a:r>
            <a:r>
              <a:rPr lang="es-ES" baseline="30000" dirty="0"/>
              <a:t>1</a:t>
            </a:r>
            <a:endParaRPr lang="es-ES" dirty="0"/>
          </a:p>
        </p:txBody>
      </p:sp>
      <p:sp>
        <p:nvSpPr>
          <p:cNvPr id="6" name="CuadroTexto 5">
            <a:extLst>
              <a:ext uri="{FF2B5EF4-FFF2-40B4-BE49-F238E27FC236}">
                <a16:creationId xmlns:a16="http://schemas.microsoft.com/office/drawing/2014/main" id="{EFCC1107-2E10-D65D-BC9A-6C5A4C1FA316}"/>
              </a:ext>
            </a:extLst>
          </p:cNvPr>
          <p:cNvSpPr txBox="1"/>
          <p:nvPr/>
        </p:nvSpPr>
        <p:spPr>
          <a:xfrm>
            <a:off x="1410722" y="6197031"/>
            <a:ext cx="9024927" cy="307777"/>
          </a:xfrm>
          <a:prstGeom prst="rect">
            <a:avLst/>
          </a:prstGeom>
          <a:noFill/>
        </p:spPr>
        <p:txBody>
          <a:bodyPr wrap="square" rtlCol="0">
            <a:spAutoFit/>
          </a:bodyPr>
          <a:lstStyle/>
          <a:p>
            <a:r>
              <a:rPr lang="es-ES" sz="700" b="1" dirty="0">
                <a:solidFill>
                  <a:srgbClr val="646464"/>
                </a:solidFill>
              </a:rPr>
              <a:t>BSA: </a:t>
            </a:r>
            <a:r>
              <a:rPr lang="es-ES" sz="700" dirty="0">
                <a:solidFill>
                  <a:srgbClr val="646464"/>
                </a:solidFill>
              </a:rPr>
              <a:t>área de superficie de cuerpo; </a:t>
            </a:r>
            <a:r>
              <a:rPr lang="es-ES" sz="700" b="1" dirty="0">
                <a:solidFill>
                  <a:srgbClr val="646464"/>
                </a:solidFill>
              </a:rPr>
              <a:t>DA: </a:t>
            </a:r>
            <a:r>
              <a:rPr lang="es-ES" sz="700" dirty="0">
                <a:solidFill>
                  <a:srgbClr val="646464"/>
                </a:solidFill>
              </a:rPr>
              <a:t>dermatitis atópica; </a:t>
            </a:r>
            <a:r>
              <a:rPr lang="es-ES" sz="700" b="1" dirty="0">
                <a:solidFill>
                  <a:srgbClr val="646464"/>
                </a:solidFill>
              </a:rPr>
              <a:t>EASI: </a:t>
            </a:r>
            <a:r>
              <a:rPr lang="es-ES" sz="700" dirty="0">
                <a:solidFill>
                  <a:srgbClr val="646464"/>
                </a:solidFill>
              </a:rPr>
              <a:t>índice de gravedad y área de eczema;</a:t>
            </a:r>
            <a:r>
              <a:rPr lang="es-ES" sz="700" b="1" dirty="0">
                <a:solidFill>
                  <a:srgbClr val="646464"/>
                </a:solidFill>
              </a:rPr>
              <a:t> IGA</a:t>
            </a:r>
            <a:r>
              <a:rPr lang="es-ES" sz="700" dirty="0">
                <a:solidFill>
                  <a:srgbClr val="646464"/>
                </a:solidFill>
              </a:rPr>
              <a:t>: evaluación global del investigador; </a:t>
            </a:r>
            <a:r>
              <a:rPr lang="es-ES" sz="700" b="1" dirty="0">
                <a:solidFill>
                  <a:srgbClr val="646464"/>
                </a:solidFill>
              </a:rPr>
              <a:t>NRS</a:t>
            </a:r>
            <a:r>
              <a:rPr lang="es-ES" sz="700" dirty="0">
                <a:solidFill>
                  <a:srgbClr val="646464"/>
                </a:solidFill>
              </a:rPr>
              <a:t>: Escala de valoración numérica; </a:t>
            </a:r>
            <a:r>
              <a:rPr lang="es-ES" sz="700" b="1" dirty="0">
                <a:solidFill>
                  <a:srgbClr val="646464"/>
                </a:solidFill>
              </a:rPr>
              <a:t>SCORAD</a:t>
            </a:r>
            <a:r>
              <a:rPr lang="es-ES" sz="700" dirty="0">
                <a:solidFill>
                  <a:srgbClr val="646464"/>
                </a:solidFill>
              </a:rPr>
              <a:t>: </a:t>
            </a:r>
            <a:r>
              <a:rPr lang="es-ES" sz="700" i="1" dirty="0" err="1">
                <a:solidFill>
                  <a:srgbClr val="646464"/>
                </a:solidFill>
              </a:rPr>
              <a:t>SCORing</a:t>
            </a:r>
            <a:r>
              <a:rPr lang="es-ES" sz="700" i="1" dirty="0">
                <a:solidFill>
                  <a:srgbClr val="646464"/>
                </a:solidFill>
              </a:rPr>
              <a:t> </a:t>
            </a:r>
            <a:r>
              <a:rPr lang="es-ES" sz="700" i="1" dirty="0" err="1">
                <a:solidFill>
                  <a:srgbClr val="646464"/>
                </a:solidFill>
              </a:rPr>
              <a:t>Atopic</a:t>
            </a:r>
            <a:r>
              <a:rPr lang="es-ES" sz="700" i="1" dirty="0">
                <a:solidFill>
                  <a:srgbClr val="646464"/>
                </a:solidFill>
              </a:rPr>
              <a:t> Dermatitis</a:t>
            </a:r>
          </a:p>
          <a:p>
            <a:r>
              <a:rPr lang="es-ES" sz="700" b="1" dirty="0">
                <a:solidFill>
                  <a:srgbClr val="646464"/>
                </a:solidFill>
              </a:rPr>
              <a:t>1. </a:t>
            </a:r>
            <a:r>
              <a:rPr lang="es-ES" sz="700" dirty="0">
                <a:solidFill>
                  <a:srgbClr val="646464"/>
                </a:solidFill>
              </a:rPr>
              <a:t>Santos S, Guillén S, Bou L, </a:t>
            </a:r>
            <a:r>
              <a:rPr lang="es-ES" sz="700" i="1" dirty="0">
                <a:solidFill>
                  <a:srgbClr val="646464"/>
                </a:solidFill>
              </a:rPr>
              <a:t>et al. </a:t>
            </a:r>
            <a:r>
              <a:rPr lang="es-ES" sz="700" dirty="0">
                <a:solidFill>
                  <a:srgbClr val="646464"/>
                </a:solidFill>
              </a:rPr>
              <a:t>Primeras experiencias con </a:t>
            </a:r>
            <a:r>
              <a:rPr lang="es-ES" sz="700" dirty="0" err="1">
                <a:solidFill>
                  <a:srgbClr val="646464"/>
                </a:solidFill>
              </a:rPr>
              <a:t>lebrikizumab</a:t>
            </a:r>
            <a:r>
              <a:rPr lang="es-ES" sz="700" dirty="0">
                <a:solidFill>
                  <a:srgbClr val="646464"/>
                </a:solidFill>
              </a:rPr>
              <a:t> en dermatitis atópica: una serie de casos. Póster presentado en el 52 Congreso AEDV; Mayo 07-10, 2025; Valencia, España</a:t>
            </a:r>
          </a:p>
        </p:txBody>
      </p:sp>
      <p:sp>
        <p:nvSpPr>
          <p:cNvPr id="3" name="CuadroTexto 2">
            <a:extLst>
              <a:ext uri="{FF2B5EF4-FFF2-40B4-BE49-F238E27FC236}">
                <a16:creationId xmlns:a16="http://schemas.microsoft.com/office/drawing/2014/main" id="{CEC6046C-AD1F-434A-3C7A-1245F489E724}"/>
              </a:ext>
            </a:extLst>
          </p:cNvPr>
          <p:cNvSpPr txBox="1"/>
          <p:nvPr/>
        </p:nvSpPr>
        <p:spPr>
          <a:xfrm>
            <a:off x="557901" y="116126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grpSp>
        <p:nvGrpSpPr>
          <p:cNvPr id="12" name="Grupo 11">
            <a:extLst>
              <a:ext uri="{FF2B5EF4-FFF2-40B4-BE49-F238E27FC236}">
                <a16:creationId xmlns:a16="http://schemas.microsoft.com/office/drawing/2014/main" id="{419AA42A-618B-3A76-41B0-903AEF511C47}"/>
              </a:ext>
            </a:extLst>
          </p:cNvPr>
          <p:cNvGrpSpPr/>
          <p:nvPr/>
        </p:nvGrpSpPr>
        <p:grpSpPr>
          <a:xfrm>
            <a:off x="4392148" y="1590381"/>
            <a:ext cx="3407705" cy="2154193"/>
            <a:chOff x="541059" y="1863524"/>
            <a:chExt cx="3407705" cy="2154193"/>
          </a:xfrm>
        </p:grpSpPr>
        <p:pic>
          <p:nvPicPr>
            <p:cNvPr id="8" name="Imagen 7">
              <a:extLst>
                <a:ext uri="{FF2B5EF4-FFF2-40B4-BE49-F238E27FC236}">
                  <a16:creationId xmlns:a16="http://schemas.microsoft.com/office/drawing/2014/main" id="{C293D70C-7791-952D-B52E-AC25231A3B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9" name="CuadroTexto 8">
              <a:extLst>
                <a:ext uri="{FF2B5EF4-FFF2-40B4-BE49-F238E27FC236}">
                  <a16:creationId xmlns:a16="http://schemas.microsoft.com/office/drawing/2014/main" id="{AA179025-FF37-6A8B-8D84-E9FCD9197894}"/>
                </a:ext>
              </a:extLst>
            </p:cNvPr>
            <p:cNvSpPr txBox="1"/>
            <p:nvPr/>
          </p:nvSpPr>
          <p:spPr>
            <a:xfrm>
              <a:off x="541059" y="1863524"/>
              <a:ext cx="3390862" cy="246221"/>
            </a:xfrm>
            <a:prstGeom prst="rect">
              <a:avLst/>
            </a:prstGeom>
            <a:noFill/>
          </p:spPr>
          <p:txBody>
            <a:bodyPr wrap="square">
              <a:spAutoFit/>
            </a:bodyPr>
            <a:lstStyle/>
            <a:p>
              <a:pPr algn="ctr"/>
              <a:r>
                <a:rPr lang="es-ES" sz="1000">
                  <a:solidFill>
                    <a:schemeClr val="accent1"/>
                  </a:solidFill>
                  <a:latin typeface="Arial" panose="020B0604020202020204" pitchFamily="34" charset="0"/>
                  <a:cs typeface="Arial" panose="020B0604020202020204" pitchFamily="34" charset="0"/>
                </a:rPr>
                <a:t>Evolución de IGA a lo largo del tiempo (media azul)</a:t>
              </a:r>
            </a:p>
          </p:txBody>
        </p:sp>
        <p:sp>
          <p:nvSpPr>
            <p:cNvPr id="10" name="CuadroTexto 9">
              <a:extLst>
                <a:ext uri="{FF2B5EF4-FFF2-40B4-BE49-F238E27FC236}">
                  <a16:creationId xmlns:a16="http://schemas.microsoft.com/office/drawing/2014/main" id="{8F6CBED2-01CA-885F-40C3-A628FB61AA22}"/>
                </a:ext>
              </a:extLst>
            </p:cNvPr>
            <p:cNvSpPr txBox="1"/>
            <p:nvPr/>
          </p:nvSpPr>
          <p:spPr>
            <a:xfrm>
              <a:off x="557902" y="3725329"/>
              <a:ext cx="3390862" cy="292388"/>
            </a:xfrm>
            <a:prstGeom prst="rect">
              <a:avLst/>
            </a:prstGeom>
            <a:noFill/>
          </p:spPr>
          <p:txBody>
            <a:bodyPr wrap="square">
              <a:spAutoFit/>
            </a:bodyPr>
            <a:lstStyle/>
            <a:p>
              <a:r>
                <a:rPr lang="es-ES" sz="650" dirty="0">
                  <a:solidFill>
                    <a:schemeClr val="tx2"/>
                  </a:solidFill>
                  <a:latin typeface="Arial" panose="020B0604020202020204" pitchFamily="34" charset="0"/>
                  <a:cs typeface="Arial" panose="020B0604020202020204" pitchFamily="34" charset="0"/>
                </a:rPr>
                <a:t>Evolución de </a:t>
              </a:r>
              <a:r>
                <a:rPr lang="es-ES" sz="650" dirty="0" err="1">
                  <a:solidFill>
                    <a:schemeClr val="tx2"/>
                  </a:solidFill>
                  <a:latin typeface="Arial" panose="020B0604020202020204" pitchFamily="34" charset="0"/>
                  <a:cs typeface="Arial" panose="020B0604020202020204" pitchFamily="34" charset="0"/>
                </a:rPr>
                <a:t>CROs</a:t>
              </a:r>
              <a:r>
                <a:rPr lang="es-ES" sz="650" dirty="0">
                  <a:solidFill>
                    <a:schemeClr val="tx2"/>
                  </a:solidFill>
                  <a:latin typeface="Arial" panose="020B0604020202020204" pitchFamily="34" charset="0"/>
                  <a:cs typeface="Arial" panose="020B0604020202020204" pitchFamily="34" charset="0"/>
                </a:rPr>
                <a:t> y </a:t>
              </a:r>
              <a:r>
                <a:rPr lang="es-ES" sz="650" dirty="0" err="1">
                  <a:solidFill>
                    <a:schemeClr val="tx2"/>
                  </a:solidFill>
                  <a:latin typeface="Arial" panose="020B0604020202020204" pitchFamily="34" charset="0"/>
                  <a:cs typeface="Arial" panose="020B0604020202020204" pitchFamily="34" charset="0"/>
                </a:rPr>
                <a:t>PROs</a:t>
              </a:r>
              <a:r>
                <a:rPr lang="es-ES" sz="650" dirty="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13" name="Grupo 12">
            <a:extLst>
              <a:ext uri="{FF2B5EF4-FFF2-40B4-BE49-F238E27FC236}">
                <a16:creationId xmlns:a16="http://schemas.microsoft.com/office/drawing/2014/main" id="{543C40AB-F5B1-4016-77E9-98B425A7029D}"/>
              </a:ext>
            </a:extLst>
          </p:cNvPr>
          <p:cNvGrpSpPr/>
          <p:nvPr/>
        </p:nvGrpSpPr>
        <p:grpSpPr>
          <a:xfrm>
            <a:off x="693459" y="1590381"/>
            <a:ext cx="3407705" cy="2154193"/>
            <a:chOff x="541059" y="1863524"/>
            <a:chExt cx="3407705" cy="2154193"/>
          </a:xfrm>
        </p:grpSpPr>
        <p:pic>
          <p:nvPicPr>
            <p:cNvPr id="14" name="Imagen 13" descr="Gráfico, Gráfico de cajas y bigotes&#10;&#10;El contenido generado por IA puede ser incorrecto.">
              <a:extLst>
                <a:ext uri="{FF2B5EF4-FFF2-40B4-BE49-F238E27FC236}">
                  <a16:creationId xmlns:a16="http://schemas.microsoft.com/office/drawing/2014/main" id="{4F455F9F-448F-D774-3292-F02F949BE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89" y="2143691"/>
              <a:ext cx="2697801" cy="1526956"/>
            </a:xfrm>
            <a:prstGeom prst="rect">
              <a:avLst/>
            </a:prstGeom>
          </p:spPr>
        </p:pic>
        <p:sp>
          <p:nvSpPr>
            <p:cNvPr id="15" name="CuadroTexto 14">
              <a:extLst>
                <a:ext uri="{FF2B5EF4-FFF2-40B4-BE49-F238E27FC236}">
                  <a16:creationId xmlns:a16="http://schemas.microsoft.com/office/drawing/2014/main" id="{2D57C836-38C7-7E57-9A74-81701D496DDA}"/>
                </a:ext>
              </a:extLst>
            </p:cNvPr>
            <p:cNvSpPr txBox="1"/>
            <p:nvPr/>
          </p:nvSpPr>
          <p:spPr>
            <a:xfrm>
              <a:off x="541059" y="1863524"/>
              <a:ext cx="3390862" cy="246221"/>
            </a:xfrm>
            <a:prstGeom prst="rect">
              <a:avLst/>
            </a:prstGeom>
            <a:noFill/>
          </p:spPr>
          <p:txBody>
            <a:bodyPr wrap="square">
              <a:spAutoFit/>
            </a:bodyPr>
            <a:lstStyle/>
            <a:p>
              <a:pPr algn="ctr"/>
              <a:r>
                <a:rPr lang="es-ES" sz="1000" dirty="0">
                  <a:solidFill>
                    <a:srgbClr val="22346A"/>
                  </a:solidFill>
                  <a:latin typeface="Arial" panose="020B0604020202020204" pitchFamily="34" charset="0"/>
                  <a:cs typeface="Arial" panose="020B0604020202020204" pitchFamily="34" charset="0"/>
                </a:rPr>
                <a:t>Evolución de EASI a lo largo del tiempo (media azul)</a:t>
              </a:r>
              <a:endParaRPr lang="es-ES" sz="1000" i="0" u="none" strike="noStrike" baseline="30000" dirty="0">
                <a:solidFill>
                  <a:srgbClr val="22346A"/>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488D48AC-673B-30C6-C296-3E673D64FA05}"/>
                </a:ext>
              </a:extLst>
            </p:cNvPr>
            <p:cNvSpPr txBox="1"/>
            <p:nvPr/>
          </p:nvSpPr>
          <p:spPr>
            <a:xfrm>
              <a:off x="557902" y="3725329"/>
              <a:ext cx="3390862" cy="292388"/>
            </a:xfrm>
            <a:prstGeom prst="rect">
              <a:avLst/>
            </a:prstGeom>
            <a:noFill/>
          </p:spPr>
          <p:txBody>
            <a:bodyPr wrap="square">
              <a:spAutoFit/>
            </a:bodyPr>
            <a:lstStyle/>
            <a:p>
              <a:r>
                <a:rPr lang="es-ES" sz="650" dirty="0">
                  <a:solidFill>
                    <a:schemeClr val="tx2"/>
                  </a:solidFill>
                  <a:latin typeface="Arial" panose="020B0604020202020204" pitchFamily="34" charset="0"/>
                  <a:cs typeface="Arial" panose="020B0604020202020204" pitchFamily="34" charset="0"/>
                </a:rPr>
                <a:t>Evolución de </a:t>
              </a:r>
              <a:r>
                <a:rPr lang="es-ES" sz="650" dirty="0" err="1">
                  <a:solidFill>
                    <a:schemeClr val="tx2"/>
                  </a:solidFill>
                  <a:latin typeface="Arial" panose="020B0604020202020204" pitchFamily="34" charset="0"/>
                  <a:cs typeface="Arial" panose="020B0604020202020204" pitchFamily="34" charset="0"/>
                </a:rPr>
                <a:t>CROs</a:t>
              </a:r>
              <a:r>
                <a:rPr lang="es-ES" sz="650" dirty="0">
                  <a:solidFill>
                    <a:schemeClr val="tx2"/>
                  </a:solidFill>
                  <a:latin typeface="Arial" panose="020B0604020202020204" pitchFamily="34" charset="0"/>
                  <a:cs typeface="Arial" panose="020B0604020202020204" pitchFamily="34" charset="0"/>
                </a:rPr>
                <a:t> y </a:t>
              </a:r>
              <a:r>
                <a:rPr lang="es-ES" sz="650" dirty="0" err="1">
                  <a:solidFill>
                    <a:schemeClr val="tx2"/>
                  </a:solidFill>
                  <a:latin typeface="Arial" panose="020B0604020202020204" pitchFamily="34" charset="0"/>
                  <a:cs typeface="Arial" panose="020B0604020202020204" pitchFamily="34" charset="0"/>
                </a:rPr>
                <a:t>PROs</a:t>
              </a:r>
              <a:r>
                <a:rPr lang="es-ES" sz="650" dirty="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17" name="Grupo 16">
            <a:extLst>
              <a:ext uri="{FF2B5EF4-FFF2-40B4-BE49-F238E27FC236}">
                <a16:creationId xmlns:a16="http://schemas.microsoft.com/office/drawing/2014/main" id="{C47A6414-BA8F-21B8-3495-7F625BC689F4}"/>
              </a:ext>
            </a:extLst>
          </p:cNvPr>
          <p:cNvGrpSpPr/>
          <p:nvPr/>
        </p:nvGrpSpPr>
        <p:grpSpPr>
          <a:xfrm>
            <a:off x="7783010" y="1590381"/>
            <a:ext cx="3715531" cy="2154193"/>
            <a:chOff x="403644" y="1863524"/>
            <a:chExt cx="3715531" cy="2154193"/>
          </a:xfrm>
        </p:grpSpPr>
        <p:pic>
          <p:nvPicPr>
            <p:cNvPr id="18" name="Imagen 17">
              <a:extLst>
                <a:ext uri="{FF2B5EF4-FFF2-40B4-BE49-F238E27FC236}">
                  <a16:creationId xmlns:a16="http://schemas.microsoft.com/office/drawing/2014/main" id="{CA8D8FAF-CBCD-EA27-6D75-297BC95F0D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19" name="CuadroTexto 18">
              <a:extLst>
                <a:ext uri="{FF2B5EF4-FFF2-40B4-BE49-F238E27FC236}">
                  <a16:creationId xmlns:a16="http://schemas.microsoft.com/office/drawing/2014/main" id="{8EB6FC1B-57F1-A8C1-F9BD-643F96B295D7}"/>
                </a:ext>
              </a:extLst>
            </p:cNvPr>
            <p:cNvSpPr txBox="1"/>
            <p:nvPr/>
          </p:nvSpPr>
          <p:spPr>
            <a:xfrm>
              <a:off x="403644" y="1863524"/>
              <a:ext cx="3715531" cy="246221"/>
            </a:xfrm>
            <a:prstGeom prst="rect">
              <a:avLst/>
            </a:prstGeom>
            <a:noFill/>
          </p:spPr>
          <p:txBody>
            <a:bodyPr wrap="square">
              <a:spAutoFit/>
            </a:bodyPr>
            <a:lstStyle/>
            <a:p>
              <a:pPr algn="ctr"/>
              <a:r>
                <a:rPr lang="es-ES" sz="1000" dirty="0">
                  <a:solidFill>
                    <a:srgbClr val="22346A"/>
                  </a:solidFill>
                  <a:latin typeface="Arial" panose="020B0604020202020204" pitchFamily="34" charset="0"/>
                  <a:cs typeface="Arial" panose="020B0604020202020204" pitchFamily="34" charset="0"/>
                </a:rPr>
                <a:t>Evolución de NRS Insomnio a lo largo del tiempo (media azul)</a:t>
              </a:r>
            </a:p>
          </p:txBody>
        </p:sp>
        <p:sp>
          <p:nvSpPr>
            <p:cNvPr id="20" name="CuadroTexto 19">
              <a:extLst>
                <a:ext uri="{FF2B5EF4-FFF2-40B4-BE49-F238E27FC236}">
                  <a16:creationId xmlns:a16="http://schemas.microsoft.com/office/drawing/2014/main" id="{E097C7C2-BC9D-3EFD-0D37-150EABDA06AF}"/>
                </a:ext>
              </a:extLst>
            </p:cNvPr>
            <p:cNvSpPr txBox="1"/>
            <p:nvPr/>
          </p:nvSpPr>
          <p:spPr>
            <a:xfrm>
              <a:off x="557902" y="3725329"/>
              <a:ext cx="3390862" cy="292388"/>
            </a:xfrm>
            <a:prstGeom prst="rect">
              <a:avLst/>
            </a:prstGeom>
            <a:noFill/>
          </p:spPr>
          <p:txBody>
            <a:bodyPr wrap="square">
              <a:spAutoFit/>
            </a:bodyPr>
            <a:lstStyle/>
            <a:p>
              <a:r>
                <a:rPr lang="es-ES" sz="650" dirty="0">
                  <a:solidFill>
                    <a:schemeClr val="tx2"/>
                  </a:solidFill>
                  <a:latin typeface="Arial" panose="020B0604020202020204" pitchFamily="34" charset="0"/>
                  <a:cs typeface="Arial" panose="020B0604020202020204" pitchFamily="34" charset="0"/>
                </a:rPr>
                <a:t>Evolución de </a:t>
              </a:r>
              <a:r>
                <a:rPr lang="es-ES" sz="650" dirty="0" err="1">
                  <a:solidFill>
                    <a:schemeClr val="tx2"/>
                  </a:solidFill>
                  <a:latin typeface="Arial" panose="020B0604020202020204" pitchFamily="34" charset="0"/>
                  <a:cs typeface="Arial" panose="020B0604020202020204" pitchFamily="34" charset="0"/>
                </a:rPr>
                <a:t>CROs</a:t>
              </a:r>
              <a:r>
                <a:rPr lang="es-ES" sz="650" dirty="0">
                  <a:solidFill>
                    <a:schemeClr val="tx2"/>
                  </a:solidFill>
                  <a:latin typeface="Arial" panose="020B0604020202020204" pitchFamily="34" charset="0"/>
                  <a:cs typeface="Arial" panose="020B0604020202020204" pitchFamily="34" charset="0"/>
                </a:rPr>
                <a:t> y </a:t>
              </a:r>
              <a:r>
                <a:rPr lang="es-ES" sz="650" dirty="0" err="1">
                  <a:solidFill>
                    <a:schemeClr val="tx2"/>
                  </a:solidFill>
                  <a:latin typeface="Arial" panose="020B0604020202020204" pitchFamily="34" charset="0"/>
                  <a:cs typeface="Arial" panose="020B0604020202020204" pitchFamily="34" charset="0"/>
                </a:rPr>
                <a:t>PROs</a:t>
              </a:r>
              <a:r>
                <a:rPr lang="es-ES" sz="650" dirty="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21" name="Grupo 20">
            <a:extLst>
              <a:ext uri="{FF2B5EF4-FFF2-40B4-BE49-F238E27FC236}">
                <a16:creationId xmlns:a16="http://schemas.microsoft.com/office/drawing/2014/main" id="{1EAE2E5C-6B8E-23AB-CD93-D8FA4A56A26F}"/>
              </a:ext>
            </a:extLst>
          </p:cNvPr>
          <p:cNvGrpSpPr/>
          <p:nvPr/>
        </p:nvGrpSpPr>
        <p:grpSpPr>
          <a:xfrm>
            <a:off x="4408991" y="3840506"/>
            <a:ext cx="3407705" cy="2154193"/>
            <a:chOff x="541059" y="1863524"/>
            <a:chExt cx="3407705" cy="2154193"/>
          </a:xfrm>
        </p:grpSpPr>
        <p:pic>
          <p:nvPicPr>
            <p:cNvPr id="22" name="Imagen 21">
              <a:extLst>
                <a:ext uri="{FF2B5EF4-FFF2-40B4-BE49-F238E27FC236}">
                  <a16:creationId xmlns:a16="http://schemas.microsoft.com/office/drawing/2014/main" id="{1FED4C65-E66A-3510-8E72-BB1AF6F181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23" name="CuadroTexto 22">
              <a:extLst>
                <a:ext uri="{FF2B5EF4-FFF2-40B4-BE49-F238E27FC236}">
                  <a16:creationId xmlns:a16="http://schemas.microsoft.com/office/drawing/2014/main" id="{0262388C-F356-A760-ADE6-456D699159AD}"/>
                </a:ext>
              </a:extLst>
            </p:cNvPr>
            <p:cNvSpPr txBox="1"/>
            <p:nvPr/>
          </p:nvSpPr>
          <p:spPr>
            <a:xfrm>
              <a:off x="541059" y="1863524"/>
              <a:ext cx="3390862" cy="246221"/>
            </a:xfrm>
            <a:prstGeom prst="rect">
              <a:avLst/>
            </a:prstGeom>
            <a:noFill/>
          </p:spPr>
          <p:txBody>
            <a:bodyPr wrap="square">
              <a:spAutoFit/>
            </a:bodyPr>
            <a:lstStyle/>
            <a:p>
              <a:pPr algn="ctr"/>
              <a:r>
                <a:rPr lang="es-ES" sz="1000">
                  <a:solidFill>
                    <a:srgbClr val="22346A"/>
                  </a:solidFill>
                  <a:latin typeface="Arial" panose="020B0604020202020204" pitchFamily="34" charset="0"/>
                  <a:cs typeface="Arial" panose="020B0604020202020204" pitchFamily="34" charset="0"/>
                </a:rPr>
                <a:t>Evolución de SCORAD a lo largo del tiempo (media azul)</a:t>
              </a:r>
            </a:p>
          </p:txBody>
        </p:sp>
        <p:sp>
          <p:nvSpPr>
            <p:cNvPr id="24" name="CuadroTexto 23">
              <a:extLst>
                <a:ext uri="{FF2B5EF4-FFF2-40B4-BE49-F238E27FC236}">
                  <a16:creationId xmlns:a16="http://schemas.microsoft.com/office/drawing/2014/main" id="{1388924D-E397-6DF4-6547-B77506CD0938}"/>
                </a:ext>
              </a:extLst>
            </p:cNvPr>
            <p:cNvSpPr txBox="1"/>
            <p:nvPr/>
          </p:nvSpPr>
          <p:spPr>
            <a:xfrm>
              <a:off x="557902" y="3725329"/>
              <a:ext cx="3390862" cy="292388"/>
            </a:xfrm>
            <a:prstGeom prst="rect">
              <a:avLst/>
            </a:prstGeom>
            <a:noFill/>
          </p:spPr>
          <p:txBody>
            <a:bodyPr wrap="square">
              <a:spAutoFit/>
            </a:bodyPr>
            <a:lstStyle/>
            <a:p>
              <a:r>
                <a:rPr lang="es-ES" sz="650" dirty="0">
                  <a:solidFill>
                    <a:schemeClr val="tx2"/>
                  </a:solidFill>
                  <a:latin typeface="Arial" panose="020B0604020202020204" pitchFamily="34" charset="0"/>
                  <a:cs typeface="Arial" panose="020B0604020202020204" pitchFamily="34" charset="0"/>
                </a:rPr>
                <a:t>Evolución de </a:t>
              </a:r>
              <a:r>
                <a:rPr lang="es-ES" sz="650" dirty="0" err="1">
                  <a:solidFill>
                    <a:schemeClr val="tx2"/>
                  </a:solidFill>
                  <a:latin typeface="Arial" panose="020B0604020202020204" pitchFamily="34" charset="0"/>
                  <a:cs typeface="Arial" panose="020B0604020202020204" pitchFamily="34" charset="0"/>
                </a:rPr>
                <a:t>CROs</a:t>
              </a:r>
              <a:r>
                <a:rPr lang="es-ES" sz="650" dirty="0">
                  <a:solidFill>
                    <a:schemeClr val="tx2"/>
                  </a:solidFill>
                  <a:latin typeface="Arial" panose="020B0604020202020204" pitchFamily="34" charset="0"/>
                  <a:cs typeface="Arial" panose="020B0604020202020204" pitchFamily="34" charset="0"/>
                </a:rPr>
                <a:t> y </a:t>
              </a:r>
              <a:r>
                <a:rPr lang="es-ES" sz="650" dirty="0" err="1">
                  <a:solidFill>
                    <a:schemeClr val="tx2"/>
                  </a:solidFill>
                  <a:latin typeface="Arial" panose="020B0604020202020204" pitchFamily="34" charset="0"/>
                  <a:cs typeface="Arial" panose="020B0604020202020204" pitchFamily="34" charset="0"/>
                </a:rPr>
                <a:t>PROs</a:t>
              </a:r>
              <a:r>
                <a:rPr lang="es-ES" sz="650" dirty="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25" name="Grupo 24">
            <a:extLst>
              <a:ext uri="{FF2B5EF4-FFF2-40B4-BE49-F238E27FC236}">
                <a16:creationId xmlns:a16="http://schemas.microsoft.com/office/drawing/2014/main" id="{08DB8B3D-D4EE-83E2-80E8-F05DA720808D}"/>
              </a:ext>
            </a:extLst>
          </p:cNvPr>
          <p:cNvGrpSpPr/>
          <p:nvPr/>
        </p:nvGrpSpPr>
        <p:grpSpPr>
          <a:xfrm>
            <a:off x="541058" y="3840506"/>
            <a:ext cx="3851090" cy="2154193"/>
            <a:chOff x="371815" y="1863524"/>
            <a:chExt cx="3851090" cy="2154193"/>
          </a:xfrm>
        </p:grpSpPr>
        <p:pic>
          <p:nvPicPr>
            <p:cNvPr id="26" name="Imagen 25">
              <a:extLst>
                <a:ext uri="{FF2B5EF4-FFF2-40B4-BE49-F238E27FC236}">
                  <a16:creationId xmlns:a16="http://schemas.microsoft.com/office/drawing/2014/main" id="{6ADC46BB-EB8A-2D4C-2390-C6D081B0BF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7589" y="2143691"/>
              <a:ext cx="2697800" cy="1526955"/>
            </a:xfrm>
            <a:prstGeom prst="rect">
              <a:avLst/>
            </a:prstGeom>
          </p:spPr>
        </p:pic>
        <p:sp>
          <p:nvSpPr>
            <p:cNvPr id="27" name="CuadroTexto 26">
              <a:extLst>
                <a:ext uri="{FF2B5EF4-FFF2-40B4-BE49-F238E27FC236}">
                  <a16:creationId xmlns:a16="http://schemas.microsoft.com/office/drawing/2014/main" id="{7628EBAC-9AA5-EEF4-DA02-A34E75C7EC64}"/>
                </a:ext>
              </a:extLst>
            </p:cNvPr>
            <p:cNvSpPr txBox="1"/>
            <p:nvPr/>
          </p:nvSpPr>
          <p:spPr>
            <a:xfrm>
              <a:off x="371815" y="1863524"/>
              <a:ext cx="3851090" cy="246221"/>
            </a:xfrm>
            <a:prstGeom prst="rect">
              <a:avLst/>
            </a:prstGeom>
            <a:noFill/>
          </p:spPr>
          <p:txBody>
            <a:bodyPr wrap="square">
              <a:spAutoFit/>
            </a:bodyPr>
            <a:lstStyle/>
            <a:p>
              <a:pPr algn="ctr"/>
              <a:r>
                <a:rPr lang="es-ES" sz="1000" dirty="0">
                  <a:solidFill>
                    <a:srgbClr val="22346A"/>
                  </a:solidFill>
                  <a:latin typeface="Arial" panose="020B0604020202020204" pitchFamily="34" charset="0"/>
                  <a:cs typeface="Arial" panose="020B0604020202020204" pitchFamily="34" charset="0"/>
                </a:rPr>
                <a:t>Evolución de NRS Prurito a lo largo del tiempo (media azul)</a:t>
              </a:r>
            </a:p>
          </p:txBody>
        </p:sp>
        <p:sp>
          <p:nvSpPr>
            <p:cNvPr id="28" name="CuadroTexto 27">
              <a:extLst>
                <a:ext uri="{FF2B5EF4-FFF2-40B4-BE49-F238E27FC236}">
                  <a16:creationId xmlns:a16="http://schemas.microsoft.com/office/drawing/2014/main" id="{D3552E6A-7685-02E9-1DC8-A57EF64B9286}"/>
                </a:ext>
              </a:extLst>
            </p:cNvPr>
            <p:cNvSpPr txBox="1"/>
            <p:nvPr/>
          </p:nvSpPr>
          <p:spPr>
            <a:xfrm>
              <a:off x="557902" y="3725329"/>
              <a:ext cx="3390862" cy="292388"/>
            </a:xfrm>
            <a:prstGeom prst="rect">
              <a:avLst/>
            </a:prstGeom>
            <a:noFill/>
          </p:spPr>
          <p:txBody>
            <a:bodyPr wrap="square">
              <a:spAutoFit/>
            </a:bodyPr>
            <a:lstStyle/>
            <a:p>
              <a:r>
                <a:rPr lang="es-ES" sz="650" dirty="0">
                  <a:solidFill>
                    <a:schemeClr val="tx2"/>
                  </a:solidFill>
                  <a:latin typeface="Arial" panose="020B0604020202020204" pitchFamily="34" charset="0"/>
                  <a:cs typeface="Arial" panose="020B0604020202020204" pitchFamily="34" charset="0"/>
                </a:rPr>
                <a:t>Evolución de </a:t>
              </a:r>
              <a:r>
                <a:rPr lang="es-ES" sz="650" dirty="0" err="1">
                  <a:solidFill>
                    <a:schemeClr val="tx2"/>
                  </a:solidFill>
                  <a:latin typeface="Arial" panose="020B0604020202020204" pitchFamily="34" charset="0"/>
                  <a:cs typeface="Arial" panose="020B0604020202020204" pitchFamily="34" charset="0"/>
                </a:rPr>
                <a:t>CROs</a:t>
              </a:r>
              <a:r>
                <a:rPr lang="es-ES" sz="650" dirty="0">
                  <a:solidFill>
                    <a:schemeClr val="tx2"/>
                  </a:solidFill>
                  <a:latin typeface="Arial" panose="020B0604020202020204" pitchFamily="34" charset="0"/>
                  <a:cs typeface="Arial" panose="020B0604020202020204" pitchFamily="34" charset="0"/>
                </a:rPr>
                <a:t> y </a:t>
              </a:r>
              <a:r>
                <a:rPr lang="es-ES" sz="650" dirty="0" err="1">
                  <a:solidFill>
                    <a:schemeClr val="tx2"/>
                  </a:solidFill>
                  <a:latin typeface="Arial" panose="020B0604020202020204" pitchFamily="34" charset="0"/>
                  <a:cs typeface="Arial" panose="020B0604020202020204" pitchFamily="34" charset="0"/>
                </a:rPr>
                <a:t>PROs</a:t>
              </a:r>
              <a:r>
                <a:rPr lang="es-ES" sz="650" dirty="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spTree>
    <p:extLst>
      <p:ext uri="{BB962C8B-B14F-4D97-AF65-F5344CB8AC3E}">
        <p14:creationId xmlns:p14="http://schemas.microsoft.com/office/powerpoint/2010/main" val="609662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73EA6-81CE-AAEB-AD9E-8EB0D57ED7B4}"/>
              </a:ext>
            </a:extLst>
          </p:cNvPr>
          <p:cNvSpPr>
            <a:spLocks noGrp="1"/>
          </p:cNvSpPr>
          <p:nvPr>
            <p:ph type="title"/>
          </p:nvPr>
        </p:nvSpPr>
        <p:spPr>
          <a:xfrm>
            <a:off x="541058" y="211015"/>
            <a:ext cx="11055178" cy="640214"/>
          </a:xfrm>
        </p:spPr>
        <p:txBody>
          <a:bodyPr/>
          <a:lstStyle/>
          <a:p>
            <a:r>
              <a:rPr lang="es-ES" dirty="0"/>
              <a:t>Primeras experiencias con </a:t>
            </a:r>
            <a:r>
              <a:rPr lang="es-ES" dirty="0" err="1"/>
              <a:t>lebrikizumab</a:t>
            </a:r>
            <a:r>
              <a:rPr lang="es-ES" dirty="0"/>
              <a:t> en dermatitis atópica: una serie de casos</a:t>
            </a:r>
            <a:r>
              <a:rPr lang="es-ES" baseline="30000" dirty="0"/>
              <a:t>1</a:t>
            </a:r>
            <a:endParaRPr lang="es-ES" dirty="0"/>
          </a:p>
        </p:txBody>
      </p:sp>
      <p:sp>
        <p:nvSpPr>
          <p:cNvPr id="3" name="CuadroTexto 2">
            <a:extLst>
              <a:ext uri="{FF2B5EF4-FFF2-40B4-BE49-F238E27FC236}">
                <a16:creationId xmlns:a16="http://schemas.microsoft.com/office/drawing/2014/main" id="{5FBACB6E-8E06-761C-75C9-F3FE72611150}"/>
              </a:ext>
            </a:extLst>
          </p:cNvPr>
          <p:cNvSpPr txBox="1"/>
          <p:nvPr/>
        </p:nvSpPr>
        <p:spPr>
          <a:xfrm>
            <a:off x="1401758" y="6317314"/>
            <a:ext cx="9177716" cy="200055"/>
          </a:xfrm>
          <a:prstGeom prst="rect">
            <a:avLst/>
          </a:prstGeom>
          <a:noFill/>
        </p:spPr>
        <p:txBody>
          <a:bodyPr wrap="square" rtlCol="0">
            <a:spAutoFit/>
          </a:bodyPr>
          <a:lstStyle/>
          <a:p>
            <a:r>
              <a:rPr lang="es-ES" sz="700" b="1" dirty="0">
                <a:solidFill>
                  <a:srgbClr val="646464"/>
                </a:solidFill>
              </a:rPr>
              <a:t>1. </a:t>
            </a:r>
            <a:r>
              <a:rPr lang="es-ES" sz="700" dirty="0">
                <a:solidFill>
                  <a:srgbClr val="646464"/>
                </a:solidFill>
              </a:rPr>
              <a:t>Santos S, Guillén S, Bou L, </a:t>
            </a:r>
            <a:r>
              <a:rPr lang="es-ES" sz="700" i="1" dirty="0">
                <a:solidFill>
                  <a:srgbClr val="646464"/>
                </a:solidFill>
              </a:rPr>
              <a:t>et al. </a:t>
            </a:r>
            <a:r>
              <a:rPr lang="es-ES" sz="700" dirty="0">
                <a:solidFill>
                  <a:srgbClr val="646464"/>
                </a:solidFill>
              </a:rPr>
              <a:t>Primeras experiencias con </a:t>
            </a:r>
            <a:r>
              <a:rPr lang="es-ES" sz="700" dirty="0" err="1">
                <a:solidFill>
                  <a:srgbClr val="646464"/>
                </a:solidFill>
              </a:rPr>
              <a:t>lebrikizumab</a:t>
            </a:r>
            <a:r>
              <a:rPr lang="es-ES" sz="700" dirty="0">
                <a:solidFill>
                  <a:srgbClr val="646464"/>
                </a:solidFill>
              </a:rPr>
              <a:t> en dermatitis atópica: una serie de casos. Póster presentado en el 52 Congreso AEDV; Mayo 07-10, 2025; Valencia, España</a:t>
            </a:r>
          </a:p>
        </p:txBody>
      </p:sp>
      <p:sp>
        <p:nvSpPr>
          <p:cNvPr id="6" name="CuadroTexto 5">
            <a:extLst>
              <a:ext uri="{FF2B5EF4-FFF2-40B4-BE49-F238E27FC236}">
                <a16:creationId xmlns:a16="http://schemas.microsoft.com/office/drawing/2014/main" id="{C54F8E48-7DCF-C789-32F9-4A70DF6C3E8C}"/>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sp>
        <p:nvSpPr>
          <p:cNvPr id="5" name="CuadroTexto 4">
            <a:extLst>
              <a:ext uri="{FF2B5EF4-FFF2-40B4-BE49-F238E27FC236}">
                <a16:creationId xmlns:a16="http://schemas.microsoft.com/office/drawing/2014/main" id="{789EDA99-1B82-AB37-0A29-49A7FC98B08C}"/>
              </a:ext>
            </a:extLst>
          </p:cNvPr>
          <p:cNvSpPr txBox="1"/>
          <p:nvPr/>
        </p:nvSpPr>
        <p:spPr>
          <a:xfrm>
            <a:off x="727339" y="2031373"/>
            <a:ext cx="447839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sp>
        <p:nvSpPr>
          <p:cNvPr id="8" name="Rectángulo redondeado 7">
            <a:extLst>
              <a:ext uri="{FF2B5EF4-FFF2-40B4-BE49-F238E27FC236}">
                <a16:creationId xmlns:a16="http://schemas.microsoft.com/office/drawing/2014/main" id="{7D2CF41C-4F37-55DA-79BE-2BE2197AEFFB}"/>
              </a:ext>
            </a:extLst>
          </p:cNvPr>
          <p:cNvSpPr/>
          <p:nvPr/>
        </p:nvSpPr>
        <p:spPr>
          <a:xfrm>
            <a:off x="557901" y="1888197"/>
            <a:ext cx="10320764" cy="3183336"/>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9" name="CuadroTexto 8">
            <a:extLst>
              <a:ext uri="{FF2B5EF4-FFF2-40B4-BE49-F238E27FC236}">
                <a16:creationId xmlns:a16="http://schemas.microsoft.com/office/drawing/2014/main" id="{0554AA74-0D83-4D3C-C688-FDB213BF3FD6}"/>
              </a:ext>
            </a:extLst>
          </p:cNvPr>
          <p:cNvSpPr txBox="1"/>
          <p:nvPr/>
        </p:nvSpPr>
        <p:spPr>
          <a:xfrm>
            <a:off x="6208650" y="2031372"/>
            <a:ext cx="4478399"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24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14" name="Imagen 13" descr="Icono&#10;&#10;El contenido generado por IA puede ser incorrecto.">
            <a:extLst>
              <a:ext uri="{FF2B5EF4-FFF2-40B4-BE49-F238E27FC236}">
                <a16:creationId xmlns:a16="http://schemas.microsoft.com/office/drawing/2014/main" id="{2575980D-D202-F370-BD8E-EA46724C4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203" y="3237115"/>
            <a:ext cx="291517" cy="291517"/>
          </a:xfrm>
          <a:prstGeom prst="rect">
            <a:avLst/>
          </a:prstGeom>
        </p:spPr>
      </p:pic>
      <p:cxnSp>
        <p:nvCxnSpPr>
          <p:cNvPr id="16" name="Conector recto de flecha 15">
            <a:extLst>
              <a:ext uri="{FF2B5EF4-FFF2-40B4-BE49-F238E27FC236}">
                <a16:creationId xmlns:a16="http://schemas.microsoft.com/office/drawing/2014/main" id="{5E2FEB1D-4ECD-8196-2046-021396936B26}"/>
              </a:ext>
            </a:extLst>
          </p:cNvPr>
          <p:cNvCxnSpPr>
            <a:cxnSpLocks/>
          </p:cNvCxnSpPr>
          <p:nvPr/>
        </p:nvCxnSpPr>
        <p:spPr>
          <a:xfrm>
            <a:off x="3775234" y="2179858"/>
            <a:ext cx="363309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33" name="Grupo 32">
            <a:extLst>
              <a:ext uri="{FF2B5EF4-FFF2-40B4-BE49-F238E27FC236}">
                <a16:creationId xmlns:a16="http://schemas.microsoft.com/office/drawing/2014/main" id="{C65F32ED-7F7D-5AB0-AF79-B7AA4762D380}"/>
              </a:ext>
            </a:extLst>
          </p:cNvPr>
          <p:cNvGrpSpPr/>
          <p:nvPr/>
        </p:nvGrpSpPr>
        <p:grpSpPr>
          <a:xfrm>
            <a:off x="6221721" y="2465745"/>
            <a:ext cx="4465329" cy="2265954"/>
            <a:chOff x="6300605" y="2426282"/>
            <a:chExt cx="4465329" cy="2265954"/>
          </a:xfrm>
        </p:grpSpPr>
        <p:pic>
          <p:nvPicPr>
            <p:cNvPr id="20" name="Imagen 19">
              <a:extLst>
                <a:ext uri="{FF2B5EF4-FFF2-40B4-BE49-F238E27FC236}">
                  <a16:creationId xmlns:a16="http://schemas.microsoft.com/office/drawing/2014/main" id="{26A5718B-5D88-206E-5AB0-9D6A88B679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0605" y="2426282"/>
              <a:ext cx="2215730" cy="1663275"/>
            </a:xfrm>
            <a:prstGeom prst="rect">
              <a:avLst/>
            </a:prstGeom>
          </p:spPr>
        </p:pic>
        <p:pic>
          <p:nvPicPr>
            <p:cNvPr id="22" name="Imagen 21">
              <a:extLst>
                <a:ext uri="{FF2B5EF4-FFF2-40B4-BE49-F238E27FC236}">
                  <a16:creationId xmlns:a16="http://schemas.microsoft.com/office/drawing/2014/main" id="{E7A2665C-98F0-57D8-A04D-90168B240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50203" y="2426282"/>
              <a:ext cx="2215731" cy="2265954"/>
            </a:xfrm>
            <a:prstGeom prst="rect">
              <a:avLst/>
            </a:prstGeom>
          </p:spPr>
        </p:pic>
      </p:grpSp>
      <p:grpSp>
        <p:nvGrpSpPr>
          <p:cNvPr id="23" name="Grupo 22">
            <a:extLst>
              <a:ext uri="{FF2B5EF4-FFF2-40B4-BE49-F238E27FC236}">
                <a16:creationId xmlns:a16="http://schemas.microsoft.com/office/drawing/2014/main" id="{C6569C53-C301-36F4-3E99-44F230F45D9B}"/>
              </a:ext>
            </a:extLst>
          </p:cNvPr>
          <p:cNvGrpSpPr/>
          <p:nvPr/>
        </p:nvGrpSpPr>
        <p:grpSpPr>
          <a:xfrm>
            <a:off x="11009279" y="2017281"/>
            <a:ext cx="586957" cy="586066"/>
            <a:chOff x="11047141" y="4927947"/>
            <a:chExt cx="586957" cy="586066"/>
          </a:xfrm>
        </p:grpSpPr>
        <p:sp>
          <p:nvSpPr>
            <p:cNvPr id="24" name="Rectángulo: esquinas redondeadas 2">
              <a:hlinkClick r:id="rId5" action="ppaction://hlinksldjump"/>
              <a:extLst>
                <a:ext uri="{FF2B5EF4-FFF2-40B4-BE49-F238E27FC236}">
                  <a16:creationId xmlns:a16="http://schemas.microsoft.com/office/drawing/2014/main" id="{DDEAC572-E75A-6DB7-57AE-1D812B9FD3C4}"/>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dirty="0"/>
            </a:p>
          </p:txBody>
        </p:sp>
        <p:pic>
          <p:nvPicPr>
            <p:cNvPr id="29" name="Imagen 28">
              <a:extLst>
                <a:ext uri="{FF2B5EF4-FFF2-40B4-BE49-F238E27FC236}">
                  <a16:creationId xmlns:a16="http://schemas.microsoft.com/office/drawing/2014/main" id="{AF80A1F2-467A-0192-9A4A-01C3CE58DC48}"/>
                </a:ext>
              </a:extLst>
            </p:cNvPr>
            <p:cNvPicPr>
              <a:picLocks noChangeAspect="1"/>
            </p:cNvPicPr>
            <p:nvPr/>
          </p:nvPicPr>
          <p:blipFill>
            <a:blip r:embed="rId6"/>
            <a:srcRect l="1" t="1" r="6741" b="7185"/>
            <a:stretch>
              <a:fillRect/>
            </a:stretch>
          </p:blipFill>
          <p:spPr>
            <a:xfrm>
              <a:off x="11222358" y="5095285"/>
              <a:ext cx="262174" cy="260926"/>
            </a:xfrm>
            <a:prstGeom prst="rect">
              <a:avLst/>
            </a:prstGeom>
          </p:spPr>
        </p:pic>
      </p:grpSp>
      <p:grpSp>
        <p:nvGrpSpPr>
          <p:cNvPr id="32" name="Grupo 31">
            <a:extLst>
              <a:ext uri="{FF2B5EF4-FFF2-40B4-BE49-F238E27FC236}">
                <a16:creationId xmlns:a16="http://schemas.microsoft.com/office/drawing/2014/main" id="{BD74EE7C-9030-C165-8535-ADE8809F3FD5}"/>
              </a:ext>
            </a:extLst>
          </p:cNvPr>
          <p:cNvGrpSpPr/>
          <p:nvPr/>
        </p:nvGrpSpPr>
        <p:grpSpPr>
          <a:xfrm>
            <a:off x="727340" y="2465745"/>
            <a:ext cx="4456863" cy="2265954"/>
            <a:chOff x="969270" y="2426282"/>
            <a:chExt cx="4456863" cy="2265954"/>
          </a:xfrm>
        </p:grpSpPr>
        <p:pic>
          <p:nvPicPr>
            <p:cNvPr id="18" name="Imagen 17" descr="Un hombre sin camisa&#10;&#10;El contenido generado por IA puede ser incorrecto.">
              <a:extLst>
                <a:ext uri="{FF2B5EF4-FFF2-40B4-BE49-F238E27FC236}">
                  <a16:creationId xmlns:a16="http://schemas.microsoft.com/office/drawing/2014/main" id="{162B3B2F-7269-7AB2-5AD7-C0070184D5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270" y="2427806"/>
              <a:ext cx="2215731" cy="1663275"/>
            </a:xfrm>
            <a:prstGeom prst="rect">
              <a:avLst/>
            </a:prstGeom>
          </p:spPr>
        </p:pic>
        <p:pic>
          <p:nvPicPr>
            <p:cNvPr id="31" name="Imagen 30" descr="Imagen que contiene persona, parado, frente, café&#10;&#10;El contenido generado por IA puede ser incorrecto.">
              <a:extLst>
                <a:ext uri="{FF2B5EF4-FFF2-40B4-BE49-F238E27FC236}">
                  <a16:creationId xmlns:a16="http://schemas.microsoft.com/office/drawing/2014/main" id="{7B5B3D63-ACE3-B4D3-30B9-DFA0461B8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402" y="2426282"/>
              <a:ext cx="2215731" cy="2265954"/>
            </a:xfrm>
            <a:prstGeom prst="rect">
              <a:avLst/>
            </a:prstGeom>
          </p:spPr>
        </p:pic>
      </p:grpSp>
      <p:sp>
        <p:nvSpPr>
          <p:cNvPr id="4" name="CuadroTexto 3">
            <a:extLst>
              <a:ext uri="{FF2B5EF4-FFF2-40B4-BE49-F238E27FC236}">
                <a16:creationId xmlns:a16="http://schemas.microsoft.com/office/drawing/2014/main" id="{C60B73FD-9CB9-71D2-9025-76F6FDFDF5F7}"/>
              </a:ext>
            </a:extLst>
          </p:cNvPr>
          <p:cNvSpPr txBox="1"/>
          <p:nvPr/>
        </p:nvSpPr>
        <p:spPr>
          <a:xfrm>
            <a:off x="725767" y="5132362"/>
            <a:ext cx="6097554" cy="230832"/>
          </a:xfrm>
          <a:prstGeom prst="rect">
            <a:avLst/>
          </a:prstGeom>
          <a:noFill/>
        </p:spPr>
        <p:txBody>
          <a:bodyPr wrap="square">
            <a:spAutoFit/>
          </a:bodyPr>
          <a:lstStyle/>
          <a:p>
            <a:r>
              <a:rPr lang="es-ES" sz="900" b="1" dirty="0">
                <a:solidFill>
                  <a:schemeClr val="tx2"/>
                </a:solidFill>
                <a:latin typeface="Arial" panose="020B0604020202020204" pitchFamily="34" charset="0"/>
                <a:cs typeface="Arial" panose="020B0604020202020204" pitchFamily="34" charset="0"/>
              </a:rPr>
              <a:t>Caso ilustrativo de paciente con aclaramiento completo en semana 24.</a:t>
            </a:r>
            <a:endParaRPr lang="es-ES" sz="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58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a:bodyPr>
          <a:lstStyle/>
          <a:p>
            <a:r>
              <a:rPr lang="es-ES" sz="2200" dirty="0"/>
              <a:t>La DA es una enfermedad inflamatoria crónica de la piel</a:t>
            </a:r>
            <a:r>
              <a:rPr lang="es-ES" sz="2200" baseline="30000" dirty="0"/>
              <a:t>1</a:t>
            </a:r>
            <a:endParaRPr lang="es-ES" sz="2200" dirty="0"/>
          </a:p>
        </p:txBody>
      </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4294967295"/>
          </p:nvPr>
        </p:nvSpPr>
        <p:spPr>
          <a:xfrm>
            <a:off x="6342724" y="1872473"/>
            <a:ext cx="5328166" cy="1657574"/>
          </a:xfrm>
        </p:spPr>
        <p:txBody>
          <a:bodyPr>
            <a:normAutofit/>
          </a:bodyPr>
          <a:lstStyle/>
          <a:p>
            <a:pPr marL="0" indent="0">
              <a:buNone/>
            </a:pPr>
            <a:r>
              <a:rPr lang="es-ES" sz="1800" dirty="0">
                <a:solidFill>
                  <a:srgbClr val="003867"/>
                </a:solidFill>
              </a:rPr>
              <a:t>Fisiopatología compleja:</a:t>
            </a:r>
            <a:r>
              <a:rPr lang="es-ES" sz="1800" baseline="30000" dirty="0">
                <a:solidFill>
                  <a:srgbClr val="003867"/>
                </a:solidFill>
              </a:rPr>
              <a:t>10</a:t>
            </a:r>
            <a:r>
              <a:rPr lang="es-ES" sz="1800" dirty="0">
                <a:solidFill>
                  <a:srgbClr val="003867"/>
                </a:solidFill>
              </a:rPr>
              <a:t>  </a:t>
            </a:r>
          </a:p>
          <a:p>
            <a:r>
              <a:rPr lang="es-ES" sz="1800" dirty="0">
                <a:solidFill>
                  <a:srgbClr val="003867"/>
                </a:solidFill>
              </a:rPr>
              <a:t>Alteraciones de la barrera epidérmica</a:t>
            </a:r>
            <a:r>
              <a:rPr lang="es-ES" sz="1800" baseline="30000" dirty="0">
                <a:solidFill>
                  <a:srgbClr val="003867"/>
                </a:solidFill>
              </a:rPr>
              <a:t>10</a:t>
            </a:r>
          </a:p>
          <a:p>
            <a:r>
              <a:rPr lang="es-ES" sz="1800" dirty="0">
                <a:solidFill>
                  <a:srgbClr val="003867"/>
                </a:solidFill>
              </a:rPr>
              <a:t>Inflamación crónica T2 (IL-4, IL-13, TSLP, etc.)</a:t>
            </a:r>
            <a:r>
              <a:rPr lang="es-ES" sz="1800" baseline="30000" dirty="0">
                <a:solidFill>
                  <a:srgbClr val="003867"/>
                </a:solidFill>
              </a:rPr>
              <a:t>10</a:t>
            </a:r>
          </a:p>
          <a:p>
            <a:r>
              <a:rPr lang="es-ES" sz="1800" dirty="0">
                <a:solidFill>
                  <a:srgbClr val="003867"/>
                </a:solidFill>
              </a:rPr>
              <a:t>Factores ambientales y genéticos</a:t>
            </a:r>
            <a:r>
              <a:rPr lang="es-ES" sz="1800" baseline="30000" dirty="0">
                <a:solidFill>
                  <a:srgbClr val="003867"/>
                </a:solidFill>
              </a:rPr>
              <a:t>1,10</a:t>
            </a:r>
            <a:endParaRPr lang="es-ES" sz="1800" dirty="0">
              <a:solidFill>
                <a:srgbClr val="003867"/>
              </a:solidFill>
            </a:endParaRPr>
          </a:p>
        </p:txBody>
      </p:sp>
      <p:graphicFrame>
        <p:nvGraphicFramePr>
          <p:cNvPr id="10" name="Gráfico 9">
            <a:extLst>
              <a:ext uri="{FF2B5EF4-FFF2-40B4-BE49-F238E27FC236}">
                <a16:creationId xmlns:a16="http://schemas.microsoft.com/office/drawing/2014/main" id="{C2EBE9E0-B21F-ACF2-5CFA-175D576D3B65}"/>
              </a:ext>
            </a:extLst>
          </p:cNvPr>
          <p:cNvGraphicFramePr/>
          <p:nvPr>
            <p:extLst>
              <p:ext uri="{D42A27DB-BD31-4B8C-83A1-F6EECF244321}">
                <p14:modId xmlns:p14="http://schemas.microsoft.com/office/powerpoint/2010/main" val="1583834591"/>
              </p:ext>
            </p:extLst>
          </p:nvPr>
        </p:nvGraphicFramePr>
        <p:xfrm>
          <a:off x="1077264" y="2375720"/>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035816"/>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niños</a:t>
            </a:r>
            <a:r>
              <a:rPr kumimoji="0" lang="es-ES" sz="1400" b="1" i="0" u="none" strike="noStrike" kern="1200" cap="none" spc="20" normalizeH="0" baseline="30000" noProof="0">
                <a:ln>
                  <a:noFill/>
                </a:ln>
                <a:solidFill>
                  <a:srgbClr val="22346A"/>
                </a:solidFill>
                <a:effectLst/>
                <a:uLnTx/>
                <a:uFillTx/>
                <a:latin typeface="Arial"/>
                <a:ea typeface="+mj-ea"/>
                <a:cs typeface="+mj-cs"/>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554272"/>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20" normalizeH="0" baseline="0" noProof="0" dirty="0">
                <a:ln>
                  <a:noFill/>
                </a:ln>
                <a:solidFill>
                  <a:srgbClr val="22346A"/>
                </a:solidFill>
                <a:effectLst/>
                <a:uLnTx/>
                <a:uFillTx/>
                <a:latin typeface="Arial"/>
                <a:ea typeface="+mj-ea"/>
                <a:cs typeface="+mj-cs"/>
              </a:rPr>
              <a:t>Una de las enfermedades inflamatorias </a:t>
            </a:r>
            <a:br>
              <a:rPr kumimoji="0" lang="es-ES" sz="1800" b="1" i="0" u="none" strike="noStrike" kern="1200" cap="none" spc="20" normalizeH="0" baseline="0" noProof="0" dirty="0">
                <a:ln>
                  <a:noFill/>
                </a:ln>
                <a:solidFill>
                  <a:srgbClr val="22346A"/>
                </a:solidFill>
                <a:effectLst/>
                <a:uLnTx/>
                <a:uFillTx/>
                <a:latin typeface="Arial"/>
                <a:ea typeface="+mj-ea"/>
                <a:cs typeface="+mj-cs"/>
              </a:rPr>
            </a:br>
            <a:r>
              <a:rPr kumimoji="0" lang="es-ES" sz="1800" b="1" i="0" u="none" strike="noStrike" kern="1200" cap="none" spc="20" normalizeH="0" baseline="0" noProof="0" dirty="0">
                <a:ln>
                  <a:noFill/>
                </a:ln>
                <a:solidFill>
                  <a:srgbClr val="22346A"/>
                </a:solidFill>
                <a:effectLst/>
                <a:uLnTx/>
                <a:uFillTx/>
                <a:latin typeface="Arial"/>
                <a:ea typeface="+mj-ea"/>
                <a:cs typeface="+mj-cs"/>
              </a:rPr>
              <a:t>más comunes de la piel</a:t>
            </a:r>
            <a:r>
              <a:rPr kumimoji="0" lang="es-ES" sz="1800" b="1" i="0" u="none" strike="noStrike" kern="1200" cap="none" spc="20" normalizeH="0" baseline="30000" noProof="0" dirty="0">
                <a:ln>
                  <a:noFill/>
                </a:ln>
                <a:solidFill>
                  <a:srgbClr val="22346A"/>
                </a:solidFill>
                <a:effectLst/>
                <a:uLnTx/>
                <a:uFillTx/>
                <a:latin typeface="Arial"/>
                <a:ea typeface="+mj-ea"/>
                <a:cs typeface="+mj-cs"/>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extLst>
              <p:ext uri="{D42A27DB-BD31-4B8C-83A1-F6EECF244321}">
                <p14:modId xmlns:p14="http://schemas.microsoft.com/office/powerpoint/2010/main" val="1826919294"/>
              </p:ext>
            </p:extLst>
          </p:nvPr>
        </p:nvGraphicFramePr>
        <p:xfrm>
          <a:off x="2956433" y="2385237"/>
          <a:ext cx="2596322" cy="1800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034716"/>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adultos</a:t>
            </a:r>
            <a:r>
              <a:rPr kumimoji="0" lang="es-ES" sz="1400" b="1" i="0" u="none" strike="noStrike" kern="1200" cap="none" spc="20" normalizeH="0" baseline="30000" noProof="0">
                <a:ln>
                  <a:noFill/>
                </a:ln>
                <a:solidFill>
                  <a:srgbClr val="22346A"/>
                </a:solidFill>
                <a:effectLst/>
                <a:uLnTx/>
                <a:uFillTx/>
                <a:latin typeface="Arial"/>
                <a:ea typeface="+mj-ea"/>
                <a:cs typeface="+mj-cs"/>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624095"/>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20" normalizeH="0" baseline="0" noProof="0">
                <a:ln>
                  <a:noFill/>
                </a:ln>
                <a:solidFill>
                  <a:srgbClr val="22346A"/>
                </a:solidFill>
                <a:effectLst/>
                <a:uLnTx/>
                <a:uFillTx/>
                <a:latin typeface="Arial"/>
                <a:ea typeface="+mj-ea"/>
                <a:cs typeface="+mj-cs"/>
              </a:rPr>
              <a:t>20-30% pacientes con DA moderada a grave.</a:t>
            </a:r>
            <a:r>
              <a:rPr kumimoji="0" lang="es-ES" sz="1600" b="0" i="0" u="none" strike="noStrike" kern="1200" cap="none" spc="20" normalizeH="0" baseline="30000" noProof="0">
                <a:ln>
                  <a:noFill/>
                </a:ln>
                <a:solidFill>
                  <a:srgbClr val="22346A"/>
                </a:solidFill>
                <a:effectLst/>
                <a:uLnTx/>
                <a:uFillTx/>
                <a:latin typeface="Arial"/>
                <a:ea typeface="+mj-ea"/>
                <a:cs typeface="+mj-cs"/>
              </a:rPr>
              <a:t>7-9</a:t>
            </a:r>
            <a:r>
              <a:rPr kumimoji="0" lang="es-ES" sz="1600" b="0" i="0" u="none" strike="noStrike" kern="1200" cap="none" spc="20" normalizeH="0" baseline="0" noProof="0">
                <a:ln>
                  <a:noFill/>
                </a:ln>
                <a:solidFill>
                  <a:srgbClr val="22346A"/>
                </a:solidFill>
                <a:effectLst/>
                <a:uLnTx/>
                <a:uFillTx/>
                <a:latin typeface="Arial"/>
                <a:ea typeface="+mj-ea"/>
                <a:cs typeface="+mj-cs"/>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542547"/>
            <a:ext cx="9074258" cy="1084284"/>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b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b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DA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atópica,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IL: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interleuquina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T2</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respuesta inflamatoria de tipo 2;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TSLP: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linfopoyetina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estromal tímica.</a:t>
            </a:r>
          </a:p>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Itamura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Sawada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Involvement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Development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Inflammatory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Diseases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 Mol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Sci</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2022;23(21):13445;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Langan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SM,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allergen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exposure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population-based</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Exp</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2007;37(4):526-535;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4.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Diepgen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TL,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contact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general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different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regions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Br J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2016;174(2):319-329;  5. Saeki H,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Tsunemi</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Fujita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H,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determined</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by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examination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Japanese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2006;33(11):817-819;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6</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Sacotte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R,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Clin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2018;36(5):595-605;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7.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Results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survey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2018;73(6):1284-1293;  8.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Gadkari</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pediatric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cross-sectional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epidemiologic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2021;126(4):417-428.e2;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9. </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Munera-Campos M, Carrascosa JM.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Innovation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Pathogenesis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Innovación en dermatitis atópica: de la patogenia a la terapéutica. Actas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Dermosifiliogr</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(Engl Ed). 2020;111(3):205-221;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10.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Akdis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CA,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Diagnosis and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children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Allergology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/American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/PRACTALL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Consensus</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Report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2006;118(1):152-169. </a:t>
            </a: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11.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Wollenberg</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1"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guideline</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EuroGuiDerm</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on</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part</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 -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therapy</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7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794815" y="2681152"/>
            <a:ext cx="1176184" cy="1176184"/>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A91E25A5-B99D-E18D-E73E-E14D7F5DE9AE}"/>
              </a:ext>
            </a:extLst>
          </p:cNvPr>
          <p:cNvSpPr/>
          <p:nvPr/>
        </p:nvSpPr>
        <p:spPr>
          <a:xfrm>
            <a:off x="3668783" y="2685976"/>
            <a:ext cx="1181385" cy="1181385"/>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2960097"/>
            <a:ext cx="1457720" cy="555618"/>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20%</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2974428"/>
            <a:ext cx="1280993" cy="55561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2-7%</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3743475"/>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a:ea typeface="+mn-ea"/>
                <a:cs typeface="+mn-cs"/>
              </a:rPr>
              <a:t>Necesidad de control a largo plazo</a:t>
            </a:r>
            <a:r>
              <a:rPr kumimoji="0" lang="es-ES" sz="2000" b="0" i="0" u="none" strike="noStrike" kern="1200" cap="none" spc="0" normalizeH="0" baseline="30000" noProof="0">
                <a:ln>
                  <a:noFill/>
                </a:ln>
                <a:solidFill>
                  <a:srgbClr val="FFFFFF"/>
                </a:solidFill>
                <a:effectLst/>
                <a:uLnTx/>
                <a:uFillTx/>
                <a:latin typeface="Arial"/>
                <a:ea typeface="+mn-ea"/>
                <a:cs typeface="Dreaming Outloud Pro" panose="03050502040302030504" pitchFamily="66" charset="0"/>
              </a:rPr>
              <a:t>11</a:t>
            </a:r>
            <a:endParaRPr kumimoji="0" lang="es-ES" sz="2000" b="0" i="0" u="none" strike="noStrike" kern="1200" cap="none" spc="0" normalizeH="0" baseline="30000" noProof="0">
              <a:ln>
                <a:noFill/>
              </a:ln>
              <a:solidFill>
                <a:srgbClr val="FFFFFF"/>
              </a:solidFill>
              <a:effectLst/>
              <a:uLnTx/>
              <a:uFillTx/>
              <a:latin typeface="Arial"/>
              <a:ea typeface="+mn-ea"/>
              <a:cs typeface="+mn-cs"/>
            </a:endParaRPr>
          </a:p>
        </p:txBody>
      </p:sp>
      <p:sp>
        <p:nvSpPr>
          <p:cNvPr id="5" name="Rectángulo redondeado 4">
            <a:extLst>
              <a:ext uri="{FF2B5EF4-FFF2-40B4-BE49-F238E27FC236}">
                <a16:creationId xmlns:a16="http://schemas.microsoft.com/office/drawing/2014/main" id="{970FFE23-3A96-301E-A70D-95403C684510}"/>
              </a:ext>
            </a:extLst>
          </p:cNvPr>
          <p:cNvSpPr/>
          <p:nvPr/>
        </p:nvSpPr>
        <p:spPr>
          <a:xfrm>
            <a:off x="590551" y="1409854"/>
            <a:ext cx="5436384" cy="3875314"/>
          </a:xfrm>
          <a:prstGeom prst="roundRect">
            <a:avLst>
              <a:gd name="adj" fmla="val 4465"/>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CEA9-A676-3700-B660-DE817D36DDC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BBC2C2B-CFBA-8210-7C81-6BD9A8C2F605}"/>
              </a:ext>
            </a:extLst>
          </p:cNvPr>
          <p:cNvSpPr>
            <a:spLocks noGrp="1"/>
          </p:cNvSpPr>
          <p:nvPr>
            <p:ph type="title"/>
          </p:nvPr>
        </p:nvSpPr>
        <p:spPr/>
        <p:txBody>
          <a:bodyPr/>
          <a:lstStyle/>
          <a:p>
            <a:r>
              <a:rPr lang="es-ES" dirty="0"/>
              <a:t>Resultados</a:t>
            </a:r>
          </a:p>
        </p:txBody>
      </p:sp>
      <p:sp>
        <p:nvSpPr>
          <p:cNvPr id="3" name="CuadroTexto 2">
            <a:extLst>
              <a:ext uri="{FF2B5EF4-FFF2-40B4-BE49-F238E27FC236}">
                <a16:creationId xmlns:a16="http://schemas.microsoft.com/office/drawing/2014/main" id="{7E885616-C1E7-EE4E-5C4A-AB3A5932FEA0}"/>
              </a:ext>
            </a:extLst>
          </p:cNvPr>
          <p:cNvSpPr txBox="1"/>
          <p:nvPr/>
        </p:nvSpPr>
        <p:spPr>
          <a:xfrm>
            <a:off x="1395178" y="6271394"/>
            <a:ext cx="9177716" cy="200055"/>
          </a:xfrm>
          <a:prstGeom prst="rect">
            <a:avLst/>
          </a:prstGeom>
          <a:noFill/>
        </p:spPr>
        <p:txBody>
          <a:bodyPr wrap="square" rtlCol="0">
            <a:spAutoFit/>
          </a:bodyPr>
          <a:lstStyle/>
          <a:p>
            <a:r>
              <a:rPr lang="es-ES" sz="700" b="1" dirty="0">
                <a:solidFill>
                  <a:srgbClr val="646464"/>
                </a:solidFill>
              </a:rPr>
              <a:t>1. </a:t>
            </a:r>
            <a:r>
              <a:rPr lang="es-ES" sz="700" dirty="0">
                <a:solidFill>
                  <a:srgbClr val="646464"/>
                </a:solidFill>
              </a:rPr>
              <a:t>Santos S, Guillén S, Bou L, </a:t>
            </a:r>
            <a:r>
              <a:rPr lang="es-ES" sz="700" i="1" dirty="0">
                <a:solidFill>
                  <a:srgbClr val="646464"/>
                </a:solidFill>
              </a:rPr>
              <a:t>et al. </a:t>
            </a:r>
            <a:r>
              <a:rPr lang="es-ES" sz="700" dirty="0">
                <a:solidFill>
                  <a:srgbClr val="646464"/>
                </a:solidFill>
              </a:rPr>
              <a:t>Primeras experiencias con </a:t>
            </a:r>
            <a:r>
              <a:rPr lang="es-ES" sz="700" dirty="0" err="1">
                <a:solidFill>
                  <a:srgbClr val="646464"/>
                </a:solidFill>
              </a:rPr>
              <a:t>lebrikizumab</a:t>
            </a:r>
            <a:r>
              <a:rPr lang="es-ES" sz="700" dirty="0">
                <a:solidFill>
                  <a:srgbClr val="646464"/>
                </a:solidFill>
              </a:rPr>
              <a:t> en dermatitis atópica: una serie de casos. Póster presentado en el 52 Congreso AEDV; Mayo 07-10, 2025; Valencia, España</a:t>
            </a:r>
          </a:p>
        </p:txBody>
      </p:sp>
      <p:sp>
        <p:nvSpPr>
          <p:cNvPr id="4" name="CuadroTexto 3">
            <a:extLst>
              <a:ext uri="{FF2B5EF4-FFF2-40B4-BE49-F238E27FC236}">
                <a16:creationId xmlns:a16="http://schemas.microsoft.com/office/drawing/2014/main" id="{1EFE0C35-51BF-4511-8548-05E2464D96C2}"/>
              </a:ext>
            </a:extLst>
          </p:cNvPr>
          <p:cNvSpPr txBox="1"/>
          <p:nvPr/>
        </p:nvSpPr>
        <p:spPr>
          <a:xfrm>
            <a:off x="632707" y="1991910"/>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Inicio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sp>
        <p:nvSpPr>
          <p:cNvPr id="5" name="Rectángulo redondeado 4">
            <a:extLst>
              <a:ext uri="{FF2B5EF4-FFF2-40B4-BE49-F238E27FC236}">
                <a16:creationId xmlns:a16="http://schemas.microsoft.com/office/drawing/2014/main" id="{A1751CD0-A2FD-ACAC-1675-F4FDC1A89BB3}"/>
              </a:ext>
            </a:extLst>
          </p:cNvPr>
          <p:cNvSpPr/>
          <p:nvPr/>
        </p:nvSpPr>
        <p:spPr>
          <a:xfrm>
            <a:off x="518008" y="1848733"/>
            <a:ext cx="11024994" cy="3676455"/>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 name="CuadroTexto 5">
            <a:extLst>
              <a:ext uri="{FF2B5EF4-FFF2-40B4-BE49-F238E27FC236}">
                <a16:creationId xmlns:a16="http://schemas.microsoft.com/office/drawing/2014/main" id="{B46B9059-B884-24F6-7BE2-C9165F851E20}"/>
              </a:ext>
            </a:extLst>
          </p:cNvPr>
          <p:cNvSpPr txBox="1"/>
          <p:nvPr/>
        </p:nvSpPr>
        <p:spPr>
          <a:xfrm>
            <a:off x="6307254" y="1991909"/>
            <a:ext cx="5155390" cy="276999"/>
          </a:xfrm>
          <a:prstGeom prst="rect">
            <a:avLst/>
          </a:prstGeom>
          <a:noFill/>
        </p:spPr>
        <p:txBody>
          <a:bodyPr wrap="square" rtlCol="0">
            <a:spAutoFit/>
          </a:bodyPr>
          <a:lstStyle/>
          <a:p>
            <a:pPr algn="ctr"/>
            <a:r>
              <a:rPr lang="es-ES" sz="1200" dirty="0">
                <a:solidFill>
                  <a:schemeClr val="accent1"/>
                </a:solidFill>
                <a:latin typeface="Arial" panose="020B0604020202020204" pitchFamily="34" charset="0"/>
                <a:cs typeface="Arial" panose="020B0604020202020204" pitchFamily="34" charset="0"/>
              </a:rPr>
              <a:t>24 semanas </a:t>
            </a:r>
            <a:r>
              <a:rPr lang="es-ES" sz="1200" dirty="0" err="1">
                <a:solidFill>
                  <a:schemeClr val="accent1"/>
                </a:solidFill>
                <a:latin typeface="Arial" panose="020B0604020202020204" pitchFamily="34" charset="0"/>
                <a:cs typeface="Arial" panose="020B0604020202020204" pitchFamily="34" charset="0"/>
              </a:rPr>
              <a:t>lebrikizumab</a:t>
            </a:r>
            <a:endParaRPr lang="es-ES" sz="1200" dirty="0">
              <a:solidFill>
                <a:schemeClr val="accent1"/>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66A6725-7040-5BC3-2FD8-D842C8783E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906" y="2427806"/>
            <a:ext cx="2575481" cy="2245820"/>
          </a:xfrm>
          <a:prstGeom prst="rect">
            <a:avLst/>
          </a:prstGeom>
        </p:spPr>
      </p:pic>
      <p:pic>
        <p:nvPicPr>
          <p:cNvPr id="8" name="Imagen 7" descr="Icono&#10;&#10;El contenido generado por IA puede ser incorrecto.">
            <a:extLst>
              <a:ext uri="{FF2B5EF4-FFF2-40B4-BE49-F238E27FC236}">
                <a16:creationId xmlns:a16="http://schemas.microsoft.com/office/drawing/2014/main" id="{B72861B0-F299-DD34-B1B1-C818A7FC3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47" y="3541203"/>
            <a:ext cx="291517" cy="291517"/>
          </a:xfrm>
          <a:prstGeom prst="rect">
            <a:avLst/>
          </a:prstGeom>
        </p:spPr>
      </p:pic>
      <p:cxnSp>
        <p:nvCxnSpPr>
          <p:cNvPr id="9" name="Conector recto de flecha 8">
            <a:extLst>
              <a:ext uri="{FF2B5EF4-FFF2-40B4-BE49-F238E27FC236}">
                <a16:creationId xmlns:a16="http://schemas.microsoft.com/office/drawing/2014/main" id="{FE950533-46D4-3597-FA6C-9603CDF9EC88}"/>
              </a:ext>
            </a:extLst>
          </p:cNvPr>
          <p:cNvCxnSpPr>
            <a:cxnSpLocks/>
          </p:cNvCxnSpPr>
          <p:nvPr/>
        </p:nvCxnSpPr>
        <p:spPr>
          <a:xfrm>
            <a:off x="3996267" y="2140395"/>
            <a:ext cx="390381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Imagen 9" descr="Un hombre sin camisa&#10;&#10;El contenido generado por IA puede ser incorrecto.">
            <a:extLst>
              <a:ext uri="{FF2B5EF4-FFF2-40B4-BE49-F238E27FC236}">
                <a16:creationId xmlns:a16="http://schemas.microsoft.com/office/drawing/2014/main" id="{2E5E5FA9-9B6E-CAC3-6CCE-5EE7B5715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48" y="2427806"/>
            <a:ext cx="2568832" cy="1928336"/>
          </a:xfrm>
          <a:prstGeom prst="rect">
            <a:avLst/>
          </a:prstGeom>
        </p:spPr>
      </p:pic>
      <p:pic>
        <p:nvPicPr>
          <p:cNvPr id="11" name="Imagen 10" descr="Imagen que contiene persona, parado, frente, café&#10;&#10;El contenido generado por IA puede ser incorrecto.">
            <a:extLst>
              <a:ext uri="{FF2B5EF4-FFF2-40B4-BE49-F238E27FC236}">
                <a16:creationId xmlns:a16="http://schemas.microsoft.com/office/drawing/2014/main" id="{FAA03BF3-4DC7-B3B3-BC8E-11FBD3757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906" y="2426282"/>
            <a:ext cx="2575481" cy="2633859"/>
          </a:xfrm>
          <a:prstGeom prst="rect">
            <a:avLst/>
          </a:prstGeom>
        </p:spPr>
      </p:pic>
      <p:pic>
        <p:nvPicPr>
          <p:cNvPr id="12" name="Imagen 11">
            <a:extLst>
              <a:ext uri="{FF2B5EF4-FFF2-40B4-BE49-F238E27FC236}">
                <a16:creationId xmlns:a16="http://schemas.microsoft.com/office/drawing/2014/main" id="{711DEF7A-2A5C-B7C5-FA63-CB8685241F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0604" y="2426282"/>
            <a:ext cx="2575481" cy="1933328"/>
          </a:xfrm>
          <a:prstGeom prst="rect">
            <a:avLst/>
          </a:prstGeom>
        </p:spPr>
      </p:pic>
      <p:pic>
        <p:nvPicPr>
          <p:cNvPr id="13" name="Imagen 12">
            <a:extLst>
              <a:ext uri="{FF2B5EF4-FFF2-40B4-BE49-F238E27FC236}">
                <a16:creationId xmlns:a16="http://schemas.microsoft.com/office/drawing/2014/main" id="{FF40F90D-113B-1830-4C58-EE38DB59F2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99211" y="2426282"/>
            <a:ext cx="2575481" cy="2633858"/>
          </a:xfrm>
          <a:prstGeom prst="rect">
            <a:avLst/>
          </a:prstGeom>
        </p:spPr>
      </p:pic>
      <p:sp>
        <p:nvSpPr>
          <p:cNvPr id="14" name="CuadroTexto 13">
            <a:extLst>
              <a:ext uri="{FF2B5EF4-FFF2-40B4-BE49-F238E27FC236}">
                <a16:creationId xmlns:a16="http://schemas.microsoft.com/office/drawing/2014/main" id="{937223BD-E8E3-9979-B825-24725152D0CF}"/>
              </a:ext>
            </a:extLst>
          </p:cNvPr>
          <p:cNvSpPr txBox="1"/>
          <p:nvPr/>
        </p:nvSpPr>
        <p:spPr>
          <a:xfrm>
            <a:off x="632707" y="5603029"/>
            <a:ext cx="6097554" cy="230832"/>
          </a:xfrm>
          <a:prstGeom prst="rect">
            <a:avLst/>
          </a:prstGeom>
          <a:noFill/>
        </p:spPr>
        <p:txBody>
          <a:bodyPr wrap="square">
            <a:spAutoFit/>
          </a:bodyPr>
          <a:lstStyle/>
          <a:p>
            <a:r>
              <a:rPr lang="es-ES" sz="900" b="1" dirty="0">
                <a:solidFill>
                  <a:schemeClr val="tx2"/>
                </a:solidFill>
                <a:latin typeface="Arial" panose="020B0604020202020204" pitchFamily="34" charset="0"/>
                <a:cs typeface="Arial" panose="020B0604020202020204" pitchFamily="34" charset="0"/>
              </a:rPr>
              <a:t>Caso ilustrativo de paciente con aclaramiento completo en semana 24.</a:t>
            </a:r>
            <a:endParaRPr lang="es-ES" sz="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247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6D2582B7-197F-6992-7EA7-C9246F69C166}"/>
              </a:ext>
            </a:extLst>
          </p:cNvPr>
          <p:cNvSpPr/>
          <p:nvPr/>
        </p:nvSpPr>
        <p:spPr>
          <a:xfrm>
            <a:off x="618828" y="1264560"/>
            <a:ext cx="10954344" cy="432888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CF440435-05CE-D061-474B-0AF97B0BE755}"/>
              </a:ext>
            </a:extLst>
          </p:cNvPr>
          <p:cNvSpPr txBox="1"/>
          <p:nvPr/>
        </p:nvSpPr>
        <p:spPr>
          <a:xfrm>
            <a:off x="4181124" y="1543746"/>
            <a:ext cx="3829752" cy="338554"/>
          </a:xfrm>
          <a:prstGeom prst="rect">
            <a:avLst/>
          </a:prstGeom>
          <a:noFill/>
        </p:spPr>
        <p:txBody>
          <a:bodyPr wrap="square">
            <a:spAutoFit/>
          </a:bodyPr>
          <a:lstStyle/>
          <a:p>
            <a:pPr algn="ctr"/>
            <a:r>
              <a:rPr lang="pt-BR" sz="1600" b="1" dirty="0" err="1">
                <a:solidFill>
                  <a:srgbClr val="7A45B8"/>
                </a:solidFill>
              </a:rPr>
              <a:t>Conclusiones</a:t>
            </a:r>
            <a:endParaRPr lang="pt-BR" sz="1600" b="1" dirty="0">
              <a:solidFill>
                <a:srgbClr val="7A45B8"/>
              </a:solidFill>
            </a:endParaRPr>
          </a:p>
        </p:txBody>
      </p:sp>
      <p:sp>
        <p:nvSpPr>
          <p:cNvPr id="2" name="Título 1">
            <a:extLst>
              <a:ext uri="{FF2B5EF4-FFF2-40B4-BE49-F238E27FC236}">
                <a16:creationId xmlns:a16="http://schemas.microsoft.com/office/drawing/2014/main" id="{8ED560F4-53F9-C6E8-0F9B-D77670F1CD00}"/>
              </a:ext>
            </a:extLst>
          </p:cNvPr>
          <p:cNvSpPr>
            <a:spLocks noGrp="1"/>
          </p:cNvSpPr>
          <p:nvPr>
            <p:ph type="title"/>
          </p:nvPr>
        </p:nvSpPr>
        <p:spPr>
          <a:xfrm>
            <a:off x="541057" y="211015"/>
            <a:ext cx="11019571" cy="640214"/>
          </a:xfrm>
        </p:spPr>
        <p:txBody>
          <a:bodyPr/>
          <a:lstStyle/>
          <a:p>
            <a:r>
              <a:rPr lang="es-ES" dirty="0"/>
              <a:t>Primeras experiencias con </a:t>
            </a:r>
            <a:r>
              <a:rPr lang="es-ES" dirty="0" err="1"/>
              <a:t>lebrikizumab</a:t>
            </a:r>
            <a:r>
              <a:rPr lang="es-ES" dirty="0"/>
              <a:t> en dermatitis atópica: una serie de casos</a:t>
            </a:r>
            <a:r>
              <a:rPr lang="es-ES" baseline="30000" dirty="0"/>
              <a:t>1</a:t>
            </a:r>
            <a:endParaRPr lang="es-ES" dirty="0"/>
          </a:p>
        </p:txBody>
      </p:sp>
      <p:sp>
        <p:nvSpPr>
          <p:cNvPr id="5" name="CuadroTexto 4">
            <a:extLst>
              <a:ext uri="{FF2B5EF4-FFF2-40B4-BE49-F238E27FC236}">
                <a16:creationId xmlns:a16="http://schemas.microsoft.com/office/drawing/2014/main" id="{74B2479E-6B58-12B2-A73B-553073D8BC71}"/>
              </a:ext>
            </a:extLst>
          </p:cNvPr>
          <p:cNvSpPr txBox="1"/>
          <p:nvPr/>
        </p:nvSpPr>
        <p:spPr>
          <a:xfrm>
            <a:off x="1473474" y="6180584"/>
            <a:ext cx="9177716" cy="307777"/>
          </a:xfrm>
          <a:prstGeom prst="rect">
            <a:avLst/>
          </a:prstGeom>
          <a:noFill/>
        </p:spPr>
        <p:txBody>
          <a:bodyPr wrap="square" rtlCol="0">
            <a:spAutoFit/>
          </a:bodyPr>
          <a:lstStyle/>
          <a:p>
            <a:r>
              <a:rPr lang="es-ES" sz="700" b="1" dirty="0">
                <a:solidFill>
                  <a:srgbClr val="646464"/>
                </a:solidFill>
              </a:rPr>
              <a:t>DA: </a:t>
            </a:r>
            <a:r>
              <a:rPr lang="es-ES" sz="700" dirty="0">
                <a:solidFill>
                  <a:srgbClr val="646464"/>
                </a:solidFill>
              </a:rPr>
              <a:t>dermatitis atópica.</a:t>
            </a:r>
          </a:p>
          <a:p>
            <a:r>
              <a:rPr lang="es-ES" sz="700" b="1" dirty="0">
                <a:solidFill>
                  <a:srgbClr val="646464"/>
                </a:solidFill>
              </a:rPr>
              <a:t>1. </a:t>
            </a:r>
            <a:r>
              <a:rPr lang="es-ES" sz="700" dirty="0">
                <a:solidFill>
                  <a:srgbClr val="646464"/>
                </a:solidFill>
              </a:rPr>
              <a:t>Santos S, Guillén S, Bou L, </a:t>
            </a:r>
            <a:r>
              <a:rPr lang="es-ES" sz="700" i="1" dirty="0">
                <a:solidFill>
                  <a:srgbClr val="646464"/>
                </a:solidFill>
              </a:rPr>
              <a:t>et al. </a:t>
            </a:r>
            <a:r>
              <a:rPr lang="es-ES" sz="700" dirty="0">
                <a:solidFill>
                  <a:srgbClr val="646464"/>
                </a:solidFill>
              </a:rPr>
              <a:t>Primeras experiencias con </a:t>
            </a:r>
            <a:r>
              <a:rPr lang="es-ES" sz="700" dirty="0" err="1">
                <a:solidFill>
                  <a:srgbClr val="646464"/>
                </a:solidFill>
              </a:rPr>
              <a:t>lebrikizumab</a:t>
            </a:r>
            <a:r>
              <a:rPr lang="es-ES" sz="700" dirty="0">
                <a:solidFill>
                  <a:srgbClr val="646464"/>
                </a:solidFill>
              </a:rPr>
              <a:t> en dermatitis atópica: una serie de casos. Póster presentado en el 52 Congreso AEDV; Mayo 07-10, 2025; Valencia, España</a:t>
            </a:r>
          </a:p>
        </p:txBody>
      </p:sp>
      <p:sp>
        <p:nvSpPr>
          <p:cNvPr id="8" name="Rectángulo redondeado 7">
            <a:extLst>
              <a:ext uri="{FF2B5EF4-FFF2-40B4-BE49-F238E27FC236}">
                <a16:creationId xmlns:a16="http://schemas.microsoft.com/office/drawing/2014/main" id="{8CC23F2A-EA40-BFD9-66E4-EDF5B0D88080}"/>
              </a:ext>
            </a:extLst>
          </p:cNvPr>
          <p:cNvSpPr/>
          <p:nvPr/>
        </p:nvSpPr>
        <p:spPr>
          <a:xfrm>
            <a:off x="7833120" y="2814799"/>
            <a:ext cx="3058400" cy="2231001"/>
          </a:xfrm>
          <a:prstGeom prst="roundRect">
            <a:avLst>
              <a:gd name="adj" fmla="val 6925"/>
            </a:avLst>
          </a:prstGeom>
          <a:solidFill>
            <a:srgbClr val="CAF5A8">
              <a:alpha val="20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835CD628-8B5C-5D2C-5720-DE6BADB05035}"/>
              </a:ext>
            </a:extLst>
          </p:cNvPr>
          <p:cNvSpPr/>
          <p:nvPr/>
        </p:nvSpPr>
        <p:spPr>
          <a:xfrm>
            <a:off x="8863217" y="229563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7AE572F2-E0CA-590B-3E5E-A93011BBE039}"/>
              </a:ext>
            </a:extLst>
          </p:cNvPr>
          <p:cNvSpPr txBox="1"/>
          <p:nvPr/>
        </p:nvSpPr>
        <p:spPr>
          <a:xfrm>
            <a:off x="8073800" y="3489888"/>
            <a:ext cx="2624680" cy="1299660"/>
          </a:xfrm>
          <a:prstGeom prst="rect">
            <a:avLst/>
          </a:prstGeom>
        </p:spPr>
        <p:txBody>
          <a:bodyPr vert="horz" wrap="square" lIns="0" tIns="6931" rIns="0" bIns="0" rtlCol="0">
            <a:spAutoFit/>
          </a:bodyPr>
          <a:lstStyle/>
          <a:p>
            <a:pPr algn="ctr"/>
            <a:r>
              <a:rPr lang="es-ES" sz="1400" dirty="0">
                <a:solidFill>
                  <a:schemeClr val="accent1"/>
                </a:solidFill>
                <a:latin typeface="Arial" panose="020B0604020202020204" pitchFamily="34" charset="0"/>
                <a:cs typeface="Arial" panose="020B0604020202020204" pitchFamily="34" charset="0"/>
              </a:rPr>
              <a:t>Estos resultados respaldan su uso como una </a:t>
            </a:r>
            <a:r>
              <a:rPr lang="es-ES" sz="1400" b="1" dirty="0">
                <a:solidFill>
                  <a:schemeClr val="accent1"/>
                </a:solidFill>
                <a:latin typeface="Arial" panose="020B0604020202020204" pitchFamily="34" charset="0"/>
                <a:cs typeface="Arial" panose="020B0604020202020204" pitchFamily="34" charset="0"/>
              </a:rPr>
              <a:t>opción terapéutica eficaz y bien tolerada en el manejo de la DA</a:t>
            </a:r>
            <a:r>
              <a:rPr lang="es-ES" sz="1400" dirty="0">
                <a:solidFill>
                  <a:schemeClr val="accent1"/>
                </a:solidFill>
                <a:latin typeface="Arial" panose="020B0604020202020204" pitchFamily="34" charset="0"/>
                <a:cs typeface="Arial" panose="020B0604020202020204" pitchFamily="34" charset="0"/>
              </a:rPr>
              <a:t>, con resultados superponibles a los de sus ensayos clínicos</a:t>
            </a:r>
            <a:r>
              <a:rPr lang="es-ES" sz="1400" baseline="30000" dirty="0">
                <a:solidFill>
                  <a:schemeClr val="accent1"/>
                </a:solidFill>
                <a:latin typeface="Arial" panose="020B0604020202020204" pitchFamily="34" charset="0"/>
                <a:cs typeface="Arial" panose="020B0604020202020204" pitchFamily="34" charset="0"/>
              </a:rPr>
              <a:t>1</a:t>
            </a:r>
            <a:endParaRPr lang="es-ES" sz="1400" dirty="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5096440A-68C1-D401-4E0D-E8E0F4925475}"/>
              </a:ext>
            </a:extLst>
          </p:cNvPr>
          <p:cNvPicPr>
            <a:picLocks noChangeAspect="1"/>
          </p:cNvPicPr>
          <p:nvPr/>
        </p:nvPicPr>
        <p:blipFill>
          <a:blip r:embed="rId2"/>
          <a:stretch>
            <a:fillRect/>
          </a:stretch>
        </p:blipFill>
        <p:spPr>
          <a:xfrm>
            <a:off x="9170240" y="2510484"/>
            <a:ext cx="431800" cy="508000"/>
          </a:xfrm>
          <a:prstGeom prst="rect">
            <a:avLst/>
          </a:prstGeom>
        </p:spPr>
      </p:pic>
      <p:sp>
        <p:nvSpPr>
          <p:cNvPr id="27" name="Rectángulo redondeado 26">
            <a:extLst>
              <a:ext uri="{FF2B5EF4-FFF2-40B4-BE49-F238E27FC236}">
                <a16:creationId xmlns:a16="http://schemas.microsoft.com/office/drawing/2014/main" id="{CADCD9B0-3351-511D-A4FB-180C020DF673}"/>
              </a:ext>
            </a:extLst>
          </p:cNvPr>
          <p:cNvSpPr/>
          <p:nvPr/>
        </p:nvSpPr>
        <p:spPr>
          <a:xfrm>
            <a:off x="4621209" y="2814799"/>
            <a:ext cx="3058400" cy="2231001"/>
          </a:xfrm>
          <a:prstGeom prst="roundRect">
            <a:avLst>
              <a:gd name="adj" fmla="val 6454"/>
            </a:avLst>
          </a:prstGeom>
          <a:solidFill>
            <a:srgbClr val="CAF5A8">
              <a:alpha val="20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43A724EE-BBFA-1F0B-DA2F-244E21A64288}"/>
              </a:ext>
            </a:extLst>
          </p:cNvPr>
          <p:cNvSpPr/>
          <p:nvPr/>
        </p:nvSpPr>
        <p:spPr>
          <a:xfrm>
            <a:off x="5651306" y="229563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E8E6CD55-DA6D-BCC4-2FAA-18EC07229612}"/>
              </a:ext>
            </a:extLst>
          </p:cNvPr>
          <p:cNvSpPr txBox="1"/>
          <p:nvPr/>
        </p:nvSpPr>
        <p:spPr>
          <a:xfrm>
            <a:off x="4861889" y="3489888"/>
            <a:ext cx="2624680" cy="1299660"/>
          </a:xfrm>
          <a:prstGeom prst="rect">
            <a:avLst/>
          </a:prstGeom>
        </p:spPr>
        <p:txBody>
          <a:bodyPr vert="horz" wrap="square" lIns="0" tIns="6931" rIns="0" bIns="0" rtlCol="0">
            <a:spAutoFit/>
          </a:bodyPr>
          <a:lstStyle/>
          <a:p>
            <a:pPr algn="ctr"/>
            <a:r>
              <a:rPr lang="es-ES" sz="1400" err="1">
                <a:solidFill>
                  <a:schemeClr val="accent1"/>
                </a:solidFill>
                <a:latin typeface="Arial" panose="020B0604020202020204" pitchFamily="34" charset="0"/>
                <a:cs typeface="Arial" panose="020B0604020202020204" pitchFamily="34" charset="0"/>
              </a:rPr>
              <a:t>Lebrikizumab</a:t>
            </a:r>
            <a:r>
              <a:rPr lang="es-ES" sz="1400">
                <a:solidFill>
                  <a:schemeClr val="accent1"/>
                </a:solidFill>
                <a:latin typeface="Arial" panose="020B0604020202020204" pitchFamily="34" charset="0"/>
                <a:cs typeface="Arial" panose="020B0604020202020204" pitchFamily="34" charset="0"/>
              </a:rPr>
              <a:t> demuestra un perfil de </a:t>
            </a:r>
            <a:r>
              <a:rPr lang="es-ES" sz="1400" b="1">
                <a:solidFill>
                  <a:schemeClr val="accent1"/>
                </a:solidFill>
                <a:latin typeface="Arial" panose="020B0604020202020204" pitchFamily="34" charset="0"/>
                <a:cs typeface="Arial" panose="020B0604020202020204" pitchFamily="34" charset="0"/>
              </a:rPr>
              <a:t>seguridad favorable </a:t>
            </a:r>
            <a:r>
              <a:rPr lang="es-ES" sz="1400">
                <a:solidFill>
                  <a:schemeClr val="accent1"/>
                </a:solidFill>
                <a:latin typeface="Arial" panose="020B0604020202020204" pitchFamily="34" charset="0"/>
                <a:cs typeface="Arial" panose="020B0604020202020204" pitchFamily="34" charset="0"/>
              </a:rPr>
              <a:t>en pacientes con DA de moderada a grave, </a:t>
            </a:r>
            <a:r>
              <a:rPr lang="es-ES" sz="1400" b="1">
                <a:solidFill>
                  <a:schemeClr val="accent1"/>
                </a:solidFill>
                <a:latin typeface="Arial" panose="020B0604020202020204" pitchFamily="34" charset="0"/>
                <a:cs typeface="Arial" panose="020B0604020202020204" pitchFamily="34" charset="0"/>
              </a:rPr>
              <a:t>sin eventos adversos significativos </a:t>
            </a:r>
            <a:r>
              <a:rPr lang="es-ES" sz="1400">
                <a:solidFill>
                  <a:schemeClr val="accent1"/>
                </a:solidFill>
                <a:latin typeface="Arial" panose="020B0604020202020204" pitchFamily="34" charset="0"/>
                <a:cs typeface="Arial" panose="020B0604020202020204" pitchFamily="34" charset="0"/>
              </a:rPr>
              <a:t>reportados durante el seguimiento</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7428E2A8-9B5C-99AC-D43D-122CF53C3B05}"/>
              </a:ext>
            </a:extLst>
          </p:cNvPr>
          <p:cNvPicPr>
            <a:picLocks noChangeAspect="1"/>
          </p:cNvPicPr>
          <p:nvPr/>
        </p:nvPicPr>
        <p:blipFill>
          <a:blip r:embed="rId3"/>
          <a:stretch>
            <a:fillRect/>
          </a:stretch>
        </p:blipFill>
        <p:spPr>
          <a:xfrm>
            <a:off x="5932929" y="2565686"/>
            <a:ext cx="482600" cy="520700"/>
          </a:xfrm>
          <a:prstGeom prst="rect">
            <a:avLst/>
          </a:prstGeom>
        </p:spPr>
      </p:pic>
      <p:sp>
        <p:nvSpPr>
          <p:cNvPr id="33" name="Rectángulo redondeado 32">
            <a:extLst>
              <a:ext uri="{FF2B5EF4-FFF2-40B4-BE49-F238E27FC236}">
                <a16:creationId xmlns:a16="http://schemas.microsoft.com/office/drawing/2014/main" id="{E80F82C4-A513-5764-6D3B-94E103783293}"/>
              </a:ext>
            </a:extLst>
          </p:cNvPr>
          <p:cNvSpPr/>
          <p:nvPr/>
        </p:nvSpPr>
        <p:spPr>
          <a:xfrm>
            <a:off x="1409298" y="2814799"/>
            <a:ext cx="3058400" cy="2231001"/>
          </a:xfrm>
          <a:prstGeom prst="roundRect">
            <a:avLst>
              <a:gd name="adj" fmla="val 7867"/>
            </a:avLst>
          </a:prstGeom>
          <a:solidFill>
            <a:srgbClr val="CAF5A8">
              <a:alpha val="20000"/>
            </a:srgbClr>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AE3EF55B-2C59-FAF6-64A2-829ED3384FFC}"/>
              </a:ext>
            </a:extLst>
          </p:cNvPr>
          <p:cNvSpPr/>
          <p:nvPr/>
        </p:nvSpPr>
        <p:spPr>
          <a:xfrm>
            <a:off x="2439395" y="229563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74292133-4088-AD14-F40F-7FF7C39A8825}"/>
              </a:ext>
            </a:extLst>
          </p:cNvPr>
          <p:cNvSpPr txBox="1"/>
          <p:nvPr/>
        </p:nvSpPr>
        <p:spPr>
          <a:xfrm>
            <a:off x="1649978" y="3489888"/>
            <a:ext cx="2624680" cy="868773"/>
          </a:xfrm>
          <a:prstGeom prst="rect">
            <a:avLst/>
          </a:prstGeom>
        </p:spPr>
        <p:txBody>
          <a:bodyPr vert="horz" wrap="square" lIns="0" tIns="6931" rIns="0" bIns="0" rtlCol="0">
            <a:spAutoFit/>
          </a:bodyPr>
          <a:lstStyle/>
          <a:p>
            <a:pPr algn="ctr"/>
            <a:r>
              <a:rPr lang="es-ES" sz="1400" dirty="0" err="1">
                <a:solidFill>
                  <a:schemeClr val="accent1"/>
                </a:solidFill>
                <a:latin typeface="Arial" panose="020B0604020202020204" pitchFamily="34" charset="0"/>
                <a:cs typeface="Arial" panose="020B0604020202020204" pitchFamily="34" charset="0"/>
              </a:rPr>
              <a:t>Lebrikizumab</a:t>
            </a:r>
            <a:r>
              <a:rPr lang="es-ES" sz="1400" dirty="0">
                <a:solidFill>
                  <a:schemeClr val="accent1"/>
                </a:solidFill>
                <a:latin typeface="Arial" panose="020B0604020202020204" pitchFamily="34" charset="0"/>
                <a:cs typeface="Arial" panose="020B0604020202020204" pitchFamily="34" charset="0"/>
              </a:rPr>
              <a:t> muestra una </a:t>
            </a:r>
            <a:r>
              <a:rPr lang="es-ES" sz="1400" b="1" dirty="0">
                <a:solidFill>
                  <a:schemeClr val="accent1"/>
                </a:solidFill>
                <a:latin typeface="Arial" panose="020B0604020202020204" pitchFamily="34" charset="0"/>
                <a:cs typeface="Arial" panose="020B0604020202020204" pitchFamily="34" charset="0"/>
              </a:rPr>
              <a:t>efectividad sostenida </a:t>
            </a:r>
            <a:r>
              <a:rPr lang="es-ES" sz="1400" dirty="0">
                <a:solidFill>
                  <a:schemeClr val="accent1"/>
                </a:solidFill>
                <a:latin typeface="Arial" panose="020B0604020202020204" pitchFamily="34" charset="0"/>
                <a:cs typeface="Arial" panose="020B0604020202020204" pitchFamily="34" charset="0"/>
              </a:rPr>
              <a:t>a corto-medio plazo </a:t>
            </a:r>
            <a:r>
              <a:rPr lang="es-ES" sz="1400" b="1" dirty="0">
                <a:solidFill>
                  <a:schemeClr val="accent1"/>
                </a:solidFill>
                <a:latin typeface="Arial" panose="020B0604020202020204" pitchFamily="34" charset="0"/>
                <a:cs typeface="Arial" panose="020B0604020202020204" pitchFamily="34" charset="0"/>
              </a:rPr>
              <a:t>con mejoras clínicas consistentes</a:t>
            </a:r>
            <a:r>
              <a:rPr lang="es-ES" sz="1400" b="1" baseline="30000" dirty="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6A7FF656-31DD-9C2F-7BB8-0B3D2B009461}"/>
              </a:ext>
            </a:extLst>
          </p:cNvPr>
          <p:cNvPicPr>
            <a:picLocks noChangeAspect="1"/>
          </p:cNvPicPr>
          <p:nvPr/>
        </p:nvPicPr>
        <p:blipFill>
          <a:blip r:embed="rId4"/>
          <a:stretch>
            <a:fillRect/>
          </a:stretch>
        </p:blipFill>
        <p:spPr>
          <a:xfrm>
            <a:off x="2697198" y="2579849"/>
            <a:ext cx="482600" cy="469900"/>
          </a:xfrm>
          <a:prstGeom prst="rect">
            <a:avLst/>
          </a:prstGeom>
        </p:spPr>
      </p:pic>
    </p:spTree>
    <p:extLst>
      <p:ext uri="{BB962C8B-B14F-4D97-AF65-F5344CB8AC3E}">
        <p14:creationId xmlns:p14="http://schemas.microsoft.com/office/powerpoint/2010/main" val="813505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27BEB-5C8A-10A9-68D3-F48C36CADD4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DB3B75EE-9DFA-B2CA-3C48-82191CAB9247}"/>
              </a:ext>
            </a:extLst>
          </p:cNvPr>
          <p:cNvSpPr>
            <a:spLocks noGrp="1"/>
          </p:cNvSpPr>
          <p:nvPr>
            <p:ph type="title"/>
          </p:nvPr>
        </p:nvSpPr>
        <p:spPr/>
        <p:txBody>
          <a:bodyPr/>
          <a:lstStyle/>
          <a:p>
            <a:r>
              <a:rPr lang="es-ES" dirty="0" err="1"/>
              <a:t>Lebrikizumab</a:t>
            </a:r>
            <a:r>
              <a:rPr lang="es-ES" dirty="0"/>
              <a:t> proporciona altos niveles de efectividad en pacientes con DA moderada a grave en la práctica habitual: </a:t>
            </a:r>
            <a:r>
              <a:rPr lang="es-ES" dirty="0">
                <a:solidFill>
                  <a:srgbClr val="003867"/>
                </a:solidFill>
              </a:rPr>
              <a:t>análisis provisional del estudio no intervencionista AD-LIFE</a:t>
            </a:r>
            <a:br>
              <a:rPr lang="es-ES" dirty="0">
                <a:solidFill>
                  <a:srgbClr val="003867"/>
                </a:solidFill>
              </a:rPr>
            </a:br>
            <a:br>
              <a:rPr lang="es-ES" dirty="0">
                <a:solidFill>
                  <a:srgbClr val="003867"/>
                </a:solidFill>
              </a:rPr>
            </a:br>
            <a:r>
              <a:rPr lang="da-DK" sz="1800" b="0" dirty="0"/>
              <a:t>Lauffler E, </a:t>
            </a:r>
            <a:r>
              <a:rPr lang="da-DK" sz="1800" b="0" i="1" dirty="0"/>
              <a:t>et al</a:t>
            </a:r>
            <a:r>
              <a:rPr lang="da-DK" sz="1800" b="0" dirty="0"/>
              <a:t>. 2025</a:t>
            </a:r>
            <a:endParaRPr lang="es-ES" dirty="0"/>
          </a:p>
        </p:txBody>
      </p:sp>
    </p:spTree>
    <p:extLst>
      <p:ext uri="{BB962C8B-B14F-4D97-AF65-F5344CB8AC3E}">
        <p14:creationId xmlns:p14="http://schemas.microsoft.com/office/powerpoint/2010/main" val="737233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078E-0D92-3705-0EBD-D1D98C124AC7}"/>
            </a:ext>
          </a:extLst>
        </p:cNvPr>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D10834C-974E-4003-6E09-5DB9ECB9A926}"/>
              </a:ext>
            </a:extLst>
          </p:cNvPr>
          <p:cNvSpPr/>
          <p:nvPr/>
        </p:nvSpPr>
        <p:spPr>
          <a:xfrm>
            <a:off x="3530533" y="1438918"/>
            <a:ext cx="8054185" cy="4176742"/>
          </a:xfrm>
          <a:prstGeom prst="roundRect">
            <a:avLst>
              <a:gd name="adj" fmla="val 5074"/>
            </a:avLst>
          </a:prstGeom>
          <a:solidFill>
            <a:schemeClr val="bg1"/>
          </a:solidFill>
          <a:ln>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a:extLst>
              <a:ext uri="{FF2B5EF4-FFF2-40B4-BE49-F238E27FC236}">
                <a16:creationId xmlns:a16="http://schemas.microsoft.com/office/drawing/2014/main" id="{F041F1A8-F7F1-490C-26B5-AD787CC2D825}"/>
              </a:ext>
            </a:extLst>
          </p:cNvPr>
          <p:cNvSpPr/>
          <p:nvPr/>
        </p:nvSpPr>
        <p:spPr>
          <a:xfrm>
            <a:off x="607282" y="1438918"/>
            <a:ext cx="2708371" cy="4176742"/>
          </a:xfrm>
          <a:prstGeom prst="roundRect">
            <a:avLst>
              <a:gd name="adj" fmla="val 7005"/>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FBB7446D-D12C-887E-E884-7C00DF599EBB}"/>
              </a:ext>
            </a:extLst>
          </p:cNvPr>
          <p:cNvSpPr>
            <a:spLocks noGrp="1"/>
          </p:cNvSpPr>
          <p:nvPr>
            <p:ph type="title"/>
          </p:nvPr>
        </p:nvSpPr>
        <p:spPr>
          <a:xfrm>
            <a:off x="541058" y="180535"/>
            <a:ext cx="10781366"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10" name="Rectángulo 9">
            <a:extLst>
              <a:ext uri="{FF2B5EF4-FFF2-40B4-BE49-F238E27FC236}">
                <a16:creationId xmlns:a16="http://schemas.microsoft.com/office/drawing/2014/main" id="{6D0FBC62-0C55-9DFB-6B5A-CEDE273A9155}"/>
              </a:ext>
            </a:extLst>
          </p:cNvPr>
          <p:cNvSpPr/>
          <p:nvPr/>
        </p:nvSpPr>
        <p:spPr>
          <a:xfrm>
            <a:off x="4564318" y="2174253"/>
            <a:ext cx="3227832" cy="265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grpSp>
        <p:nvGrpSpPr>
          <p:cNvPr id="29" name="object 5">
            <a:extLst>
              <a:ext uri="{FF2B5EF4-FFF2-40B4-BE49-F238E27FC236}">
                <a16:creationId xmlns:a16="http://schemas.microsoft.com/office/drawing/2014/main" id="{E6F50AC7-8647-12FC-FAFD-941051D4105E}"/>
              </a:ext>
            </a:extLst>
          </p:cNvPr>
          <p:cNvGrpSpPr/>
          <p:nvPr/>
        </p:nvGrpSpPr>
        <p:grpSpPr>
          <a:xfrm>
            <a:off x="4071281" y="2020987"/>
            <a:ext cx="6959272" cy="1067014"/>
            <a:chOff x="4314002" y="4213800"/>
            <a:chExt cx="11476355" cy="1759585"/>
          </a:xfrm>
        </p:grpSpPr>
        <p:sp>
          <p:nvSpPr>
            <p:cNvPr id="33" name="object 6">
              <a:extLst>
                <a:ext uri="{FF2B5EF4-FFF2-40B4-BE49-F238E27FC236}">
                  <a16:creationId xmlns:a16="http://schemas.microsoft.com/office/drawing/2014/main" id="{92A0B22E-1FA4-FEE6-0903-F6E1B931AC16}"/>
                </a:ext>
              </a:extLst>
            </p:cNvPr>
            <p:cNvSpPr/>
            <p:nvPr/>
          </p:nvSpPr>
          <p:spPr>
            <a:xfrm>
              <a:off x="4314002" y="4213800"/>
              <a:ext cx="11476355" cy="1759585"/>
            </a:xfrm>
            <a:custGeom>
              <a:avLst/>
              <a:gdLst/>
              <a:ahLst/>
              <a:cxnLst/>
              <a:rect l="l" t="t" r="r" b="b"/>
              <a:pathLst>
                <a:path w="11476355" h="1759585">
                  <a:moveTo>
                    <a:pt x="11275321" y="0"/>
                  </a:moveTo>
                  <a:lnTo>
                    <a:pt x="200768" y="0"/>
                  </a:lnTo>
                  <a:lnTo>
                    <a:pt x="154735" y="5302"/>
                  </a:lnTo>
                  <a:lnTo>
                    <a:pt x="112478" y="20405"/>
                  </a:lnTo>
                  <a:lnTo>
                    <a:pt x="75200" y="44105"/>
                  </a:lnTo>
                  <a:lnTo>
                    <a:pt x="44108" y="75195"/>
                  </a:lnTo>
                  <a:lnTo>
                    <a:pt x="20407" y="112473"/>
                  </a:lnTo>
                  <a:lnTo>
                    <a:pt x="5302" y="154732"/>
                  </a:lnTo>
                  <a:lnTo>
                    <a:pt x="0" y="200768"/>
                  </a:lnTo>
                  <a:lnTo>
                    <a:pt x="0" y="1558339"/>
                  </a:lnTo>
                  <a:lnTo>
                    <a:pt x="5302" y="1604376"/>
                  </a:lnTo>
                  <a:lnTo>
                    <a:pt x="20407" y="1646635"/>
                  </a:lnTo>
                  <a:lnTo>
                    <a:pt x="44108" y="1683912"/>
                  </a:lnTo>
                  <a:lnTo>
                    <a:pt x="75200" y="1715003"/>
                  </a:lnTo>
                  <a:lnTo>
                    <a:pt x="112478" y="1738703"/>
                  </a:lnTo>
                  <a:lnTo>
                    <a:pt x="154735" y="1753806"/>
                  </a:lnTo>
                  <a:lnTo>
                    <a:pt x="200768" y="1759108"/>
                  </a:lnTo>
                  <a:lnTo>
                    <a:pt x="11275321" y="1759108"/>
                  </a:lnTo>
                  <a:lnTo>
                    <a:pt x="11321357" y="1753806"/>
                  </a:lnTo>
                  <a:lnTo>
                    <a:pt x="11363616" y="1738703"/>
                  </a:lnTo>
                  <a:lnTo>
                    <a:pt x="11400894" y="1715003"/>
                  </a:lnTo>
                  <a:lnTo>
                    <a:pt x="11431985" y="1683912"/>
                  </a:lnTo>
                  <a:lnTo>
                    <a:pt x="11455684" y="1646635"/>
                  </a:lnTo>
                  <a:lnTo>
                    <a:pt x="11470788" y="1604376"/>
                  </a:lnTo>
                  <a:lnTo>
                    <a:pt x="11476090" y="1558339"/>
                  </a:lnTo>
                  <a:lnTo>
                    <a:pt x="11476090" y="200768"/>
                  </a:lnTo>
                  <a:lnTo>
                    <a:pt x="11470788" y="154732"/>
                  </a:lnTo>
                  <a:lnTo>
                    <a:pt x="11455684" y="112473"/>
                  </a:lnTo>
                  <a:lnTo>
                    <a:pt x="11431985" y="75195"/>
                  </a:lnTo>
                  <a:lnTo>
                    <a:pt x="11400894" y="44105"/>
                  </a:lnTo>
                  <a:lnTo>
                    <a:pt x="11363616" y="20405"/>
                  </a:lnTo>
                  <a:lnTo>
                    <a:pt x="11321357" y="5302"/>
                  </a:lnTo>
                  <a:lnTo>
                    <a:pt x="11275321" y="0"/>
                  </a:lnTo>
                  <a:close/>
                </a:path>
              </a:pathLst>
            </a:custGeom>
            <a:solidFill>
              <a:srgbClr val="F1F1F2"/>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4" name="object 7">
              <a:extLst>
                <a:ext uri="{FF2B5EF4-FFF2-40B4-BE49-F238E27FC236}">
                  <a16:creationId xmlns:a16="http://schemas.microsoft.com/office/drawing/2014/main" id="{B8759EAA-10A4-89F3-5ADE-01166079F9B1}"/>
                </a:ext>
              </a:extLst>
            </p:cNvPr>
            <p:cNvSpPr/>
            <p:nvPr/>
          </p:nvSpPr>
          <p:spPr>
            <a:xfrm>
              <a:off x="6706063" y="4842052"/>
              <a:ext cx="8188325" cy="431800"/>
            </a:xfrm>
            <a:custGeom>
              <a:avLst/>
              <a:gdLst/>
              <a:ahLst/>
              <a:cxnLst/>
              <a:rect l="l" t="t" r="r" b="b"/>
              <a:pathLst>
                <a:path w="8188325" h="431800">
                  <a:moveTo>
                    <a:pt x="7972479" y="0"/>
                  </a:moveTo>
                  <a:lnTo>
                    <a:pt x="215752" y="0"/>
                  </a:lnTo>
                  <a:lnTo>
                    <a:pt x="166281" y="5698"/>
                  </a:lnTo>
                  <a:lnTo>
                    <a:pt x="120869" y="21929"/>
                  </a:lnTo>
                  <a:lnTo>
                    <a:pt x="80809" y="47397"/>
                  </a:lnTo>
                  <a:lnTo>
                    <a:pt x="47397" y="80809"/>
                  </a:lnTo>
                  <a:lnTo>
                    <a:pt x="21929" y="120869"/>
                  </a:lnTo>
                  <a:lnTo>
                    <a:pt x="5698" y="166281"/>
                  </a:lnTo>
                  <a:lnTo>
                    <a:pt x="0" y="215752"/>
                  </a:lnTo>
                  <a:lnTo>
                    <a:pt x="5698" y="265223"/>
                  </a:lnTo>
                  <a:lnTo>
                    <a:pt x="21929" y="310635"/>
                  </a:lnTo>
                  <a:lnTo>
                    <a:pt x="47397" y="350695"/>
                  </a:lnTo>
                  <a:lnTo>
                    <a:pt x="80809" y="384107"/>
                  </a:lnTo>
                  <a:lnTo>
                    <a:pt x="120869" y="409576"/>
                  </a:lnTo>
                  <a:lnTo>
                    <a:pt x="166281" y="425807"/>
                  </a:lnTo>
                  <a:lnTo>
                    <a:pt x="215752" y="431505"/>
                  </a:lnTo>
                  <a:lnTo>
                    <a:pt x="7972479" y="431505"/>
                  </a:lnTo>
                  <a:lnTo>
                    <a:pt x="8021950" y="425807"/>
                  </a:lnTo>
                  <a:lnTo>
                    <a:pt x="8067363" y="409576"/>
                  </a:lnTo>
                  <a:lnTo>
                    <a:pt x="8107422" y="384107"/>
                  </a:lnTo>
                  <a:lnTo>
                    <a:pt x="8140834" y="350695"/>
                  </a:lnTo>
                  <a:lnTo>
                    <a:pt x="8166303" y="310635"/>
                  </a:lnTo>
                  <a:lnTo>
                    <a:pt x="8182534" y="265223"/>
                  </a:lnTo>
                  <a:lnTo>
                    <a:pt x="8188232" y="215752"/>
                  </a:lnTo>
                  <a:lnTo>
                    <a:pt x="8182534" y="166281"/>
                  </a:lnTo>
                  <a:lnTo>
                    <a:pt x="8166303" y="120869"/>
                  </a:lnTo>
                  <a:lnTo>
                    <a:pt x="8140834" y="80809"/>
                  </a:lnTo>
                  <a:lnTo>
                    <a:pt x="8107422" y="47397"/>
                  </a:lnTo>
                  <a:lnTo>
                    <a:pt x="8067363" y="21929"/>
                  </a:lnTo>
                  <a:lnTo>
                    <a:pt x="8021950" y="5698"/>
                  </a:lnTo>
                  <a:lnTo>
                    <a:pt x="7972479" y="0"/>
                  </a:lnTo>
                  <a:close/>
                </a:path>
              </a:pathLst>
            </a:custGeom>
            <a:solidFill>
              <a:srgbClr val="7A45B8"/>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5" name="object 8">
              <a:extLst>
                <a:ext uri="{FF2B5EF4-FFF2-40B4-BE49-F238E27FC236}">
                  <a16:creationId xmlns:a16="http://schemas.microsoft.com/office/drawing/2014/main" id="{3CA7258A-E151-E5F4-199B-DA58AA605EFE}"/>
                </a:ext>
              </a:extLst>
            </p:cNvPr>
            <p:cNvSpPr/>
            <p:nvPr/>
          </p:nvSpPr>
          <p:spPr>
            <a:xfrm>
              <a:off x="6706067" y="4842051"/>
              <a:ext cx="3178810" cy="431800"/>
            </a:xfrm>
            <a:custGeom>
              <a:avLst/>
              <a:gdLst/>
              <a:ahLst/>
              <a:cxnLst/>
              <a:rect l="l" t="t" r="r" b="b"/>
              <a:pathLst>
                <a:path w="3178809" h="431800">
                  <a:moveTo>
                    <a:pt x="3178447" y="0"/>
                  </a:moveTo>
                  <a:lnTo>
                    <a:pt x="215752" y="0"/>
                  </a:lnTo>
                  <a:lnTo>
                    <a:pt x="166281" y="5698"/>
                  </a:lnTo>
                  <a:lnTo>
                    <a:pt x="120869" y="21929"/>
                  </a:lnTo>
                  <a:lnTo>
                    <a:pt x="80809" y="47397"/>
                  </a:lnTo>
                  <a:lnTo>
                    <a:pt x="47397" y="80809"/>
                  </a:lnTo>
                  <a:lnTo>
                    <a:pt x="21929" y="120869"/>
                  </a:lnTo>
                  <a:lnTo>
                    <a:pt x="5698" y="166281"/>
                  </a:lnTo>
                  <a:lnTo>
                    <a:pt x="0" y="215752"/>
                  </a:lnTo>
                  <a:lnTo>
                    <a:pt x="5698" y="265223"/>
                  </a:lnTo>
                  <a:lnTo>
                    <a:pt x="21929" y="310635"/>
                  </a:lnTo>
                  <a:lnTo>
                    <a:pt x="47397" y="350695"/>
                  </a:lnTo>
                  <a:lnTo>
                    <a:pt x="80809" y="384107"/>
                  </a:lnTo>
                  <a:lnTo>
                    <a:pt x="120869" y="409576"/>
                  </a:lnTo>
                  <a:lnTo>
                    <a:pt x="166281" y="425807"/>
                  </a:lnTo>
                  <a:lnTo>
                    <a:pt x="215752" y="431505"/>
                  </a:lnTo>
                  <a:lnTo>
                    <a:pt x="3178447" y="431505"/>
                  </a:lnTo>
                  <a:lnTo>
                    <a:pt x="3178447"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36" name="object 9">
            <a:extLst>
              <a:ext uri="{FF2B5EF4-FFF2-40B4-BE49-F238E27FC236}">
                <a16:creationId xmlns:a16="http://schemas.microsoft.com/office/drawing/2014/main" id="{4277B931-980C-14CD-9485-DCA58FF200D6}"/>
              </a:ext>
            </a:extLst>
          </p:cNvPr>
          <p:cNvSpPr/>
          <p:nvPr/>
        </p:nvSpPr>
        <p:spPr>
          <a:xfrm>
            <a:off x="6646025" y="3328995"/>
            <a:ext cx="4362397" cy="1965370"/>
          </a:xfrm>
          <a:custGeom>
            <a:avLst/>
            <a:gdLst/>
            <a:ahLst/>
            <a:cxnLst/>
            <a:rect l="l" t="t" r="r" b="b"/>
            <a:pathLst>
              <a:path w="7193915" h="3241040">
                <a:moveTo>
                  <a:pt x="200768" y="0"/>
                </a:moveTo>
                <a:lnTo>
                  <a:pt x="154735" y="5302"/>
                </a:lnTo>
                <a:lnTo>
                  <a:pt x="112478" y="20405"/>
                </a:lnTo>
                <a:lnTo>
                  <a:pt x="75200" y="44105"/>
                </a:lnTo>
                <a:lnTo>
                  <a:pt x="44108" y="75195"/>
                </a:lnTo>
                <a:lnTo>
                  <a:pt x="20407" y="112473"/>
                </a:lnTo>
                <a:lnTo>
                  <a:pt x="5302" y="154732"/>
                </a:lnTo>
                <a:lnTo>
                  <a:pt x="0" y="200768"/>
                </a:lnTo>
                <a:lnTo>
                  <a:pt x="0" y="3039970"/>
                </a:lnTo>
                <a:lnTo>
                  <a:pt x="5302" y="3086006"/>
                </a:lnTo>
                <a:lnTo>
                  <a:pt x="20407" y="3128265"/>
                </a:lnTo>
                <a:lnTo>
                  <a:pt x="44108" y="3165543"/>
                </a:lnTo>
                <a:lnTo>
                  <a:pt x="75200" y="3196634"/>
                </a:lnTo>
                <a:lnTo>
                  <a:pt x="112478" y="3220333"/>
                </a:lnTo>
                <a:lnTo>
                  <a:pt x="154735" y="3235436"/>
                </a:lnTo>
                <a:lnTo>
                  <a:pt x="200768" y="3240739"/>
                </a:lnTo>
                <a:lnTo>
                  <a:pt x="6992729" y="3240739"/>
                </a:lnTo>
                <a:lnTo>
                  <a:pt x="7038765" y="3235436"/>
                </a:lnTo>
                <a:lnTo>
                  <a:pt x="7081024" y="3220333"/>
                </a:lnTo>
                <a:lnTo>
                  <a:pt x="7118302" y="3196634"/>
                </a:lnTo>
                <a:lnTo>
                  <a:pt x="7149393" y="3165543"/>
                </a:lnTo>
                <a:lnTo>
                  <a:pt x="7173092" y="3128265"/>
                </a:lnTo>
                <a:lnTo>
                  <a:pt x="7188196" y="3086006"/>
                </a:lnTo>
                <a:lnTo>
                  <a:pt x="7193498" y="3039970"/>
                </a:lnTo>
                <a:lnTo>
                  <a:pt x="7193498" y="200768"/>
                </a:lnTo>
                <a:lnTo>
                  <a:pt x="7188196" y="154732"/>
                </a:lnTo>
                <a:lnTo>
                  <a:pt x="7173092" y="112473"/>
                </a:lnTo>
                <a:lnTo>
                  <a:pt x="7149393" y="75195"/>
                </a:lnTo>
                <a:lnTo>
                  <a:pt x="7118302" y="44105"/>
                </a:lnTo>
                <a:lnTo>
                  <a:pt x="7081024" y="20405"/>
                </a:lnTo>
                <a:lnTo>
                  <a:pt x="7038765" y="5302"/>
                </a:lnTo>
                <a:lnTo>
                  <a:pt x="6992729" y="0"/>
                </a:lnTo>
                <a:lnTo>
                  <a:pt x="200768" y="0"/>
                </a:lnTo>
                <a:close/>
              </a:path>
            </a:pathLst>
          </a:custGeom>
          <a:ln w="20941">
            <a:solidFill>
              <a:srgbClr val="22346A"/>
            </a:solidFill>
          </a:ln>
        </p:spPr>
        <p:txBody>
          <a:bodyPr wrap="square" lIns="0" tIns="0" rIns="0" bIns="0" rtlCol="0"/>
          <a:lstStyle/>
          <a:p>
            <a:endParaRPr sz="1092"/>
          </a:p>
        </p:txBody>
      </p:sp>
      <p:sp>
        <p:nvSpPr>
          <p:cNvPr id="37" name="object 10">
            <a:extLst>
              <a:ext uri="{FF2B5EF4-FFF2-40B4-BE49-F238E27FC236}">
                <a16:creationId xmlns:a16="http://schemas.microsoft.com/office/drawing/2014/main" id="{36C6FCCC-ACAD-6877-C0F0-228B489C0331}"/>
              </a:ext>
            </a:extLst>
          </p:cNvPr>
          <p:cNvSpPr/>
          <p:nvPr/>
        </p:nvSpPr>
        <p:spPr>
          <a:xfrm>
            <a:off x="4074456" y="3328995"/>
            <a:ext cx="2432068" cy="1965370"/>
          </a:xfrm>
          <a:custGeom>
            <a:avLst/>
            <a:gdLst/>
            <a:ahLst/>
            <a:cxnLst/>
            <a:rect l="l" t="t" r="r" b="b"/>
            <a:pathLst>
              <a:path w="4010659" h="3241040">
                <a:moveTo>
                  <a:pt x="200768" y="0"/>
                </a:moveTo>
                <a:lnTo>
                  <a:pt x="154735" y="5302"/>
                </a:lnTo>
                <a:lnTo>
                  <a:pt x="112478" y="20405"/>
                </a:lnTo>
                <a:lnTo>
                  <a:pt x="75200" y="44105"/>
                </a:lnTo>
                <a:lnTo>
                  <a:pt x="44108" y="75195"/>
                </a:lnTo>
                <a:lnTo>
                  <a:pt x="20407" y="112473"/>
                </a:lnTo>
                <a:lnTo>
                  <a:pt x="5302" y="154732"/>
                </a:lnTo>
                <a:lnTo>
                  <a:pt x="0" y="200768"/>
                </a:lnTo>
                <a:lnTo>
                  <a:pt x="0" y="3039970"/>
                </a:lnTo>
                <a:lnTo>
                  <a:pt x="5302" y="3086006"/>
                </a:lnTo>
                <a:lnTo>
                  <a:pt x="20407" y="3128265"/>
                </a:lnTo>
                <a:lnTo>
                  <a:pt x="44108" y="3165543"/>
                </a:lnTo>
                <a:lnTo>
                  <a:pt x="75200" y="3196634"/>
                </a:lnTo>
                <a:lnTo>
                  <a:pt x="112478" y="3220333"/>
                </a:lnTo>
                <a:lnTo>
                  <a:pt x="154735" y="3235436"/>
                </a:lnTo>
                <a:lnTo>
                  <a:pt x="200768" y="3240739"/>
                </a:lnTo>
                <a:lnTo>
                  <a:pt x="3809580" y="3240739"/>
                </a:lnTo>
                <a:lnTo>
                  <a:pt x="3855616" y="3235436"/>
                </a:lnTo>
                <a:lnTo>
                  <a:pt x="3897875" y="3220333"/>
                </a:lnTo>
                <a:lnTo>
                  <a:pt x="3935153" y="3196634"/>
                </a:lnTo>
                <a:lnTo>
                  <a:pt x="3966244" y="3165543"/>
                </a:lnTo>
                <a:lnTo>
                  <a:pt x="3989943" y="3128265"/>
                </a:lnTo>
                <a:lnTo>
                  <a:pt x="4005046" y="3086006"/>
                </a:lnTo>
                <a:lnTo>
                  <a:pt x="4010349" y="3039970"/>
                </a:lnTo>
                <a:lnTo>
                  <a:pt x="4010349" y="200768"/>
                </a:lnTo>
                <a:lnTo>
                  <a:pt x="4005046" y="154732"/>
                </a:lnTo>
                <a:lnTo>
                  <a:pt x="3989943" y="112473"/>
                </a:lnTo>
                <a:lnTo>
                  <a:pt x="3966244" y="75195"/>
                </a:lnTo>
                <a:lnTo>
                  <a:pt x="3935153" y="44105"/>
                </a:lnTo>
                <a:lnTo>
                  <a:pt x="3897875" y="20405"/>
                </a:lnTo>
                <a:lnTo>
                  <a:pt x="3855616" y="5302"/>
                </a:lnTo>
                <a:lnTo>
                  <a:pt x="3809580" y="0"/>
                </a:lnTo>
                <a:lnTo>
                  <a:pt x="200768" y="0"/>
                </a:lnTo>
                <a:close/>
              </a:path>
            </a:pathLst>
          </a:custGeom>
          <a:ln w="20941">
            <a:solidFill>
              <a:srgbClr val="22346A"/>
            </a:solidFill>
          </a:ln>
        </p:spPr>
        <p:txBody>
          <a:bodyPr wrap="square" lIns="0" tIns="0" rIns="0" bIns="0" rtlCol="0"/>
          <a:lstStyle/>
          <a:p>
            <a:endParaRPr sz="1092"/>
          </a:p>
        </p:txBody>
      </p:sp>
      <p:sp>
        <p:nvSpPr>
          <p:cNvPr id="38" name="object 11">
            <a:extLst>
              <a:ext uri="{FF2B5EF4-FFF2-40B4-BE49-F238E27FC236}">
                <a16:creationId xmlns:a16="http://schemas.microsoft.com/office/drawing/2014/main" id="{958FD957-3990-2B08-1BF2-7617F12543E3}"/>
              </a:ext>
            </a:extLst>
          </p:cNvPr>
          <p:cNvSpPr txBox="1"/>
          <p:nvPr/>
        </p:nvSpPr>
        <p:spPr>
          <a:xfrm>
            <a:off x="4193540" y="2459087"/>
            <a:ext cx="1827954" cy="442792"/>
          </a:xfrm>
          <a:prstGeom prst="rect">
            <a:avLst/>
          </a:prstGeom>
        </p:spPr>
        <p:txBody>
          <a:bodyPr vert="horz" wrap="square" lIns="0" tIns="10012" rIns="0" bIns="0" rtlCol="0">
            <a:spAutoFit/>
          </a:bodyPr>
          <a:lstStyle/>
          <a:p>
            <a:pPr marL="7701">
              <a:spcBef>
                <a:spcPts val="79"/>
              </a:spcBef>
            </a:pPr>
            <a:r>
              <a:rPr sz="1031" b="1">
                <a:solidFill>
                  <a:srgbClr val="22346A"/>
                </a:solidFill>
                <a:latin typeface="Arial" panose="020B0604020202020204" pitchFamily="34" charset="0"/>
                <a:cs typeface="Arial" panose="020B0604020202020204" pitchFamily="34" charset="0"/>
              </a:rPr>
              <a:t>N</a:t>
            </a:r>
            <a:r>
              <a:rPr sz="1031" b="1" spc="12">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500</a:t>
            </a:r>
            <a:r>
              <a:rPr sz="1031" b="1" spc="6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(70</a:t>
            </a:r>
            <a:r>
              <a:rPr sz="1031" spc="1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centros)</a:t>
            </a:r>
            <a:endParaRPr sz="1031">
              <a:latin typeface="Arial" panose="020B0604020202020204" pitchFamily="34" charset="0"/>
              <a:cs typeface="Arial" panose="020B0604020202020204" pitchFamily="34" charset="0"/>
            </a:endParaRPr>
          </a:p>
          <a:p>
            <a:pPr marL="988459">
              <a:spcBef>
                <a:spcPts val="864"/>
              </a:spcBef>
            </a:pPr>
            <a:r>
              <a:rPr sz="1031">
                <a:solidFill>
                  <a:srgbClr val="22346A"/>
                </a:solidFill>
                <a:latin typeface="Arial" panose="020B0604020202020204" pitchFamily="34" charset="0"/>
                <a:cs typeface="Arial" panose="020B0604020202020204" pitchFamily="34" charset="0"/>
              </a:rPr>
              <a:t>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1</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(S0)</a:t>
            </a:r>
            <a:endParaRPr sz="1031">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D3D93118-E3E9-2662-1C95-FECF5422B3E1}"/>
              </a:ext>
            </a:extLst>
          </p:cNvPr>
          <p:cNvSpPr txBox="1"/>
          <p:nvPr/>
        </p:nvSpPr>
        <p:spPr>
          <a:xfrm>
            <a:off x="4287150" y="3446763"/>
            <a:ext cx="2000410" cy="1714665"/>
          </a:xfrm>
          <a:prstGeom prst="rect">
            <a:avLst/>
          </a:prstGeom>
        </p:spPr>
        <p:txBody>
          <a:bodyPr vert="horz" wrap="square" lIns="0" tIns="68926" rIns="0" bIns="0" rtlCol="0">
            <a:spAutoFit/>
          </a:bodyPr>
          <a:lstStyle/>
          <a:p>
            <a:pPr marL="7701">
              <a:spcBef>
                <a:spcPts val="542"/>
              </a:spcBef>
            </a:pPr>
            <a:r>
              <a:rPr sz="879" b="1" spc="-6">
                <a:solidFill>
                  <a:srgbClr val="7A45B8"/>
                </a:solidFill>
                <a:latin typeface="Arial" panose="020B0604020202020204" pitchFamily="34" charset="0"/>
                <a:cs typeface="Arial" panose="020B0604020202020204" pitchFamily="34" charset="0"/>
              </a:rPr>
              <a:t>OBJETIVO</a:t>
            </a:r>
            <a:endParaRPr sz="879">
              <a:latin typeface="Arial" panose="020B0604020202020204" pitchFamily="34" charset="0"/>
              <a:cs typeface="Arial" panose="020B0604020202020204" pitchFamily="34" charset="0"/>
            </a:endParaRPr>
          </a:p>
          <a:p>
            <a:pPr marL="7701" marR="3081">
              <a:lnSpc>
                <a:spcPct val="101800"/>
              </a:lnSpc>
              <a:spcBef>
                <a:spcPts val="540"/>
              </a:spcBef>
            </a:pPr>
            <a:r>
              <a:rPr sz="1031">
                <a:solidFill>
                  <a:srgbClr val="22346A"/>
                </a:solidFill>
                <a:latin typeface="Arial" panose="020B0604020202020204" pitchFamily="34" charset="0"/>
                <a:cs typeface="Arial" panose="020B0604020202020204" pitchFamily="34" charset="0"/>
              </a:rPr>
              <a:t>Informar</a:t>
            </a:r>
            <a:r>
              <a:rPr sz="1031" spc="-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sobre</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los</a:t>
            </a:r>
            <a:r>
              <a:rPr sz="1031" spc="24">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datos </a:t>
            </a:r>
            <a:r>
              <a:rPr sz="1031" b="1">
                <a:solidFill>
                  <a:srgbClr val="22346A"/>
                </a:solidFill>
                <a:latin typeface="Arial" panose="020B0604020202020204" pitchFamily="34" charset="0"/>
                <a:cs typeface="Arial" panose="020B0604020202020204" pitchFamily="34" charset="0"/>
              </a:rPr>
              <a:t>intermedios</a:t>
            </a:r>
            <a:r>
              <a:rPr sz="1031" b="1" spc="39">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de</a:t>
            </a:r>
            <a:r>
              <a:rPr sz="1031" b="1" spc="42">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eficacia</a:t>
            </a:r>
            <a:r>
              <a:rPr sz="1031" b="1" spc="18">
                <a:solidFill>
                  <a:srgbClr val="22346A"/>
                </a:solidFill>
                <a:latin typeface="Arial" panose="020B0604020202020204" pitchFamily="34" charset="0"/>
                <a:cs typeface="Arial" panose="020B0604020202020204" pitchFamily="34" charset="0"/>
              </a:rPr>
              <a:t> </a:t>
            </a:r>
            <a:r>
              <a:rPr sz="1031" b="1" spc="-30">
                <a:solidFill>
                  <a:srgbClr val="22346A"/>
                </a:solidFill>
                <a:latin typeface="Arial" panose="020B0604020202020204" pitchFamily="34" charset="0"/>
                <a:cs typeface="Arial" panose="020B0604020202020204" pitchFamily="34" charset="0"/>
              </a:rPr>
              <a:t>y </a:t>
            </a:r>
            <a:r>
              <a:rPr sz="1031" b="1">
                <a:solidFill>
                  <a:srgbClr val="22346A"/>
                </a:solidFill>
                <a:latin typeface="Arial" panose="020B0604020202020204" pitchFamily="34" charset="0"/>
                <a:cs typeface="Arial" panose="020B0604020202020204" pitchFamily="34" charset="0"/>
              </a:rPr>
              <a:t>comunicados</a:t>
            </a:r>
            <a:r>
              <a:rPr sz="1031" b="1" spc="3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por</a:t>
            </a:r>
            <a:r>
              <a:rPr sz="1031" b="1" spc="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los</a:t>
            </a:r>
            <a:r>
              <a:rPr sz="1031" b="1" spc="36">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pacientes </a:t>
            </a:r>
            <a:r>
              <a:rPr sz="1031" b="1">
                <a:solidFill>
                  <a:srgbClr val="22346A"/>
                </a:solidFill>
                <a:latin typeface="Arial" panose="020B0604020202020204" pitchFamily="34" charset="0"/>
                <a:cs typeface="Arial" panose="020B0604020202020204" pitchFamily="34" charset="0"/>
              </a:rPr>
              <a:t>(PRO)</a:t>
            </a:r>
            <a:r>
              <a:rPr sz="1031" b="1" spc="-6">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y</a:t>
            </a:r>
            <a:r>
              <a:rPr sz="1031" b="1" spc="-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seguridad</a:t>
            </a:r>
            <a:r>
              <a:rPr sz="1031" b="1" spc="18">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del</a:t>
            </a:r>
            <a:r>
              <a:rPr sz="1031" b="1" spc="18">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estudio </a:t>
            </a:r>
            <a:r>
              <a:rPr sz="1031" b="1">
                <a:solidFill>
                  <a:srgbClr val="22346A"/>
                </a:solidFill>
                <a:latin typeface="Arial" panose="020B0604020202020204" pitchFamily="34" charset="0"/>
                <a:cs typeface="Arial" panose="020B0604020202020204" pitchFamily="34" charset="0"/>
              </a:rPr>
              <a:t>AD-Life</a:t>
            </a:r>
            <a:r>
              <a:rPr sz="1031">
                <a:solidFill>
                  <a:srgbClr val="22346A"/>
                </a:solidFill>
                <a:latin typeface="Arial" panose="020B0604020202020204" pitchFamily="34" charset="0"/>
                <a:cs typeface="Arial" panose="020B0604020202020204" pitchFamily="34" charset="0"/>
              </a:rPr>
              <a:t>:</a:t>
            </a:r>
            <a:r>
              <a:rPr sz="1031" spc="3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estudio</a:t>
            </a:r>
            <a:r>
              <a:rPr sz="1031" spc="39">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abierto, </a:t>
            </a:r>
            <a:r>
              <a:rPr sz="1031">
                <a:solidFill>
                  <a:srgbClr val="22346A"/>
                </a:solidFill>
                <a:latin typeface="Arial" panose="020B0604020202020204" pitchFamily="34" charset="0"/>
                <a:cs typeface="Arial" panose="020B0604020202020204" pitchFamily="34" charset="0"/>
              </a:rPr>
              <a:t>prospectivo,</a:t>
            </a:r>
            <a:r>
              <a:rPr sz="1031" spc="3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multicéntrico</a:t>
            </a:r>
            <a:r>
              <a:rPr sz="1031" spc="49">
                <a:solidFill>
                  <a:srgbClr val="22346A"/>
                </a:solidFill>
                <a:latin typeface="Arial" panose="020B0604020202020204" pitchFamily="34" charset="0"/>
                <a:cs typeface="Arial" panose="020B0604020202020204" pitchFamily="34" charset="0"/>
              </a:rPr>
              <a:t> </a:t>
            </a:r>
            <a:r>
              <a:rPr sz="1031" spc="-30">
                <a:solidFill>
                  <a:srgbClr val="22346A"/>
                </a:solidFill>
                <a:latin typeface="Arial" panose="020B0604020202020204" pitchFamily="34" charset="0"/>
                <a:cs typeface="Arial" panose="020B0604020202020204" pitchFamily="34" charset="0"/>
              </a:rPr>
              <a:t>y </a:t>
            </a:r>
            <a:r>
              <a:rPr sz="1031">
                <a:solidFill>
                  <a:srgbClr val="22346A"/>
                </a:solidFill>
                <a:latin typeface="Arial" panose="020B0604020202020204" pitchFamily="34" charset="0"/>
                <a:cs typeface="Arial" panose="020B0604020202020204" pitchFamily="34" charset="0"/>
              </a:rPr>
              <a:t>observacional</a:t>
            </a:r>
            <a:r>
              <a:rPr sz="1031" spc="4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realizado</a:t>
            </a:r>
            <a:r>
              <a:rPr sz="1031" spc="52">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en </a:t>
            </a:r>
            <a:r>
              <a:rPr sz="1031">
                <a:solidFill>
                  <a:srgbClr val="22346A"/>
                </a:solidFill>
                <a:latin typeface="Arial" panose="020B0604020202020204" pitchFamily="34" charset="0"/>
                <a:cs typeface="Arial" panose="020B0604020202020204" pitchFamily="34" charset="0"/>
              </a:rPr>
              <a:t>Alemania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para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evaluar</a:t>
            </a:r>
            <a:r>
              <a:rPr sz="1031" spc="-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el</a:t>
            </a:r>
            <a:r>
              <a:rPr sz="1031" spc="27">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control </a:t>
            </a:r>
            <a:r>
              <a:rPr sz="1031">
                <a:solidFill>
                  <a:srgbClr val="22346A"/>
                </a:solidFill>
                <a:latin typeface="Arial" panose="020B0604020202020204" pitchFamily="34" charset="0"/>
                <a:cs typeface="Arial" panose="020B0604020202020204" pitchFamily="34" charset="0"/>
              </a:rPr>
              <a:t>de</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la</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DA</a:t>
            </a:r>
            <a:r>
              <a:rPr sz="1031" spc="-18">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en</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la</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semana</a:t>
            </a:r>
            <a:r>
              <a:rPr sz="1031" b="1" spc="15">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52</a:t>
            </a:r>
            <a:r>
              <a:rPr sz="1031" spc="-15">
                <a:solidFill>
                  <a:srgbClr val="22346A"/>
                </a:solidFill>
                <a:latin typeface="Arial" panose="020B0604020202020204" pitchFamily="34" charset="0"/>
                <a:cs typeface="Arial" panose="020B0604020202020204" pitchFamily="34" charset="0"/>
              </a:rPr>
              <a:t>.</a:t>
            </a:r>
            <a:endParaRPr sz="1031">
              <a:latin typeface="Arial" panose="020B0604020202020204" pitchFamily="34" charset="0"/>
              <a:cs typeface="Arial" panose="020B0604020202020204" pitchFamily="34" charset="0"/>
            </a:endParaRPr>
          </a:p>
        </p:txBody>
      </p:sp>
      <p:sp>
        <p:nvSpPr>
          <p:cNvPr id="40" name="object 13">
            <a:extLst>
              <a:ext uri="{FF2B5EF4-FFF2-40B4-BE49-F238E27FC236}">
                <a16:creationId xmlns:a16="http://schemas.microsoft.com/office/drawing/2014/main" id="{A522D9D6-3FFA-9920-EBE2-91222A1463D9}"/>
              </a:ext>
            </a:extLst>
          </p:cNvPr>
          <p:cNvSpPr txBox="1"/>
          <p:nvPr/>
        </p:nvSpPr>
        <p:spPr>
          <a:xfrm>
            <a:off x="6838352" y="3352584"/>
            <a:ext cx="2246081" cy="1772501"/>
          </a:xfrm>
          <a:prstGeom prst="rect">
            <a:avLst/>
          </a:prstGeom>
        </p:spPr>
        <p:txBody>
          <a:bodyPr vert="horz" wrap="square" lIns="0" tIns="68926" rIns="0" bIns="0" rtlCol="0">
            <a:spAutoFit/>
          </a:bodyPr>
          <a:lstStyle/>
          <a:p>
            <a:pPr marL="7701">
              <a:spcBef>
                <a:spcPts val="542"/>
              </a:spcBef>
            </a:pPr>
            <a:r>
              <a:rPr sz="879" b="1" spc="-6">
                <a:solidFill>
                  <a:srgbClr val="7A45B8"/>
                </a:solidFill>
                <a:latin typeface="Arial" panose="020B0604020202020204" pitchFamily="34" charset="0"/>
                <a:cs typeface="Arial" panose="020B0604020202020204" pitchFamily="34" charset="0"/>
              </a:rPr>
              <a:t>CRITERIOS</a:t>
            </a:r>
            <a:br>
              <a:rPr lang="es-ES" sz="879" spc="-6">
                <a:latin typeface="Arial" panose="020B0604020202020204" pitchFamily="34" charset="0"/>
                <a:cs typeface="Arial" panose="020B0604020202020204" pitchFamily="34" charset="0"/>
              </a:rPr>
            </a:br>
            <a:r>
              <a:rPr sz="1031" b="1">
                <a:solidFill>
                  <a:srgbClr val="22346A"/>
                </a:solidFill>
                <a:latin typeface="Arial" panose="020B0604020202020204" pitchFamily="34" charset="0"/>
                <a:cs typeface="Arial" panose="020B0604020202020204" pitchFamily="34" charset="0"/>
              </a:rPr>
              <a:t>DE</a:t>
            </a:r>
            <a:r>
              <a:rPr sz="1031" b="1" spc="1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INCLUSIÓN</a:t>
            </a:r>
            <a:endParaRPr sz="1031">
              <a:latin typeface="Arial" panose="020B0604020202020204" pitchFamily="34" charset="0"/>
              <a:cs typeface="Arial" panose="020B0604020202020204" pitchFamily="34" charset="0"/>
            </a:endParaRPr>
          </a:p>
          <a:p>
            <a:pPr marL="122450" indent="-114749">
              <a:spcBef>
                <a:spcPts val="273"/>
              </a:spcBef>
              <a:buClr>
                <a:srgbClr val="7A45B8"/>
              </a:buClr>
              <a:buChar char="•"/>
              <a:tabLst>
                <a:tab pos="122450" algn="l"/>
              </a:tabLst>
            </a:pPr>
            <a:r>
              <a:rPr sz="1031">
                <a:solidFill>
                  <a:srgbClr val="22346A"/>
                </a:solidFill>
                <a:latin typeface="Arial" panose="020B0604020202020204" pitchFamily="34" charset="0"/>
                <a:cs typeface="Arial" panose="020B0604020202020204" pitchFamily="34" charset="0"/>
              </a:rPr>
              <a:t>Pacientes</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adultos</a:t>
            </a:r>
            <a:r>
              <a:rPr sz="1031" spc="24">
                <a:solidFill>
                  <a:srgbClr val="22346A"/>
                </a:solidFill>
                <a:latin typeface="Symbol" pitchFamily="2" charset="2"/>
                <a:cs typeface="Arial" panose="020B0604020202020204" pitchFamily="34" charset="0"/>
              </a:rPr>
              <a:t> </a:t>
            </a:r>
            <a:r>
              <a:rPr sz="1031" spc="-85">
                <a:solidFill>
                  <a:srgbClr val="22346A"/>
                </a:solidFill>
                <a:latin typeface="Symbol" pitchFamily="2" charset="2"/>
                <a:cs typeface="Arial" panose="020B0604020202020204" pitchFamily="34" charset="0"/>
              </a:rPr>
              <a:t></a:t>
            </a:r>
            <a:r>
              <a:rPr sz="1031" spc="33">
                <a:solidFill>
                  <a:srgbClr val="22346A"/>
                </a:solidFill>
                <a:latin typeface="Symbol" pitchFamily="2" charset="2"/>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18</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años</a:t>
            </a:r>
            <a:endParaRPr sz="1031">
              <a:latin typeface="Arial" panose="020B0604020202020204" pitchFamily="34" charset="0"/>
              <a:cs typeface="Arial" panose="020B0604020202020204" pitchFamily="34" charset="0"/>
            </a:endParaRPr>
          </a:p>
          <a:p>
            <a:pPr marL="121680" marR="510595" indent="-114364">
              <a:lnSpc>
                <a:spcPct val="101800"/>
              </a:lnSpc>
              <a:spcBef>
                <a:spcPts val="248"/>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DA</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moderada</a:t>
            </a:r>
            <a:r>
              <a:rPr sz="1031" spc="1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a:t>
            </a:r>
            <a:r>
              <a:rPr sz="1031" spc="1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grave</a:t>
            </a:r>
            <a:r>
              <a:rPr sz="1031" spc="12">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que </a:t>
            </a:r>
            <a:r>
              <a:rPr sz="1031">
                <a:solidFill>
                  <a:srgbClr val="22346A"/>
                </a:solidFill>
                <a:latin typeface="Arial" panose="020B0604020202020204" pitchFamily="34" charset="0"/>
                <a:cs typeface="Arial" panose="020B0604020202020204" pitchFamily="34" charset="0"/>
              </a:rPr>
              <a:t>requiere</a:t>
            </a:r>
            <a:r>
              <a:rPr sz="1031" spc="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terapia</a:t>
            </a:r>
            <a:r>
              <a:rPr sz="1031" spc="9">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sistémica</a:t>
            </a:r>
            <a:endParaRPr sz="1031">
              <a:latin typeface="Arial" panose="020B0604020202020204" pitchFamily="34" charset="0"/>
              <a:cs typeface="Arial" panose="020B0604020202020204" pitchFamily="34" charset="0"/>
            </a:endParaRPr>
          </a:p>
          <a:p>
            <a:pPr marL="121680" marR="26569" indent="-114364">
              <a:lnSpc>
                <a:spcPct val="101800"/>
              </a:lnSpc>
              <a:spcBef>
                <a:spcPts val="252"/>
              </a:spcBef>
              <a:buClr>
                <a:srgbClr val="7A45B8"/>
              </a:buClr>
              <a:buChar char="•"/>
              <a:tabLst>
                <a:tab pos="121680" algn="l"/>
              </a:tabLst>
            </a:pPr>
            <a:r>
              <a:rPr sz="1031" spc="-33">
                <a:solidFill>
                  <a:srgbClr val="22346A"/>
                </a:solidFill>
                <a:latin typeface="Arial" panose="020B0604020202020204" pitchFamily="34" charset="0"/>
                <a:cs typeface="Arial" panose="020B0604020202020204" pitchFamily="34" charset="0"/>
              </a:rPr>
              <a:t>Tratamiento </a:t>
            </a:r>
            <a:r>
              <a:rPr sz="1031" spc="-12">
                <a:solidFill>
                  <a:srgbClr val="22346A"/>
                </a:solidFill>
                <a:latin typeface="Arial" panose="020B0604020202020204" pitchFamily="34" charset="0"/>
                <a:cs typeface="Arial" panose="020B0604020202020204" pitchFamily="34" charset="0"/>
              </a:rPr>
              <a:t>con</a:t>
            </a:r>
            <a:r>
              <a:rPr sz="1031" spc="-33">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LEB</a:t>
            </a:r>
            <a:r>
              <a:rPr sz="1031" spc="-33">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según</a:t>
            </a:r>
            <a:r>
              <a:rPr sz="1031" spc="-33">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decisión </a:t>
            </a:r>
            <a:r>
              <a:rPr sz="1031">
                <a:solidFill>
                  <a:srgbClr val="22346A"/>
                </a:solidFill>
                <a:latin typeface="Arial" panose="020B0604020202020204" pitchFamily="34" charset="0"/>
                <a:cs typeface="Arial" panose="020B0604020202020204" pitchFamily="34" charset="0"/>
              </a:rPr>
              <a:t>médica y</a:t>
            </a:r>
            <a:r>
              <a:rPr sz="1031" spc="-3">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conforme</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a:t>
            </a:r>
            <a:r>
              <a:rPr sz="1031" spc="18">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FT</a:t>
            </a:r>
            <a:endParaRPr sz="1031">
              <a:latin typeface="Arial" panose="020B0604020202020204" pitchFamily="34" charset="0"/>
              <a:cs typeface="Arial" panose="020B0604020202020204" pitchFamily="34" charset="0"/>
            </a:endParaRPr>
          </a:p>
          <a:p>
            <a:pPr marL="121680" marR="3081" indent="-114364">
              <a:lnSpc>
                <a:spcPct val="101800"/>
              </a:lnSpc>
              <a:spcBef>
                <a:spcPts val="248"/>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Consentimiento</a:t>
            </a:r>
            <a:r>
              <a:rPr sz="1031" spc="3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otorgado</a:t>
            </a:r>
            <a:r>
              <a:rPr sz="1031" spc="18">
                <a:solidFill>
                  <a:srgbClr val="22346A"/>
                </a:solidFill>
                <a:latin typeface="Arial" panose="020B0604020202020204" pitchFamily="34" charset="0"/>
                <a:cs typeface="Arial" panose="020B0604020202020204" pitchFamily="34" charset="0"/>
              </a:rPr>
              <a:t> </a:t>
            </a:r>
            <a:r>
              <a:rPr sz="1031" spc="-30">
                <a:solidFill>
                  <a:srgbClr val="22346A"/>
                </a:solidFill>
                <a:latin typeface="Arial" panose="020B0604020202020204" pitchFamily="34" charset="0"/>
                <a:cs typeface="Arial" panose="020B0604020202020204" pitchFamily="34" charset="0"/>
              </a:rPr>
              <a:t>y </a:t>
            </a:r>
            <a:r>
              <a:rPr sz="1031">
                <a:solidFill>
                  <a:srgbClr val="22346A"/>
                </a:solidFill>
                <a:latin typeface="Arial" panose="020B0604020202020204" pitchFamily="34" charset="0"/>
                <a:cs typeface="Arial" panose="020B0604020202020204" pitchFamily="34" charset="0"/>
              </a:rPr>
              <a:t>capacidad</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para</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leer</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y</a:t>
            </a:r>
            <a:r>
              <a:rPr sz="1031" spc="18">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comprender </a:t>
            </a:r>
            <a:r>
              <a:rPr sz="1031">
                <a:solidFill>
                  <a:srgbClr val="22346A"/>
                </a:solidFill>
                <a:latin typeface="Arial" panose="020B0604020202020204" pitchFamily="34" charset="0"/>
                <a:cs typeface="Arial" panose="020B0604020202020204" pitchFamily="34" charset="0"/>
              </a:rPr>
              <a:t>los</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documentos</a:t>
            </a:r>
            <a:r>
              <a:rPr sz="1031" spc="30">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del</a:t>
            </a:r>
            <a:r>
              <a:rPr sz="1031" spc="30">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estudio</a:t>
            </a:r>
            <a:endParaRPr sz="1031">
              <a:latin typeface="Arial" panose="020B0604020202020204" pitchFamily="34" charset="0"/>
              <a:cs typeface="Arial" panose="020B0604020202020204" pitchFamily="34" charset="0"/>
            </a:endParaRPr>
          </a:p>
        </p:txBody>
      </p:sp>
      <p:sp>
        <p:nvSpPr>
          <p:cNvPr id="41" name="object 14">
            <a:extLst>
              <a:ext uri="{FF2B5EF4-FFF2-40B4-BE49-F238E27FC236}">
                <a16:creationId xmlns:a16="http://schemas.microsoft.com/office/drawing/2014/main" id="{04E077A8-C874-B035-B88A-36C2C79C62E1}"/>
              </a:ext>
            </a:extLst>
          </p:cNvPr>
          <p:cNvSpPr txBox="1"/>
          <p:nvPr/>
        </p:nvSpPr>
        <p:spPr>
          <a:xfrm>
            <a:off x="9378091" y="3352583"/>
            <a:ext cx="1421658" cy="1249538"/>
          </a:xfrm>
          <a:prstGeom prst="rect">
            <a:avLst/>
          </a:prstGeom>
        </p:spPr>
        <p:txBody>
          <a:bodyPr vert="horz" wrap="square" lIns="0" tIns="68926" rIns="0" bIns="0" rtlCol="0">
            <a:spAutoFit/>
          </a:bodyPr>
          <a:lstStyle/>
          <a:p>
            <a:pPr marL="13862">
              <a:spcBef>
                <a:spcPts val="542"/>
              </a:spcBef>
            </a:pPr>
            <a:r>
              <a:rPr sz="879" b="1" spc="-6">
                <a:solidFill>
                  <a:srgbClr val="7A45B8"/>
                </a:solidFill>
                <a:latin typeface="Arial" panose="020B0604020202020204" pitchFamily="34" charset="0"/>
                <a:cs typeface="Arial" panose="020B0604020202020204" pitchFamily="34" charset="0"/>
              </a:rPr>
              <a:t>CRITERIOS</a:t>
            </a:r>
            <a:br>
              <a:rPr lang="es-ES" sz="879" spc="-6">
                <a:latin typeface="Arial" panose="020B0604020202020204" pitchFamily="34" charset="0"/>
                <a:cs typeface="Arial" panose="020B0604020202020204" pitchFamily="34" charset="0"/>
              </a:rPr>
            </a:br>
            <a:r>
              <a:rPr sz="1031" b="1">
                <a:solidFill>
                  <a:srgbClr val="22346A"/>
                </a:solidFill>
                <a:latin typeface="Arial" panose="020B0604020202020204" pitchFamily="34" charset="0"/>
                <a:cs typeface="Arial" panose="020B0604020202020204" pitchFamily="34" charset="0"/>
              </a:rPr>
              <a:t>DE</a:t>
            </a:r>
            <a:r>
              <a:rPr sz="1031" b="1" spc="1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EXCLUSI</a:t>
            </a:r>
            <a:r>
              <a:rPr lang="es-ES" sz="1031" b="1" spc="-6" err="1">
                <a:solidFill>
                  <a:srgbClr val="22346A"/>
                </a:solidFill>
                <a:latin typeface="Arial" panose="020B0604020202020204" pitchFamily="34" charset="0"/>
                <a:cs typeface="Arial" panose="020B0604020202020204" pitchFamily="34" charset="0"/>
              </a:rPr>
              <a:t>Ó</a:t>
            </a:r>
            <a:r>
              <a:rPr sz="1031" b="1" spc="-6">
                <a:solidFill>
                  <a:srgbClr val="22346A"/>
                </a:solidFill>
                <a:latin typeface="Arial" panose="020B0604020202020204" pitchFamily="34" charset="0"/>
                <a:cs typeface="Arial" panose="020B0604020202020204" pitchFamily="34" charset="0"/>
              </a:rPr>
              <a:t>N</a:t>
            </a:r>
            <a:endParaRPr sz="1031">
              <a:latin typeface="Arial" panose="020B0604020202020204" pitchFamily="34" charset="0"/>
              <a:cs typeface="Arial" panose="020B0604020202020204" pitchFamily="34" charset="0"/>
            </a:endParaRPr>
          </a:p>
          <a:p>
            <a:pPr marL="121680" marR="116289" indent="-114364">
              <a:lnSpc>
                <a:spcPct val="101800"/>
              </a:lnSpc>
              <a:spcBef>
                <a:spcPts val="248"/>
              </a:spcBef>
              <a:buClr>
                <a:srgbClr val="7A45B8"/>
              </a:buClr>
              <a:buChar char="•"/>
              <a:tabLst>
                <a:tab pos="121680" algn="l"/>
              </a:tabLst>
            </a:pPr>
            <a:r>
              <a:rPr sz="1031" spc="-6">
                <a:solidFill>
                  <a:srgbClr val="22346A"/>
                </a:solidFill>
                <a:latin typeface="Arial" panose="020B0604020202020204" pitchFamily="34" charset="0"/>
                <a:cs typeface="Arial" panose="020B0604020202020204" pitchFamily="34" charset="0"/>
              </a:rPr>
              <a:t>Contraindicaciones </a:t>
            </a:r>
            <a:r>
              <a:rPr sz="1031">
                <a:solidFill>
                  <a:srgbClr val="22346A"/>
                </a:solidFill>
                <a:latin typeface="Arial" panose="020B0604020202020204" pitchFamily="34" charset="0"/>
                <a:cs typeface="Arial" panose="020B0604020202020204" pitchFamily="34" charset="0"/>
              </a:rPr>
              <a:t>según</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FT</a:t>
            </a:r>
            <a:r>
              <a:rPr sz="1031" spc="-6">
                <a:solidFill>
                  <a:srgbClr val="22346A"/>
                </a:solidFill>
                <a:latin typeface="Arial" panose="020B0604020202020204" pitchFamily="34" charset="0"/>
                <a:cs typeface="Arial" panose="020B0604020202020204" pitchFamily="34" charset="0"/>
              </a:rPr>
              <a:t> actual</a:t>
            </a:r>
            <a:endParaRPr sz="1031">
              <a:latin typeface="Arial" panose="020B0604020202020204" pitchFamily="34" charset="0"/>
              <a:cs typeface="Arial" panose="020B0604020202020204" pitchFamily="34" charset="0"/>
            </a:endParaRPr>
          </a:p>
          <a:p>
            <a:pPr marL="121680" marR="3081" indent="-114364">
              <a:lnSpc>
                <a:spcPct val="101800"/>
              </a:lnSpc>
              <a:spcBef>
                <a:spcPts val="252"/>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Participación</a:t>
            </a:r>
            <a:r>
              <a:rPr sz="1031" spc="11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actual </a:t>
            </a:r>
            <a:r>
              <a:rPr sz="1031">
                <a:solidFill>
                  <a:srgbClr val="22346A"/>
                </a:solidFill>
                <a:latin typeface="Arial" panose="020B0604020202020204" pitchFamily="34" charset="0"/>
                <a:cs typeface="Arial" panose="020B0604020202020204" pitchFamily="34" charset="0"/>
              </a:rPr>
              <a:t>en</a:t>
            </a:r>
            <a:r>
              <a:rPr sz="1031" spc="5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cualquier</a:t>
            </a:r>
            <a:r>
              <a:rPr sz="1031" spc="18">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ensayo </a:t>
            </a:r>
            <a:r>
              <a:rPr sz="1031">
                <a:solidFill>
                  <a:srgbClr val="22346A"/>
                </a:solidFill>
                <a:latin typeface="Arial" panose="020B0604020202020204" pitchFamily="34" charset="0"/>
                <a:cs typeface="Arial" panose="020B0604020202020204" pitchFamily="34" charset="0"/>
              </a:rPr>
              <a:t>clínico</a:t>
            </a:r>
            <a:r>
              <a:rPr sz="1031" spc="5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intervencional</a:t>
            </a:r>
            <a:endParaRPr sz="1031">
              <a:latin typeface="Arial" panose="020B0604020202020204" pitchFamily="34" charset="0"/>
              <a:cs typeface="Arial" panose="020B0604020202020204" pitchFamily="34" charset="0"/>
            </a:endParaRPr>
          </a:p>
        </p:txBody>
      </p:sp>
      <p:sp>
        <p:nvSpPr>
          <p:cNvPr id="42" name="object 15">
            <a:extLst>
              <a:ext uri="{FF2B5EF4-FFF2-40B4-BE49-F238E27FC236}">
                <a16:creationId xmlns:a16="http://schemas.microsoft.com/office/drawing/2014/main" id="{D0167D30-DA7A-51F4-7E75-7C909AAC8B6B}"/>
              </a:ext>
            </a:extLst>
          </p:cNvPr>
          <p:cNvSpPr txBox="1"/>
          <p:nvPr/>
        </p:nvSpPr>
        <p:spPr>
          <a:xfrm>
            <a:off x="10079863" y="2725768"/>
            <a:ext cx="807212" cy="168743"/>
          </a:xfrm>
          <a:prstGeom prst="rect">
            <a:avLst/>
          </a:prstGeom>
        </p:spPr>
        <p:txBody>
          <a:bodyPr vert="horz" wrap="square" lIns="0" tIns="10012" rIns="0" bIns="0" rtlCol="0">
            <a:spAutoFit/>
          </a:bodyPr>
          <a:lstStyle/>
          <a:p>
            <a:pPr marL="7701">
              <a:spcBef>
                <a:spcPts val="79"/>
              </a:spcBef>
            </a:pPr>
            <a:r>
              <a:rPr sz="1031">
                <a:solidFill>
                  <a:srgbClr val="22346A"/>
                </a:solidFill>
                <a:latin typeface="Arial" panose="020B0604020202020204" pitchFamily="34" charset="0"/>
                <a:cs typeface="Arial" panose="020B0604020202020204" pitchFamily="34" charset="0"/>
              </a:rPr>
              <a:t>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6</a:t>
            </a:r>
            <a:r>
              <a:rPr sz="1031" spc="27">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(S52)</a:t>
            </a:r>
            <a:endParaRPr sz="1031">
              <a:latin typeface="Arial" panose="020B0604020202020204" pitchFamily="34" charset="0"/>
              <a:cs typeface="Arial" panose="020B0604020202020204" pitchFamily="34" charset="0"/>
            </a:endParaRPr>
          </a:p>
        </p:txBody>
      </p:sp>
      <p:grpSp>
        <p:nvGrpSpPr>
          <p:cNvPr id="43" name="object 16">
            <a:extLst>
              <a:ext uri="{FF2B5EF4-FFF2-40B4-BE49-F238E27FC236}">
                <a16:creationId xmlns:a16="http://schemas.microsoft.com/office/drawing/2014/main" id="{BAC7AE03-9B45-DC7A-031C-E22AE96F4602}"/>
              </a:ext>
            </a:extLst>
          </p:cNvPr>
          <p:cNvGrpSpPr/>
          <p:nvPr/>
        </p:nvGrpSpPr>
        <p:grpSpPr>
          <a:xfrm>
            <a:off x="7405403" y="2287665"/>
            <a:ext cx="92030" cy="110128"/>
            <a:chOff x="9812216" y="4653572"/>
            <a:chExt cx="151765" cy="181610"/>
          </a:xfrm>
        </p:grpSpPr>
        <p:sp>
          <p:nvSpPr>
            <p:cNvPr id="44" name="object 17">
              <a:extLst>
                <a:ext uri="{FF2B5EF4-FFF2-40B4-BE49-F238E27FC236}">
                  <a16:creationId xmlns:a16="http://schemas.microsoft.com/office/drawing/2014/main" id="{1E1E3576-705F-265A-2D22-56D8843FAE9A}"/>
                </a:ext>
              </a:extLst>
            </p:cNvPr>
            <p:cNvSpPr/>
            <p:nvPr/>
          </p:nvSpPr>
          <p:spPr>
            <a:xfrm>
              <a:off x="9887850" y="4653572"/>
              <a:ext cx="0" cy="165735"/>
            </a:xfrm>
            <a:custGeom>
              <a:avLst/>
              <a:gdLst/>
              <a:ahLst/>
              <a:cxnLst/>
              <a:rect l="l" t="t" r="r" b="b"/>
              <a:pathLst>
                <a:path h="165735">
                  <a:moveTo>
                    <a:pt x="0" y="0"/>
                  </a:moveTo>
                  <a:lnTo>
                    <a:pt x="0" y="165408"/>
                  </a:lnTo>
                </a:path>
              </a:pathLst>
            </a:custGeom>
            <a:ln w="31412">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 name="object 18">
              <a:extLst>
                <a:ext uri="{FF2B5EF4-FFF2-40B4-BE49-F238E27FC236}">
                  <a16:creationId xmlns:a16="http://schemas.microsoft.com/office/drawing/2014/main" id="{02092D11-F7E5-D1CC-6B7E-EE64380904EF}"/>
                </a:ext>
              </a:extLst>
            </p:cNvPr>
            <p:cNvSpPr/>
            <p:nvPr/>
          </p:nvSpPr>
          <p:spPr>
            <a:xfrm>
              <a:off x="9827922" y="4754518"/>
              <a:ext cx="120014" cy="64769"/>
            </a:xfrm>
            <a:custGeom>
              <a:avLst/>
              <a:gdLst/>
              <a:ahLst/>
              <a:cxnLst/>
              <a:rect l="l" t="t" r="r" b="b"/>
              <a:pathLst>
                <a:path w="120015" h="64770">
                  <a:moveTo>
                    <a:pt x="119860" y="0"/>
                  </a:moveTo>
                  <a:lnTo>
                    <a:pt x="59924" y="64458"/>
                  </a:lnTo>
                  <a:lnTo>
                    <a:pt x="0" y="0"/>
                  </a:lnTo>
                </a:path>
              </a:pathLst>
            </a:custGeom>
            <a:ln w="31412">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46" name="object 19">
            <a:extLst>
              <a:ext uri="{FF2B5EF4-FFF2-40B4-BE49-F238E27FC236}">
                <a16:creationId xmlns:a16="http://schemas.microsoft.com/office/drawing/2014/main" id="{D9B618B3-6943-E7E3-5014-F5A9AE12C470}"/>
              </a:ext>
            </a:extLst>
          </p:cNvPr>
          <p:cNvSpPr txBox="1"/>
          <p:nvPr/>
        </p:nvSpPr>
        <p:spPr>
          <a:xfrm>
            <a:off x="6153781" y="2459087"/>
            <a:ext cx="3694695" cy="442792"/>
          </a:xfrm>
          <a:prstGeom prst="rect">
            <a:avLst/>
          </a:prstGeom>
        </p:spPr>
        <p:txBody>
          <a:bodyPr vert="horz" wrap="square" lIns="0" tIns="10012" rIns="0" bIns="0" rtlCol="0">
            <a:spAutoFit/>
          </a:bodyPr>
          <a:lstStyle/>
          <a:p>
            <a:pPr marL="385" algn="ctr">
              <a:spcBef>
                <a:spcPts val="79"/>
              </a:spcBef>
            </a:pPr>
            <a:r>
              <a:rPr sz="1031" b="1">
                <a:solidFill>
                  <a:srgbClr val="FFFFFF"/>
                </a:solidFill>
                <a:latin typeface="Arial" panose="020B0604020202020204" pitchFamily="34" charset="0"/>
                <a:cs typeface="Arial" panose="020B0604020202020204" pitchFamily="34" charset="0"/>
              </a:rPr>
              <a:t>250</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mg</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LEB</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según</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FT</a:t>
            </a:r>
            <a:r>
              <a:rPr sz="1031" b="1" spc="-27">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y práctica</a:t>
            </a:r>
            <a:r>
              <a:rPr sz="1031" b="1" spc="24">
                <a:solidFill>
                  <a:srgbClr val="FFFFFF"/>
                </a:solidFill>
                <a:latin typeface="Arial" panose="020B0604020202020204" pitchFamily="34" charset="0"/>
                <a:cs typeface="Arial" panose="020B0604020202020204" pitchFamily="34" charset="0"/>
              </a:rPr>
              <a:t> </a:t>
            </a:r>
            <a:r>
              <a:rPr sz="1031" b="1" spc="-6">
                <a:solidFill>
                  <a:srgbClr val="FFFFFF"/>
                </a:solidFill>
                <a:latin typeface="Arial" panose="020B0604020202020204" pitchFamily="34" charset="0"/>
                <a:cs typeface="Arial" panose="020B0604020202020204" pitchFamily="34" charset="0"/>
              </a:rPr>
              <a:t>clínica</a:t>
            </a:r>
            <a:endParaRPr sz="1031">
              <a:latin typeface="Arial" panose="020B0604020202020204" pitchFamily="34" charset="0"/>
              <a:cs typeface="Arial" panose="020B0604020202020204" pitchFamily="34" charset="0"/>
            </a:endParaRPr>
          </a:p>
          <a:p>
            <a:pPr algn="ctr">
              <a:spcBef>
                <a:spcPts val="864"/>
              </a:spcBef>
              <a:tabLst>
                <a:tab pos="970746" algn="l"/>
                <a:tab pos="1944188" algn="l"/>
                <a:tab pos="2931107" algn="l"/>
              </a:tabLst>
            </a:pPr>
            <a:r>
              <a:rPr sz="1031">
                <a:solidFill>
                  <a:srgbClr val="22346A"/>
                </a:solidFill>
                <a:latin typeface="Arial" panose="020B0604020202020204" pitchFamily="34" charset="0"/>
                <a:cs typeface="Arial" panose="020B0604020202020204" pitchFamily="34" charset="0"/>
              </a:rPr>
              <a:t>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2</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(S4)</a:t>
            </a:r>
            <a:r>
              <a:rPr sz="1031">
                <a:solidFill>
                  <a:srgbClr val="22346A"/>
                </a:solidFill>
                <a:latin typeface="Arial" panose="020B0604020202020204" pitchFamily="34" charset="0"/>
                <a:cs typeface="Arial" panose="020B0604020202020204" pitchFamily="34" charset="0"/>
              </a:rPr>
              <a:t>	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3</a:t>
            </a:r>
            <a:r>
              <a:rPr sz="1031" spc="27">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(S16)</a:t>
            </a:r>
            <a:r>
              <a:rPr sz="1031">
                <a:solidFill>
                  <a:srgbClr val="22346A"/>
                </a:solidFill>
                <a:latin typeface="Arial" panose="020B0604020202020204" pitchFamily="34" charset="0"/>
                <a:cs typeface="Arial" panose="020B0604020202020204" pitchFamily="34" charset="0"/>
              </a:rPr>
              <a:t>	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4</a:t>
            </a:r>
            <a:r>
              <a:rPr sz="1031" spc="24">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(S28)</a:t>
            </a:r>
            <a:r>
              <a:rPr sz="1031">
                <a:solidFill>
                  <a:srgbClr val="22346A"/>
                </a:solidFill>
                <a:latin typeface="Arial" panose="020B0604020202020204" pitchFamily="34" charset="0"/>
                <a:cs typeface="Arial" panose="020B0604020202020204" pitchFamily="34" charset="0"/>
              </a:rPr>
              <a:t>	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5</a:t>
            </a:r>
            <a:r>
              <a:rPr lang="es-ES" sz="1030" spc="-6">
                <a:solidFill>
                  <a:srgbClr val="22346A"/>
                </a:solidFill>
                <a:latin typeface="Arial" panose="020B0604020202020204" pitchFamily="34" charset="0"/>
                <a:cs typeface="Arial" panose="020B0604020202020204" pitchFamily="34" charset="0"/>
              </a:rPr>
              <a:t>(S40)</a:t>
            </a:r>
            <a:endParaRPr lang="es-ES" sz="1030"/>
          </a:p>
        </p:txBody>
      </p:sp>
      <p:sp>
        <p:nvSpPr>
          <p:cNvPr id="47" name="object 29">
            <a:extLst>
              <a:ext uri="{FF2B5EF4-FFF2-40B4-BE49-F238E27FC236}">
                <a16:creationId xmlns:a16="http://schemas.microsoft.com/office/drawing/2014/main" id="{09FC19CA-01B9-534A-580F-41AA335B8A7F}"/>
              </a:ext>
            </a:extLst>
          </p:cNvPr>
          <p:cNvSpPr/>
          <p:nvPr/>
        </p:nvSpPr>
        <p:spPr>
          <a:xfrm>
            <a:off x="9246169" y="3389760"/>
            <a:ext cx="0" cy="1828672"/>
          </a:xfrm>
          <a:custGeom>
            <a:avLst/>
            <a:gdLst/>
            <a:ahLst/>
            <a:cxnLst/>
            <a:rect l="l" t="t" r="r" b="b"/>
            <a:pathLst>
              <a:path h="3015615">
                <a:moveTo>
                  <a:pt x="0" y="0"/>
                </a:moveTo>
                <a:lnTo>
                  <a:pt x="0" y="3015614"/>
                </a:lnTo>
              </a:path>
            </a:pathLst>
          </a:custGeom>
          <a:ln w="20941">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8" name="object 20">
            <a:extLst>
              <a:ext uri="{FF2B5EF4-FFF2-40B4-BE49-F238E27FC236}">
                <a16:creationId xmlns:a16="http://schemas.microsoft.com/office/drawing/2014/main" id="{EE922C9D-B6F2-8627-41E7-857BFAD3E315}"/>
              </a:ext>
            </a:extLst>
          </p:cNvPr>
          <p:cNvSpPr txBox="1"/>
          <p:nvPr/>
        </p:nvSpPr>
        <p:spPr>
          <a:xfrm>
            <a:off x="4071281" y="1596902"/>
            <a:ext cx="6959272" cy="653194"/>
          </a:xfrm>
          <a:prstGeom prst="rect">
            <a:avLst/>
          </a:prstGeom>
        </p:spPr>
        <p:txBody>
          <a:bodyPr vert="horz" wrap="square" lIns="0" tIns="42357" rIns="0" bIns="0" rtlCol="0">
            <a:spAutoFit/>
          </a:bodyPr>
          <a:lstStyle/>
          <a:p>
            <a:pPr marL="23104">
              <a:spcBef>
                <a:spcPts val="424"/>
              </a:spcBef>
            </a:pPr>
            <a:r>
              <a:rPr lang="es-ES" sz="1100" dirty="0">
                <a:solidFill>
                  <a:srgbClr val="22346A"/>
                </a:solidFill>
                <a:latin typeface="Arial" panose="020B0604020202020204" pitchFamily="34" charset="0"/>
                <a:cs typeface="Arial" panose="020B0604020202020204" pitchFamily="34" charset="0"/>
              </a:rPr>
              <a:t>Este</a:t>
            </a:r>
            <a:r>
              <a:rPr lang="es-ES" sz="1100" spc="21"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es</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el</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primer</a:t>
            </a:r>
            <a:r>
              <a:rPr lang="es-ES" sz="1100" spc="-9"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estudio</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que</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informa</a:t>
            </a:r>
            <a:r>
              <a:rPr lang="es-ES" sz="1100" spc="21"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de</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evidencia</a:t>
            </a:r>
            <a:r>
              <a:rPr lang="es-ES" sz="1100" spc="24" dirty="0">
                <a:solidFill>
                  <a:srgbClr val="22346A"/>
                </a:solidFill>
                <a:latin typeface="Arial" panose="020B0604020202020204" pitchFamily="34" charset="0"/>
                <a:cs typeface="Arial" panose="020B0604020202020204" pitchFamily="34" charset="0"/>
              </a:rPr>
              <a:t> en vida </a:t>
            </a:r>
            <a:r>
              <a:rPr lang="es-ES" sz="1100" dirty="0">
                <a:solidFill>
                  <a:srgbClr val="22346A"/>
                </a:solidFill>
                <a:latin typeface="Arial" panose="020B0604020202020204" pitchFamily="34" charset="0"/>
                <a:cs typeface="Arial" panose="020B0604020202020204" pitchFamily="34" charset="0"/>
              </a:rPr>
              <a:t>real</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sobre</a:t>
            </a:r>
            <a:r>
              <a:rPr lang="es-ES" sz="1100" spc="21"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LEB</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para</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la</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DA</a:t>
            </a:r>
            <a:r>
              <a:rPr lang="es-ES" sz="1100" spc="-12"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moderada</a:t>
            </a:r>
            <a:r>
              <a:rPr lang="es-ES" sz="1100" spc="24" dirty="0">
                <a:solidFill>
                  <a:srgbClr val="22346A"/>
                </a:solidFill>
                <a:latin typeface="Arial" panose="020B0604020202020204" pitchFamily="34" charset="0"/>
                <a:cs typeface="Arial" panose="020B0604020202020204" pitchFamily="34" charset="0"/>
              </a:rPr>
              <a:t> </a:t>
            </a:r>
            <a:r>
              <a:rPr lang="es-ES" sz="1100" dirty="0">
                <a:solidFill>
                  <a:srgbClr val="22346A"/>
                </a:solidFill>
                <a:latin typeface="Arial" panose="020B0604020202020204" pitchFamily="34" charset="0"/>
                <a:cs typeface="Arial" panose="020B0604020202020204" pitchFamily="34" charset="0"/>
              </a:rPr>
              <a:t>a</a:t>
            </a:r>
            <a:r>
              <a:rPr lang="es-ES" sz="1100" spc="21" dirty="0">
                <a:solidFill>
                  <a:srgbClr val="22346A"/>
                </a:solidFill>
                <a:latin typeface="Arial" panose="020B0604020202020204" pitchFamily="34" charset="0"/>
                <a:cs typeface="Arial" panose="020B0604020202020204" pitchFamily="34" charset="0"/>
              </a:rPr>
              <a:t> </a:t>
            </a:r>
            <a:r>
              <a:rPr lang="es-ES" sz="1100" spc="-6" dirty="0">
                <a:solidFill>
                  <a:srgbClr val="22346A"/>
                </a:solidFill>
                <a:latin typeface="Arial" panose="020B0604020202020204" pitchFamily="34" charset="0"/>
                <a:cs typeface="Arial" panose="020B0604020202020204" pitchFamily="34" charset="0"/>
              </a:rPr>
              <a:t>grave.</a:t>
            </a:r>
            <a:r>
              <a:rPr lang="es-ES" sz="1100" spc="-9" baseline="33333" dirty="0">
                <a:solidFill>
                  <a:srgbClr val="22346A"/>
                </a:solidFill>
                <a:latin typeface="Arial" panose="020B0604020202020204" pitchFamily="34" charset="0"/>
                <a:cs typeface="Arial" panose="020B0604020202020204" pitchFamily="34" charset="0"/>
              </a:rPr>
              <a:t>1,2</a:t>
            </a:r>
          </a:p>
          <a:p>
            <a:pPr>
              <a:spcBef>
                <a:spcPts val="752"/>
              </a:spcBef>
            </a:pPr>
            <a:endParaRPr lang="es-ES" sz="1100" dirty="0">
              <a:latin typeface="Arial" panose="020B0604020202020204" pitchFamily="34" charset="0"/>
              <a:cs typeface="Arial" panose="020B0604020202020204" pitchFamily="34" charset="0"/>
            </a:endParaRPr>
          </a:p>
          <a:p>
            <a:pPr marL="98961" algn="ctr"/>
            <a:r>
              <a:rPr lang="es-ES" sz="1100" spc="-6" dirty="0">
                <a:solidFill>
                  <a:srgbClr val="22346A"/>
                </a:solidFill>
                <a:latin typeface="Arial" panose="020B0604020202020204" pitchFamily="34" charset="0"/>
                <a:cs typeface="Arial" panose="020B0604020202020204" pitchFamily="34" charset="0"/>
              </a:rPr>
              <a:t>Intermedio (n=100)</a:t>
            </a:r>
            <a:endParaRPr lang="es-ES" sz="11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E125CD8-D519-C90B-F45D-32214BF75C7D}"/>
              </a:ext>
            </a:extLst>
          </p:cNvPr>
          <p:cNvSpPr txBox="1"/>
          <p:nvPr/>
        </p:nvSpPr>
        <p:spPr>
          <a:xfrm>
            <a:off x="1391180" y="5955266"/>
            <a:ext cx="9016844" cy="646331"/>
          </a:xfrm>
          <a:prstGeom prst="rect">
            <a:avLst/>
          </a:prstGeom>
          <a:noFill/>
        </p:spPr>
        <p:txBody>
          <a:bodyPr wrap="square" rtlCol="0">
            <a:spAutoFit/>
          </a:bodyPr>
          <a:lstStyle/>
          <a:p>
            <a:r>
              <a:rPr lang="es-ES" sz="600" baseline="30000" dirty="0">
                <a:solidFill>
                  <a:srgbClr val="646464"/>
                </a:solidFill>
              </a:rPr>
              <a:t>$</a:t>
            </a:r>
            <a:r>
              <a:rPr lang="es-ES" sz="600" dirty="0">
                <a:solidFill>
                  <a:srgbClr val="646464"/>
                </a:solidFill>
              </a:rPr>
              <a:t>8 pacientes abandonaron el estudio hasta la semana 16. Las razones más frecuentes: falta de eficacia o tolerabilidad, cada una con n=3.</a:t>
            </a:r>
            <a:r>
              <a:rPr lang="es-ES" sz="600" baseline="30000" dirty="0">
                <a:solidFill>
                  <a:srgbClr val="646464"/>
                </a:solidFill>
              </a:rPr>
              <a:t>1,2</a:t>
            </a:r>
            <a:r>
              <a:rPr lang="es-ES" sz="600" dirty="0">
                <a:solidFill>
                  <a:srgbClr val="646464"/>
                </a:solidFill>
              </a:rPr>
              <a:t>; *Este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600" baseline="30000" dirty="0">
                <a:solidFill>
                  <a:srgbClr val="646464"/>
                </a:solidFill>
              </a:rPr>
              <a:t>1,2</a:t>
            </a:r>
          </a:p>
          <a:p>
            <a:r>
              <a:rPr lang="es-ES" sz="600" b="1" dirty="0">
                <a:solidFill>
                  <a:srgbClr val="646464"/>
                </a:solidFill>
              </a:rPr>
              <a:t>DA</a:t>
            </a:r>
            <a:r>
              <a:rPr lang="es-ES" sz="600" dirty="0">
                <a:solidFill>
                  <a:srgbClr val="646464"/>
                </a:solidFill>
              </a:rPr>
              <a:t>: dermatitis atópica; </a:t>
            </a:r>
            <a:r>
              <a:rPr lang="es-ES" sz="600" b="1" dirty="0">
                <a:solidFill>
                  <a:srgbClr val="646464"/>
                </a:solidFill>
              </a:rPr>
              <a:t>FT</a:t>
            </a:r>
            <a:r>
              <a:rPr lang="es-ES" sz="600" dirty="0">
                <a:solidFill>
                  <a:srgbClr val="646464"/>
                </a:solidFill>
              </a:rPr>
              <a:t>: ficha técnica; </a:t>
            </a:r>
            <a:r>
              <a:rPr lang="es-ES" sz="600" b="1" dirty="0">
                <a:solidFill>
                  <a:srgbClr val="646464"/>
                </a:solidFill>
              </a:rPr>
              <a:t>PRO</a:t>
            </a:r>
            <a:r>
              <a:rPr lang="es-ES" sz="600" dirty="0">
                <a:solidFill>
                  <a:srgbClr val="646464"/>
                </a:solidFill>
              </a:rPr>
              <a:t>: resultados comunicados por el paciente; </a:t>
            </a:r>
            <a:r>
              <a:rPr lang="es-ES" sz="600" b="1" dirty="0">
                <a:solidFill>
                  <a:srgbClr val="646464"/>
                </a:solidFill>
              </a:rPr>
              <a:t>LEB</a:t>
            </a:r>
            <a:r>
              <a:rPr lang="es-ES" sz="600" dirty="0">
                <a:solidFill>
                  <a:srgbClr val="646464"/>
                </a:solidFill>
              </a:rPr>
              <a:t>: lebrikizumab; </a:t>
            </a:r>
            <a:r>
              <a:rPr lang="es-ES" sz="600" b="1" dirty="0">
                <a:solidFill>
                  <a:srgbClr val="646464"/>
                </a:solidFill>
              </a:rPr>
              <a:t>S</a:t>
            </a:r>
            <a:r>
              <a:rPr lang="es-ES" sz="600" dirty="0">
                <a:solidFill>
                  <a:srgbClr val="646464"/>
                </a:solidFill>
              </a:rPr>
              <a:t>: semana; </a:t>
            </a:r>
            <a:r>
              <a:rPr lang="es-ES" sz="600" b="1" dirty="0">
                <a:solidFill>
                  <a:srgbClr val="646464"/>
                </a:solidFill>
              </a:rPr>
              <a:t>C2S</a:t>
            </a:r>
            <a:r>
              <a:rPr lang="es-ES" sz="600" dirty="0">
                <a:solidFill>
                  <a:srgbClr val="646464"/>
                </a:solidFill>
              </a:rPr>
              <a:t>: cada dos semanas; </a:t>
            </a:r>
            <a:r>
              <a:rPr lang="es-ES" sz="600" b="1" dirty="0">
                <a:solidFill>
                  <a:srgbClr val="646464"/>
                </a:solidFill>
              </a:rPr>
              <a:t>S</a:t>
            </a:r>
            <a:r>
              <a:rPr lang="es-ES" sz="600" dirty="0">
                <a:solidFill>
                  <a:srgbClr val="646464"/>
                </a:solidFill>
              </a:rPr>
              <a:t>: semana</a:t>
            </a:r>
          </a:p>
          <a:p>
            <a:r>
              <a:rPr lang="es-ES" sz="600" b="1" dirty="0">
                <a:solidFill>
                  <a:srgbClr val="646464"/>
                </a:solidFill>
              </a:rPr>
              <a:t>1. </a:t>
            </a:r>
            <a:r>
              <a:rPr lang="es-ES" sz="600" dirty="0">
                <a:solidFill>
                  <a:srgbClr val="646464"/>
                </a:solidFill>
              </a:rPr>
              <a:t>Lauffer F., </a:t>
            </a:r>
            <a:r>
              <a:rPr lang="es-ES" sz="600" i="1" dirty="0">
                <a:solidFill>
                  <a:srgbClr val="646464"/>
                </a:solidFill>
              </a:rPr>
              <a:t>et al</a:t>
            </a:r>
            <a:r>
              <a:rPr lang="es-ES" sz="600" dirty="0">
                <a:solidFill>
                  <a:srgbClr val="646464"/>
                </a:solidFill>
              </a:rPr>
              <a:t>. Lebrikizumab </a:t>
            </a:r>
            <a:r>
              <a:rPr lang="es-ES" sz="600" dirty="0" err="1">
                <a:solidFill>
                  <a:srgbClr val="646464"/>
                </a:solidFill>
              </a:rPr>
              <a:t>provides</a:t>
            </a:r>
            <a:r>
              <a:rPr lang="es-ES" sz="600" dirty="0">
                <a:solidFill>
                  <a:srgbClr val="646464"/>
                </a:solidFill>
              </a:rPr>
              <a:t> </a:t>
            </a:r>
            <a:r>
              <a:rPr lang="es-ES" sz="600" dirty="0" err="1">
                <a:solidFill>
                  <a:srgbClr val="646464"/>
                </a:solidFill>
              </a:rPr>
              <a:t>high</a:t>
            </a:r>
            <a:r>
              <a:rPr lang="es-ES" sz="600" dirty="0">
                <a:solidFill>
                  <a:srgbClr val="646464"/>
                </a:solidFill>
              </a:rPr>
              <a:t> </a:t>
            </a:r>
            <a:r>
              <a:rPr lang="es-ES" sz="600" dirty="0" err="1">
                <a:solidFill>
                  <a:srgbClr val="646464"/>
                </a:solidFill>
              </a:rPr>
              <a:t>levels</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effectiveness</a:t>
            </a:r>
            <a:r>
              <a:rPr lang="es-ES" sz="600" dirty="0">
                <a:solidFill>
                  <a:srgbClr val="646464"/>
                </a:solidFill>
              </a:rPr>
              <a:t> in </a:t>
            </a:r>
            <a:r>
              <a:rPr lang="es-ES" sz="600" dirty="0" err="1">
                <a:solidFill>
                  <a:srgbClr val="646464"/>
                </a:solidFill>
              </a:rPr>
              <a:t>patients</a:t>
            </a:r>
            <a:r>
              <a:rPr lang="es-ES" sz="600" dirty="0">
                <a:solidFill>
                  <a:srgbClr val="646464"/>
                </a:solidFill>
              </a:rPr>
              <a:t> </a:t>
            </a:r>
            <a:r>
              <a:rPr lang="es-ES" sz="600" dirty="0" err="1">
                <a:solidFill>
                  <a:srgbClr val="646464"/>
                </a:solidFill>
              </a:rPr>
              <a:t>with</a:t>
            </a:r>
            <a:r>
              <a:rPr lang="es-ES" sz="600" dirty="0">
                <a:solidFill>
                  <a:srgbClr val="646464"/>
                </a:solidFill>
              </a:rPr>
              <a:t> </a:t>
            </a:r>
            <a:r>
              <a:rPr lang="es-ES" sz="600" dirty="0" err="1">
                <a:solidFill>
                  <a:srgbClr val="646464"/>
                </a:solidFill>
              </a:rPr>
              <a:t>moderate</a:t>
            </a:r>
            <a:r>
              <a:rPr lang="es-ES" sz="600" dirty="0">
                <a:solidFill>
                  <a:srgbClr val="646464"/>
                </a:solidFill>
              </a:rPr>
              <a:t>-</a:t>
            </a:r>
            <a:r>
              <a:rPr lang="es-ES" sz="600" dirty="0" err="1">
                <a:solidFill>
                  <a:srgbClr val="646464"/>
                </a:solidFill>
              </a:rPr>
              <a:t>to</a:t>
            </a:r>
            <a:r>
              <a:rPr lang="es-ES" sz="600" dirty="0">
                <a:solidFill>
                  <a:srgbClr val="646464"/>
                </a:solidFill>
              </a:rPr>
              <a:t>-severe </a:t>
            </a:r>
            <a:r>
              <a:rPr lang="es-ES" sz="600" dirty="0" err="1">
                <a:solidFill>
                  <a:srgbClr val="646464"/>
                </a:solidFill>
              </a:rPr>
              <a:t>atopic</a:t>
            </a:r>
            <a:r>
              <a:rPr lang="es-ES" sz="600" dirty="0">
                <a:solidFill>
                  <a:srgbClr val="646464"/>
                </a:solidFill>
              </a:rPr>
              <a:t> dermatitis in </a:t>
            </a:r>
            <a:r>
              <a:rPr lang="es-ES" sz="600" dirty="0" err="1">
                <a:solidFill>
                  <a:srgbClr val="646464"/>
                </a:solidFill>
              </a:rPr>
              <a:t>routine</a:t>
            </a:r>
            <a:r>
              <a:rPr lang="es-ES" sz="600" dirty="0">
                <a:solidFill>
                  <a:srgbClr val="646464"/>
                </a:solidFill>
              </a:rPr>
              <a:t> </a:t>
            </a:r>
            <a:r>
              <a:rPr lang="es-ES" sz="600" dirty="0" err="1">
                <a:solidFill>
                  <a:srgbClr val="646464"/>
                </a:solidFill>
              </a:rPr>
              <a:t>practice</a:t>
            </a:r>
            <a:r>
              <a:rPr lang="es-ES" sz="600" dirty="0">
                <a:solidFill>
                  <a:srgbClr val="646464"/>
                </a:solidFill>
              </a:rPr>
              <a:t>: </a:t>
            </a:r>
            <a:r>
              <a:rPr lang="es-ES" sz="600" dirty="0" err="1">
                <a:solidFill>
                  <a:srgbClr val="646464"/>
                </a:solidFill>
              </a:rPr>
              <a:t>interim</a:t>
            </a:r>
            <a:r>
              <a:rPr lang="es-ES" sz="600" dirty="0">
                <a:solidFill>
                  <a:srgbClr val="646464"/>
                </a:solidFill>
              </a:rPr>
              <a:t> </a:t>
            </a:r>
            <a:r>
              <a:rPr lang="es-ES" sz="600" dirty="0" err="1">
                <a:solidFill>
                  <a:srgbClr val="646464"/>
                </a:solidFill>
              </a:rPr>
              <a:t>analysis</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the</a:t>
            </a:r>
            <a:r>
              <a:rPr lang="es-ES" sz="600" dirty="0">
                <a:solidFill>
                  <a:srgbClr val="646464"/>
                </a:solidFill>
              </a:rPr>
              <a:t> non-</a:t>
            </a:r>
            <a:r>
              <a:rPr lang="es-ES" sz="600" dirty="0" err="1">
                <a:solidFill>
                  <a:srgbClr val="646464"/>
                </a:solidFill>
              </a:rPr>
              <a:t>interventional</a:t>
            </a:r>
            <a:r>
              <a:rPr lang="es-ES" sz="600" dirty="0">
                <a:solidFill>
                  <a:srgbClr val="646464"/>
                </a:solidFill>
              </a:rPr>
              <a:t> </a:t>
            </a:r>
            <a:r>
              <a:rPr lang="es-ES" sz="600" dirty="0" err="1">
                <a:solidFill>
                  <a:srgbClr val="646464"/>
                </a:solidFill>
              </a:rPr>
              <a:t>study</a:t>
            </a:r>
            <a:r>
              <a:rPr lang="es-ES" sz="600" dirty="0">
                <a:solidFill>
                  <a:srgbClr val="646464"/>
                </a:solidFill>
              </a:rPr>
              <a:t> AD-LIFE. 33rd </a:t>
            </a:r>
            <a:r>
              <a:rPr lang="es-ES" sz="600" dirty="0" err="1">
                <a:solidFill>
                  <a:srgbClr val="646464"/>
                </a:solidFill>
              </a:rPr>
              <a:t>Congress</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the</a:t>
            </a:r>
            <a:r>
              <a:rPr lang="es-ES" sz="600" dirty="0">
                <a:solidFill>
                  <a:srgbClr val="646464"/>
                </a:solidFill>
              </a:rPr>
              <a:t> </a:t>
            </a:r>
            <a:r>
              <a:rPr lang="es-ES" sz="600" dirty="0" err="1">
                <a:solidFill>
                  <a:srgbClr val="646464"/>
                </a:solidFill>
              </a:rPr>
              <a:t>European</a:t>
            </a:r>
            <a:r>
              <a:rPr lang="es-ES" sz="600" dirty="0">
                <a:solidFill>
                  <a:srgbClr val="646464"/>
                </a:solidFill>
              </a:rPr>
              <a:t> </a:t>
            </a:r>
            <a:r>
              <a:rPr lang="es-ES" sz="600" dirty="0" err="1">
                <a:solidFill>
                  <a:srgbClr val="646464"/>
                </a:solidFill>
              </a:rPr>
              <a:t>Academy</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Dermatology</a:t>
            </a:r>
            <a:r>
              <a:rPr lang="es-ES" sz="600" dirty="0">
                <a:solidFill>
                  <a:srgbClr val="646464"/>
                </a:solidFill>
              </a:rPr>
              <a:t> and </a:t>
            </a:r>
            <a:r>
              <a:rPr lang="es-ES" sz="600" dirty="0" err="1">
                <a:solidFill>
                  <a:srgbClr val="646464"/>
                </a:solidFill>
              </a:rPr>
              <a:t>Venereology</a:t>
            </a:r>
            <a:r>
              <a:rPr lang="es-ES" sz="600" dirty="0">
                <a:solidFill>
                  <a:srgbClr val="646464"/>
                </a:solidFill>
              </a:rPr>
              <a:t> (EADV); 2025; Paris, France; 17–20 </a:t>
            </a:r>
            <a:r>
              <a:rPr lang="es-ES" sz="600" dirty="0" err="1">
                <a:solidFill>
                  <a:srgbClr val="646464"/>
                </a:solidFill>
              </a:rPr>
              <a:t>September</a:t>
            </a:r>
            <a:r>
              <a:rPr lang="es-ES" sz="600" dirty="0">
                <a:solidFill>
                  <a:srgbClr val="646464"/>
                </a:solidFill>
              </a:rPr>
              <a:t> 2025. P-2936; </a:t>
            </a:r>
            <a:r>
              <a:rPr lang="es-ES" sz="600" b="1" dirty="0">
                <a:solidFill>
                  <a:srgbClr val="646464"/>
                </a:solidFill>
              </a:rPr>
              <a:t>2</a:t>
            </a:r>
            <a:r>
              <a:rPr lang="es-ES" sz="600" dirty="0">
                <a:solidFill>
                  <a:srgbClr val="646464"/>
                </a:solidFill>
              </a:rPr>
              <a:t>. </a:t>
            </a:r>
            <a:r>
              <a:rPr lang="es-ES" sz="600" dirty="0" err="1">
                <a:solidFill>
                  <a:srgbClr val="646464"/>
                </a:solidFill>
              </a:rPr>
              <a:t>Lauffler</a:t>
            </a:r>
            <a:r>
              <a:rPr lang="es-ES" sz="600" dirty="0">
                <a:solidFill>
                  <a:srgbClr val="646464"/>
                </a:solidFill>
              </a:rPr>
              <a:t> F., </a:t>
            </a:r>
            <a:r>
              <a:rPr lang="es-ES" sz="600" i="1" dirty="0">
                <a:solidFill>
                  <a:srgbClr val="646464"/>
                </a:solidFill>
              </a:rPr>
              <a:t>et al</a:t>
            </a:r>
            <a:r>
              <a:rPr lang="es-ES" sz="600" dirty="0">
                <a:solidFill>
                  <a:srgbClr val="646464"/>
                </a:solidFill>
              </a:rPr>
              <a:t>. </a:t>
            </a:r>
            <a:r>
              <a:rPr lang="es-ES" sz="600" dirty="0" err="1">
                <a:solidFill>
                  <a:srgbClr val="646464"/>
                </a:solidFill>
              </a:rPr>
              <a:t>Patient</a:t>
            </a:r>
            <a:r>
              <a:rPr lang="es-ES" sz="600" dirty="0">
                <a:solidFill>
                  <a:srgbClr val="646464"/>
                </a:solidFill>
              </a:rPr>
              <a:t> </a:t>
            </a:r>
            <a:r>
              <a:rPr lang="es-ES" sz="600" dirty="0" err="1">
                <a:solidFill>
                  <a:srgbClr val="646464"/>
                </a:solidFill>
              </a:rPr>
              <a:t>reported</a:t>
            </a:r>
            <a:r>
              <a:rPr lang="es-ES" sz="600" dirty="0">
                <a:solidFill>
                  <a:srgbClr val="646464"/>
                </a:solidFill>
              </a:rPr>
              <a:t> </a:t>
            </a:r>
            <a:r>
              <a:rPr lang="es-ES" sz="600" dirty="0" err="1">
                <a:solidFill>
                  <a:srgbClr val="646464"/>
                </a:solidFill>
              </a:rPr>
              <a:t>outcomes</a:t>
            </a:r>
            <a:r>
              <a:rPr lang="es-ES" sz="600" dirty="0">
                <a:solidFill>
                  <a:srgbClr val="646464"/>
                </a:solidFill>
              </a:rPr>
              <a:t> in lebrikizumab </a:t>
            </a:r>
            <a:r>
              <a:rPr lang="es-ES" sz="600" dirty="0" err="1">
                <a:solidFill>
                  <a:srgbClr val="646464"/>
                </a:solidFill>
              </a:rPr>
              <a:t>treated</a:t>
            </a:r>
            <a:r>
              <a:rPr lang="es-ES" sz="600" dirty="0">
                <a:solidFill>
                  <a:srgbClr val="646464"/>
                </a:solidFill>
              </a:rPr>
              <a:t> </a:t>
            </a:r>
            <a:r>
              <a:rPr lang="es-ES" sz="600" dirty="0" err="1">
                <a:solidFill>
                  <a:srgbClr val="646464"/>
                </a:solidFill>
              </a:rPr>
              <a:t>patients</a:t>
            </a:r>
            <a:r>
              <a:rPr lang="es-ES" sz="600" dirty="0">
                <a:solidFill>
                  <a:srgbClr val="646464"/>
                </a:solidFill>
              </a:rPr>
              <a:t> </a:t>
            </a:r>
            <a:r>
              <a:rPr lang="es-ES" sz="600" dirty="0" err="1">
                <a:solidFill>
                  <a:srgbClr val="646464"/>
                </a:solidFill>
              </a:rPr>
              <a:t>with</a:t>
            </a:r>
            <a:r>
              <a:rPr lang="es-ES" sz="600" dirty="0">
                <a:solidFill>
                  <a:srgbClr val="646464"/>
                </a:solidFill>
              </a:rPr>
              <a:t> </a:t>
            </a:r>
            <a:r>
              <a:rPr lang="es-ES" sz="600" dirty="0" err="1">
                <a:solidFill>
                  <a:srgbClr val="646464"/>
                </a:solidFill>
              </a:rPr>
              <a:t>moderate</a:t>
            </a:r>
            <a:r>
              <a:rPr lang="es-ES" sz="600" dirty="0">
                <a:solidFill>
                  <a:srgbClr val="646464"/>
                </a:solidFill>
              </a:rPr>
              <a:t>-</a:t>
            </a:r>
            <a:r>
              <a:rPr lang="es-ES" sz="600" dirty="0" err="1">
                <a:solidFill>
                  <a:srgbClr val="646464"/>
                </a:solidFill>
              </a:rPr>
              <a:t>to</a:t>
            </a:r>
            <a:r>
              <a:rPr lang="es-ES" sz="600" dirty="0">
                <a:solidFill>
                  <a:srgbClr val="646464"/>
                </a:solidFill>
              </a:rPr>
              <a:t>-severe </a:t>
            </a:r>
            <a:r>
              <a:rPr lang="es-ES" sz="600" dirty="0" err="1">
                <a:solidFill>
                  <a:srgbClr val="646464"/>
                </a:solidFill>
              </a:rPr>
              <a:t>atopic</a:t>
            </a:r>
            <a:r>
              <a:rPr lang="es-ES" sz="600" dirty="0">
                <a:solidFill>
                  <a:srgbClr val="646464"/>
                </a:solidFill>
              </a:rPr>
              <a:t> dermatitis in a real-</a:t>
            </a:r>
            <a:r>
              <a:rPr lang="es-ES" sz="600" dirty="0" err="1">
                <a:solidFill>
                  <a:srgbClr val="646464"/>
                </a:solidFill>
              </a:rPr>
              <a:t>world</a:t>
            </a:r>
            <a:r>
              <a:rPr lang="es-ES" sz="600" dirty="0">
                <a:solidFill>
                  <a:srgbClr val="646464"/>
                </a:solidFill>
              </a:rPr>
              <a:t> </a:t>
            </a:r>
            <a:r>
              <a:rPr lang="es-ES" sz="600" dirty="0" err="1">
                <a:solidFill>
                  <a:srgbClr val="646464"/>
                </a:solidFill>
              </a:rPr>
              <a:t>setting</a:t>
            </a:r>
            <a:r>
              <a:rPr lang="es-ES" sz="600" dirty="0">
                <a:solidFill>
                  <a:srgbClr val="646464"/>
                </a:solidFill>
              </a:rPr>
              <a:t>: </a:t>
            </a:r>
            <a:r>
              <a:rPr lang="es-ES" sz="600" dirty="0" err="1">
                <a:solidFill>
                  <a:srgbClr val="646464"/>
                </a:solidFill>
              </a:rPr>
              <a:t>interim</a:t>
            </a:r>
            <a:r>
              <a:rPr lang="es-ES" sz="600" dirty="0">
                <a:solidFill>
                  <a:srgbClr val="646464"/>
                </a:solidFill>
              </a:rPr>
              <a:t> </a:t>
            </a:r>
            <a:r>
              <a:rPr lang="es-ES" sz="600" dirty="0" err="1">
                <a:solidFill>
                  <a:srgbClr val="646464"/>
                </a:solidFill>
              </a:rPr>
              <a:t>analysis</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the</a:t>
            </a:r>
            <a:r>
              <a:rPr lang="es-ES" sz="600" dirty="0">
                <a:solidFill>
                  <a:srgbClr val="646464"/>
                </a:solidFill>
              </a:rPr>
              <a:t> non-</a:t>
            </a:r>
            <a:r>
              <a:rPr lang="es-ES" sz="600" dirty="0" err="1">
                <a:solidFill>
                  <a:srgbClr val="646464"/>
                </a:solidFill>
              </a:rPr>
              <a:t>interventional</a:t>
            </a:r>
            <a:r>
              <a:rPr lang="es-ES" sz="600" dirty="0">
                <a:solidFill>
                  <a:srgbClr val="646464"/>
                </a:solidFill>
              </a:rPr>
              <a:t> </a:t>
            </a:r>
            <a:r>
              <a:rPr lang="es-ES" sz="600" dirty="0" err="1">
                <a:solidFill>
                  <a:srgbClr val="646464"/>
                </a:solidFill>
              </a:rPr>
              <a:t>study</a:t>
            </a:r>
            <a:r>
              <a:rPr lang="es-ES" sz="600" dirty="0">
                <a:solidFill>
                  <a:srgbClr val="646464"/>
                </a:solidFill>
              </a:rPr>
              <a:t> AD-LIFE. 33rd </a:t>
            </a:r>
            <a:r>
              <a:rPr lang="es-ES" sz="600" dirty="0" err="1">
                <a:solidFill>
                  <a:srgbClr val="646464"/>
                </a:solidFill>
              </a:rPr>
              <a:t>Congress</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the</a:t>
            </a:r>
            <a:r>
              <a:rPr lang="es-ES" sz="600" dirty="0">
                <a:solidFill>
                  <a:srgbClr val="646464"/>
                </a:solidFill>
              </a:rPr>
              <a:t> </a:t>
            </a:r>
            <a:r>
              <a:rPr lang="es-ES" sz="600" dirty="0" err="1">
                <a:solidFill>
                  <a:srgbClr val="646464"/>
                </a:solidFill>
              </a:rPr>
              <a:t>European</a:t>
            </a:r>
            <a:r>
              <a:rPr lang="es-ES" sz="600" dirty="0">
                <a:solidFill>
                  <a:srgbClr val="646464"/>
                </a:solidFill>
              </a:rPr>
              <a:t> </a:t>
            </a:r>
            <a:r>
              <a:rPr lang="es-ES" sz="600" dirty="0" err="1">
                <a:solidFill>
                  <a:srgbClr val="646464"/>
                </a:solidFill>
              </a:rPr>
              <a:t>Academy</a:t>
            </a:r>
            <a:r>
              <a:rPr lang="es-ES" sz="600" dirty="0">
                <a:solidFill>
                  <a:srgbClr val="646464"/>
                </a:solidFill>
              </a:rPr>
              <a:t> </a:t>
            </a:r>
            <a:r>
              <a:rPr lang="es-ES" sz="600" dirty="0" err="1">
                <a:solidFill>
                  <a:srgbClr val="646464"/>
                </a:solidFill>
              </a:rPr>
              <a:t>of</a:t>
            </a:r>
            <a:r>
              <a:rPr lang="es-ES" sz="600" dirty="0">
                <a:solidFill>
                  <a:srgbClr val="646464"/>
                </a:solidFill>
              </a:rPr>
              <a:t> </a:t>
            </a:r>
            <a:r>
              <a:rPr lang="es-ES" sz="600" dirty="0" err="1">
                <a:solidFill>
                  <a:srgbClr val="646464"/>
                </a:solidFill>
              </a:rPr>
              <a:t>Dermatology</a:t>
            </a:r>
            <a:r>
              <a:rPr lang="es-ES" sz="600" dirty="0">
                <a:solidFill>
                  <a:srgbClr val="646464"/>
                </a:solidFill>
              </a:rPr>
              <a:t> and </a:t>
            </a:r>
            <a:r>
              <a:rPr lang="es-ES" sz="600" dirty="0" err="1">
                <a:solidFill>
                  <a:srgbClr val="646464"/>
                </a:solidFill>
              </a:rPr>
              <a:t>Venereology</a:t>
            </a:r>
            <a:r>
              <a:rPr lang="es-ES" sz="600" dirty="0">
                <a:solidFill>
                  <a:srgbClr val="646464"/>
                </a:solidFill>
              </a:rPr>
              <a:t> (EADV); 2025; París, Francia; 17–20 septiembre 2025. P-3457.</a:t>
            </a:r>
          </a:p>
        </p:txBody>
      </p:sp>
      <p:grpSp>
        <p:nvGrpSpPr>
          <p:cNvPr id="12" name="Grupo 11">
            <a:extLst>
              <a:ext uri="{FF2B5EF4-FFF2-40B4-BE49-F238E27FC236}">
                <a16:creationId xmlns:a16="http://schemas.microsoft.com/office/drawing/2014/main" id="{4742EB48-F296-0B85-89B2-C6D82A61D661}"/>
              </a:ext>
            </a:extLst>
          </p:cNvPr>
          <p:cNvGrpSpPr/>
          <p:nvPr/>
        </p:nvGrpSpPr>
        <p:grpSpPr>
          <a:xfrm>
            <a:off x="1022118" y="3938004"/>
            <a:ext cx="1900866" cy="774415"/>
            <a:chOff x="179258" y="2703513"/>
            <a:chExt cx="3147174" cy="1282162"/>
          </a:xfrm>
        </p:grpSpPr>
        <p:pic>
          <p:nvPicPr>
            <p:cNvPr id="13" name="Gráfico 12">
              <a:extLst>
                <a:ext uri="{FF2B5EF4-FFF2-40B4-BE49-F238E27FC236}">
                  <a16:creationId xmlns:a16="http://schemas.microsoft.com/office/drawing/2014/main" id="{915908ED-71C4-1DE2-1632-89BF403D52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14" name="Gráfico 13">
              <a:extLst>
                <a:ext uri="{FF2B5EF4-FFF2-40B4-BE49-F238E27FC236}">
                  <a16:creationId xmlns:a16="http://schemas.microsoft.com/office/drawing/2014/main" id="{18561512-738B-A481-1075-014036D3F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15" name="Gráfico 14">
              <a:extLst>
                <a:ext uri="{FF2B5EF4-FFF2-40B4-BE49-F238E27FC236}">
                  <a16:creationId xmlns:a16="http://schemas.microsoft.com/office/drawing/2014/main" id="{F00F99B4-7626-FEB6-3B08-8ECFCFEA07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16" name="Gráfico 15">
              <a:extLst>
                <a:ext uri="{FF2B5EF4-FFF2-40B4-BE49-F238E27FC236}">
                  <a16:creationId xmlns:a16="http://schemas.microsoft.com/office/drawing/2014/main" id="{0235E8C9-DA89-C6EA-303B-4590B8AE5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17" name="Gráfico 16">
              <a:extLst>
                <a:ext uri="{FF2B5EF4-FFF2-40B4-BE49-F238E27FC236}">
                  <a16:creationId xmlns:a16="http://schemas.microsoft.com/office/drawing/2014/main" id="{5CFC941A-CCC1-D364-8C94-291C2D5BA1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18" name="Gráfico 17">
              <a:extLst>
                <a:ext uri="{FF2B5EF4-FFF2-40B4-BE49-F238E27FC236}">
                  <a16:creationId xmlns:a16="http://schemas.microsoft.com/office/drawing/2014/main" id="{242C783C-5732-BED9-7BC8-E1D6500E3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23" name="Gráfico 22">
              <a:extLst>
                <a:ext uri="{FF2B5EF4-FFF2-40B4-BE49-F238E27FC236}">
                  <a16:creationId xmlns:a16="http://schemas.microsoft.com/office/drawing/2014/main" id="{44C6DDD7-B98B-143D-CC93-13B579612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27" name="Gráfico 26">
              <a:extLst>
                <a:ext uri="{FF2B5EF4-FFF2-40B4-BE49-F238E27FC236}">
                  <a16:creationId xmlns:a16="http://schemas.microsoft.com/office/drawing/2014/main" id="{B74C7906-AA76-0476-2CF8-43AD429B0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28" name="CuadroTexto 27">
            <a:extLst>
              <a:ext uri="{FF2B5EF4-FFF2-40B4-BE49-F238E27FC236}">
                <a16:creationId xmlns:a16="http://schemas.microsoft.com/office/drawing/2014/main" id="{E0452FF4-F853-77D9-2690-2663C76BF5CD}"/>
              </a:ext>
            </a:extLst>
          </p:cNvPr>
          <p:cNvSpPr txBox="1"/>
          <p:nvPr/>
        </p:nvSpPr>
        <p:spPr>
          <a:xfrm>
            <a:off x="957189" y="2020987"/>
            <a:ext cx="2280093" cy="1754326"/>
          </a:xfrm>
          <a:prstGeom prst="rect">
            <a:avLst/>
          </a:prstGeom>
          <a:noFill/>
        </p:spPr>
        <p:txBody>
          <a:bodyPr wrap="square">
            <a:spAutoFit/>
          </a:bodyPr>
          <a:lstStyle/>
          <a:p>
            <a:r>
              <a:rPr lang="es-ES" sz="1200">
                <a:solidFill>
                  <a:srgbClr val="22346A"/>
                </a:solidFill>
                <a:latin typeface="Arial" panose="020B0604020202020204" pitchFamily="34" charset="0"/>
                <a:cs typeface="Arial" panose="020B0604020202020204" pitchFamily="34" charset="0"/>
              </a:rPr>
              <a:t>Análisis provisional que incluyó a pacientes que completaron 16 semanas de tratamiento* del estudio prospectivo, multicéntrico y observacional de cohortes para evaluar el control de la DA con tratamiento de LEB 250mg C2S (</a:t>
            </a:r>
            <a:r>
              <a:rPr lang="es-ES" sz="1200" b="1">
                <a:solidFill>
                  <a:srgbClr val="22346A"/>
                </a:solidFill>
                <a:latin typeface="Arial" panose="020B0604020202020204" pitchFamily="34" charset="0"/>
                <a:cs typeface="Arial" panose="020B0604020202020204" pitchFamily="34" charset="0"/>
              </a:rPr>
              <a:t>n=100</a:t>
            </a:r>
            <a:r>
              <a:rPr lang="es-ES" sz="1200">
                <a:solidFill>
                  <a:srgbClr val="22346A"/>
                </a:solidFill>
                <a:latin typeface="Arial" panose="020B0604020202020204" pitchFamily="34" charset="0"/>
                <a:cs typeface="Arial" panose="020B0604020202020204" pitchFamily="34" charset="0"/>
              </a:rPr>
              <a:t>)</a:t>
            </a:r>
            <a:r>
              <a:rPr lang="es-ES" sz="1200" i="0" u="none" strike="noStrike" baseline="30000">
                <a:solidFill>
                  <a:srgbClr val="22346A"/>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760250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CFA5-798E-6518-306E-26A582F0EEB7}"/>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0DA5396E-FE80-981F-1213-39486C1F7D7C}"/>
              </a:ext>
            </a:extLst>
          </p:cNvPr>
          <p:cNvSpPr/>
          <p:nvPr/>
        </p:nvSpPr>
        <p:spPr>
          <a:xfrm>
            <a:off x="3530533" y="1421434"/>
            <a:ext cx="8054185" cy="4015131"/>
          </a:xfrm>
          <a:prstGeom prst="roundRect">
            <a:avLst>
              <a:gd name="adj" fmla="val 5074"/>
            </a:avLst>
          </a:prstGeom>
          <a:solidFill>
            <a:schemeClr val="bg1"/>
          </a:solidFill>
          <a:ln>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4" name="object 21">
            <a:extLst>
              <a:ext uri="{FF2B5EF4-FFF2-40B4-BE49-F238E27FC236}">
                <a16:creationId xmlns:a16="http://schemas.microsoft.com/office/drawing/2014/main" id="{4C7AE37B-EDCB-B039-0C90-F92A385FB22E}"/>
              </a:ext>
            </a:extLst>
          </p:cNvPr>
          <p:cNvGraphicFramePr>
            <a:graphicFrameLocks noGrp="1"/>
          </p:cNvGraphicFramePr>
          <p:nvPr>
            <p:extLst>
              <p:ext uri="{D42A27DB-BD31-4B8C-83A1-F6EECF244321}">
                <p14:modId xmlns:p14="http://schemas.microsoft.com/office/powerpoint/2010/main" val="2768899393"/>
              </p:ext>
            </p:extLst>
          </p:nvPr>
        </p:nvGraphicFramePr>
        <p:xfrm>
          <a:off x="3806191" y="1608236"/>
          <a:ext cx="5152279" cy="3531870"/>
        </p:xfrm>
        <a:graphic>
          <a:graphicData uri="http://schemas.openxmlformats.org/drawingml/2006/table">
            <a:tbl>
              <a:tblPr firstRow="1" bandRow="1">
                <a:tableStyleId>{2D5ABB26-0587-4C30-8999-92F81FD0307C}</a:tableStyleId>
              </a:tblPr>
              <a:tblGrid>
                <a:gridCol w="4176669">
                  <a:extLst>
                    <a:ext uri="{9D8B030D-6E8A-4147-A177-3AD203B41FA5}">
                      <a16:colId xmlns:a16="http://schemas.microsoft.com/office/drawing/2014/main" val="20000"/>
                    </a:ext>
                  </a:extLst>
                </a:gridCol>
                <a:gridCol w="975610">
                  <a:extLst>
                    <a:ext uri="{9D8B030D-6E8A-4147-A177-3AD203B41FA5}">
                      <a16:colId xmlns:a16="http://schemas.microsoft.com/office/drawing/2014/main" val="20001"/>
                    </a:ext>
                  </a:extLst>
                </a:gridCol>
              </a:tblGrid>
              <a:tr h="116519">
                <a:tc>
                  <a:txBody>
                    <a:bodyPr/>
                    <a:lstStyle/>
                    <a:p>
                      <a:pPr>
                        <a:lnSpc>
                          <a:spcPct val="100000"/>
                        </a:lnSpc>
                      </a:pPr>
                      <a:endParaRPr sz="900" spc="0">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spcBef>
                          <a:spcPts val="95"/>
                        </a:spcBef>
                      </a:pPr>
                      <a:r>
                        <a:rPr sz="900" b="1" spc="0">
                          <a:solidFill>
                            <a:srgbClr val="FFFFFF"/>
                          </a:solidFill>
                          <a:latin typeface="Arial" panose="020B0604020202020204" pitchFamily="34" charset="0"/>
                          <a:cs typeface="Arial" panose="020B0604020202020204" pitchFamily="34" charset="0"/>
                        </a:rPr>
                        <a:t>LEB 250 mg</a:t>
                      </a:r>
                      <a:endParaRPr sz="900" spc="0">
                        <a:latin typeface="Arial" panose="020B0604020202020204" pitchFamily="34" charset="0"/>
                        <a:cs typeface="Arial" panose="020B0604020202020204" pitchFamily="34" charset="0"/>
                      </a:endParaRPr>
                    </a:p>
                  </a:txBody>
                  <a:tcPr marL="0" marR="0" marT="12065" marB="0" anchor="ctr">
                    <a:solidFill>
                      <a:srgbClr val="22346A"/>
                    </a:solidFill>
                  </a:tcPr>
                </a:tc>
                <a:extLst>
                  <a:ext uri="{0D108BD9-81ED-4DB2-BD59-A6C34878D82A}">
                    <a16:rowId xmlns:a16="http://schemas.microsoft.com/office/drawing/2014/main" val="10001"/>
                  </a:ext>
                </a:extLst>
              </a:tr>
              <a:tr h="119384">
                <a:tc>
                  <a:txBody>
                    <a:bodyPr/>
                    <a:lstStyle/>
                    <a:p>
                      <a:pPr>
                        <a:lnSpc>
                          <a:spcPct val="100000"/>
                        </a:lnSpc>
                      </a:pPr>
                      <a:endParaRPr sz="900" spc="0">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tcPr>
                </a:tc>
                <a:tc>
                  <a:txBody>
                    <a:bodyPr/>
                    <a:lstStyle/>
                    <a:p>
                      <a:pPr algn="ctr">
                        <a:lnSpc>
                          <a:spcPct val="100000"/>
                        </a:lnSpc>
                      </a:pPr>
                      <a:r>
                        <a:rPr sz="900" b="1" spc="0">
                          <a:solidFill>
                            <a:srgbClr val="FFFFFF"/>
                          </a:solidFill>
                          <a:latin typeface="Arial" panose="020B0604020202020204" pitchFamily="34" charset="0"/>
                          <a:cs typeface="Arial" panose="020B0604020202020204" pitchFamily="34" charset="0"/>
                        </a:rPr>
                        <a:t>C2S (N=100*)</a:t>
                      </a:r>
                      <a:endParaRPr sz="900" spc="0">
                        <a:latin typeface="Arial" panose="020B0604020202020204" pitchFamily="34" charset="0"/>
                        <a:cs typeface="Arial" panose="020B0604020202020204" pitchFamily="34" charset="0"/>
                      </a:endParaRPr>
                    </a:p>
                  </a:txBody>
                  <a:tcPr marL="0" marR="0" marT="0" marB="0" anchor="ctr">
                    <a:lnB w="6350" cap="flat" cmpd="sng" algn="ctr">
                      <a:solidFill>
                        <a:srgbClr val="22346A"/>
                      </a:solidFill>
                      <a:prstDash val="solid"/>
                      <a:round/>
                      <a:headEnd type="none" w="med" len="med"/>
                      <a:tailEnd type="none" w="med" len="med"/>
                    </a:lnB>
                    <a:solidFill>
                      <a:srgbClr val="22346A"/>
                    </a:solidFill>
                  </a:tcPr>
                </a:tc>
                <a:extLst>
                  <a:ext uri="{0D108BD9-81ED-4DB2-BD59-A6C34878D82A}">
                    <a16:rowId xmlns:a16="http://schemas.microsoft.com/office/drawing/2014/main" val="10002"/>
                  </a:ext>
                </a:extLst>
              </a:tr>
              <a:tr h="158664">
                <a:tc>
                  <a:txBody>
                    <a:bodyPr/>
                    <a:lstStyle/>
                    <a:p>
                      <a:pPr marL="63500">
                        <a:lnSpc>
                          <a:spcPct val="100000"/>
                        </a:lnSpc>
                        <a:spcBef>
                          <a:spcPts val="520"/>
                        </a:spcBef>
                      </a:pPr>
                      <a:r>
                        <a:rPr sz="900" spc="0">
                          <a:solidFill>
                            <a:srgbClr val="003867"/>
                          </a:solidFill>
                          <a:latin typeface="Arial" panose="020B0604020202020204" pitchFamily="34" charset="0"/>
                          <a:cs typeface="Arial" panose="020B0604020202020204" pitchFamily="34" charset="0"/>
                        </a:rPr>
                        <a:t>Edad, años</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41,3 (15,0)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3"/>
                  </a:ext>
                </a:extLst>
              </a:tr>
              <a:tr h="158664">
                <a:tc>
                  <a:txBody>
                    <a:bodyPr/>
                    <a:lstStyle/>
                    <a:p>
                      <a:pPr marL="63500">
                        <a:lnSpc>
                          <a:spcPct val="100000"/>
                        </a:lnSpc>
                        <a:spcBef>
                          <a:spcPts val="520"/>
                        </a:spcBef>
                      </a:pPr>
                      <a:r>
                        <a:rPr sz="900" spc="0">
                          <a:solidFill>
                            <a:srgbClr val="003867"/>
                          </a:solidFill>
                          <a:latin typeface="Arial" panose="020B0604020202020204" pitchFamily="34" charset="0"/>
                          <a:cs typeface="Arial" panose="020B0604020202020204" pitchFamily="34" charset="0"/>
                        </a:rPr>
                        <a:t>IMC, kg/m</a:t>
                      </a:r>
                      <a:r>
                        <a:rPr sz="900" spc="0" baseline="32407">
                          <a:solidFill>
                            <a:srgbClr val="003867"/>
                          </a:solidFill>
                          <a:latin typeface="Arial" panose="020B0604020202020204" pitchFamily="34" charset="0"/>
                          <a:cs typeface="Arial" panose="020B0604020202020204" pitchFamily="34" charset="0"/>
                        </a:rPr>
                        <a:t>2</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26,8 (5,1)</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4"/>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Pacientes previamente tratados con corticosteroides tópicos (TCS), n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86 (86,0)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5"/>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Pacientes previamente tratados con tratamientos sistémicos avanzados, n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30 (30,0)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6"/>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Superficie corporal afectada (BSA,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37,9 (21,2)</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7"/>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Índice de Área y Severidad del Eccema (EASI)</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21,6 (11,5)</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8"/>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Evaluación Global del Investigador (IGA)</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3,4 (0,6)</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9"/>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Escala Numérica de Picor (Pruritus-NRS)</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7,2 (2,1)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0"/>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Índice de Calidad de Vida en Dermatología (DLQI)</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17,1 (7,2)</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1"/>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Escala de Pérdida de Sueño (Sleep-Loss Scale)</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2,1 (1,1)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2"/>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Medida Orientada al Paciente para Eccema (POEM)</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19,8 (6,1)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3"/>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Comorbilidades atópicas más comunes, n (%)</a:t>
                      </a:r>
                    </a:p>
                  </a:txBody>
                  <a:tcPr marL="0" marR="0" marT="65405" marB="0" anchor="ctr">
                    <a:lnT w="6350">
                      <a:solidFill>
                        <a:srgbClr val="22346A"/>
                      </a:solidFill>
                      <a:prstDash val="solid"/>
                    </a:lnT>
                    <a:lnB w="6350">
                      <a:solidFill>
                        <a:srgbClr val="22346A"/>
                      </a:solidFill>
                      <a:prstDash val="solid"/>
                    </a:lnB>
                  </a:tcPr>
                </a:tc>
                <a:tc>
                  <a:txBody>
                    <a:bodyPr/>
                    <a:lstStyle/>
                    <a:p>
                      <a:pPr>
                        <a:lnSpc>
                          <a:spcPct val="100000"/>
                        </a:lnSpc>
                      </a:pPr>
                      <a:endParaRPr sz="900" spc="0">
                        <a:solidFill>
                          <a:srgbClr val="003867"/>
                        </a:solidFill>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4"/>
                  </a:ext>
                </a:extLst>
              </a:tr>
              <a:tr h="158168">
                <a:tc>
                  <a:txBody>
                    <a:bodyPr/>
                    <a:lstStyle/>
                    <a:p>
                      <a:pPr marL="329565">
                        <a:lnSpc>
                          <a:spcPct val="100000"/>
                        </a:lnSpc>
                        <a:spcBef>
                          <a:spcPts val="515"/>
                        </a:spcBef>
                      </a:pPr>
                      <a:r>
                        <a:rPr sz="900" spc="0">
                          <a:solidFill>
                            <a:srgbClr val="003867"/>
                          </a:solidFill>
                          <a:latin typeface="Arial" panose="020B0604020202020204" pitchFamily="34" charset="0"/>
                          <a:cs typeface="Arial" panose="020B0604020202020204" pitchFamily="34" charset="0"/>
                        </a:rPr>
                        <a:t>Rinitis alérgica / fiebre del heno</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dirty="0">
                          <a:solidFill>
                            <a:srgbClr val="003867"/>
                          </a:solidFill>
                          <a:latin typeface="Arial" panose="020B0604020202020204" pitchFamily="34" charset="0"/>
                          <a:cs typeface="Arial" panose="020B0604020202020204" pitchFamily="34" charset="0"/>
                        </a:rPr>
                        <a:t>63 (63,0)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5"/>
                  </a:ext>
                </a:extLst>
              </a:tr>
              <a:tr h="158168">
                <a:tc>
                  <a:txBody>
                    <a:bodyPr/>
                    <a:lstStyle/>
                    <a:p>
                      <a:pPr marL="321310">
                        <a:lnSpc>
                          <a:spcPct val="100000"/>
                        </a:lnSpc>
                        <a:spcBef>
                          <a:spcPts val="515"/>
                        </a:spcBef>
                      </a:pPr>
                      <a:r>
                        <a:rPr sz="900" spc="0">
                          <a:solidFill>
                            <a:srgbClr val="003867"/>
                          </a:solidFill>
                          <a:latin typeface="Arial" panose="020B0604020202020204" pitchFamily="34" charset="0"/>
                          <a:cs typeface="Arial" panose="020B0604020202020204" pitchFamily="34" charset="0"/>
                        </a:rPr>
                        <a:t>Asma</a:t>
                      </a:r>
                    </a:p>
                  </a:txBody>
                  <a:tcPr marL="0" marR="0" marT="65405" marB="0" anchor="ctr">
                    <a:lnT w="6350">
                      <a:solidFill>
                        <a:srgbClr val="22346A"/>
                      </a:solidFill>
                      <a:prstDash val="solid"/>
                    </a:lnT>
                    <a:lnB w="6350">
                      <a:solidFill>
                        <a:srgbClr val="22346A"/>
                      </a:solidFill>
                      <a:prstDash val="solid"/>
                    </a:lnB>
                  </a:tcPr>
                </a:tc>
                <a:tc>
                  <a:txBody>
                    <a:bodyPr/>
                    <a:lstStyle/>
                    <a:p>
                      <a:pPr marR="635" algn="ctr">
                        <a:lnSpc>
                          <a:spcPct val="100000"/>
                        </a:lnSpc>
                        <a:spcBef>
                          <a:spcPts val="515"/>
                        </a:spcBef>
                      </a:pPr>
                      <a:r>
                        <a:rPr sz="900" b="0" spc="0" dirty="0">
                          <a:solidFill>
                            <a:srgbClr val="003867"/>
                          </a:solidFill>
                          <a:latin typeface="Arial" panose="020B0604020202020204" pitchFamily="34" charset="0"/>
                          <a:cs typeface="Arial" panose="020B0604020202020204" pitchFamily="34" charset="0"/>
                        </a:rPr>
                        <a:t>40 (40,0)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6"/>
                  </a:ext>
                </a:extLst>
              </a:tr>
              <a:tr h="158168">
                <a:tc>
                  <a:txBody>
                    <a:bodyPr/>
                    <a:lstStyle/>
                    <a:p>
                      <a:pPr marL="321310">
                        <a:lnSpc>
                          <a:spcPct val="100000"/>
                        </a:lnSpc>
                        <a:spcBef>
                          <a:spcPts val="515"/>
                        </a:spcBef>
                      </a:pPr>
                      <a:r>
                        <a:rPr sz="900" spc="0">
                          <a:solidFill>
                            <a:srgbClr val="003867"/>
                          </a:solidFill>
                          <a:latin typeface="Arial" panose="020B0604020202020204" pitchFamily="34" charset="0"/>
                          <a:cs typeface="Arial" panose="020B0604020202020204" pitchFamily="34" charset="0"/>
                        </a:rPr>
                        <a:t>Alergia alimentaria</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dirty="0">
                          <a:solidFill>
                            <a:srgbClr val="003867"/>
                          </a:solidFill>
                          <a:latin typeface="Arial" panose="020B0604020202020204" pitchFamily="34" charset="0"/>
                          <a:cs typeface="Arial" panose="020B0604020202020204" pitchFamily="34" charset="0"/>
                        </a:rPr>
                        <a:t>27 (27,0)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7"/>
                  </a:ext>
                </a:extLst>
              </a:tr>
              <a:tr h="158168">
                <a:tc>
                  <a:txBody>
                    <a:bodyPr/>
                    <a:lstStyle/>
                    <a:p>
                      <a:pPr marL="329565">
                        <a:lnSpc>
                          <a:spcPct val="100000"/>
                        </a:lnSpc>
                        <a:spcBef>
                          <a:spcPts val="515"/>
                        </a:spcBef>
                      </a:pPr>
                      <a:r>
                        <a:rPr sz="900" spc="0">
                          <a:solidFill>
                            <a:srgbClr val="003867"/>
                          </a:solidFill>
                          <a:latin typeface="Arial" panose="020B0604020202020204" pitchFamily="34" charset="0"/>
                          <a:cs typeface="Arial" panose="020B0604020202020204" pitchFamily="34" charset="0"/>
                        </a:rPr>
                        <a:t>Otras alergias</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dirty="0">
                          <a:solidFill>
                            <a:srgbClr val="003867"/>
                          </a:solidFill>
                          <a:latin typeface="Arial" panose="020B0604020202020204" pitchFamily="34" charset="0"/>
                          <a:cs typeface="Arial" panose="020B0604020202020204" pitchFamily="34" charset="0"/>
                        </a:rPr>
                        <a:t>60 (60,0)</a:t>
                      </a:r>
                    </a:p>
                  </a:txBody>
                  <a:tcPr marL="0" marR="0" marT="65405" marB="0" anchor="ctr">
                    <a:lnT w="6350" cap="flat" cmpd="sng" algn="ctr">
                      <a:solidFill>
                        <a:srgbClr val="22346A"/>
                      </a:solidFill>
                      <a:prstDash val="solid"/>
                      <a:round/>
                      <a:headEnd type="none" w="med" len="med"/>
                      <a:tailEnd type="none" w="med" len="med"/>
                    </a:lnT>
                    <a:lnB w="6350">
                      <a:solidFill>
                        <a:srgbClr val="22346A"/>
                      </a:solidFill>
                      <a:prstDash val="solid"/>
                    </a:lnB>
                    <a:solidFill>
                      <a:srgbClr val="7945B8">
                        <a:alpha val="13725"/>
                      </a:srgbClr>
                    </a:solidFill>
                  </a:tcPr>
                </a:tc>
                <a:extLst>
                  <a:ext uri="{0D108BD9-81ED-4DB2-BD59-A6C34878D82A}">
                    <a16:rowId xmlns:a16="http://schemas.microsoft.com/office/drawing/2014/main" val="10018"/>
                  </a:ext>
                </a:extLst>
              </a:tr>
            </a:tbl>
          </a:graphicData>
        </a:graphic>
      </p:graphicFrame>
      <p:sp>
        <p:nvSpPr>
          <p:cNvPr id="7" name="Rectángulo redondeado 6">
            <a:extLst>
              <a:ext uri="{FF2B5EF4-FFF2-40B4-BE49-F238E27FC236}">
                <a16:creationId xmlns:a16="http://schemas.microsoft.com/office/drawing/2014/main" id="{0E672B4E-4BB1-821E-325D-CA65EFCF8BCC}"/>
              </a:ext>
            </a:extLst>
          </p:cNvPr>
          <p:cNvSpPr/>
          <p:nvPr/>
        </p:nvSpPr>
        <p:spPr>
          <a:xfrm>
            <a:off x="607282" y="1421434"/>
            <a:ext cx="2708371" cy="4015131"/>
          </a:xfrm>
          <a:prstGeom prst="roundRect">
            <a:avLst>
              <a:gd name="adj" fmla="val 7005"/>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150F973F-97C7-7528-8856-E9A4B4636C11}"/>
              </a:ext>
            </a:extLst>
          </p:cNvPr>
          <p:cNvGrpSpPr/>
          <p:nvPr/>
        </p:nvGrpSpPr>
        <p:grpSpPr>
          <a:xfrm>
            <a:off x="1022118" y="3920520"/>
            <a:ext cx="1900866" cy="774415"/>
            <a:chOff x="179258" y="2703513"/>
            <a:chExt cx="3147174" cy="1282162"/>
          </a:xfrm>
        </p:grpSpPr>
        <p:pic>
          <p:nvPicPr>
            <p:cNvPr id="9" name="Gráfico 8">
              <a:extLst>
                <a:ext uri="{FF2B5EF4-FFF2-40B4-BE49-F238E27FC236}">
                  <a16:creationId xmlns:a16="http://schemas.microsoft.com/office/drawing/2014/main" id="{09843123-A7BC-5DD3-702B-7E4BD95D5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11" name="Gráfico 10">
              <a:extLst>
                <a:ext uri="{FF2B5EF4-FFF2-40B4-BE49-F238E27FC236}">
                  <a16:creationId xmlns:a16="http://schemas.microsoft.com/office/drawing/2014/main" id="{464ED168-9CA4-D6F7-19BB-A838DD20B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12" name="Gráfico 11">
              <a:extLst>
                <a:ext uri="{FF2B5EF4-FFF2-40B4-BE49-F238E27FC236}">
                  <a16:creationId xmlns:a16="http://schemas.microsoft.com/office/drawing/2014/main" id="{8D1C8D5E-E1B5-2731-2FC5-188CFC7EB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14" name="Gráfico 13">
              <a:extLst>
                <a:ext uri="{FF2B5EF4-FFF2-40B4-BE49-F238E27FC236}">
                  <a16:creationId xmlns:a16="http://schemas.microsoft.com/office/drawing/2014/main" id="{A2EFC292-292F-A012-31F8-C045BAA76D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15" name="Gráfico 14">
              <a:extLst>
                <a:ext uri="{FF2B5EF4-FFF2-40B4-BE49-F238E27FC236}">
                  <a16:creationId xmlns:a16="http://schemas.microsoft.com/office/drawing/2014/main" id="{7098D63A-025D-F1E4-78A8-E776A35C4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16" name="Gráfico 15">
              <a:extLst>
                <a:ext uri="{FF2B5EF4-FFF2-40B4-BE49-F238E27FC236}">
                  <a16:creationId xmlns:a16="http://schemas.microsoft.com/office/drawing/2014/main" id="{44B15604-E519-FFAD-564A-1EA54B112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17" name="Gráfico 16">
              <a:extLst>
                <a:ext uri="{FF2B5EF4-FFF2-40B4-BE49-F238E27FC236}">
                  <a16:creationId xmlns:a16="http://schemas.microsoft.com/office/drawing/2014/main" id="{2B83219A-5E57-10EE-22EF-51AB15D89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18" name="Gráfico 17">
              <a:extLst>
                <a:ext uri="{FF2B5EF4-FFF2-40B4-BE49-F238E27FC236}">
                  <a16:creationId xmlns:a16="http://schemas.microsoft.com/office/drawing/2014/main" id="{E77E5E0F-432C-436E-E355-2476A5E64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23" name="CuadroTexto 22">
            <a:extLst>
              <a:ext uri="{FF2B5EF4-FFF2-40B4-BE49-F238E27FC236}">
                <a16:creationId xmlns:a16="http://schemas.microsoft.com/office/drawing/2014/main" id="{FD4FDA5A-649C-2689-546D-AC32CD4C38A9}"/>
              </a:ext>
            </a:extLst>
          </p:cNvPr>
          <p:cNvSpPr txBox="1"/>
          <p:nvPr/>
        </p:nvSpPr>
        <p:spPr>
          <a:xfrm>
            <a:off x="957189" y="2003503"/>
            <a:ext cx="2280093" cy="1754326"/>
          </a:xfrm>
          <a:prstGeom prst="rect">
            <a:avLst/>
          </a:prstGeom>
          <a:noFill/>
        </p:spPr>
        <p:txBody>
          <a:bodyPr wrap="square">
            <a:spAutoFit/>
          </a:bodyPr>
          <a:lstStyle/>
          <a:p>
            <a:r>
              <a:rPr lang="es-ES" sz="1200" dirty="0">
                <a:solidFill>
                  <a:srgbClr val="22346A"/>
                </a:solidFill>
                <a:latin typeface="Arial" panose="020B0604020202020204" pitchFamily="34" charset="0"/>
                <a:cs typeface="Arial" panose="020B0604020202020204" pitchFamily="34" charset="0"/>
              </a:rPr>
              <a:t>Análisis provisional que incluyó a pacientes que completaron 16 semanas de tratamiento del estudio prospectivo, multicéntrico y observacional de cohortes para evaluar el control de la DA con tratamiento de LEB 250mg C2S (</a:t>
            </a:r>
            <a:r>
              <a:rPr lang="es-ES" sz="1200" b="1" dirty="0">
                <a:solidFill>
                  <a:srgbClr val="22346A"/>
                </a:solidFill>
                <a:latin typeface="Arial" panose="020B0604020202020204" pitchFamily="34" charset="0"/>
                <a:cs typeface="Arial" panose="020B0604020202020204" pitchFamily="34" charset="0"/>
              </a:rPr>
              <a:t>n=100</a:t>
            </a:r>
            <a:r>
              <a:rPr lang="es-ES" sz="1200" dirty="0">
                <a:solidFill>
                  <a:srgbClr val="22346A"/>
                </a:solidFill>
                <a:latin typeface="Arial" panose="020B0604020202020204" pitchFamily="34" charset="0"/>
                <a:cs typeface="Arial" panose="020B0604020202020204" pitchFamily="34" charset="0"/>
              </a:rPr>
              <a:t>)</a:t>
            </a:r>
            <a:r>
              <a:rPr lang="es-ES" sz="1200" baseline="30000" dirty="0">
                <a:solidFill>
                  <a:srgbClr val="22346A"/>
                </a:solidFill>
                <a:latin typeface="Arial" panose="020B0604020202020204" pitchFamily="34" charset="0"/>
                <a:cs typeface="Arial" panose="020B0604020202020204" pitchFamily="34" charset="0"/>
              </a:rPr>
              <a:t>1,2</a:t>
            </a:r>
          </a:p>
        </p:txBody>
      </p:sp>
      <p:sp>
        <p:nvSpPr>
          <p:cNvPr id="3" name="Título 2">
            <a:extLst>
              <a:ext uri="{FF2B5EF4-FFF2-40B4-BE49-F238E27FC236}">
                <a16:creationId xmlns:a16="http://schemas.microsoft.com/office/drawing/2014/main" id="{6E237606-B4BC-D706-8E1C-C4339E4F011C}"/>
              </a:ext>
            </a:extLst>
          </p:cNvPr>
          <p:cNvSpPr>
            <a:spLocks noGrp="1"/>
          </p:cNvSpPr>
          <p:nvPr>
            <p:ph type="title"/>
          </p:nvPr>
        </p:nvSpPr>
        <p:spPr>
          <a:xfrm>
            <a:off x="541058" y="180535"/>
            <a:ext cx="10702796" cy="640214"/>
          </a:xfrm>
        </p:spPr>
        <p:txBody>
          <a:bodyPr/>
          <a:lstStyle/>
          <a:p>
            <a:r>
              <a:rPr lang="es-ES" dirty="0" err="1"/>
              <a:t>Lebrikizumab</a:t>
            </a:r>
            <a:r>
              <a:rPr lang="es-ES" dirty="0"/>
              <a:t> proporciona altos niveles de efectividad en pacientes con DA moderada a grave en la práctica habitual: análisis provisional del estudio no intervencionista AD-LIFE.</a:t>
            </a:r>
            <a:r>
              <a:rPr lang="es-ES" baseline="30000" dirty="0"/>
              <a:t>$1,2</a:t>
            </a:r>
          </a:p>
        </p:txBody>
      </p:sp>
      <p:sp>
        <p:nvSpPr>
          <p:cNvPr id="111" name="object 5">
            <a:extLst>
              <a:ext uri="{FF2B5EF4-FFF2-40B4-BE49-F238E27FC236}">
                <a16:creationId xmlns:a16="http://schemas.microsoft.com/office/drawing/2014/main" id="{3540BE33-4C45-5CC5-4F4B-DAF48C8324CD}"/>
              </a:ext>
            </a:extLst>
          </p:cNvPr>
          <p:cNvSpPr/>
          <p:nvPr/>
        </p:nvSpPr>
        <p:spPr>
          <a:xfrm>
            <a:off x="9302191" y="2858057"/>
            <a:ext cx="1941662" cy="1333479"/>
          </a:xfrm>
          <a:custGeom>
            <a:avLst/>
            <a:gdLst/>
            <a:ahLst/>
            <a:cxnLst/>
            <a:rect l="l" t="t" r="r" b="b"/>
            <a:pathLst>
              <a:path w="4806315" h="2199004">
                <a:moveTo>
                  <a:pt x="4605367" y="0"/>
                </a:moveTo>
                <a:lnTo>
                  <a:pt x="200768" y="0"/>
                </a:lnTo>
                <a:lnTo>
                  <a:pt x="154735" y="5302"/>
                </a:lnTo>
                <a:lnTo>
                  <a:pt x="112478" y="20405"/>
                </a:lnTo>
                <a:lnTo>
                  <a:pt x="75200" y="44105"/>
                </a:lnTo>
                <a:lnTo>
                  <a:pt x="44108" y="75195"/>
                </a:lnTo>
                <a:lnTo>
                  <a:pt x="20407" y="112473"/>
                </a:lnTo>
                <a:lnTo>
                  <a:pt x="5302" y="154732"/>
                </a:lnTo>
                <a:lnTo>
                  <a:pt x="0" y="200768"/>
                </a:lnTo>
                <a:lnTo>
                  <a:pt x="0" y="1998117"/>
                </a:lnTo>
                <a:lnTo>
                  <a:pt x="5302" y="2044153"/>
                </a:lnTo>
                <a:lnTo>
                  <a:pt x="20407" y="2086412"/>
                </a:lnTo>
                <a:lnTo>
                  <a:pt x="44108" y="2123689"/>
                </a:lnTo>
                <a:lnTo>
                  <a:pt x="75200" y="2154780"/>
                </a:lnTo>
                <a:lnTo>
                  <a:pt x="112478" y="2178480"/>
                </a:lnTo>
                <a:lnTo>
                  <a:pt x="154735" y="2193583"/>
                </a:lnTo>
                <a:lnTo>
                  <a:pt x="200768" y="2198885"/>
                </a:lnTo>
                <a:lnTo>
                  <a:pt x="4605367" y="2198885"/>
                </a:lnTo>
                <a:lnTo>
                  <a:pt x="4651403" y="2193583"/>
                </a:lnTo>
                <a:lnTo>
                  <a:pt x="4693662" y="2178480"/>
                </a:lnTo>
                <a:lnTo>
                  <a:pt x="4730940" y="2154780"/>
                </a:lnTo>
                <a:lnTo>
                  <a:pt x="4762031" y="2123689"/>
                </a:lnTo>
                <a:lnTo>
                  <a:pt x="4785730" y="2086412"/>
                </a:lnTo>
                <a:lnTo>
                  <a:pt x="4800834" y="2044153"/>
                </a:lnTo>
                <a:lnTo>
                  <a:pt x="4806136" y="1998117"/>
                </a:lnTo>
                <a:lnTo>
                  <a:pt x="4806136" y="200768"/>
                </a:lnTo>
                <a:lnTo>
                  <a:pt x="4800834" y="154732"/>
                </a:lnTo>
                <a:lnTo>
                  <a:pt x="4785730" y="112473"/>
                </a:lnTo>
                <a:lnTo>
                  <a:pt x="4762031" y="75195"/>
                </a:lnTo>
                <a:lnTo>
                  <a:pt x="4730940" y="44105"/>
                </a:lnTo>
                <a:lnTo>
                  <a:pt x="4693662" y="20405"/>
                </a:lnTo>
                <a:lnTo>
                  <a:pt x="4651403" y="5302"/>
                </a:lnTo>
                <a:lnTo>
                  <a:pt x="4605367" y="0"/>
                </a:lnTo>
                <a:close/>
              </a:path>
            </a:pathLst>
          </a:custGeom>
          <a:solidFill>
            <a:srgbClr val="CAF5A8">
              <a:alpha val="20000"/>
            </a:srgbClr>
          </a:solidFill>
        </p:spPr>
        <p:txBody>
          <a:bodyPr wrap="square" lIns="0" tIns="0" rIns="0" bIns="0" rtlCol="0"/>
          <a:lstStyle/>
          <a:p>
            <a:endParaRPr sz="1092"/>
          </a:p>
        </p:txBody>
      </p:sp>
      <p:sp>
        <p:nvSpPr>
          <p:cNvPr id="112" name="object 6">
            <a:extLst>
              <a:ext uri="{FF2B5EF4-FFF2-40B4-BE49-F238E27FC236}">
                <a16:creationId xmlns:a16="http://schemas.microsoft.com/office/drawing/2014/main" id="{33DC90B0-D1DF-CA53-E975-E583C5A9448C}"/>
              </a:ext>
            </a:extLst>
          </p:cNvPr>
          <p:cNvSpPr txBox="1"/>
          <p:nvPr/>
        </p:nvSpPr>
        <p:spPr>
          <a:xfrm>
            <a:off x="9401659" y="3117394"/>
            <a:ext cx="1833152" cy="743226"/>
          </a:xfrm>
          <a:prstGeom prst="rect">
            <a:avLst/>
          </a:prstGeom>
        </p:spPr>
        <p:txBody>
          <a:bodyPr vert="horz" wrap="square" lIns="0" tIns="6931" rIns="0" bIns="0" rtlCol="0">
            <a:spAutoFit/>
          </a:bodyPr>
          <a:lstStyle/>
          <a:p>
            <a:pPr marL="23104" marR="18483">
              <a:lnSpc>
                <a:spcPct val="101499"/>
              </a:lnSpc>
              <a:spcBef>
                <a:spcPts val="55"/>
              </a:spcBef>
            </a:pPr>
            <a:r>
              <a:rPr sz="1182">
                <a:solidFill>
                  <a:srgbClr val="22346A"/>
                </a:solidFill>
                <a:latin typeface="Arial" panose="020B0604020202020204" pitchFamily="34" charset="0"/>
                <a:cs typeface="Arial" panose="020B0604020202020204" pitchFamily="34" charset="0"/>
              </a:rPr>
              <a:t>De</a:t>
            </a:r>
            <a:r>
              <a:rPr sz="1182" spc="15">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los</a:t>
            </a:r>
            <a:r>
              <a:rPr sz="1182" spc="18">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100</a:t>
            </a:r>
            <a:r>
              <a:rPr sz="1182" spc="18">
                <a:solidFill>
                  <a:srgbClr val="22346A"/>
                </a:solidFill>
                <a:latin typeface="Arial" panose="020B0604020202020204" pitchFamily="34" charset="0"/>
                <a:cs typeface="Arial" panose="020B0604020202020204" pitchFamily="34" charset="0"/>
              </a:rPr>
              <a:t> </a:t>
            </a:r>
            <a:r>
              <a:rPr sz="1182" spc="-6" err="1">
                <a:solidFill>
                  <a:srgbClr val="22346A"/>
                </a:solidFill>
                <a:latin typeface="Arial" panose="020B0604020202020204" pitchFamily="34" charset="0"/>
                <a:cs typeface="Arial" panose="020B0604020202020204" pitchFamily="34" charset="0"/>
              </a:rPr>
              <a:t>pacientes</a:t>
            </a:r>
            <a:r>
              <a:rPr sz="1182" spc="303">
                <a:solidFill>
                  <a:srgbClr val="22346A"/>
                </a:solidFill>
                <a:latin typeface="Arial" panose="020B0604020202020204" pitchFamily="34" charset="0"/>
                <a:cs typeface="Arial" panose="020B0604020202020204" pitchFamily="34" charset="0"/>
              </a:rPr>
              <a:t> </a:t>
            </a:r>
            <a:endParaRPr lang="es-ES" sz="1182" spc="303">
              <a:solidFill>
                <a:srgbClr val="22346A"/>
              </a:solidFill>
              <a:latin typeface="Arial" panose="020B0604020202020204" pitchFamily="34" charset="0"/>
              <a:cs typeface="Arial" panose="020B0604020202020204" pitchFamily="34" charset="0"/>
            </a:endParaRPr>
          </a:p>
          <a:p>
            <a:pPr marL="23104" marR="18483">
              <a:lnSpc>
                <a:spcPct val="101499"/>
              </a:lnSpc>
              <a:spcBef>
                <a:spcPts val="55"/>
              </a:spcBef>
            </a:pPr>
            <a:r>
              <a:rPr sz="1182">
                <a:solidFill>
                  <a:srgbClr val="22346A"/>
                </a:solidFill>
                <a:latin typeface="Arial" panose="020B0604020202020204" pitchFamily="34" charset="0"/>
                <a:cs typeface="Arial" panose="020B0604020202020204" pitchFamily="34" charset="0"/>
              </a:rPr>
              <a:t>del</a:t>
            </a:r>
            <a:r>
              <a:rPr sz="1182" spc="15">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estudio,</a:t>
            </a:r>
            <a:r>
              <a:rPr sz="1182" spc="-12">
                <a:solidFill>
                  <a:srgbClr val="22346A"/>
                </a:solidFill>
                <a:latin typeface="Arial" panose="020B0604020202020204" pitchFamily="34" charset="0"/>
                <a:cs typeface="Arial" panose="020B0604020202020204" pitchFamily="34" charset="0"/>
              </a:rPr>
              <a:t> </a:t>
            </a:r>
            <a:r>
              <a:rPr sz="1182" b="1">
                <a:solidFill>
                  <a:srgbClr val="22346A"/>
                </a:solidFill>
                <a:latin typeface="Arial" panose="020B0604020202020204" pitchFamily="34" charset="0"/>
                <a:cs typeface="Arial" panose="020B0604020202020204" pitchFamily="34" charset="0"/>
              </a:rPr>
              <a:t>30</a:t>
            </a:r>
            <a:r>
              <a:rPr sz="1182" b="1" spc="15">
                <a:solidFill>
                  <a:srgbClr val="22346A"/>
                </a:solidFill>
                <a:latin typeface="Arial" panose="020B0604020202020204" pitchFamily="34" charset="0"/>
                <a:cs typeface="Arial" panose="020B0604020202020204" pitchFamily="34" charset="0"/>
              </a:rPr>
              <a:t> </a:t>
            </a:r>
            <a:r>
              <a:rPr sz="1182" b="1" spc="-6">
                <a:solidFill>
                  <a:srgbClr val="22346A"/>
                </a:solidFill>
                <a:latin typeface="Arial" panose="020B0604020202020204" pitchFamily="34" charset="0"/>
                <a:cs typeface="Arial" panose="020B0604020202020204" pitchFamily="34" charset="0"/>
              </a:rPr>
              <a:t>habían </a:t>
            </a:r>
            <a:r>
              <a:rPr sz="1182" b="1">
                <a:solidFill>
                  <a:srgbClr val="22346A"/>
                </a:solidFill>
                <a:latin typeface="Arial" panose="020B0604020202020204" pitchFamily="34" charset="0"/>
                <a:cs typeface="Arial" panose="020B0604020202020204" pitchFamily="34" charset="0"/>
              </a:rPr>
              <a:t>recibido</a:t>
            </a:r>
            <a:r>
              <a:rPr sz="1182" b="1" spc="30">
                <a:solidFill>
                  <a:srgbClr val="22346A"/>
                </a:solidFill>
                <a:latin typeface="Arial" panose="020B0604020202020204" pitchFamily="34" charset="0"/>
                <a:cs typeface="Arial" panose="020B0604020202020204" pitchFamily="34" charset="0"/>
              </a:rPr>
              <a:t> </a:t>
            </a:r>
            <a:r>
              <a:rPr sz="1182" b="1" spc="-6" err="1">
                <a:solidFill>
                  <a:srgbClr val="22346A"/>
                </a:solidFill>
                <a:latin typeface="Arial" panose="020B0604020202020204" pitchFamily="34" charset="0"/>
                <a:cs typeface="Arial" panose="020B0604020202020204" pitchFamily="34" charset="0"/>
              </a:rPr>
              <a:t>tratamientos</a:t>
            </a:r>
            <a:r>
              <a:rPr sz="1182" b="1" spc="-6">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sistémicos</a:t>
            </a:r>
            <a:r>
              <a:rPr lang="es-ES" sz="1182" b="1" spc="36">
                <a:solidFill>
                  <a:srgbClr val="22346A"/>
                </a:solidFill>
                <a:latin typeface="Arial" panose="020B0604020202020204" pitchFamily="34" charset="0"/>
                <a:cs typeface="Arial" panose="020B0604020202020204" pitchFamily="34" charset="0"/>
              </a:rPr>
              <a:t> </a:t>
            </a:r>
            <a:r>
              <a:rPr sz="1182" b="1" spc="-6">
                <a:solidFill>
                  <a:srgbClr val="22346A"/>
                </a:solidFill>
                <a:latin typeface="Arial" panose="020B0604020202020204" pitchFamily="34" charset="0"/>
                <a:cs typeface="Arial" panose="020B0604020202020204" pitchFamily="34" charset="0"/>
              </a:rPr>
              <a:t>avanzados</a:t>
            </a:r>
            <a:r>
              <a:rPr sz="1182" spc="-6">
                <a:solidFill>
                  <a:srgbClr val="22346A"/>
                </a:solidFill>
                <a:latin typeface="Arial" panose="020B0604020202020204" pitchFamily="34" charset="0"/>
                <a:cs typeface="Arial" panose="020B0604020202020204" pitchFamily="34" charset="0"/>
              </a:rPr>
              <a:t>.</a:t>
            </a:r>
            <a:r>
              <a:rPr sz="1046" spc="-9" baseline="31400">
                <a:solidFill>
                  <a:srgbClr val="22346A"/>
                </a:solidFill>
                <a:latin typeface="Arial" panose="020B0604020202020204" pitchFamily="34" charset="0"/>
                <a:cs typeface="Arial" panose="020B0604020202020204" pitchFamily="34" charset="0"/>
              </a:rPr>
              <a:t>1</a:t>
            </a:r>
            <a:r>
              <a:rPr lang="es-ES" sz="1046" spc="-9" baseline="31400">
                <a:solidFill>
                  <a:srgbClr val="22346A"/>
                </a:solidFill>
                <a:latin typeface="Arial" panose="020B0604020202020204" pitchFamily="34" charset="0"/>
                <a:cs typeface="Arial" panose="020B0604020202020204" pitchFamily="34" charset="0"/>
              </a:rPr>
              <a:t>,2</a:t>
            </a:r>
            <a:endParaRPr sz="1046" baseline="3140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70F5055-DD88-1CB2-EB99-981B064EA510}"/>
              </a:ext>
            </a:extLst>
          </p:cNvPr>
          <p:cNvSpPr txBox="1"/>
          <p:nvPr/>
        </p:nvSpPr>
        <p:spPr>
          <a:xfrm>
            <a:off x="1395873" y="5715352"/>
            <a:ext cx="8993166" cy="954107"/>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p>
          <a:p>
            <a:r>
              <a:rPr lang="es-ES" sz="700" b="1" dirty="0">
                <a:solidFill>
                  <a:srgbClr val="646464"/>
                </a:solidFill>
              </a:rPr>
              <a:t>BSA</a:t>
            </a:r>
            <a:r>
              <a:rPr lang="es-ES" sz="700" dirty="0">
                <a:solidFill>
                  <a:srgbClr val="646464"/>
                </a:solidFill>
              </a:rPr>
              <a:t>: superficie corporal afectada; </a:t>
            </a:r>
            <a:r>
              <a:rPr lang="es-ES" sz="700" b="1" dirty="0">
                <a:solidFill>
                  <a:srgbClr val="646464"/>
                </a:solidFill>
              </a:rPr>
              <a:t>C2S</a:t>
            </a:r>
            <a:r>
              <a:rPr lang="es-ES" sz="700" dirty="0">
                <a:solidFill>
                  <a:srgbClr val="646464"/>
                </a:solidFill>
              </a:rPr>
              <a:t>: cada dos semanas;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DE</a:t>
            </a:r>
            <a:r>
              <a:rPr lang="es-ES" sz="700" dirty="0">
                <a:solidFill>
                  <a:srgbClr val="646464"/>
                </a:solidFill>
              </a:rPr>
              <a:t>: desviación estándar; </a:t>
            </a:r>
            <a:r>
              <a:rPr lang="es-ES" sz="700" b="1" dirty="0">
                <a:solidFill>
                  <a:srgbClr val="646464"/>
                </a:solidFill>
              </a:rPr>
              <a:t>DLQI</a:t>
            </a:r>
            <a:r>
              <a:rPr lang="es-ES" sz="700" dirty="0">
                <a:solidFill>
                  <a:srgbClr val="646464"/>
                </a:solidFill>
              </a:rPr>
              <a:t>: índice de calidad de vida en dermatología; </a:t>
            </a:r>
            <a:r>
              <a:rPr lang="es-ES" sz="700" b="1" dirty="0">
                <a:solidFill>
                  <a:srgbClr val="646464"/>
                </a:solidFill>
              </a:rPr>
              <a:t>EASI</a:t>
            </a:r>
            <a:r>
              <a:rPr lang="es-ES" sz="700" dirty="0">
                <a:solidFill>
                  <a:srgbClr val="646464"/>
                </a:solidFill>
              </a:rPr>
              <a:t>: índice de área y severidad del eccema; </a:t>
            </a:r>
            <a:r>
              <a:rPr lang="es-ES" sz="700" b="1" dirty="0">
                <a:solidFill>
                  <a:srgbClr val="646464"/>
                </a:solidFill>
              </a:rPr>
              <a:t>IGA</a:t>
            </a:r>
            <a:r>
              <a:rPr lang="es-ES" sz="700" dirty="0">
                <a:solidFill>
                  <a:srgbClr val="646464"/>
                </a:solidFill>
              </a:rPr>
              <a:t>: evaluación global del investigador; </a:t>
            </a:r>
            <a:r>
              <a:rPr lang="es-ES" sz="700" b="1" dirty="0">
                <a:solidFill>
                  <a:srgbClr val="646464"/>
                </a:solidFill>
              </a:rPr>
              <a:t>IMC</a:t>
            </a:r>
            <a:r>
              <a:rPr lang="es-ES" sz="700" dirty="0">
                <a:solidFill>
                  <a:srgbClr val="646464"/>
                </a:solidFill>
              </a:rPr>
              <a:t>: índice de masa corporal;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b="1" dirty="0">
                <a:solidFill>
                  <a:srgbClr val="646464"/>
                </a:solidFill>
              </a:rPr>
              <a:t>NRS</a:t>
            </a:r>
            <a:r>
              <a:rPr lang="es-ES" sz="700" dirty="0">
                <a:solidFill>
                  <a:srgbClr val="646464"/>
                </a:solidFill>
              </a:rPr>
              <a:t>: escala numérica de picor; </a:t>
            </a:r>
            <a:r>
              <a:rPr lang="es-ES" sz="700" b="1" dirty="0">
                <a:solidFill>
                  <a:srgbClr val="646464"/>
                </a:solidFill>
              </a:rPr>
              <a:t>POEM</a:t>
            </a:r>
            <a:r>
              <a:rPr lang="es-ES" sz="700" dirty="0">
                <a:solidFill>
                  <a:srgbClr val="646464"/>
                </a:solidFill>
              </a:rPr>
              <a:t>: medida orientada al paciente para eccema; </a:t>
            </a:r>
            <a:r>
              <a:rPr lang="es-ES" sz="700" b="1" dirty="0">
                <a:solidFill>
                  <a:srgbClr val="646464"/>
                </a:solidFill>
              </a:rPr>
              <a:t>TCS</a:t>
            </a:r>
            <a:r>
              <a:rPr lang="es-ES" sz="700" dirty="0">
                <a:solidFill>
                  <a:srgbClr val="646464"/>
                </a:solidFill>
              </a:rPr>
              <a:t>: corticosteroides tópicos</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28" name="CuadroTexto 27">
            <a:extLst>
              <a:ext uri="{FF2B5EF4-FFF2-40B4-BE49-F238E27FC236}">
                <a16:creationId xmlns:a16="http://schemas.microsoft.com/office/drawing/2014/main" id="{D9623A76-8B89-A53D-0C57-74B173325E8D}"/>
              </a:ext>
            </a:extLst>
          </p:cNvPr>
          <p:cNvSpPr txBox="1"/>
          <p:nvPr/>
        </p:nvSpPr>
        <p:spPr>
          <a:xfrm>
            <a:off x="3744940" y="1558577"/>
            <a:ext cx="3829752" cy="277695"/>
          </a:xfrm>
          <a:prstGeom prst="rect">
            <a:avLst/>
          </a:prstGeom>
          <a:noFill/>
        </p:spPr>
        <p:txBody>
          <a:bodyPr wrap="square">
            <a:spAutoFit/>
          </a:bodyPr>
          <a:lstStyle/>
          <a:p>
            <a:r>
              <a:rPr lang="pt-BR" sz="1200" b="1">
                <a:solidFill>
                  <a:srgbClr val="7A45B8"/>
                </a:solidFill>
              </a:rPr>
              <a:t>Características </a:t>
            </a:r>
            <a:r>
              <a:rPr lang="pt-BR" sz="1200" b="1" err="1">
                <a:solidFill>
                  <a:srgbClr val="7A45B8"/>
                </a:solidFill>
              </a:rPr>
              <a:t>basales</a:t>
            </a:r>
            <a:r>
              <a:rPr lang="pt-BR" sz="1200" b="1">
                <a:solidFill>
                  <a:srgbClr val="7A45B8"/>
                </a:solidFill>
              </a:rPr>
              <a:t> de </a:t>
            </a:r>
            <a:r>
              <a:rPr lang="pt-BR" sz="1200" b="1" err="1">
                <a:solidFill>
                  <a:srgbClr val="7A45B8"/>
                </a:solidFill>
              </a:rPr>
              <a:t>los</a:t>
            </a:r>
            <a:r>
              <a:rPr lang="pt-BR" sz="1200" b="1">
                <a:solidFill>
                  <a:srgbClr val="7A45B8"/>
                </a:solidFill>
              </a:rPr>
              <a:t> pacientes</a:t>
            </a:r>
          </a:p>
        </p:txBody>
      </p:sp>
    </p:spTree>
    <p:extLst>
      <p:ext uri="{BB962C8B-B14F-4D97-AF65-F5344CB8AC3E}">
        <p14:creationId xmlns:p14="http://schemas.microsoft.com/office/powerpoint/2010/main" val="3096485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7998-90C0-B944-2A9D-832E0A14854F}"/>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5B777EB2-7593-1166-2759-D59B4BDBA6BB}"/>
              </a:ext>
            </a:extLst>
          </p:cNvPr>
          <p:cNvSpPr/>
          <p:nvPr/>
        </p:nvSpPr>
        <p:spPr>
          <a:xfrm>
            <a:off x="630375" y="1264560"/>
            <a:ext cx="10954344" cy="4328880"/>
          </a:xfrm>
          <a:prstGeom prst="roundRect">
            <a:avLst>
              <a:gd name="adj" fmla="val 5074"/>
            </a:avLst>
          </a:prstGeom>
          <a:solidFill>
            <a:schemeClr val="bg1"/>
          </a:solidFill>
          <a:ln>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redondeado 58">
            <a:extLst>
              <a:ext uri="{FF2B5EF4-FFF2-40B4-BE49-F238E27FC236}">
                <a16:creationId xmlns:a16="http://schemas.microsoft.com/office/drawing/2014/main" id="{3A8ADCDF-9DCE-5C24-5B2B-071CA2F43E86}"/>
              </a:ext>
            </a:extLst>
          </p:cNvPr>
          <p:cNvSpPr/>
          <p:nvPr/>
        </p:nvSpPr>
        <p:spPr>
          <a:xfrm>
            <a:off x="795647" y="1867894"/>
            <a:ext cx="3263337"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redondeado 59">
            <a:extLst>
              <a:ext uri="{FF2B5EF4-FFF2-40B4-BE49-F238E27FC236}">
                <a16:creationId xmlns:a16="http://schemas.microsoft.com/office/drawing/2014/main" id="{4BEE440F-BB1C-F351-678C-C1A974045C7F}"/>
              </a:ext>
            </a:extLst>
          </p:cNvPr>
          <p:cNvSpPr/>
          <p:nvPr/>
        </p:nvSpPr>
        <p:spPr>
          <a:xfrm>
            <a:off x="4169047" y="1859141"/>
            <a:ext cx="1738076"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redondeado 60">
            <a:extLst>
              <a:ext uri="{FF2B5EF4-FFF2-40B4-BE49-F238E27FC236}">
                <a16:creationId xmlns:a16="http://schemas.microsoft.com/office/drawing/2014/main" id="{68DF604C-DF2F-8AFA-37C2-E4541C931A8F}"/>
              </a:ext>
            </a:extLst>
          </p:cNvPr>
          <p:cNvSpPr/>
          <p:nvPr/>
        </p:nvSpPr>
        <p:spPr>
          <a:xfrm>
            <a:off x="6204960" y="1859141"/>
            <a:ext cx="2735716"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redondeado 61">
            <a:extLst>
              <a:ext uri="{FF2B5EF4-FFF2-40B4-BE49-F238E27FC236}">
                <a16:creationId xmlns:a16="http://schemas.microsoft.com/office/drawing/2014/main" id="{5E6EAF3B-2C76-C42C-EFE4-89322B2FABEA}"/>
              </a:ext>
            </a:extLst>
          </p:cNvPr>
          <p:cNvSpPr/>
          <p:nvPr/>
        </p:nvSpPr>
        <p:spPr>
          <a:xfrm>
            <a:off x="9040412" y="1850388"/>
            <a:ext cx="2276023"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C01E759B-D012-8198-FEA1-DBC3A588CA24}"/>
              </a:ext>
            </a:extLst>
          </p:cNvPr>
          <p:cNvSpPr txBox="1"/>
          <p:nvPr/>
        </p:nvSpPr>
        <p:spPr>
          <a:xfrm>
            <a:off x="4181124" y="140170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2" name="Título 1">
            <a:extLst>
              <a:ext uri="{FF2B5EF4-FFF2-40B4-BE49-F238E27FC236}">
                <a16:creationId xmlns:a16="http://schemas.microsoft.com/office/drawing/2014/main" id="{0A1E6D91-B793-D614-FD73-FAB0D2149A97}"/>
              </a:ext>
            </a:extLst>
          </p:cNvPr>
          <p:cNvSpPr>
            <a:spLocks noGrp="1"/>
          </p:cNvSpPr>
          <p:nvPr>
            <p:ph type="title"/>
          </p:nvPr>
        </p:nvSpPr>
        <p:spPr>
          <a:xfrm>
            <a:off x="541058" y="180535"/>
            <a:ext cx="10710038"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4" name="object 3">
            <a:extLst>
              <a:ext uri="{FF2B5EF4-FFF2-40B4-BE49-F238E27FC236}">
                <a16:creationId xmlns:a16="http://schemas.microsoft.com/office/drawing/2014/main" id="{B6F1259A-DE1A-0C8E-C81B-19CE6743E482}"/>
              </a:ext>
            </a:extLst>
          </p:cNvPr>
          <p:cNvSpPr txBox="1"/>
          <p:nvPr/>
        </p:nvSpPr>
        <p:spPr>
          <a:xfrm>
            <a:off x="849432" y="530560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grpSp>
        <p:nvGrpSpPr>
          <p:cNvPr id="9" name="object 20">
            <a:extLst>
              <a:ext uri="{FF2B5EF4-FFF2-40B4-BE49-F238E27FC236}">
                <a16:creationId xmlns:a16="http://schemas.microsoft.com/office/drawing/2014/main" id="{E7E85410-D994-EBA1-B8C9-25ED78836329}"/>
              </a:ext>
            </a:extLst>
          </p:cNvPr>
          <p:cNvGrpSpPr/>
          <p:nvPr/>
        </p:nvGrpSpPr>
        <p:grpSpPr>
          <a:xfrm>
            <a:off x="1362912" y="2407612"/>
            <a:ext cx="2336198" cy="2376242"/>
            <a:chOff x="5711229" y="3775632"/>
            <a:chExt cx="4445635" cy="4521835"/>
          </a:xfrm>
        </p:grpSpPr>
        <p:sp>
          <p:nvSpPr>
            <p:cNvPr id="10" name="object 21">
              <a:extLst>
                <a:ext uri="{FF2B5EF4-FFF2-40B4-BE49-F238E27FC236}">
                  <a16:creationId xmlns:a16="http://schemas.microsoft.com/office/drawing/2014/main" id="{D75D76FC-4F14-4277-3AB0-0AE0D8E25AFB}"/>
                </a:ext>
              </a:extLst>
            </p:cNvPr>
            <p:cNvSpPr/>
            <p:nvPr/>
          </p:nvSpPr>
          <p:spPr>
            <a:xfrm>
              <a:off x="5781907" y="3817254"/>
              <a:ext cx="0" cy="4476115"/>
            </a:xfrm>
            <a:custGeom>
              <a:avLst/>
              <a:gdLst/>
              <a:ahLst/>
              <a:cxnLst/>
              <a:rect l="l" t="t" r="r" b="b"/>
              <a:pathLst>
                <a:path h="4476115">
                  <a:moveTo>
                    <a:pt x="0" y="447577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 name="object 22">
              <a:extLst>
                <a:ext uri="{FF2B5EF4-FFF2-40B4-BE49-F238E27FC236}">
                  <a16:creationId xmlns:a16="http://schemas.microsoft.com/office/drawing/2014/main" id="{7CD6D606-989D-8A94-7AF0-7956B979AA90}"/>
                </a:ext>
              </a:extLst>
            </p:cNvPr>
            <p:cNvSpPr/>
            <p:nvPr/>
          </p:nvSpPr>
          <p:spPr>
            <a:xfrm>
              <a:off x="5711229" y="8293034"/>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 name="object 23">
              <a:extLst>
                <a:ext uri="{FF2B5EF4-FFF2-40B4-BE49-F238E27FC236}">
                  <a16:creationId xmlns:a16="http://schemas.microsoft.com/office/drawing/2014/main" id="{A9AE530F-8341-17B3-D2D4-83322790EBD5}"/>
                </a:ext>
              </a:extLst>
            </p:cNvPr>
            <p:cNvSpPr/>
            <p:nvPr/>
          </p:nvSpPr>
          <p:spPr>
            <a:xfrm>
              <a:off x="5711229" y="717097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 name="object 24">
              <a:extLst>
                <a:ext uri="{FF2B5EF4-FFF2-40B4-BE49-F238E27FC236}">
                  <a16:creationId xmlns:a16="http://schemas.microsoft.com/office/drawing/2014/main" id="{E32DE90F-31B5-CAF4-B8EA-1B7A925BFEB1}"/>
                </a:ext>
              </a:extLst>
            </p:cNvPr>
            <p:cNvSpPr/>
            <p:nvPr/>
          </p:nvSpPr>
          <p:spPr>
            <a:xfrm>
              <a:off x="5711229" y="605592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 name="object 25">
              <a:extLst>
                <a:ext uri="{FF2B5EF4-FFF2-40B4-BE49-F238E27FC236}">
                  <a16:creationId xmlns:a16="http://schemas.microsoft.com/office/drawing/2014/main" id="{B7A4FAA5-F497-3242-2137-089895917E67}"/>
                </a:ext>
              </a:extLst>
            </p:cNvPr>
            <p:cNvSpPr/>
            <p:nvPr/>
          </p:nvSpPr>
          <p:spPr>
            <a:xfrm>
              <a:off x="5711229" y="4932927"/>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 name="object 26">
              <a:extLst>
                <a:ext uri="{FF2B5EF4-FFF2-40B4-BE49-F238E27FC236}">
                  <a16:creationId xmlns:a16="http://schemas.microsoft.com/office/drawing/2014/main" id="{CE2C6D26-6977-76FE-1ABB-5A917A2A9191}"/>
                </a:ext>
              </a:extLst>
            </p:cNvPr>
            <p:cNvSpPr/>
            <p:nvPr/>
          </p:nvSpPr>
          <p:spPr>
            <a:xfrm>
              <a:off x="5711229" y="381725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7" name="object 27">
              <a:extLst>
                <a:ext uri="{FF2B5EF4-FFF2-40B4-BE49-F238E27FC236}">
                  <a16:creationId xmlns:a16="http://schemas.microsoft.com/office/drawing/2014/main" id="{39FAEAE2-ED5F-9036-BDCE-E24B18D18BD4}"/>
                </a:ext>
              </a:extLst>
            </p:cNvPr>
            <p:cNvSpPr/>
            <p:nvPr/>
          </p:nvSpPr>
          <p:spPr>
            <a:xfrm>
              <a:off x="5781907" y="3817255"/>
              <a:ext cx="4335145" cy="71120"/>
            </a:xfrm>
            <a:custGeom>
              <a:avLst/>
              <a:gdLst/>
              <a:ahLst/>
              <a:cxnLst/>
              <a:rect l="l" t="t" r="r" b="b"/>
              <a:pathLst>
                <a:path w="4335145" h="71120">
                  <a:moveTo>
                    <a:pt x="0" y="0"/>
                  </a:moveTo>
                  <a:lnTo>
                    <a:pt x="4334946" y="0"/>
                  </a:lnTo>
                </a:path>
                <a:path w="4335145"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 name="object 28">
              <a:extLst>
                <a:ext uri="{FF2B5EF4-FFF2-40B4-BE49-F238E27FC236}">
                  <a16:creationId xmlns:a16="http://schemas.microsoft.com/office/drawing/2014/main" id="{ED9F0430-BCA7-19BA-381E-9453D45BB905}"/>
                </a:ext>
              </a:extLst>
            </p:cNvPr>
            <p:cNvSpPr/>
            <p:nvPr/>
          </p:nvSpPr>
          <p:spPr>
            <a:xfrm>
              <a:off x="6866376"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 name="object 29">
              <a:extLst>
                <a:ext uri="{FF2B5EF4-FFF2-40B4-BE49-F238E27FC236}">
                  <a16:creationId xmlns:a16="http://schemas.microsoft.com/office/drawing/2014/main" id="{671BCEAF-F867-B4DA-766A-BE1BAE7F0D38}"/>
                </a:ext>
              </a:extLst>
            </p:cNvPr>
            <p:cNvSpPr/>
            <p:nvPr/>
          </p:nvSpPr>
          <p:spPr>
            <a:xfrm>
              <a:off x="7950113"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 name="object 30">
              <a:extLst>
                <a:ext uri="{FF2B5EF4-FFF2-40B4-BE49-F238E27FC236}">
                  <a16:creationId xmlns:a16="http://schemas.microsoft.com/office/drawing/2014/main" id="{94CA8CF7-BB46-FD2C-BBC9-60F6AFE0C3A0}"/>
                </a:ext>
              </a:extLst>
            </p:cNvPr>
            <p:cNvSpPr/>
            <p:nvPr/>
          </p:nvSpPr>
          <p:spPr>
            <a:xfrm>
              <a:off x="9033955"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1" name="object 31">
              <a:extLst>
                <a:ext uri="{FF2B5EF4-FFF2-40B4-BE49-F238E27FC236}">
                  <a16:creationId xmlns:a16="http://schemas.microsoft.com/office/drawing/2014/main" id="{6B7949C6-88BF-D86E-BAF9-BCDF9069A8FD}"/>
                </a:ext>
              </a:extLst>
            </p:cNvPr>
            <p:cNvSpPr/>
            <p:nvPr/>
          </p:nvSpPr>
          <p:spPr>
            <a:xfrm>
              <a:off x="10116854"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2" name="object 32">
              <a:extLst>
                <a:ext uri="{FF2B5EF4-FFF2-40B4-BE49-F238E27FC236}">
                  <a16:creationId xmlns:a16="http://schemas.microsoft.com/office/drawing/2014/main" id="{B70FCE4F-E3C0-909C-D75C-56D3325012B9}"/>
                </a:ext>
              </a:extLst>
            </p:cNvPr>
            <p:cNvSpPr/>
            <p:nvPr/>
          </p:nvSpPr>
          <p:spPr>
            <a:xfrm>
              <a:off x="6866376" y="5827455"/>
              <a:ext cx="0" cy="903605"/>
            </a:xfrm>
            <a:custGeom>
              <a:avLst/>
              <a:gdLst/>
              <a:ahLst/>
              <a:cxnLst/>
              <a:rect l="l" t="t" r="r" b="b"/>
              <a:pathLst>
                <a:path h="903604">
                  <a:moveTo>
                    <a:pt x="0" y="448258"/>
                  </a:moveTo>
                  <a:lnTo>
                    <a:pt x="0" y="0"/>
                  </a:lnTo>
                </a:path>
                <a:path h="903604">
                  <a:moveTo>
                    <a:pt x="0" y="448258"/>
                  </a:moveTo>
                  <a:lnTo>
                    <a:pt x="0" y="903009"/>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3" name="object 33">
              <a:extLst>
                <a:ext uri="{FF2B5EF4-FFF2-40B4-BE49-F238E27FC236}">
                  <a16:creationId xmlns:a16="http://schemas.microsoft.com/office/drawing/2014/main" id="{4E47D78F-0203-0BEC-FDCA-01BDD7C702F2}"/>
                </a:ext>
              </a:extLst>
            </p:cNvPr>
            <p:cNvSpPr/>
            <p:nvPr/>
          </p:nvSpPr>
          <p:spPr>
            <a:xfrm>
              <a:off x="6842084" y="5827455"/>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 name="object 34">
              <a:extLst>
                <a:ext uri="{FF2B5EF4-FFF2-40B4-BE49-F238E27FC236}">
                  <a16:creationId xmlns:a16="http://schemas.microsoft.com/office/drawing/2014/main" id="{38010043-C343-E04F-87D1-1EF20221B620}"/>
                </a:ext>
              </a:extLst>
            </p:cNvPr>
            <p:cNvSpPr/>
            <p:nvPr/>
          </p:nvSpPr>
          <p:spPr>
            <a:xfrm>
              <a:off x="6842084" y="6730464"/>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 name="object 35">
              <a:extLst>
                <a:ext uri="{FF2B5EF4-FFF2-40B4-BE49-F238E27FC236}">
                  <a16:creationId xmlns:a16="http://schemas.microsoft.com/office/drawing/2014/main" id="{EF4605B7-2293-67C8-ABDD-9C1387EC8854}"/>
                </a:ext>
              </a:extLst>
            </p:cNvPr>
            <p:cNvSpPr/>
            <p:nvPr/>
          </p:nvSpPr>
          <p:spPr>
            <a:xfrm>
              <a:off x="10117797" y="6267127"/>
              <a:ext cx="0" cy="974090"/>
            </a:xfrm>
            <a:custGeom>
              <a:avLst/>
              <a:gdLst/>
              <a:ahLst/>
              <a:cxnLst/>
              <a:rect l="l" t="t" r="r" b="b"/>
              <a:pathLst>
                <a:path h="974090">
                  <a:moveTo>
                    <a:pt x="0" y="487629"/>
                  </a:moveTo>
                  <a:lnTo>
                    <a:pt x="0" y="0"/>
                  </a:lnTo>
                </a:path>
                <a:path h="974090">
                  <a:moveTo>
                    <a:pt x="0" y="487629"/>
                  </a:moveTo>
                  <a:lnTo>
                    <a:pt x="0" y="973687"/>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6" name="object 36">
              <a:extLst>
                <a:ext uri="{FF2B5EF4-FFF2-40B4-BE49-F238E27FC236}">
                  <a16:creationId xmlns:a16="http://schemas.microsoft.com/office/drawing/2014/main" id="{E47859B8-A414-E030-BD3A-4073A2E6070A}"/>
                </a:ext>
              </a:extLst>
            </p:cNvPr>
            <p:cNvSpPr/>
            <p:nvPr/>
          </p:nvSpPr>
          <p:spPr>
            <a:xfrm>
              <a:off x="10093294" y="6267127"/>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7" name="object 37">
              <a:extLst>
                <a:ext uri="{FF2B5EF4-FFF2-40B4-BE49-F238E27FC236}">
                  <a16:creationId xmlns:a16="http://schemas.microsoft.com/office/drawing/2014/main" id="{62449BDE-0EFE-D0F8-E4BD-EE31B5B4BBCC}"/>
                </a:ext>
              </a:extLst>
            </p:cNvPr>
            <p:cNvSpPr/>
            <p:nvPr/>
          </p:nvSpPr>
          <p:spPr>
            <a:xfrm>
              <a:off x="10093294" y="7240815"/>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8" name="object 38">
              <a:extLst>
                <a:ext uri="{FF2B5EF4-FFF2-40B4-BE49-F238E27FC236}">
                  <a16:creationId xmlns:a16="http://schemas.microsoft.com/office/drawing/2014/main" id="{8EB3FA6C-D15A-29D7-08EC-4C68288EA75A}"/>
                </a:ext>
              </a:extLst>
            </p:cNvPr>
            <p:cNvSpPr/>
            <p:nvPr/>
          </p:nvSpPr>
          <p:spPr>
            <a:xfrm>
              <a:off x="5785782" y="3813382"/>
              <a:ext cx="1083945" cy="2465705"/>
            </a:xfrm>
            <a:custGeom>
              <a:avLst/>
              <a:gdLst/>
              <a:ahLst/>
              <a:cxnLst/>
              <a:rect l="l" t="t" r="r" b="b"/>
              <a:pathLst>
                <a:path w="1083945" h="2465704">
                  <a:moveTo>
                    <a:pt x="0" y="0"/>
                  </a:moveTo>
                  <a:lnTo>
                    <a:pt x="1083736" y="2465579"/>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9" name="object 39">
              <a:extLst>
                <a:ext uri="{FF2B5EF4-FFF2-40B4-BE49-F238E27FC236}">
                  <a16:creationId xmlns:a16="http://schemas.microsoft.com/office/drawing/2014/main" id="{B95FCC21-282E-6A39-1C46-99C8516CF500}"/>
                </a:ext>
              </a:extLst>
            </p:cNvPr>
            <p:cNvSpPr/>
            <p:nvPr/>
          </p:nvSpPr>
          <p:spPr>
            <a:xfrm>
              <a:off x="6869518" y="6278960"/>
              <a:ext cx="3251835" cy="471170"/>
            </a:xfrm>
            <a:custGeom>
              <a:avLst/>
              <a:gdLst/>
              <a:ahLst/>
              <a:cxnLst/>
              <a:rect l="l" t="t" r="r" b="b"/>
              <a:pathLst>
                <a:path w="3251834" h="471170">
                  <a:moveTo>
                    <a:pt x="0" y="0"/>
                  </a:moveTo>
                  <a:lnTo>
                    <a:pt x="3251209" y="471085"/>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pic>
          <p:nvPicPr>
            <p:cNvPr id="30" name="object 40">
              <a:extLst>
                <a:ext uri="{FF2B5EF4-FFF2-40B4-BE49-F238E27FC236}">
                  <a16:creationId xmlns:a16="http://schemas.microsoft.com/office/drawing/2014/main" id="{B6F79955-5E3F-2B86-3AA6-39BD6652116F}"/>
                </a:ext>
              </a:extLst>
            </p:cNvPr>
            <p:cNvPicPr/>
            <p:nvPr/>
          </p:nvPicPr>
          <p:blipFill>
            <a:blip r:embed="rId3" cstate="print"/>
            <a:stretch>
              <a:fillRect/>
            </a:stretch>
          </p:blipFill>
          <p:spPr>
            <a:xfrm>
              <a:off x="5741647" y="3775632"/>
              <a:ext cx="86384" cy="86384"/>
            </a:xfrm>
            <a:prstGeom prst="rect">
              <a:avLst/>
            </a:prstGeom>
          </p:spPr>
        </p:pic>
        <p:pic>
          <p:nvPicPr>
            <p:cNvPr id="31" name="object 41">
              <a:extLst>
                <a:ext uri="{FF2B5EF4-FFF2-40B4-BE49-F238E27FC236}">
                  <a16:creationId xmlns:a16="http://schemas.microsoft.com/office/drawing/2014/main" id="{447529FF-614E-BA33-91EF-7E68852C0EF6}"/>
                </a:ext>
              </a:extLst>
            </p:cNvPr>
            <p:cNvPicPr/>
            <p:nvPr/>
          </p:nvPicPr>
          <p:blipFill>
            <a:blip r:embed="rId4" cstate="print"/>
            <a:stretch>
              <a:fillRect/>
            </a:stretch>
          </p:blipFill>
          <p:spPr>
            <a:xfrm>
              <a:off x="6825383" y="6233360"/>
              <a:ext cx="86384" cy="86384"/>
            </a:xfrm>
            <a:prstGeom prst="rect">
              <a:avLst/>
            </a:prstGeom>
          </p:spPr>
        </p:pic>
        <p:pic>
          <p:nvPicPr>
            <p:cNvPr id="32" name="object 42">
              <a:extLst>
                <a:ext uri="{FF2B5EF4-FFF2-40B4-BE49-F238E27FC236}">
                  <a16:creationId xmlns:a16="http://schemas.microsoft.com/office/drawing/2014/main" id="{8EB935BA-9B5E-FE50-93EB-30CD83F2E7AB}"/>
                </a:ext>
              </a:extLst>
            </p:cNvPr>
            <p:cNvPicPr/>
            <p:nvPr/>
          </p:nvPicPr>
          <p:blipFill>
            <a:blip r:embed="rId5" cstate="print"/>
            <a:stretch>
              <a:fillRect/>
            </a:stretch>
          </p:blipFill>
          <p:spPr>
            <a:xfrm>
              <a:off x="10077220" y="6706852"/>
              <a:ext cx="79159" cy="86384"/>
            </a:xfrm>
            <a:prstGeom prst="rect">
              <a:avLst/>
            </a:prstGeom>
          </p:spPr>
        </p:pic>
      </p:grpSp>
      <p:sp>
        <p:nvSpPr>
          <p:cNvPr id="33" name="object 43">
            <a:extLst>
              <a:ext uri="{FF2B5EF4-FFF2-40B4-BE49-F238E27FC236}">
                <a16:creationId xmlns:a16="http://schemas.microsoft.com/office/drawing/2014/main" id="{D502DEF7-844C-21D5-BA02-F14E9BAE7EC8}"/>
              </a:ext>
            </a:extLst>
          </p:cNvPr>
          <p:cNvSpPr txBox="1"/>
          <p:nvPr/>
        </p:nvSpPr>
        <p:spPr>
          <a:xfrm>
            <a:off x="1151607" y="4704822"/>
            <a:ext cx="17552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34" name="object 44">
            <a:extLst>
              <a:ext uri="{FF2B5EF4-FFF2-40B4-BE49-F238E27FC236}">
                <a16:creationId xmlns:a16="http://schemas.microsoft.com/office/drawing/2014/main" id="{8509FF24-5A19-43F2-3AC4-318D86127EF9}"/>
              </a:ext>
            </a:extLst>
          </p:cNvPr>
          <p:cNvSpPr txBox="1"/>
          <p:nvPr/>
        </p:nvSpPr>
        <p:spPr>
          <a:xfrm>
            <a:off x="1153588" y="4116892"/>
            <a:ext cx="173522"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35" name="object 45">
            <a:extLst>
              <a:ext uri="{FF2B5EF4-FFF2-40B4-BE49-F238E27FC236}">
                <a16:creationId xmlns:a16="http://schemas.microsoft.com/office/drawing/2014/main" id="{D6BE0877-38AF-33FD-B256-7F2DF4B87C0C}"/>
              </a:ext>
            </a:extLst>
          </p:cNvPr>
          <p:cNvSpPr txBox="1"/>
          <p:nvPr/>
        </p:nvSpPr>
        <p:spPr>
          <a:xfrm>
            <a:off x="1154678" y="3528962"/>
            <a:ext cx="172520"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36" name="object 46">
            <a:extLst>
              <a:ext uri="{FF2B5EF4-FFF2-40B4-BE49-F238E27FC236}">
                <a16:creationId xmlns:a16="http://schemas.microsoft.com/office/drawing/2014/main" id="{DA48469C-C038-2EB5-5494-C70499081ECF}"/>
              </a:ext>
            </a:extLst>
          </p:cNvPr>
          <p:cNvSpPr txBox="1"/>
          <p:nvPr/>
        </p:nvSpPr>
        <p:spPr>
          <a:xfrm>
            <a:off x="1157451" y="2940933"/>
            <a:ext cx="169517"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37" name="object 47">
            <a:extLst>
              <a:ext uri="{FF2B5EF4-FFF2-40B4-BE49-F238E27FC236}">
                <a16:creationId xmlns:a16="http://schemas.microsoft.com/office/drawing/2014/main" id="{81574386-DD4C-C39D-5E25-E370D8175F98}"/>
              </a:ext>
            </a:extLst>
          </p:cNvPr>
          <p:cNvSpPr txBox="1"/>
          <p:nvPr/>
        </p:nvSpPr>
        <p:spPr>
          <a:xfrm>
            <a:off x="1254713" y="2258416"/>
            <a:ext cx="179528" cy="255309"/>
          </a:xfrm>
          <a:prstGeom prst="rect">
            <a:avLst/>
          </a:prstGeom>
        </p:spPr>
        <p:txBody>
          <a:bodyPr vert="horz" wrap="square" lIns="0" tIns="10397" rIns="0" bIns="0" rtlCol="0">
            <a:spAutoFit/>
          </a:bodyPr>
          <a:lstStyle/>
          <a:p>
            <a:pPr marL="130537">
              <a:lnSpc>
                <a:spcPts val="958"/>
              </a:lnSpc>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a:p>
            <a:pPr marL="7701">
              <a:lnSpc>
                <a:spcPts val="958"/>
              </a:lnSpc>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38" name="object 48">
            <a:extLst>
              <a:ext uri="{FF2B5EF4-FFF2-40B4-BE49-F238E27FC236}">
                <a16:creationId xmlns:a16="http://schemas.microsoft.com/office/drawing/2014/main" id="{2E5EF8D9-45BF-6F80-4786-07E7717EE0FC}"/>
              </a:ext>
            </a:extLst>
          </p:cNvPr>
          <p:cNvSpPr txBox="1"/>
          <p:nvPr/>
        </p:nvSpPr>
        <p:spPr>
          <a:xfrm>
            <a:off x="1339199" y="4874883"/>
            <a:ext cx="11545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93</a:t>
            </a:r>
            <a:endParaRPr sz="700">
              <a:latin typeface="Arial" panose="020B0604020202020204" pitchFamily="34" charset="0"/>
              <a:cs typeface="Arial" panose="020B0604020202020204" pitchFamily="34" charset="0"/>
            </a:endParaRPr>
          </a:p>
        </p:txBody>
      </p:sp>
      <p:sp>
        <p:nvSpPr>
          <p:cNvPr id="39" name="object 49">
            <a:extLst>
              <a:ext uri="{FF2B5EF4-FFF2-40B4-BE49-F238E27FC236}">
                <a16:creationId xmlns:a16="http://schemas.microsoft.com/office/drawing/2014/main" id="{1C9D0CE8-4021-1DC6-6F8A-13A147564946}"/>
              </a:ext>
            </a:extLst>
          </p:cNvPr>
          <p:cNvSpPr txBox="1"/>
          <p:nvPr/>
        </p:nvSpPr>
        <p:spPr>
          <a:xfrm>
            <a:off x="1934062" y="2258415"/>
            <a:ext cx="6640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4</a:t>
            </a:r>
            <a:endParaRPr sz="700">
              <a:latin typeface="Arial" panose="020B0604020202020204" pitchFamily="34" charset="0"/>
              <a:cs typeface="Arial" panose="020B0604020202020204" pitchFamily="34" charset="0"/>
            </a:endParaRPr>
          </a:p>
        </p:txBody>
      </p:sp>
      <p:sp>
        <p:nvSpPr>
          <p:cNvPr id="40" name="object 50">
            <a:extLst>
              <a:ext uri="{FF2B5EF4-FFF2-40B4-BE49-F238E27FC236}">
                <a16:creationId xmlns:a16="http://schemas.microsoft.com/office/drawing/2014/main" id="{634791CB-58F0-8A78-1692-95E0C71E6B09}"/>
              </a:ext>
            </a:extLst>
          </p:cNvPr>
          <p:cNvSpPr txBox="1"/>
          <p:nvPr/>
        </p:nvSpPr>
        <p:spPr>
          <a:xfrm>
            <a:off x="1919502" y="4874883"/>
            <a:ext cx="128805"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91</a:t>
            </a:r>
            <a:endParaRPr sz="700">
              <a:latin typeface="Arial" panose="020B0604020202020204" pitchFamily="34" charset="0"/>
              <a:cs typeface="Arial" panose="020B0604020202020204" pitchFamily="34" charset="0"/>
            </a:endParaRPr>
          </a:p>
        </p:txBody>
      </p:sp>
      <p:sp>
        <p:nvSpPr>
          <p:cNvPr id="41" name="object 51">
            <a:extLst>
              <a:ext uri="{FF2B5EF4-FFF2-40B4-BE49-F238E27FC236}">
                <a16:creationId xmlns:a16="http://schemas.microsoft.com/office/drawing/2014/main" id="{0DE4BB6C-3310-B6C1-6303-7AB56A609F1B}"/>
              </a:ext>
            </a:extLst>
          </p:cNvPr>
          <p:cNvSpPr txBox="1"/>
          <p:nvPr/>
        </p:nvSpPr>
        <p:spPr>
          <a:xfrm>
            <a:off x="2193632" y="2052491"/>
            <a:ext cx="701422" cy="328392"/>
          </a:xfrm>
          <a:prstGeom prst="rect">
            <a:avLst/>
          </a:prstGeom>
        </p:spPr>
        <p:txBody>
          <a:bodyPr vert="horz" wrap="square" lIns="0" tIns="33116" rIns="0" bIns="0" rtlCol="0">
            <a:spAutoFit/>
          </a:bodyPr>
          <a:lstStyle/>
          <a:p>
            <a:pPr algn="ctr">
              <a:spcBef>
                <a:spcPts val="261"/>
              </a:spcBef>
            </a:pPr>
            <a:r>
              <a:rPr sz="1050" b="1" spc="-6">
                <a:solidFill>
                  <a:srgbClr val="22346A"/>
                </a:solidFill>
                <a:latin typeface="Arial" panose="020B0604020202020204" pitchFamily="34" charset="0"/>
                <a:cs typeface="Arial" panose="020B0604020202020204" pitchFamily="34" charset="0"/>
              </a:rPr>
              <a:t>Semana</a:t>
            </a:r>
            <a:endParaRPr sz="1050" b="1">
              <a:latin typeface="Arial" panose="020B0604020202020204" pitchFamily="34" charset="0"/>
              <a:cs typeface="Arial" panose="020B0604020202020204" pitchFamily="34" charset="0"/>
            </a:endParaRPr>
          </a:p>
          <a:p>
            <a:pPr marR="4621" algn="ctr">
              <a:spcBef>
                <a:spcPts val="164"/>
              </a:spcBef>
            </a:pPr>
            <a:r>
              <a:rPr sz="700" spc="-30">
                <a:solidFill>
                  <a:srgbClr val="22346A"/>
                </a:solidFill>
                <a:latin typeface="Arial" panose="020B0604020202020204" pitchFamily="34" charset="0"/>
                <a:cs typeface="Arial" panose="020B0604020202020204" pitchFamily="34" charset="0"/>
              </a:rPr>
              <a:t>8</a:t>
            </a:r>
            <a:endParaRPr sz="700">
              <a:latin typeface="Arial" panose="020B0604020202020204" pitchFamily="34" charset="0"/>
              <a:cs typeface="Arial" panose="020B0604020202020204" pitchFamily="34" charset="0"/>
            </a:endParaRPr>
          </a:p>
        </p:txBody>
      </p:sp>
      <p:sp>
        <p:nvSpPr>
          <p:cNvPr id="42" name="object 52">
            <a:extLst>
              <a:ext uri="{FF2B5EF4-FFF2-40B4-BE49-F238E27FC236}">
                <a16:creationId xmlns:a16="http://schemas.microsoft.com/office/drawing/2014/main" id="{B4F5CB28-FED7-81E7-7829-DB87A5BA524C}"/>
              </a:ext>
            </a:extLst>
          </p:cNvPr>
          <p:cNvSpPr txBox="1"/>
          <p:nvPr/>
        </p:nvSpPr>
        <p:spPr>
          <a:xfrm>
            <a:off x="1022354" y="4874883"/>
            <a:ext cx="7174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n</a:t>
            </a:r>
            <a:endParaRPr sz="700">
              <a:latin typeface="Arial" panose="020B0604020202020204" pitchFamily="34" charset="0"/>
              <a:cs typeface="Arial" panose="020B0604020202020204" pitchFamily="34" charset="0"/>
            </a:endParaRPr>
          </a:p>
        </p:txBody>
      </p:sp>
      <p:sp>
        <p:nvSpPr>
          <p:cNvPr id="43" name="object 53">
            <a:extLst>
              <a:ext uri="{FF2B5EF4-FFF2-40B4-BE49-F238E27FC236}">
                <a16:creationId xmlns:a16="http://schemas.microsoft.com/office/drawing/2014/main" id="{C72FB932-4FF9-2C16-B41C-CCE4712C5FED}"/>
              </a:ext>
            </a:extLst>
          </p:cNvPr>
          <p:cNvSpPr txBox="1"/>
          <p:nvPr/>
        </p:nvSpPr>
        <p:spPr>
          <a:xfrm>
            <a:off x="3059111" y="2258415"/>
            <a:ext cx="221293"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12</a:t>
            </a:r>
            <a:endParaRPr sz="700">
              <a:latin typeface="Arial" panose="020B0604020202020204" pitchFamily="34" charset="0"/>
              <a:cs typeface="Arial" panose="020B0604020202020204" pitchFamily="34" charset="0"/>
            </a:endParaRPr>
          </a:p>
        </p:txBody>
      </p:sp>
      <p:sp>
        <p:nvSpPr>
          <p:cNvPr id="44" name="object 54">
            <a:extLst>
              <a:ext uri="{FF2B5EF4-FFF2-40B4-BE49-F238E27FC236}">
                <a16:creationId xmlns:a16="http://schemas.microsoft.com/office/drawing/2014/main" id="{F9CB2F9E-519A-528F-B4B6-2702A978008E}"/>
              </a:ext>
            </a:extLst>
          </p:cNvPr>
          <p:cNvSpPr txBox="1"/>
          <p:nvPr/>
        </p:nvSpPr>
        <p:spPr>
          <a:xfrm>
            <a:off x="3626738" y="2258415"/>
            <a:ext cx="221292"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16</a:t>
            </a:r>
            <a:endParaRPr sz="700">
              <a:latin typeface="Arial" panose="020B0604020202020204" pitchFamily="34" charset="0"/>
              <a:cs typeface="Arial" panose="020B0604020202020204" pitchFamily="34" charset="0"/>
            </a:endParaRPr>
          </a:p>
        </p:txBody>
      </p:sp>
      <p:sp>
        <p:nvSpPr>
          <p:cNvPr id="45" name="object 55">
            <a:extLst>
              <a:ext uri="{FF2B5EF4-FFF2-40B4-BE49-F238E27FC236}">
                <a16:creationId xmlns:a16="http://schemas.microsoft.com/office/drawing/2014/main" id="{783CC743-B59D-D199-4751-17C87CE93875}"/>
              </a:ext>
            </a:extLst>
          </p:cNvPr>
          <p:cNvSpPr txBox="1"/>
          <p:nvPr/>
        </p:nvSpPr>
        <p:spPr>
          <a:xfrm>
            <a:off x="3610692" y="4874883"/>
            <a:ext cx="12880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46" name="object 56">
            <a:extLst>
              <a:ext uri="{FF2B5EF4-FFF2-40B4-BE49-F238E27FC236}">
                <a16:creationId xmlns:a16="http://schemas.microsoft.com/office/drawing/2014/main" id="{BF0ED97F-7AC0-D5E1-D688-881D7EA98CFB}"/>
              </a:ext>
            </a:extLst>
          </p:cNvPr>
          <p:cNvSpPr txBox="1"/>
          <p:nvPr/>
        </p:nvSpPr>
        <p:spPr>
          <a:xfrm>
            <a:off x="912285" y="2719628"/>
            <a:ext cx="165302" cy="1744607"/>
          </a:xfrm>
          <a:prstGeom prst="rect">
            <a:avLst/>
          </a:prstGeom>
        </p:spPr>
        <p:txBody>
          <a:bodyPr vert="vert270" wrap="square" lIns="0" tIns="0" rIns="0" bIns="0" rtlCol="0">
            <a:spAutoFit/>
          </a:bodyPr>
          <a:lstStyle/>
          <a:p>
            <a:pPr marL="7701" algn="ctr">
              <a:lnSpc>
                <a:spcPts val="1361"/>
              </a:lnSpc>
            </a:pPr>
            <a:r>
              <a:rPr sz="1050" b="1">
                <a:solidFill>
                  <a:srgbClr val="22346A"/>
                </a:solidFill>
                <a:latin typeface="Arial" panose="020B0604020202020204" pitchFamily="34" charset="0"/>
                <a:cs typeface="Arial" panose="020B0604020202020204" pitchFamily="34" charset="0"/>
              </a:rPr>
              <a:t>%</a:t>
            </a:r>
            <a:r>
              <a:rPr sz="1050" b="1" spc="15">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Prurito</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15">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(95%</a:t>
            </a:r>
            <a:r>
              <a:rPr sz="1050" b="1" spc="15">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CI)</a:t>
            </a:r>
            <a:endParaRPr sz="1050" b="1">
              <a:latin typeface="Arial" panose="020B0604020202020204" pitchFamily="34" charset="0"/>
              <a:cs typeface="Arial" panose="020B0604020202020204" pitchFamily="34" charset="0"/>
            </a:endParaRPr>
          </a:p>
        </p:txBody>
      </p:sp>
      <p:sp>
        <p:nvSpPr>
          <p:cNvPr id="47" name="object 57">
            <a:extLst>
              <a:ext uri="{FF2B5EF4-FFF2-40B4-BE49-F238E27FC236}">
                <a16:creationId xmlns:a16="http://schemas.microsoft.com/office/drawing/2014/main" id="{11CA2D1E-4FF1-8D11-77A8-01E22B3D70F8}"/>
              </a:ext>
            </a:extLst>
          </p:cNvPr>
          <p:cNvSpPr txBox="1"/>
          <p:nvPr/>
        </p:nvSpPr>
        <p:spPr>
          <a:xfrm>
            <a:off x="1898569" y="3192063"/>
            <a:ext cx="796863" cy="224386"/>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44,0%*</a:t>
            </a:r>
            <a:endParaRPr sz="1400">
              <a:solidFill>
                <a:srgbClr val="003867"/>
              </a:solidFill>
              <a:latin typeface="Arial" panose="020B0604020202020204" pitchFamily="34" charset="0"/>
              <a:cs typeface="Arial" panose="020B0604020202020204" pitchFamily="34" charset="0"/>
            </a:endParaRPr>
          </a:p>
        </p:txBody>
      </p:sp>
      <p:sp>
        <p:nvSpPr>
          <p:cNvPr id="48" name="object 58">
            <a:extLst>
              <a:ext uri="{FF2B5EF4-FFF2-40B4-BE49-F238E27FC236}">
                <a16:creationId xmlns:a16="http://schemas.microsoft.com/office/drawing/2014/main" id="{36538799-0FF0-670B-B8EC-B8A47D3DE954}"/>
              </a:ext>
            </a:extLst>
          </p:cNvPr>
          <p:cNvSpPr txBox="1"/>
          <p:nvPr/>
        </p:nvSpPr>
        <p:spPr>
          <a:xfrm>
            <a:off x="3352943" y="3424015"/>
            <a:ext cx="776508" cy="224386"/>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52,5%*</a:t>
            </a:r>
            <a:endParaRPr sz="1400">
              <a:solidFill>
                <a:srgbClr val="003867"/>
              </a:solidFill>
              <a:latin typeface="Arial" panose="020B0604020202020204" pitchFamily="34" charset="0"/>
              <a:cs typeface="Arial" panose="020B0604020202020204" pitchFamily="34" charset="0"/>
            </a:endParaRPr>
          </a:p>
        </p:txBody>
      </p:sp>
      <p:sp>
        <p:nvSpPr>
          <p:cNvPr id="50" name="object 15">
            <a:extLst>
              <a:ext uri="{FF2B5EF4-FFF2-40B4-BE49-F238E27FC236}">
                <a16:creationId xmlns:a16="http://schemas.microsoft.com/office/drawing/2014/main" id="{EEB6E0B1-30C1-ACC5-50AA-0821238AB7CD}"/>
              </a:ext>
            </a:extLst>
          </p:cNvPr>
          <p:cNvSpPr txBox="1"/>
          <p:nvPr/>
        </p:nvSpPr>
        <p:spPr>
          <a:xfrm>
            <a:off x="4381683" y="3716244"/>
            <a:ext cx="1298740" cy="741884"/>
          </a:xfrm>
          <a:prstGeom prst="rect">
            <a:avLst/>
          </a:prstGeom>
        </p:spPr>
        <p:txBody>
          <a:bodyPr vert="horz" wrap="square" lIns="0" tIns="7316" rIns="0" bIns="0" rtlCol="0">
            <a:spAutoFit/>
          </a:bodyPr>
          <a:lstStyle/>
          <a:p>
            <a:pPr marL="23104" marR="18483" indent="-385" algn="ctr">
              <a:lnSpc>
                <a:spcPct val="101000"/>
              </a:lnSpc>
              <a:spcBef>
                <a:spcPts val="58"/>
              </a:spcBef>
            </a:pPr>
            <a:r>
              <a:rPr sz="1200" b="1">
                <a:solidFill>
                  <a:srgbClr val="22346A"/>
                </a:solidFill>
                <a:latin typeface="Arial" panose="020B0604020202020204" pitchFamily="34" charset="0"/>
                <a:cs typeface="Arial" panose="020B0604020202020204" pitchFamily="34" charset="0"/>
              </a:rPr>
              <a:t>de</a:t>
            </a:r>
            <a:r>
              <a:rPr sz="1200" b="1" spc="-18">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reducción</a:t>
            </a:r>
            <a:r>
              <a:rPr sz="1200" b="1" spc="-15">
                <a:solidFill>
                  <a:srgbClr val="22346A"/>
                </a:solidFill>
                <a:latin typeface="Arial" panose="020B0604020202020204" pitchFamily="34" charset="0"/>
                <a:cs typeface="Arial" panose="020B0604020202020204" pitchFamily="34" charset="0"/>
              </a:rPr>
              <a:t> en </a:t>
            </a:r>
            <a:r>
              <a:rPr sz="1200" b="1">
                <a:solidFill>
                  <a:srgbClr val="22346A"/>
                </a:solidFill>
                <a:latin typeface="Arial" panose="020B0604020202020204" pitchFamily="34" charset="0"/>
                <a:cs typeface="Arial" panose="020B0604020202020204" pitchFamily="34" charset="0"/>
              </a:rPr>
              <a:t>el</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índice</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NRS</a:t>
            </a:r>
            <a:r>
              <a:rPr sz="1200" b="1" spc="9">
                <a:solidFill>
                  <a:srgbClr val="22346A"/>
                </a:solidFill>
                <a:latin typeface="Arial" panose="020B0604020202020204" pitchFamily="34" charset="0"/>
                <a:cs typeface="Arial" panose="020B0604020202020204" pitchFamily="34" charset="0"/>
              </a:rPr>
              <a:t> </a:t>
            </a:r>
            <a:r>
              <a:rPr sz="1200" b="1" spc="-15">
                <a:solidFill>
                  <a:srgbClr val="22346A"/>
                </a:solidFill>
                <a:latin typeface="Arial" panose="020B0604020202020204" pitchFamily="34" charset="0"/>
                <a:cs typeface="Arial" panose="020B0604020202020204" pitchFamily="34" charset="0"/>
              </a:rPr>
              <a:t>de </a:t>
            </a:r>
            <a:r>
              <a:rPr sz="1200" b="1">
                <a:solidFill>
                  <a:srgbClr val="22346A"/>
                </a:solidFill>
                <a:latin typeface="Arial" panose="020B0604020202020204" pitchFamily="34" charset="0"/>
                <a:cs typeface="Arial" panose="020B0604020202020204" pitchFamily="34" charset="0"/>
              </a:rPr>
              <a:t>prúrito</a:t>
            </a:r>
            <a:r>
              <a:rPr sz="1200" b="1" spc="30">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máximo </a:t>
            </a:r>
            <a:r>
              <a:rPr sz="1200" b="1">
                <a:solidFill>
                  <a:srgbClr val="22346A"/>
                </a:solidFill>
                <a:latin typeface="Arial" panose="020B0604020202020204" pitchFamily="34" charset="0"/>
                <a:cs typeface="Arial" panose="020B0604020202020204" pitchFamily="34" charset="0"/>
              </a:rPr>
              <a:t>a la</a:t>
            </a:r>
            <a:r>
              <a:rPr sz="1200" b="1" spc="6">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semana</a:t>
            </a:r>
            <a:r>
              <a:rPr sz="1200" b="1" spc="6">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16</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grpSp>
        <p:nvGrpSpPr>
          <p:cNvPr id="89" name="object 20">
            <a:extLst>
              <a:ext uri="{FF2B5EF4-FFF2-40B4-BE49-F238E27FC236}">
                <a16:creationId xmlns:a16="http://schemas.microsoft.com/office/drawing/2014/main" id="{39211E9D-BE44-43C0-E537-0D3CA4B4F883}"/>
              </a:ext>
            </a:extLst>
          </p:cNvPr>
          <p:cNvGrpSpPr/>
          <p:nvPr/>
        </p:nvGrpSpPr>
        <p:grpSpPr>
          <a:xfrm>
            <a:off x="6898387" y="2157151"/>
            <a:ext cx="1787270" cy="2339869"/>
            <a:chOff x="6002391" y="3226140"/>
            <a:chExt cx="3401060" cy="4452620"/>
          </a:xfrm>
        </p:grpSpPr>
        <p:sp>
          <p:nvSpPr>
            <p:cNvPr id="90" name="object 21">
              <a:extLst>
                <a:ext uri="{FF2B5EF4-FFF2-40B4-BE49-F238E27FC236}">
                  <a16:creationId xmlns:a16="http://schemas.microsoft.com/office/drawing/2014/main" id="{8DADEB45-2CB1-91F7-0D57-C796A9E935B5}"/>
                </a:ext>
              </a:extLst>
            </p:cNvPr>
            <p:cNvSpPr/>
            <p:nvPr/>
          </p:nvSpPr>
          <p:spPr>
            <a:xfrm>
              <a:off x="6218554" y="5499623"/>
              <a:ext cx="1382395" cy="2175510"/>
            </a:xfrm>
            <a:custGeom>
              <a:avLst/>
              <a:gdLst/>
              <a:ahLst/>
              <a:cxnLst/>
              <a:rect l="l" t="t" r="r" b="b"/>
              <a:pathLst>
                <a:path w="1382395" h="2175509">
                  <a:moveTo>
                    <a:pt x="1382156" y="0"/>
                  </a:moveTo>
                  <a:lnTo>
                    <a:pt x="0" y="0"/>
                  </a:lnTo>
                  <a:lnTo>
                    <a:pt x="0" y="2175012"/>
                  </a:lnTo>
                  <a:lnTo>
                    <a:pt x="1382156" y="2175012"/>
                  </a:lnTo>
                  <a:lnTo>
                    <a:pt x="1382156"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1" name="object 22">
              <a:extLst>
                <a:ext uri="{FF2B5EF4-FFF2-40B4-BE49-F238E27FC236}">
                  <a16:creationId xmlns:a16="http://schemas.microsoft.com/office/drawing/2014/main" id="{729EF4BB-C66C-4D62-E482-54E579BC6F42}"/>
                </a:ext>
              </a:extLst>
            </p:cNvPr>
            <p:cNvSpPr/>
            <p:nvPr/>
          </p:nvSpPr>
          <p:spPr>
            <a:xfrm>
              <a:off x="6218554" y="5499623"/>
              <a:ext cx="1382395" cy="2175510"/>
            </a:xfrm>
            <a:custGeom>
              <a:avLst/>
              <a:gdLst/>
              <a:ahLst/>
              <a:cxnLst/>
              <a:rect l="l" t="t" r="r" b="b"/>
              <a:pathLst>
                <a:path w="1382395" h="2175509">
                  <a:moveTo>
                    <a:pt x="0" y="2175012"/>
                  </a:moveTo>
                  <a:lnTo>
                    <a:pt x="1382156" y="2175012"/>
                  </a:lnTo>
                  <a:lnTo>
                    <a:pt x="1382156" y="0"/>
                  </a:lnTo>
                  <a:lnTo>
                    <a:pt x="0" y="0"/>
                  </a:lnTo>
                  <a:lnTo>
                    <a:pt x="0" y="2175012"/>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2" name="object 23">
              <a:extLst>
                <a:ext uri="{FF2B5EF4-FFF2-40B4-BE49-F238E27FC236}">
                  <a16:creationId xmlns:a16="http://schemas.microsoft.com/office/drawing/2014/main" id="{E48E7A7F-1FEF-9D6B-B04B-5E6AFF6F6C0F}"/>
                </a:ext>
              </a:extLst>
            </p:cNvPr>
            <p:cNvSpPr/>
            <p:nvPr/>
          </p:nvSpPr>
          <p:spPr>
            <a:xfrm>
              <a:off x="7879446" y="4985188"/>
              <a:ext cx="1382395" cy="2693670"/>
            </a:xfrm>
            <a:custGeom>
              <a:avLst/>
              <a:gdLst/>
              <a:ahLst/>
              <a:cxnLst/>
              <a:rect l="l" t="t" r="r" b="b"/>
              <a:pathLst>
                <a:path w="1382395" h="2693670">
                  <a:moveTo>
                    <a:pt x="1382156" y="0"/>
                  </a:moveTo>
                  <a:lnTo>
                    <a:pt x="0" y="0"/>
                  </a:lnTo>
                  <a:lnTo>
                    <a:pt x="0" y="2693321"/>
                  </a:lnTo>
                  <a:lnTo>
                    <a:pt x="1382156" y="2693321"/>
                  </a:lnTo>
                  <a:lnTo>
                    <a:pt x="1382156"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3" name="object 24">
              <a:extLst>
                <a:ext uri="{FF2B5EF4-FFF2-40B4-BE49-F238E27FC236}">
                  <a16:creationId xmlns:a16="http://schemas.microsoft.com/office/drawing/2014/main" id="{B23E4C06-6450-BC2B-1E04-D7AA4FDD33FD}"/>
                </a:ext>
              </a:extLst>
            </p:cNvPr>
            <p:cNvSpPr/>
            <p:nvPr/>
          </p:nvSpPr>
          <p:spPr>
            <a:xfrm>
              <a:off x="6077197" y="3230268"/>
              <a:ext cx="0" cy="4444365"/>
            </a:xfrm>
            <a:custGeom>
              <a:avLst/>
              <a:gdLst/>
              <a:ahLst/>
              <a:cxnLst/>
              <a:rect l="l" t="t" r="r" b="b"/>
              <a:pathLst>
                <a:path h="4444365">
                  <a:moveTo>
                    <a:pt x="0" y="4444367"/>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4" name="object 25">
              <a:extLst>
                <a:ext uri="{FF2B5EF4-FFF2-40B4-BE49-F238E27FC236}">
                  <a16:creationId xmlns:a16="http://schemas.microsoft.com/office/drawing/2014/main" id="{54A98805-000E-BE8D-6F4F-00B3FEC57650}"/>
                </a:ext>
              </a:extLst>
            </p:cNvPr>
            <p:cNvSpPr/>
            <p:nvPr/>
          </p:nvSpPr>
          <p:spPr>
            <a:xfrm>
              <a:off x="6006518" y="767463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5" name="object 26">
              <a:extLst>
                <a:ext uri="{FF2B5EF4-FFF2-40B4-BE49-F238E27FC236}">
                  <a16:creationId xmlns:a16="http://schemas.microsoft.com/office/drawing/2014/main" id="{6D1500DA-0C94-BBE5-C4EF-35426DFDE1C3}"/>
                </a:ext>
              </a:extLst>
            </p:cNvPr>
            <p:cNvSpPr/>
            <p:nvPr/>
          </p:nvSpPr>
          <p:spPr>
            <a:xfrm>
              <a:off x="6006518" y="722784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6" name="object 27">
              <a:extLst>
                <a:ext uri="{FF2B5EF4-FFF2-40B4-BE49-F238E27FC236}">
                  <a16:creationId xmlns:a16="http://schemas.microsoft.com/office/drawing/2014/main" id="{18AF6078-E9CE-656F-5CFD-852253B639E1}"/>
                </a:ext>
              </a:extLst>
            </p:cNvPr>
            <p:cNvSpPr/>
            <p:nvPr/>
          </p:nvSpPr>
          <p:spPr>
            <a:xfrm>
              <a:off x="6006518" y="678806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7" name="object 28">
              <a:extLst>
                <a:ext uri="{FF2B5EF4-FFF2-40B4-BE49-F238E27FC236}">
                  <a16:creationId xmlns:a16="http://schemas.microsoft.com/office/drawing/2014/main" id="{40D55DDA-D8DD-F15F-4C49-A344BBBEAD61}"/>
                </a:ext>
              </a:extLst>
            </p:cNvPr>
            <p:cNvSpPr/>
            <p:nvPr/>
          </p:nvSpPr>
          <p:spPr>
            <a:xfrm>
              <a:off x="6006518" y="634043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8" name="object 29">
              <a:extLst>
                <a:ext uri="{FF2B5EF4-FFF2-40B4-BE49-F238E27FC236}">
                  <a16:creationId xmlns:a16="http://schemas.microsoft.com/office/drawing/2014/main" id="{6D24BB9B-FF39-64DD-733D-ECD082E8DF41}"/>
                </a:ext>
              </a:extLst>
            </p:cNvPr>
            <p:cNvSpPr/>
            <p:nvPr/>
          </p:nvSpPr>
          <p:spPr>
            <a:xfrm>
              <a:off x="6006518" y="589290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9" name="object 30">
              <a:extLst>
                <a:ext uri="{FF2B5EF4-FFF2-40B4-BE49-F238E27FC236}">
                  <a16:creationId xmlns:a16="http://schemas.microsoft.com/office/drawing/2014/main" id="{078FED0B-945B-B40D-E695-57705CFF2BE4}"/>
                </a:ext>
              </a:extLst>
            </p:cNvPr>
            <p:cNvSpPr/>
            <p:nvPr/>
          </p:nvSpPr>
          <p:spPr>
            <a:xfrm>
              <a:off x="6006518" y="545313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0" name="object 31">
              <a:extLst>
                <a:ext uri="{FF2B5EF4-FFF2-40B4-BE49-F238E27FC236}">
                  <a16:creationId xmlns:a16="http://schemas.microsoft.com/office/drawing/2014/main" id="{EF93EB0D-FE5A-A350-A246-2EDC302D8101}"/>
                </a:ext>
              </a:extLst>
            </p:cNvPr>
            <p:cNvSpPr/>
            <p:nvPr/>
          </p:nvSpPr>
          <p:spPr>
            <a:xfrm>
              <a:off x="6006518" y="500550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1" name="object 32">
              <a:extLst>
                <a:ext uri="{FF2B5EF4-FFF2-40B4-BE49-F238E27FC236}">
                  <a16:creationId xmlns:a16="http://schemas.microsoft.com/office/drawing/2014/main" id="{5AE46D41-CC2B-D3E7-9B4A-0BFC123F3A2D}"/>
                </a:ext>
              </a:extLst>
            </p:cNvPr>
            <p:cNvSpPr/>
            <p:nvPr/>
          </p:nvSpPr>
          <p:spPr>
            <a:xfrm>
              <a:off x="6006518" y="4557871"/>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2" name="object 33">
              <a:extLst>
                <a:ext uri="{FF2B5EF4-FFF2-40B4-BE49-F238E27FC236}">
                  <a16:creationId xmlns:a16="http://schemas.microsoft.com/office/drawing/2014/main" id="{F45766D0-83BA-9FBF-AF6E-2A9E3B4EB06C}"/>
                </a:ext>
              </a:extLst>
            </p:cNvPr>
            <p:cNvSpPr/>
            <p:nvPr/>
          </p:nvSpPr>
          <p:spPr>
            <a:xfrm>
              <a:off x="6006518" y="411819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3" name="object 34">
              <a:extLst>
                <a:ext uri="{FF2B5EF4-FFF2-40B4-BE49-F238E27FC236}">
                  <a16:creationId xmlns:a16="http://schemas.microsoft.com/office/drawing/2014/main" id="{9EA65175-5A54-2A95-BC46-0CA870548A4D}"/>
                </a:ext>
              </a:extLst>
            </p:cNvPr>
            <p:cNvSpPr/>
            <p:nvPr/>
          </p:nvSpPr>
          <p:spPr>
            <a:xfrm>
              <a:off x="6006518" y="3670568"/>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4" name="object 35">
              <a:extLst>
                <a:ext uri="{FF2B5EF4-FFF2-40B4-BE49-F238E27FC236}">
                  <a16:creationId xmlns:a16="http://schemas.microsoft.com/office/drawing/2014/main" id="{77473340-94C1-FB7E-C8F9-4C1E3155A3CD}"/>
                </a:ext>
              </a:extLst>
            </p:cNvPr>
            <p:cNvSpPr/>
            <p:nvPr/>
          </p:nvSpPr>
          <p:spPr>
            <a:xfrm>
              <a:off x="6006518" y="3230268"/>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5" name="object 36">
              <a:extLst>
                <a:ext uri="{FF2B5EF4-FFF2-40B4-BE49-F238E27FC236}">
                  <a16:creationId xmlns:a16="http://schemas.microsoft.com/office/drawing/2014/main" id="{AC89DCFE-1A08-89A1-1783-35D86A8ED9E2}"/>
                </a:ext>
              </a:extLst>
            </p:cNvPr>
            <p:cNvSpPr/>
            <p:nvPr/>
          </p:nvSpPr>
          <p:spPr>
            <a:xfrm>
              <a:off x="6077196" y="7674635"/>
              <a:ext cx="3322320" cy="0"/>
            </a:xfrm>
            <a:custGeom>
              <a:avLst/>
              <a:gdLst/>
              <a:ahLst/>
              <a:cxnLst/>
              <a:rect l="l" t="t" r="r" b="b"/>
              <a:pathLst>
                <a:path w="3322320">
                  <a:moveTo>
                    <a:pt x="0" y="0"/>
                  </a:moveTo>
                  <a:lnTo>
                    <a:pt x="3321783"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06" name="object 37">
            <a:extLst>
              <a:ext uri="{FF2B5EF4-FFF2-40B4-BE49-F238E27FC236}">
                <a16:creationId xmlns:a16="http://schemas.microsoft.com/office/drawing/2014/main" id="{93D5C6AB-F7CF-BC42-6C2A-A5E175D5046C}"/>
              </a:ext>
            </a:extLst>
          </p:cNvPr>
          <p:cNvSpPr txBox="1"/>
          <p:nvPr/>
        </p:nvSpPr>
        <p:spPr>
          <a:xfrm>
            <a:off x="7935132" y="2836837"/>
            <a:ext cx="642058" cy="194776"/>
          </a:xfrm>
          <a:prstGeom prst="rect">
            <a:avLst/>
          </a:prstGeom>
        </p:spPr>
        <p:txBody>
          <a:bodyPr vert="horz" wrap="square" lIns="0" tIns="10012" rIns="0" bIns="0" rtlCol="0">
            <a:spAutoFit/>
          </a:bodyPr>
          <a:lstStyle/>
          <a:p>
            <a:pPr marL="7701" algn="ctr">
              <a:spcBef>
                <a:spcPts val="79"/>
              </a:spcBef>
            </a:pPr>
            <a:r>
              <a:rPr sz="1200" b="1" spc="-12">
                <a:solidFill>
                  <a:srgbClr val="003867"/>
                </a:solidFill>
                <a:latin typeface="Arial" panose="020B0604020202020204" pitchFamily="34" charset="0"/>
                <a:cs typeface="Arial" panose="020B0604020202020204" pitchFamily="34" charset="0"/>
              </a:rPr>
              <a:t>60,5</a:t>
            </a:r>
            <a:endParaRPr sz="1200">
              <a:solidFill>
                <a:srgbClr val="003867"/>
              </a:solidFill>
              <a:latin typeface="Arial" panose="020B0604020202020204" pitchFamily="34" charset="0"/>
              <a:cs typeface="Arial" panose="020B0604020202020204" pitchFamily="34" charset="0"/>
            </a:endParaRPr>
          </a:p>
        </p:txBody>
      </p:sp>
      <p:sp>
        <p:nvSpPr>
          <p:cNvPr id="107" name="object 38">
            <a:extLst>
              <a:ext uri="{FF2B5EF4-FFF2-40B4-BE49-F238E27FC236}">
                <a16:creationId xmlns:a16="http://schemas.microsoft.com/office/drawing/2014/main" id="{2E3B47E8-34DA-6BC9-4643-9DD096ED5496}"/>
              </a:ext>
            </a:extLst>
          </p:cNvPr>
          <p:cNvSpPr txBox="1"/>
          <p:nvPr/>
        </p:nvSpPr>
        <p:spPr>
          <a:xfrm>
            <a:off x="6800862" y="4429751"/>
            <a:ext cx="7274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108" name="object 39">
            <a:extLst>
              <a:ext uri="{FF2B5EF4-FFF2-40B4-BE49-F238E27FC236}">
                <a16:creationId xmlns:a16="http://schemas.microsoft.com/office/drawing/2014/main" id="{B6A578F8-636B-0937-A53F-597D26AC3E40}"/>
              </a:ext>
            </a:extLst>
          </p:cNvPr>
          <p:cNvSpPr txBox="1"/>
          <p:nvPr/>
        </p:nvSpPr>
        <p:spPr>
          <a:xfrm>
            <a:off x="6752983" y="4194872"/>
            <a:ext cx="16927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p:txBody>
      </p:sp>
      <p:sp>
        <p:nvSpPr>
          <p:cNvPr id="109" name="object 40">
            <a:extLst>
              <a:ext uri="{FF2B5EF4-FFF2-40B4-BE49-F238E27FC236}">
                <a16:creationId xmlns:a16="http://schemas.microsoft.com/office/drawing/2014/main" id="{E9DE156D-765A-9008-AFC6-A7D61B21F286}"/>
              </a:ext>
            </a:extLst>
          </p:cNvPr>
          <p:cNvSpPr txBox="1"/>
          <p:nvPr/>
        </p:nvSpPr>
        <p:spPr>
          <a:xfrm>
            <a:off x="6750546" y="3966089"/>
            <a:ext cx="12313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110" name="object 41">
            <a:extLst>
              <a:ext uri="{FF2B5EF4-FFF2-40B4-BE49-F238E27FC236}">
                <a16:creationId xmlns:a16="http://schemas.microsoft.com/office/drawing/2014/main" id="{646875DC-9C0A-6F4B-2DDB-6B0CFB951E99}"/>
              </a:ext>
            </a:extLst>
          </p:cNvPr>
          <p:cNvSpPr txBox="1"/>
          <p:nvPr/>
        </p:nvSpPr>
        <p:spPr>
          <a:xfrm>
            <a:off x="6749754" y="3729185"/>
            <a:ext cx="12380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p:txBody>
      </p:sp>
      <p:sp>
        <p:nvSpPr>
          <p:cNvPr id="111" name="object 42">
            <a:extLst>
              <a:ext uri="{FF2B5EF4-FFF2-40B4-BE49-F238E27FC236}">
                <a16:creationId xmlns:a16="http://schemas.microsoft.com/office/drawing/2014/main" id="{C4F63B9F-79BB-D60C-1862-AD40FD300571}"/>
              </a:ext>
            </a:extLst>
          </p:cNvPr>
          <p:cNvSpPr txBox="1"/>
          <p:nvPr/>
        </p:nvSpPr>
        <p:spPr>
          <a:xfrm>
            <a:off x="6747972" y="3260054"/>
            <a:ext cx="125469"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112" name="object 43">
            <a:extLst>
              <a:ext uri="{FF2B5EF4-FFF2-40B4-BE49-F238E27FC236}">
                <a16:creationId xmlns:a16="http://schemas.microsoft.com/office/drawing/2014/main" id="{01A67DC5-5FC0-E243-23F1-CEF44947C5D7}"/>
              </a:ext>
            </a:extLst>
          </p:cNvPr>
          <p:cNvSpPr txBox="1"/>
          <p:nvPr/>
        </p:nvSpPr>
        <p:spPr>
          <a:xfrm>
            <a:off x="6746881" y="3028959"/>
            <a:ext cx="77050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113" name="object 44">
            <a:extLst>
              <a:ext uri="{FF2B5EF4-FFF2-40B4-BE49-F238E27FC236}">
                <a16:creationId xmlns:a16="http://schemas.microsoft.com/office/drawing/2014/main" id="{9210E567-7423-25CC-DA8A-5CB127916195}"/>
              </a:ext>
            </a:extLst>
          </p:cNvPr>
          <p:cNvSpPr txBox="1"/>
          <p:nvPr/>
        </p:nvSpPr>
        <p:spPr>
          <a:xfrm>
            <a:off x="6757480" y="2803038"/>
            <a:ext cx="11545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70</a:t>
            </a:r>
            <a:endParaRPr sz="700">
              <a:latin typeface="Arial" panose="020B0604020202020204" pitchFamily="34" charset="0"/>
              <a:cs typeface="Arial" panose="020B0604020202020204" pitchFamily="34" charset="0"/>
            </a:endParaRPr>
          </a:p>
        </p:txBody>
      </p:sp>
      <p:sp>
        <p:nvSpPr>
          <p:cNvPr id="114" name="object 45">
            <a:extLst>
              <a:ext uri="{FF2B5EF4-FFF2-40B4-BE49-F238E27FC236}">
                <a16:creationId xmlns:a16="http://schemas.microsoft.com/office/drawing/2014/main" id="{70B0F68F-F769-B991-A90B-992F32D02AA0}"/>
              </a:ext>
            </a:extLst>
          </p:cNvPr>
          <p:cNvSpPr txBox="1"/>
          <p:nvPr/>
        </p:nvSpPr>
        <p:spPr>
          <a:xfrm>
            <a:off x="6744901" y="2560973"/>
            <a:ext cx="12880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115" name="object 46">
            <a:extLst>
              <a:ext uri="{FF2B5EF4-FFF2-40B4-BE49-F238E27FC236}">
                <a16:creationId xmlns:a16="http://schemas.microsoft.com/office/drawing/2014/main" id="{249C11BA-ED60-0128-321C-DAE670DCB737}"/>
              </a:ext>
            </a:extLst>
          </p:cNvPr>
          <p:cNvSpPr txBox="1"/>
          <p:nvPr/>
        </p:nvSpPr>
        <p:spPr>
          <a:xfrm>
            <a:off x="6746783" y="2335052"/>
            <a:ext cx="12680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116" name="object 47">
            <a:extLst>
              <a:ext uri="{FF2B5EF4-FFF2-40B4-BE49-F238E27FC236}">
                <a16:creationId xmlns:a16="http://schemas.microsoft.com/office/drawing/2014/main" id="{8365B8C4-315B-4531-41F7-699DE9A80564}"/>
              </a:ext>
            </a:extLst>
          </p:cNvPr>
          <p:cNvSpPr txBox="1"/>
          <p:nvPr/>
        </p:nvSpPr>
        <p:spPr>
          <a:xfrm>
            <a:off x="6710036" y="2092392"/>
            <a:ext cx="16351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p:txBody>
      </p:sp>
      <p:sp>
        <p:nvSpPr>
          <p:cNvPr id="117" name="object 48">
            <a:extLst>
              <a:ext uri="{FF2B5EF4-FFF2-40B4-BE49-F238E27FC236}">
                <a16:creationId xmlns:a16="http://schemas.microsoft.com/office/drawing/2014/main" id="{28F0CB03-22C8-0FF7-F90D-56574B3A413D}"/>
              </a:ext>
            </a:extLst>
          </p:cNvPr>
          <p:cNvSpPr txBox="1"/>
          <p:nvPr/>
        </p:nvSpPr>
        <p:spPr>
          <a:xfrm>
            <a:off x="6459129" y="2306092"/>
            <a:ext cx="169277" cy="1961125"/>
          </a:xfrm>
          <a:prstGeom prst="rect">
            <a:avLst/>
          </a:prstGeom>
        </p:spPr>
        <p:txBody>
          <a:bodyPr vert="vert270" wrap="square" lIns="0" tIns="6546" rIns="0" bIns="0" rtlCol="0">
            <a:spAutoFit/>
          </a:bodyPr>
          <a:lstStyle/>
          <a:p>
            <a:pPr marL="7701">
              <a:spcBef>
                <a:spcPts val="52"/>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1">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1">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grpSp>
        <p:nvGrpSpPr>
          <p:cNvPr id="118" name="object 49">
            <a:extLst>
              <a:ext uri="{FF2B5EF4-FFF2-40B4-BE49-F238E27FC236}">
                <a16:creationId xmlns:a16="http://schemas.microsoft.com/office/drawing/2014/main" id="{C6C62077-D399-9303-AD53-A8856552D824}"/>
              </a:ext>
            </a:extLst>
          </p:cNvPr>
          <p:cNvGrpSpPr/>
          <p:nvPr/>
        </p:nvGrpSpPr>
        <p:grpSpPr>
          <a:xfrm>
            <a:off x="7880070" y="2363578"/>
            <a:ext cx="429936" cy="64105"/>
            <a:chOff x="7870492" y="3618957"/>
            <a:chExt cx="818142" cy="121987"/>
          </a:xfrm>
        </p:grpSpPr>
        <p:sp>
          <p:nvSpPr>
            <p:cNvPr id="119" name="object 50">
              <a:extLst>
                <a:ext uri="{FF2B5EF4-FFF2-40B4-BE49-F238E27FC236}">
                  <a16:creationId xmlns:a16="http://schemas.microsoft.com/office/drawing/2014/main" id="{35BA0354-E5C2-D33E-A30A-125FCF0616FA}"/>
                </a:ext>
              </a:extLst>
            </p:cNvPr>
            <p:cNvSpPr/>
            <p:nvPr/>
          </p:nvSpPr>
          <p:spPr>
            <a:xfrm>
              <a:off x="7870492" y="3622833"/>
              <a:ext cx="118110" cy="118111"/>
            </a:xfrm>
            <a:custGeom>
              <a:avLst/>
              <a:gdLst/>
              <a:ahLst/>
              <a:cxnLst/>
              <a:rect l="l" t="t" r="r" b="b"/>
              <a:pathLst>
                <a:path w="118109" h="118110">
                  <a:moveTo>
                    <a:pt x="117797" y="0"/>
                  </a:moveTo>
                  <a:lnTo>
                    <a:pt x="0" y="0"/>
                  </a:lnTo>
                  <a:lnTo>
                    <a:pt x="0" y="117786"/>
                  </a:lnTo>
                  <a:lnTo>
                    <a:pt x="117797" y="117786"/>
                  </a:lnTo>
                  <a:lnTo>
                    <a:pt x="1177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1" name="object 52">
              <a:extLst>
                <a:ext uri="{FF2B5EF4-FFF2-40B4-BE49-F238E27FC236}">
                  <a16:creationId xmlns:a16="http://schemas.microsoft.com/office/drawing/2014/main" id="{9142C080-7EDE-CEC0-33C7-722C9C9DC13A}"/>
                </a:ext>
              </a:extLst>
            </p:cNvPr>
            <p:cNvSpPr/>
            <p:nvPr/>
          </p:nvSpPr>
          <p:spPr>
            <a:xfrm>
              <a:off x="8570524" y="3618957"/>
              <a:ext cx="118110" cy="118110"/>
            </a:xfrm>
            <a:custGeom>
              <a:avLst/>
              <a:gdLst/>
              <a:ahLst/>
              <a:cxnLst/>
              <a:rect l="l" t="t" r="r" b="b"/>
              <a:pathLst>
                <a:path w="118109" h="118110">
                  <a:moveTo>
                    <a:pt x="117797" y="0"/>
                  </a:moveTo>
                  <a:lnTo>
                    <a:pt x="0" y="0"/>
                  </a:lnTo>
                  <a:lnTo>
                    <a:pt x="0" y="117786"/>
                  </a:lnTo>
                  <a:lnTo>
                    <a:pt x="117797" y="117786"/>
                  </a:lnTo>
                  <a:lnTo>
                    <a:pt x="117797"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22" name="object 53">
            <a:extLst>
              <a:ext uri="{FF2B5EF4-FFF2-40B4-BE49-F238E27FC236}">
                <a16:creationId xmlns:a16="http://schemas.microsoft.com/office/drawing/2014/main" id="{F56DF565-E558-7771-9290-8CA8C48CEA02}"/>
              </a:ext>
            </a:extLst>
          </p:cNvPr>
          <p:cNvSpPr txBox="1"/>
          <p:nvPr/>
        </p:nvSpPr>
        <p:spPr>
          <a:xfrm>
            <a:off x="6817597" y="4499368"/>
            <a:ext cx="1971294" cy="508278"/>
          </a:xfrm>
          <a:prstGeom prst="rect">
            <a:avLst/>
          </a:prstGeom>
        </p:spPr>
        <p:txBody>
          <a:bodyPr vert="horz" wrap="square" lIns="0" tIns="102042" rIns="0" bIns="0" rtlCol="0">
            <a:spAutoFit/>
          </a:bodyPr>
          <a:lstStyle/>
          <a:p>
            <a:pPr marL="11113" algn="ctr">
              <a:spcBef>
                <a:spcPts val="803"/>
              </a:spcBef>
            </a:pPr>
            <a:r>
              <a:rPr sz="1050" b="1" dirty="0">
                <a:solidFill>
                  <a:srgbClr val="003867"/>
                </a:solidFill>
                <a:latin typeface="Arial" panose="020B0604020202020204" pitchFamily="34" charset="0"/>
                <a:cs typeface="Arial" panose="020B0604020202020204" pitchFamily="34" charset="0"/>
              </a:rPr>
              <a:t>Mejora NRS</a:t>
            </a:r>
            <a:r>
              <a:rPr sz="1050" b="1" dirty="0">
                <a:solidFill>
                  <a:srgbClr val="003867"/>
                </a:solidFill>
                <a:latin typeface="Symbol" pitchFamily="2" charset="2"/>
                <a:cs typeface="Arial" panose="020B0604020202020204" pitchFamily="34" charset="0"/>
              </a:rPr>
              <a:t></a:t>
            </a:r>
            <a:r>
              <a:rPr sz="1050" b="1" dirty="0">
                <a:solidFill>
                  <a:srgbClr val="003867"/>
                </a:solidFill>
                <a:latin typeface="Arial" panose="020B0604020202020204" pitchFamily="34" charset="0"/>
                <a:cs typeface="Arial" panose="020B0604020202020204" pitchFamily="34" charset="0"/>
              </a:rPr>
              <a:t>4 puntos</a:t>
            </a:r>
          </a:p>
          <a:p>
            <a:pPr marL="7701" algn="ctr">
              <a:spcBef>
                <a:spcPts val="658"/>
              </a:spcBef>
            </a:pPr>
            <a:r>
              <a:rPr sz="1000" dirty="0">
                <a:solidFill>
                  <a:srgbClr val="003867"/>
                </a:solidFill>
                <a:latin typeface="Arial" panose="020B0604020202020204" pitchFamily="34" charset="0"/>
                <a:cs typeface="Arial" panose="020B0604020202020204" pitchFamily="34" charset="0"/>
              </a:rPr>
              <a:t>n a S4 = 92; n a S16 = 81</a:t>
            </a:r>
          </a:p>
        </p:txBody>
      </p:sp>
      <p:sp>
        <p:nvSpPr>
          <p:cNvPr id="123" name="object 54">
            <a:extLst>
              <a:ext uri="{FF2B5EF4-FFF2-40B4-BE49-F238E27FC236}">
                <a16:creationId xmlns:a16="http://schemas.microsoft.com/office/drawing/2014/main" id="{D9EA2C4B-967E-DDD8-7CD2-34164DF6044D}"/>
              </a:ext>
            </a:extLst>
          </p:cNvPr>
          <p:cNvSpPr txBox="1"/>
          <p:nvPr/>
        </p:nvSpPr>
        <p:spPr>
          <a:xfrm>
            <a:off x="7958741" y="2316167"/>
            <a:ext cx="594840" cy="145887"/>
          </a:xfrm>
          <a:prstGeom prst="rect">
            <a:avLst/>
          </a:prstGeom>
        </p:spPr>
        <p:txBody>
          <a:bodyPr vert="horz" wrap="square" lIns="0" tIns="7316" rIns="0" bIns="0" rtlCol="0">
            <a:spAutoFit/>
          </a:bodyPr>
          <a:lstStyle/>
          <a:p>
            <a:pPr marL="7701">
              <a:spcBef>
                <a:spcPts val="58"/>
              </a:spcBef>
              <a:tabLst>
                <a:tab pos="394691" algn="l"/>
              </a:tabLst>
            </a:pPr>
            <a:r>
              <a:rPr sz="900" spc="-15">
                <a:solidFill>
                  <a:srgbClr val="003867"/>
                </a:solidFill>
                <a:latin typeface="Arial" panose="020B0604020202020204" pitchFamily="34" charset="0"/>
                <a:cs typeface="Arial" panose="020B0604020202020204" pitchFamily="34" charset="0"/>
              </a:rPr>
              <a:t>S4</a:t>
            </a:r>
            <a:r>
              <a:rPr sz="900">
                <a:solidFill>
                  <a:srgbClr val="003867"/>
                </a:solidFill>
                <a:latin typeface="Arial" panose="020B0604020202020204" pitchFamily="34" charset="0"/>
                <a:cs typeface="Arial" panose="020B0604020202020204" pitchFamily="34" charset="0"/>
              </a:rPr>
              <a:t>	</a:t>
            </a:r>
            <a:r>
              <a:rPr sz="900" spc="-15">
                <a:solidFill>
                  <a:srgbClr val="003867"/>
                </a:solidFill>
                <a:latin typeface="Arial" panose="020B0604020202020204" pitchFamily="34" charset="0"/>
                <a:cs typeface="Arial" panose="020B0604020202020204" pitchFamily="34" charset="0"/>
              </a:rPr>
              <a:t>S16</a:t>
            </a:r>
            <a:endParaRPr sz="900">
              <a:solidFill>
                <a:srgbClr val="003867"/>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D3D8CFD4-E00B-FF4B-8CCA-317D066DFC04}"/>
              </a:ext>
            </a:extLst>
          </p:cNvPr>
          <p:cNvSpPr txBox="1"/>
          <p:nvPr/>
        </p:nvSpPr>
        <p:spPr>
          <a:xfrm>
            <a:off x="1454657" y="5722973"/>
            <a:ext cx="8651368" cy="954107"/>
          </a:xfrm>
          <a:prstGeom prst="rect">
            <a:avLst/>
          </a:prstGeom>
          <a:noFill/>
        </p:spPr>
        <p:txBody>
          <a:bodyPr wrap="square" rtlCol="0">
            <a:spAutoFit/>
          </a:bodyPr>
          <a:lstStyle/>
          <a:p>
            <a:r>
              <a:rPr lang="es-ES" sz="700" dirty="0">
                <a:solidFill>
                  <a:srgbClr val="646464"/>
                </a:solidFill>
              </a:rPr>
              <a:t>*=p&lt;0,0001 frente al valor inicial.</a:t>
            </a:r>
            <a:r>
              <a:rPr lang="es-ES" sz="700" baseline="30000" dirty="0">
                <a:solidFill>
                  <a:srgbClr val="646464"/>
                </a:solidFill>
              </a:rPr>
              <a:t> $</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r>
              <a:rPr lang="es-ES" sz="700" dirty="0">
                <a:solidFill>
                  <a:srgbClr val="646464"/>
                </a:solidFill>
              </a:rPr>
              <a:t> ; </a:t>
            </a:r>
            <a:r>
              <a:rPr lang="es-ES" sz="700" baseline="30000" dirty="0">
                <a:solidFill>
                  <a:srgbClr val="646464"/>
                </a:solidFill>
              </a:rPr>
              <a:t>&amp;</a:t>
            </a:r>
            <a:r>
              <a:rPr lang="es-ES" sz="700" dirty="0">
                <a:solidFill>
                  <a:srgbClr val="646464"/>
                </a:solidFill>
              </a:rPr>
              <a:t>Resultados más favorables que los reportados en FT por estudio Advocate-1 y 2 (54,3 y 42,1%).</a:t>
            </a:r>
            <a:r>
              <a:rPr lang="es-ES" sz="700" baseline="30000" dirty="0">
                <a:solidFill>
                  <a:srgbClr val="646464"/>
                </a:solidFill>
              </a:rPr>
              <a:t>3</a:t>
            </a: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CFB</a:t>
            </a:r>
            <a:r>
              <a:rPr lang="es-ES" sz="700" dirty="0">
                <a:solidFill>
                  <a:srgbClr val="646464"/>
                </a:solidFill>
              </a:rPr>
              <a:t>: cambio respecto al valor basal; </a:t>
            </a:r>
            <a:r>
              <a:rPr lang="es-ES" sz="700" b="1" dirty="0">
                <a:solidFill>
                  <a:srgbClr val="646464"/>
                </a:solidFill>
              </a:rPr>
              <a:t>CI</a:t>
            </a:r>
            <a:r>
              <a:rPr lang="es-ES" sz="700" dirty="0">
                <a:solidFill>
                  <a:srgbClr val="646464"/>
                </a:solidFill>
              </a:rPr>
              <a:t>: intervalo de confianza; </a:t>
            </a:r>
            <a:r>
              <a:rPr lang="es-ES" sz="700" b="1" dirty="0">
                <a:solidFill>
                  <a:srgbClr val="646464"/>
                </a:solidFill>
              </a:rPr>
              <a:t>LEB</a:t>
            </a:r>
            <a:r>
              <a:rPr lang="es-ES" sz="700" dirty="0">
                <a:solidFill>
                  <a:srgbClr val="646464"/>
                </a:solidFill>
              </a:rPr>
              <a:t>: lebrikizumab; </a:t>
            </a:r>
            <a:r>
              <a:rPr lang="es-ES" sz="700" b="1" dirty="0">
                <a:solidFill>
                  <a:srgbClr val="646464"/>
                </a:solidFill>
              </a:rPr>
              <a:t>NRS</a:t>
            </a:r>
            <a:r>
              <a:rPr lang="es-ES" sz="700" dirty="0">
                <a:solidFill>
                  <a:srgbClr val="646464"/>
                </a:solidFill>
              </a:rPr>
              <a:t>: Escala de valoración numérica.</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 </a:t>
            </a:r>
            <a:r>
              <a:rPr lang="es-ES" sz="700" b="1" dirty="0">
                <a:solidFill>
                  <a:srgbClr val="646464"/>
                </a:solidFill>
              </a:rPr>
              <a:t>3</a:t>
            </a:r>
            <a:r>
              <a:rPr lang="es-ES" sz="700" dirty="0">
                <a:solidFill>
                  <a:srgbClr val="646464"/>
                </a:solidFill>
              </a:rPr>
              <a:t>. Ficha técnica de EBGLYSS® (</a:t>
            </a:r>
            <a:r>
              <a:rPr lang="es-ES" sz="700" dirty="0" err="1">
                <a:solidFill>
                  <a:srgbClr val="646464"/>
                </a:solidFill>
              </a:rPr>
              <a:t>lebrikizumab</a:t>
            </a:r>
            <a:r>
              <a:rPr lang="es-ES" sz="700" dirty="0">
                <a:solidFill>
                  <a:srgbClr val="646464"/>
                </a:solidFill>
              </a:rPr>
              <a:t>). Disponible en: https://cima.aemps.es/cima/dochtml/ft/1231765007/ FT_1231765007.html. Último acceso: enero 2026</a:t>
            </a:r>
          </a:p>
        </p:txBody>
      </p:sp>
      <p:sp>
        <p:nvSpPr>
          <p:cNvPr id="56" name="CuadroTexto 55">
            <a:extLst>
              <a:ext uri="{FF2B5EF4-FFF2-40B4-BE49-F238E27FC236}">
                <a16:creationId xmlns:a16="http://schemas.microsoft.com/office/drawing/2014/main" id="{2317469D-5D29-4A48-F53C-1A5E56F49626}"/>
              </a:ext>
            </a:extLst>
          </p:cNvPr>
          <p:cNvSpPr txBox="1"/>
          <p:nvPr/>
        </p:nvSpPr>
        <p:spPr>
          <a:xfrm>
            <a:off x="7090741" y="3094274"/>
            <a:ext cx="537912" cy="276999"/>
          </a:xfrm>
          <a:prstGeom prst="rect">
            <a:avLst/>
          </a:prstGeom>
          <a:noFill/>
        </p:spPr>
        <p:txBody>
          <a:bodyPr wrap="square">
            <a:spAutoFit/>
          </a:bodyPr>
          <a:lstStyle/>
          <a:p>
            <a:pPr marR="0" lvl="0" indent="0" algn="ctr" defTabSz="914400" rtl="0" eaLnBrk="1" fontAlgn="auto" latinLnBrk="0" hangingPunct="1">
              <a:lnSpc>
                <a:spcPct val="100000"/>
              </a:lnSpc>
              <a:spcBef>
                <a:spcPts val="67"/>
              </a:spcBef>
              <a:spcAft>
                <a:spcPts val="0"/>
              </a:spcAft>
              <a:buClrTx/>
              <a:buSzTx/>
              <a:buFontTx/>
              <a:buNone/>
              <a:tabLst/>
              <a:defRPr/>
            </a:pPr>
            <a:r>
              <a:rPr kumimoji="0" lang="es-ES" sz="1200" b="1" i="0" u="none" strike="noStrike" kern="1200" cap="none" spc="-12" normalizeH="0" baseline="0" noProof="0">
                <a:ln>
                  <a:noFill/>
                </a:ln>
                <a:solidFill>
                  <a:srgbClr val="003867"/>
                </a:solidFill>
                <a:effectLst/>
                <a:uLnTx/>
                <a:uFillTx/>
                <a:latin typeface="Arial" panose="020B0604020202020204" pitchFamily="34" charset="0"/>
                <a:ea typeface="+mn-ea"/>
                <a:cs typeface="Arial" panose="020B0604020202020204" pitchFamily="34" charset="0"/>
              </a:rPr>
              <a:t>48,9</a:t>
            </a:r>
            <a:endParaRPr kumimoji="0" lang="es-ES" sz="1200" b="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sp>
        <p:nvSpPr>
          <p:cNvPr id="57" name="object 42">
            <a:extLst>
              <a:ext uri="{FF2B5EF4-FFF2-40B4-BE49-F238E27FC236}">
                <a16:creationId xmlns:a16="http://schemas.microsoft.com/office/drawing/2014/main" id="{0652CFBA-58F0-06AE-FB10-50CAEAC24B1D}"/>
              </a:ext>
            </a:extLst>
          </p:cNvPr>
          <p:cNvSpPr txBox="1"/>
          <p:nvPr/>
        </p:nvSpPr>
        <p:spPr>
          <a:xfrm>
            <a:off x="6749594" y="3495142"/>
            <a:ext cx="125469" cy="118220"/>
          </a:xfrm>
          <a:prstGeom prst="rect">
            <a:avLst/>
          </a:prstGeom>
        </p:spPr>
        <p:txBody>
          <a:bodyPr vert="horz" wrap="square" lIns="0" tIns="10397" rIns="0" bIns="0" rtlCol="0">
            <a:spAutoFit/>
          </a:bodyPr>
          <a:lstStyle/>
          <a:p>
            <a:pPr marL="7701">
              <a:spcBef>
                <a:spcPts val="719"/>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63" name="object 15">
            <a:extLst>
              <a:ext uri="{FF2B5EF4-FFF2-40B4-BE49-F238E27FC236}">
                <a16:creationId xmlns:a16="http://schemas.microsoft.com/office/drawing/2014/main" id="{917842D3-2EC8-A6C7-5778-EDB139B5D79E}"/>
              </a:ext>
            </a:extLst>
          </p:cNvPr>
          <p:cNvSpPr txBox="1"/>
          <p:nvPr/>
        </p:nvSpPr>
        <p:spPr>
          <a:xfrm>
            <a:off x="9220133" y="3716244"/>
            <a:ext cx="1907734" cy="928409"/>
          </a:xfrm>
          <a:prstGeom prst="rect">
            <a:avLst/>
          </a:prstGeom>
        </p:spPr>
        <p:txBody>
          <a:bodyPr vert="horz" wrap="square" lIns="0" tIns="7316" rIns="0" bIns="0" rtlCol="0">
            <a:spAutoFit/>
          </a:bodyPr>
          <a:lstStyle/>
          <a:p>
            <a:pPr marL="23104" marR="18483" algn="ctr">
              <a:lnSpc>
                <a:spcPct val="101000"/>
              </a:lnSpc>
              <a:spcBef>
                <a:spcPts val="58"/>
              </a:spcBef>
            </a:pPr>
            <a:r>
              <a:rPr sz="1200" b="1" dirty="0">
                <a:solidFill>
                  <a:srgbClr val="22346A"/>
                </a:solidFill>
                <a:latin typeface="Arial" panose="020B0604020202020204" pitchFamily="34" charset="0"/>
                <a:cs typeface="Arial" panose="020B0604020202020204" pitchFamily="34" charset="0"/>
              </a:rPr>
              <a:t>de</a:t>
            </a:r>
            <a:r>
              <a:rPr sz="1200" b="1" spc="3"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los</a:t>
            </a:r>
            <a:r>
              <a:rPr sz="1200" b="1" spc="9"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pacientes</a:t>
            </a:r>
            <a:r>
              <a:rPr sz="1200" b="1" spc="9" dirty="0">
                <a:solidFill>
                  <a:srgbClr val="22346A"/>
                </a:solidFill>
                <a:latin typeface="Arial" panose="020B0604020202020204" pitchFamily="34" charset="0"/>
                <a:cs typeface="Arial" panose="020B0604020202020204" pitchFamily="34" charset="0"/>
              </a:rPr>
              <a:t> </a:t>
            </a:r>
            <a:r>
              <a:rPr sz="1200" b="1" spc="-6" dirty="0" err="1">
                <a:solidFill>
                  <a:srgbClr val="22346A"/>
                </a:solidFill>
                <a:latin typeface="Arial" panose="020B0604020202020204" pitchFamily="34" charset="0"/>
                <a:cs typeface="Arial" panose="020B0604020202020204" pitchFamily="34" charset="0"/>
              </a:rPr>
              <a:t>mostró</a:t>
            </a:r>
            <a:r>
              <a:rPr sz="1200" b="1" spc="-6"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una</a:t>
            </a:r>
            <a:r>
              <a:rPr sz="1200" b="1" spc="-24"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mejora</a:t>
            </a:r>
            <a:r>
              <a:rPr sz="1200" b="1" spc="-21" dirty="0">
                <a:solidFill>
                  <a:srgbClr val="22346A"/>
                </a:solidFill>
                <a:latin typeface="Arial" panose="020B0604020202020204" pitchFamily="34" charset="0"/>
                <a:cs typeface="Arial" panose="020B0604020202020204" pitchFamily="34" charset="0"/>
              </a:rPr>
              <a:t> </a:t>
            </a:r>
            <a:r>
              <a:rPr sz="1200" spc="-27" dirty="0">
                <a:solidFill>
                  <a:srgbClr val="22346A"/>
                </a:solidFill>
                <a:latin typeface="Symbol" pitchFamily="2" charset="2"/>
                <a:cs typeface="Arial" panose="020B0604020202020204" pitchFamily="34" charset="0"/>
              </a:rPr>
              <a:t></a:t>
            </a:r>
            <a:r>
              <a:rPr sz="1200" b="1" spc="-27" dirty="0">
                <a:solidFill>
                  <a:srgbClr val="22346A"/>
                </a:solidFill>
                <a:latin typeface="Arial" panose="020B0604020202020204" pitchFamily="34" charset="0"/>
                <a:cs typeface="Arial" panose="020B0604020202020204" pitchFamily="34" charset="0"/>
              </a:rPr>
              <a:t>4</a:t>
            </a:r>
            <a:r>
              <a:rPr sz="1200" b="1" spc="-21"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puntos </a:t>
            </a:r>
            <a:r>
              <a:rPr sz="1200" b="1" dirty="0">
                <a:solidFill>
                  <a:srgbClr val="22346A"/>
                </a:solidFill>
                <a:latin typeface="Arial" panose="020B0604020202020204" pitchFamily="34" charset="0"/>
                <a:cs typeface="Arial" panose="020B0604020202020204" pitchFamily="34" charset="0"/>
              </a:rPr>
              <a:t>con</a:t>
            </a:r>
            <a:r>
              <a:rPr sz="1200" b="1" spc="-3"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respecto</a:t>
            </a:r>
            <a:r>
              <a:rPr sz="1200" b="1" spc="3"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al</a:t>
            </a:r>
            <a:r>
              <a:rPr sz="1200" b="1" spc="-36"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valor </a:t>
            </a:r>
            <a:r>
              <a:rPr sz="1200" b="1" dirty="0" err="1">
                <a:solidFill>
                  <a:srgbClr val="22346A"/>
                </a:solidFill>
                <a:latin typeface="Arial" panose="020B0604020202020204" pitchFamily="34" charset="0"/>
                <a:cs typeface="Arial" panose="020B0604020202020204" pitchFamily="34" charset="0"/>
              </a:rPr>
              <a:t>inicial</a:t>
            </a:r>
            <a:r>
              <a:rPr sz="1200" b="1" spc="6"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en</a:t>
            </a:r>
            <a:r>
              <a:rPr sz="1200" b="1" spc="12"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la</a:t>
            </a:r>
            <a:r>
              <a:rPr sz="1200" b="1" spc="12"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escala</a:t>
            </a:r>
            <a:r>
              <a:rPr sz="1200" b="1" spc="12" dirty="0">
                <a:solidFill>
                  <a:srgbClr val="22346A"/>
                </a:solidFill>
                <a:latin typeface="Arial" panose="020B0604020202020204" pitchFamily="34" charset="0"/>
                <a:cs typeface="Arial" panose="020B0604020202020204" pitchFamily="34" charset="0"/>
              </a:rPr>
              <a:t> </a:t>
            </a:r>
            <a:r>
              <a:rPr sz="1200" b="1" spc="-15" dirty="0">
                <a:solidFill>
                  <a:srgbClr val="22346A"/>
                </a:solidFill>
                <a:latin typeface="Arial" panose="020B0604020202020204" pitchFamily="34" charset="0"/>
                <a:cs typeface="Arial" panose="020B0604020202020204" pitchFamily="34" charset="0"/>
              </a:rPr>
              <a:t>del </a:t>
            </a:r>
            <a:r>
              <a:rPr sz="1200" b="1" dirty="0" err="1">
                <a:solidFill>
                  <a:srgbClr val="22346A"/>
                </a:solidFill>
                <a:latin typeface="Arial" panose="020B0604020202020204" pitchFamily="34" charset="0"/>
                <a:cs typeface="Arial" panose="020B0604020202020204" pitchFamily="34" charset="0"/>
              </a:rPr>
              <a:t>picor</a:t>
            </a:r>
            <a:r>
              <a:rPr sz="1200" b="1" spc="-39"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a</a:t>
            </a:r>
            <a:r>
              <a:rPr sz="1200" b="1" spc="9"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la</a:t>
            </a:r>
            <a:r>
              <a:rPr sz="1200" b="1" spc="9"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semana</a:t>
            </a:r>
            <a:r>
              <a:rPr sz="1200" b="1" spc="9"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16</a:t>
            </a:r>
            <a:r>
              <a:rPr lang="es-ES" sz="1100" b="1" baseline="30000" dirty="0">
                <a:solidFill>
                  <a:srgbClr val="22346A"/>
                </a:solidFill>
                <a:latin typeface="Arial" panose="020B0604020202020204" pitchFamily="34" charset="0"/>
                <a:cs typeface="Arial" panose="020B0604020202020204" pitchFamily="34" charset="0"/>
              </a:rPr>
              <a:t> $#&amp;</a:t>
            </a:r>
            <a:r>
              <a:rPr sz="1100" b="1" spc="-9" baseline="30651" dirty="0">
                <a:solidFill>
                  <a:srgbClr val="22346A"/>
                </a:solidFill>
                <a:latin typeface="Arial" panose="020B0604020202020204" pitchFamily="34" charset="0"/>
                <a:cs typeface="Arial" panose="020B0604020202020204" pitchFamily="34" charset="0"/>
              </a:rPr>
              <a:t>1</a:t>
            </a:r>
            <a:endParaRPr sz="1100" baseline="30651" dirty="0">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AF133573-DA23-DC3A-D97B-23A84369A0B6}"/>
              </a:ext>
            </a:extLst>
          </p:cNvPr>
          <p:cNvGrpSpPr/>
          <p:nvPr/>
        </p:nvGrpSpPr>
        <p:grpSpPr>
          <a:xfrm>
            <a:off x="4036664" y="1901093"/>
            <a:ext cx="2045559" cy="1801223"/>
            <a:chOff x="1602869" y="1541033"/>
            <a:chExt cx="1660992" cy="1462591"/>
          </a:xfrm>
        </p:grpSpPr>
        <p:graphicFrame>
          <p:nvGraphicFramePr>
            <p:cNvPr id="6" name="Gráfico 5">
              <a:extLst>
                <a:ext uri="{FF2B5EF4-FFF2-40B4-BE49-F238E27FC236}">
                  <a16:creationId xmlns:a16="http://schemas.microsoft.com/office/drawing/2014/main" id="{66C9F4A8-764F-20B0-9626-8637A346E7AB}"/>
                </a:ext>
              </a:extLst>
            </p:cNvPr>
            <p:cNvGraphicFramePr/>
            <p:nvPr>
              <p:extLst>
                <p:ext uri="{D42A27DB-BD31-4B8C-83A1-F6EECF244321}">
                  <p14:modId xmlns:p14="http://schemas.microsoft.com/office/powerpoint/2010/main" val="3883508227"/>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7" name="Elipse 6">
              <a:extLst>
                <a:ext uri="{FF2B5EF4-FFF2-40B4-BE49-F238E27FC236}">
                  <a16:creationId xmlns:a16="http://schemas.microsoft.com/office/drawing/2014/main" id="{D09E3F26-6893-1DDF-BEEE-7E3D9AADE506}"/>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object 26">
              <a:extLst>
                <a:ext uri="{FF2B5EF4-FFF2-40B4-BE49-F238E27FC236}">
                  <a16:creationId xmlns:a16="http://schemas.microsoft.com/office/drawing/2014/main" id="{E5D175D3-56D9-86E2-2069-AC9EAC26913D}"/>
                </a:ext>
              </a:extLst>
            </p:cNvPr>
            <p:cNvSpPr txBox="1"/>
            <p:nvPr/>
          </p:nvSpPr>
          <p:spPr>
            <a:xfrm>
              <a:off x="2042114"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52,5</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54" name="Grupo 53">
            <a:extLst>
              <a:ext uri="{FF2B5EF4-FFF2-40B4-BE49-F238E27FC236}">
                <a16:creationId xmlns:a16="http://schemas.microsoft.com/office/drawing/2014/main" id="{F9786C02-964E-FA1C-9F03-2A0D54A669C8}"/>
              </a:ext>
            </a:extLst>
          </p:cNvPr>
          <p:cNvGrpSpPr/>
          <p:nvPr/>
        </p:nvGrpSpPr>
        <p:grpSpPr>
          <a:xfrm>
            <a:off x="9209435" y="1901093"/>
            <a:ext cx="2045559" cy="1801223"/>
            <a:chOff x="1602869" y="1541033"/>
            <a:chExt cx="1660992" cy="1462591"/>
          </a:xfrm>
        </p:grpSpPr>
        <p:graphicFrame>
          <p:nvGraphicFramePr>
            <p:cNvPr id="55" name="Gráfico 54">
              <a:extLst>
                <a:ext uri="{FF2B5EF4-FFF2-40B4-BE49-F238E27FC236}">
                  <a16:creationId xmlns:a16="http://schemas.microsoft.com/office/drawing/2014/main" id="{47680F5F-34EF-F028-4F12-4249CD5B0275}"/>
                </a:ext>
              </a:extLst>
            </p:cNvPr>
            <p:cNvGraphicFramePr/>
            <p:nvPr>
              <p:extLst>
                <p:ext uri="{D42A27DB-BD31-4B8C-83A1-F6EECF244321}">
                  <p14:modId xmlns:p14="http://schemas.microsoft.com/office/powerpoint/2010/main" val="1248289330"/>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B2CC3B20-F7B6-A089-4D23-29E8358B85FF}"/>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object 26">
              <a:extLst>
                <a:ext uri="{FF2B5EF4-FFF2-40B4-BE49-F238E27FC236}">
                  <a16:creationId xmlns:a16="http://schemas.microsoft.com/office/drawing/2014/main" id="{5569B73F-00FA-A461-CCEF-A5108E2C2F2F}"/>
                </a:ext>
              </a:extLst>
            </p:cNvPr>
            <p:cNvSpPr txBox="1"/>
            <p:nvPr/>
          </p:nvSpPr>
          <p:spPr>
            <a:xfrm>
              <a:off x="2042114"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60,5</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3180206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D530-1D10-85F2-58DA-0B19F169AD4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7C4A667-8C2E-347C-9CB5-ACD90A3A0BE1}"/>
              </a:ext>
            </a:extLst>
          </p:cNvPr>
          <p:cNvSpPr>
            <a:spLocks noGrp="1"/>
          </p:cNvSpPr>
          <p:nvPr>
            <p:ph type="title"/>
          </p:nvPr>
        </p:nvSpPr>
        <p:spPr>
          <a:xfrm>
            <a:off x="541058" y="180535"/>
            <a:ext cx="10710038"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4" name="CuadroTexto 3">
            <a:extLst>
              <a:ext uri="{FF2B5EF4-FFF2-40B4-BE49-F238E27FC236}">
                <a16:creationId xmlns:a16="http://schemas.microsoft.com/office/drawing/2014/main" id="{94BC8EAB-1F37-04B5-CAAF-A1593620E793}"/>
              </a:ext>
            </a:extLst>
          </p:cNvPr>
          <p:cNvSpPr txBox="1"/>
          <p:nvPr/>
        </p:nvSpPr>
        <p:spPr>
          <a:xfrm>
            <a:off x="1452281" y="5720306"/>
            <a:ext cx="9126071" cy="946125"/>
          </a:xfrm>
          <a:prstGeom prst="rect">
            <a:avLst/>
          </a:prstGeom>
          <a:noFill/>
        </p:spPr>
        <p:txBody>
          <a:bodyPr wrap="square" rtlCol="0">
            <a:spAutoFit/>
          </a:bodyPr>
          <a:lstStyle/>
          <a:p>
            <a:r>
              <a:rPr lang="es-ES" sz="700" dirty="0">
                <a:solidFill>
                  <a:srgbClr val="646464"/>
                </a:solidFill>
              </a:rPr>
              <a:t>*=p&lt;0,0001 frente al valor inicial. </a:t>
            </a:r>
            <a:r>
              <a:rPr lang="es-ES" sz="700" baseline="30000" dirty="0">
                <a:solidFill>
                  <a:srgbClr val="646464"/>
                </a:solidFill>
              </a:rPr>
              <a:t>$</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endParaRPr lang="es-ES" sz="700"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CFB</a:t>
            </a:r>
            <a:r>
              <a:rPr lang="es-ES" sz="700" dirty="0">
                <a:solidFill>
                  <a:srgbClr val="646464"/>
                </a:solidFill>
              </a:rPr>
              <a:t>: cambio respecto al valor basal; </a:t>
            </a:r>
            <a:r>
              <a:rPr lang="es-ES" sz="700" b="1" dirty="0">
                <a:solidFill>
                  <a:srgbClr val="646464"/>
                </a:solidFill>
              </a:rPr>
              <a:t>CI</a:t>
            </a:r>
            <a:r>
              <a:rPr lang="es-ES" sz="700" dirty="0">
                <a:solidFill>
                  <a:srgbClr val="646464"/>
                </a:solidFill>
              </a:rPr>
              <a:t>: intervalo de confianza; </a:t>
            </a:r>
            <a:r>
              <a:rPr lang="es-ES" sz="700" b="1" dirty="0">
                <a:solidFill>
                  <a:srgbClr val="646464"/>
                </a:solidFill>
              </a:rPr>
              <a:t>EASI</a:t>
            </a:r>
            <a:r>
              <a:rPr lang="es-ES" sz="700" dirty="0">
                <a:solidFill>
                  <a:srgbClr val="646464"/>
                </a:solidFill>
              </a:rPr>
              <a:t>: índice de área y severidad del eccema; </a:t>
            </a:r>
            <a:r>
              <a:rPr lang="es-ES" sz="700" b="1" dirty="0">
                <a:solidFill>
                  <a:srgbClr val="646464"/>
                </a:solidFill>
              </a:rPr>
              <a:t>IGA</a:t>
            </a:r>
            <a:r>
              <a:rPr lang="es-ES" sz="700" dirty="0">
                <a:solidFill>
                  <a:srgbClr val="646464"/>
                </a:solidFill>
              </a:rPr>
              <a:t>: evaluación global del investigador; </a:t>
            </a:r>
            <a:r>
              <a:rPr lang="es-ES" sz="700" b="1" dirty="0">
                <a:solidFill>
                  <a:srgbClr val="646464"/>
                </a:solidFill>
              </a:rPr>
              <a:t>LEB</a:t>
            </a:r>
            <a:r>
              <a:rPr lang="es-ES" sz="700" dirty="0">
                <a:solidFill>
                  <a:srgbClr val="646464"/>
                </a:solidFill>
              </a:rPr>
              <a:t>: lebrikizumab</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1E517FC6-8627-44EA-0A42-78EFDA2A16B4}"/>
              </a:ext>
            </a:extLst>
          </p:cNvPr>
          <p:cNvSpPr/>
          <p:nvPr/>
        </p:nvSpPr>
        <p:spPr>
          <a:xfrm>
            <a:off x="493345" y="1264560"/>
            <a:ext cx="11205310" cy="432888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71709428-E1C6-9760-9B7F-1EF89CEE0761}"/>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Resultados</a:t>
            </a:r>
          </a:p>
        </p:txBody>
      </p:sp>
      <p:sp>
        <p:nvSpPr>
          <p:cNvPr id="6" name="Rectángulo redondeado 5">
            <a:extLst>
              <a:ext uri="{FF2B5EF4-FFF2-40B4-BE49-F238E27FC236}">
                <a16:creationId xmlns:a16="http://schemas.microsoft.com/office/drawing/2014/main" id="{6951DA8E-5D2D-7C48-C658-78BED43AE49A}"/>
              </a:ext>
            </a:extLst>
          </p:cNvPr>
          <p:cNvSpPr/>
          <p:nvPr/>
        </p:nvSpPr>
        <p:spPr>
          <a:xfrm>
            <a:off x="647967" y="1867894"/>
            <a:ext cx="3263337" cy="3310231"/>
          </a:xfrm>
          <a:prstGeom prst="roundRect">
            <a:avLst>
              <a:gd name="adj" fmla="val 3646"/>
            </a:avLst>
          </a:prstGeom>
          <a:solidFill>
            <a:srgbClr val="DDF5DE">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C03DAC44-037D-83C9-83A2-726660766693}"/>
              </a:ext>
            </a:extLst>
          </p:cNvPr>
          <p:cNvSpPr/>
          <p:nvPr/>
        </p:nvSpPr>
        <p:spPr>
          <a:xfrm>
            <a:off x="4021367" y="1859141"/>
            <a:ext cx="1738076" cy="3310231"/>
          </a:xfrm>
          <a:prstGeom prst="roundRect">
            <a:avLst>
              <a:gd name="adj" fmla="val 9693"/>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a:extLst>
              <a:ext uri="{FF2B5EF4-FFF2-40B4-BE49-F238E27FC236}">
                <a16:creationId xmlns:a16="http://schemas.microsoft.com/office/drawing/2014/main" id="{D4A53A0D-24FC-C16E-6435-B8A1C8F0A999}"/>
              </a:ext>
            </a:extLst>
          </p:cNvPr>
          <p:cNvSpPr/>
          <p:nvPr/>
        </p:nvSpPr>
        <p:spPr>
          <a:xfrm>
            <a:off x="6026284" y="1859141"/>
            <a:ext cx="2735716" cy="3310231"/>
          </a:xfrm>
          <a:prstGeom prst="roundRect">
            <a:avLst>
              <a:gd name="adj" fmla="val 3646"/>
            </a:avLst>
          </a:prstGeom>
          <a:solidFill>
            <a:srgbClr val="DDF5DE">
              <a:alpha val="2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redondeado 15">
            <a:extLst>
              <a:ext uri="{FF2B5EF4-FFF2-40B4-BE49-F238E27FC236}">
                <a16:creationId xmlns:a16="http://schemas.microsoft.com/office/drawing/2014/main" id="{8D7A3A27-E436-221D-3572-B1F1912BF3D0}"/>
              </a:ext>
            </a:extLst>
          </p:cNvPr>
          <p:cNvSpPr/>
          <p:nvPr/>
        </p:nvSpPr>
        <p:spPr>
          <a:xfrm>
            <a:off x="8861736" y="1850388"/>
            <a:ext cx="2521214" cy="3310231"/>
          </a:xfrm>
          <a:prstGeom prst="roundRect">
            <a:avLst>
              <a:gd name="adj" fmla="val 6147"/>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object 3">
            <a:extLst>
              <a:ext uri="{FF2B5EF4-FFF2-40B4-BE49-F238E27FC236}">
                <a16:creationId xmlns:a16="http://schemas.microsoft.com/office/drawing/2014/main" id="{8B1C156B-93F5-8FAE-5B2F-91A8038710AE}"/>
              </a:ext>
            </a:extLst>
          </p:cNvPr>
          <p:cNvSpPr txBox="1"/>
          <p:nvPr/>
        </p:nvSpPr>
        <p:spPr>
          <a:xfrm>
            <a:off x="670756" y="530560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18" name="object 15">
            <a:extLst>
              <a:ext uri="{FF2B5EF4-FFF2-40B4-BE49-F238E27FC236}">
                <a16:creationId xmlns:a16="http://schemas.microsoft.com/office/drawing/2014/main" id="{239CD04C-990C-3CC2-405B-DA7F5AC9EAF0}"/>
              </a:ext>
            </a:extLst>
          </p:cNvPr>
          <p:cNvSpPr txBox="1"/>
          <p:nvPr/>
        </p:nvSpPr>
        <p:spPr>
          <a:xfrm>
            <a:off x="4222877" y="3812299"/>
            <a:ext cx="1298740" cy="555358"/>
          </a:xfrm>
          <a:prstGeom prst="rect">
            <a:avLst/>
          </a:prstGeom>
        </p:spPr>
        <p:txBody>
          <a:bodyPr vert="horz" wrap="square" lIns="0" tIns="7316" rIns="0" bIns="0" rtlCol="0">
            <a:spAutoFit/>
          </a:bodyPr>
          <a:lstStyle/>
          <a:p>
            <a:pPr marL="23104" marR="18483" indent="-385" algn="ctr">
              <a:lnSpc>
                <a:spcPct val="101000"/>
              </a:lnSpc>
              <a:spcBef>
                <a:spcPts val="58"/>
              </a:spcBef>
            </a:pPr>
            <a:r>
              <a:rPr sz="1200" b="1" dirty="0">
                <a:solidFill>
                  <a:srgbClr val="22346A"/>
                </a:solidFill>
                <a:latin typeface="Arial" panose="020B0604020202020204" pitchFamily="34" charset="0"/>
                <a:cs typeface="Arial" panose="020B0604020202020204" pitchFamily="34" charset="0"/>
              </a:rPr>
              <a:t>de</a:t>
            </a:r>
            <a:r>
              <a:rPr sz="1200" b="1" spc="-18"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reducción</a:t>
            </a:r>
            <a:r>
              <a:rPr sz="1200" b="1" spc="-15" dirty="0">
                <a:solidFill>
                  <a:srgbClr val="22346A"/>
                </a:solidFill>
                <a:latin typeface="Arial" panose="020B0604020202020204" pitchFamily="34" charset="0"/>
                <a:cs typeface="Arial" panose="020B0604020202020204" pitchFamily="34" charset="0"/>
              </a:rPr>
              <a:t> </a:t>
            </a:r>
            <a:br>
              <a:rPr lang="es-ES" sz="1200" b="1" spc="-15" dirty="0">
                <a:solidFill>
                  <a:srgbClr val="22346A"/>
                </a:solidFill>
                <a:latin typeface="Arial" panose="020B0604020202020204" pitchFamily="34" charset="0"/>
                <a:cs typeface="Arial" panose="020B0604020202020204" pitchFamily="34" charset="0"/>
              </a:rPr>
            </a:br>
            <a:r>
              <a:rPr sz="1200" b="1" spc="-15" dirty="0" err="1">
                <a:solidFill>
                  <a:srgbClr val="22346A"/>
                </a:solidFill>
                <a:latin typeface="Arial" panose="020B0604020202020204" pitchFamily="34" charset="0"/>
                <a:cs typeface="Arial" panose="020B0604020202020204" pitchFamily="34" charset="0"/>
              </a:rPr>
              <a:t>en</a:t>
            </a:r>
            <a:r>
              <a:rPr sz="1200" b="1" spc="-15"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el</a:t>
            </a:r>
            <a:r>
              <a:rPr sz="1200" b="1" spc="12" dirty="0">
                <a:solidFill>
                  <a:srgbClr val="22346A"/>
                </a:solidFill>
                <a:latin typeface="Arial" panose="020B0604020202020204" pitchFamily="34" charset="0"/>
                <a:cs typeface="Arial" panose="020B0604020202020204" pitchFamily="34" charset="0"/>
              </a:rPr>
              <a:t> </a:t>
            </a:r>
            <a:r>
              <a:rPr lang="es-ES" sz="1200" b="1" dirty="0">
                <a:solidFill>
                  <a:srgbClr val="22346A"/>
                </a:solidFill>
                <a:latin typeface="Arial" panose="020B0604020202020204" pitchFamily="34" charset="0"/>
                <a:cs typeface="Arial" panose="020B0604020202020204" pitchFamily="34" charset="0"/>
              </a:rPr>
              <a:t>EASI a </a:t>
            </a:r>
            <a:r>
              <a:rPr sz="1200" b="1" dirty="0">
                <a:solidFill>
                  <a:srgbClr val="22346A"/>
                </a:solidFill>
                <a:latin typeface="Arial" panose="020B0604020202020204" pitchFamily="34" charset="0"/>
                <a:cs typeface="Arial" panose="020B0604020202020204" pitchFamily="34" charset="0"/>
              </a:rPr>
              <a:t>la</a:t>
            </a:r>
            <a:r>
              <a:rPr sz="1200" b="1" spc="6"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semana</a:t>
            </a:r>
            <a:r>
              <a:rPr sz="1200" b="1" spc="6"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16</a:t>
            </a:r>
            <a:r>
              <a:rPr lang="es-ES" sz="1100" b="1" baseline="30000" dirty="0">
                <a:solidFill>
                  <a:srgbClr val="22346A"/>
                </a:solidFill>
                <a:latin typeface="Arial" panose="020B0604020202020204" pitchFamily="34" charset="0"/>
                <a:cs typeface="Arial" panose="020B0604020202020204" pitchFamily="34" charset="0"/>
              </a:rPr>
              <a:t> $#</a:t>
            </a:r>
            <a:r>
              <a:rPr sz="1100" b="1" spc="-9" baseline="30651" dirty="0">
                <a:solidFill>
                  <a:srgbClr val="22346A"/>
                </a:solidFill>
                <a:latin typeface="Arial" panose="020B0604020202020204" pitchFamily="34" charset="0"/>
                <a:cs typeface="Arial" panose="020B0604020202020204" pitchFamily="34" charset="0"/>
              </a:rPr>
              <a:t>1</a:t>
            </a:r>
            <a:endParaRPr sz="1100" baseline="30651" dirty="0">
              <a:latin typeface="Arial" panose="020B0604020202020204" pitchFamily="34" charset="0"/>
              <a:cs typeface="Arial" panose="020B0604020202020204" pitchFamily="34" charset="0"/>
            </a:endParaRPr>
          </a:p>
        </p:txBody>
      </p:sp>
      <p:sp>
        <p:nvSpPr>
          <p:cNvPr id="19" name="object 15">
            <a:extLst>
              <a:ext uri="{FF2B5EF4-FFF2-40B4-BE49-F238E27FC236}">
                <a16:creationId xmlns:a16="http://schemas.microsoft.com/office/drawing/2014/main" id="{415230E5-4BF4-81B1-51D0-15288BDDE626}"/>
              </a:ext>
            </a:extLst>
          </p:cNvPr>
          <p:cNvSpPr txBox="1"/>
          <p:nvPr/>
        </p:nvSpPr>
        <p:spPr>
          <a:xfrm>
            <a:off x="9396870" y="4442737"/>
            <a:ext cx="1449085" cy="555423"/>
          </a:xfrm>
          <a:prstGeom prst="rect">
            <a:avLst/>
          </a:prstGeom>
        </p:spPr>
        <p:txBody>
          <a:bodyPr vert="horz" wrap="square" lIns="0" tIns="7316" rIns="0" bIns="0" rtlCol="0">
            <a:spAutoFit/>
          </a:bodyPr>
          <a:lstStyle/>
          <a:p>
            <a:pPr marL="23104" marR="18483" algn="ctr">
              <a:lnSpc>
                <a:spcPct val="101000"/>
              </a:lnSpc>
              <a:spcBef>
                <a:spcPts val="58"/>
              </a:spcBef>
            </a:pPr>
            <a:r>
              <a:rPr lang="es-ES" sz="1200" b="1" dirty="0">
                <a:solidFill>
                  <a:srgbClr val="22346A"/>
                </a:solidFill>
                <a:latin typeface="Arial" panose="020B0604020202020204" pitchFamily="34" charset="0"/>
                <a:cs typeface="Arial" panose="020B0604020202020204" pitchFamily="34" charset="0"/>
              </a:rPr>
              <a:t>de los pacientes mostró una mejora en la semana 16</a:t>
            </a:r>
            <a:r>
              <a:rPr lang="es-ES" sz="1200" b="1" baseline="30000" dirty="0">
                <a:solidFill>
                  <a:srgbClr val="22346A"/>
                </a:solidFill>
                <a:latin typeface="Arial" panose="020B0604020202020204" pitchFamily="34" charset="0"/>
                <a:cs typeface="Arial" panose="020B0604020202020204" pitchFamily="34" charset="0"/>
              </a:rPr>
              <a:t> $#1</a:t>
            </a:r>
          </a:p>
        </p:txBody>
      </p:sp>
      <p:grpSp>
        <p:nvGrpSpPr>
          <p:cNvPr id="20" name="Grupo 19">
            <a:extLst>
              <a:ext uri="{FF2B5EF4-FFF2-40B4-BE49-F238E27FC236}">
                <a16:creationId xmlns:a16="http://schemas.microsoft.com/office/drawing/2014/main" id="{4E2C1DBC-F35C-D93C-978B-DD352A7B0E40}"/>
              </a:ext>
            </a:extLst>
          </p:cNvPr>
          <p:cNvGrpSpPr/>
          <p:nvPr/>
        </p:nvGrpSpPr>
        <p:grpSpPr>
          <a:xfrm>
            <a:off x="807870" y="2074404"/>
            <a:ext cx="3008801" cy="2779350"/>
            <a:chOff x="-5850182" y="1742016"/>
            <a:chExt cx="3739645" cy="3454459"/>
          </a:xfrm>
        </p:grpSpPr>
        <p:grpSp>
          <p:nvGrpSpPr>
            <p:cNvPr id="21" name="object 21">
              <a:extLst>
                <a:ext uri="{FF2B5EF4-FFF2-40B4-BE49-F238E27FC236}">
                  <a16:creationId xmlns:a16="http://schemas.microsoft.com/office/drawing/2014/main" id="{E3A878CF-B9E2-5E9B-44C7-40872476B43A}"/>
                </a:ext>
              </a:extLst>
            </p:cNvPr>
            <p:cNvGrpSpPr/>
            <p:nvPr/>
          </p:nvGrpSpPr>
          <p:grpSpPr>
            <a:xfrm>
              <a:off x="-5331295" y="2202505"/>
              <a:ext cx="2693142" cy="2742045"/>
              <a:chOff x="5711229" y="3775630"/>
              <a:chExt cx="4441190" cy="4521835"/>
            </a:xfrm>
          </p:grpSpPr>
          <p:sp>
            <p:nvSpPr>
              <p:cNvPr id="38" name="object 22">
                <a:extLst>
                  <a:ext uri="{FF2B5EF4-FFF2-40B4-BE49-F238E27FC236}">
                    <a16:creationId xmlns:a16="http://schemas.microsoft.com/office/drawing/2014/main" id="{47F8B03A-744D-ABC0-D816-5E8C62E7B4A3}"/>
                  </a:ext>
                </a:extLst>
              </p:cNvPr>
              <p:cNvSpPr/>
              <p:nvPr/>
            </p:nvSpPr>
            <p:spPr>
              <a:xfrm>
                <a:off x="5785246" y="3817789"/>
                <a:ext cx="3810" cy="4475480"/>
              </a:xfrm>
              <a:custGeom>
                <a:avLst/>
                <a:gdLst/>
                <a:ahLst/>
                <a:cxnLst/>
                <a:rect l="l" t="t" r="r" b="b"/>
                <a:pathLst>
                  <a:path w="3810" h="4475480">
                    <a:moveTo>
                      <a:pt x="0" y="4475434"/>
                    </a:moveTo>
                    <a:lnTo>
                      <a:pt x="3329"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 name="object 23">
                <a:extLst>
                  <a:ext uri="{FF2B5EF4-FFF2-40B4-BE49-F238E27FC236}">
                    <a16:creationId xmlns:a16="http://schemas.microsoft.com/office/drawing/2014/main" id="{C174F648-4FF5-850D-424D-0046ECBC97C2}"/>
                  </a:ext>
                </a:extLst>
              </p:cNvPr>
              <p:cNvSpPr/>
              <p:nvPr/>
            </p:nvSpPr>
            <p:spPr>
              <a:xfrm>
                <a:off x="5715191" y="8293033"/>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 name="object 24">
                <a:extLst>
                  <a:ext uri="{FF2B5EF4-FFF2-40B4-BE49-F238E27FC236}">
                    <a16:creationId xmlns:a16="http://schemas.microsoft.com/office/drawing/2014/main" id="{502EC348-2FE6-CE37-9415-C13C2B3C5762}"/>
                  </a:ext>
                </a:extLst>
              </p:cNvPr>
              <p:cNvSpPr/>
              <p:nvPr/>
            </p:nvSpPr>
            <p:spPr>
              <a:xfrm>
                <a:off x="5715191" y="7178992"/>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1" name="object 25">
                <a:extLst>
                  <a:ext uri="{FF2B5EF4-FFF2-40B4-BE49-F238E27FC236}">
                    <a16:creationId xmlns:a16="http://schemas.microsoft.com/office/drawing/2014/main" id="{BEB24175-5AD2-4C93-F5F7-4054F5D3F0A7}"/>
                  </a:ext>
                </a:extLst>
              </p:cNvPr>
              <p:cNvSpPr/>
              <p:nvPr/>
            </p:nvSpPr>
            <p:spPr>
              <a:xfrm>
                <a:off x="5715191" y="6056320"/>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2" name="object 26">
                <a:extLst>
                  <a:ext uri="{FF2B5EF4-FFF2-40B4-BE49-F238E27FC236}">
                    <a16:creationId xmlns:a16="http://schemas.microsoft.com/office/drawing/2014/main" id="{AB559E20-15F6-03AF-D14C-F1C1F78C7CD2}"/>
                  </a:ext>
                </a:extLst>
              </p:cNvPr>
              <p:cNvSpPr/>
              <p:nvPr/>
            </p:nvSpPr>
            <p:spPr>
              <a:xfrm>
                <a:off x="5715191" y="4941342"/>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3" name="object 27">
                <a:extLst>
                  <a:ext uri="{FF2B5EF4-FFF2-40B4-BE49-F238E27FC236}">
                    <a16:creationId xmlns:a16="http://schemas.microsoft.com/office/drawing/2014/main" id="{8111E25E-416E-4F86-D082-452F4C01A137}"/>
                  </a:ext>
                </a:extLst>
              </p:cNvPr>
              <p:cNvSpPr/>
              <p:nvPr/>
            </p:nvSpPr>
            <p:spPr>
              <a:xfrm>
                <a:off x="5715191" y="3818047"/>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4" name="object 28">
                <a:extLst>
                  <a:ext uri="{FF2B5EF4-FFF2-40B4-BE49-F238E27FC236}">
                    <a16:creationId xmlns:a16="http://schemas.microsoft.com/office/drawing/2014/main" id="{26535EB1-853B-92A0-26B0-161A27957337}"/>
                  </a:ext>
                </a:extLst>
              </p:cNvPr>
              <p:cNvSpPr/>
              <p:nvPr/>
            </p:nvSpPr>
            <p:spPr>
              <a:xfrm>
                <a:off x="5785267" y="3818047"/>
                <a:ext cx="4328160" cy="0"/>
              </a:xfrm>
              <a:custGeom>
                <a:avLst/>
                <a:gdLst/>
                <a:ahLst/>
                <a:cxnLst/>
                <a:rect l="l" t="t" r="r" b="b"/>
                <a:pathLst>
                  <a:path w="4328159">
                    <a:moveTo>
                      <a:pt x="0" y="0"/>
                    </a:moveTo>
                    <a:lnTo>
                      <a:pt x="4327899"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5" name="object 29">
                <a:extLst>
                  <a:ext uri="{FF2B5EF4-FFF2-40B4-BE49-F238E27FC236}">
                    <a16:creationId xmlns:a16="http://schemas.microsoft.com/office/drawing/2014/main" id="{72FAC528-5097-F31A-880A-F3B338BCDE96}"/>
                  </a:ext>
                </a:extLst>
              </p:cNvPr>
              <p:cNvSpPr/>
              <p:nvPr/>
            </p:nvSpPr>
            <p:spPr>
              <a:xfrm>
                <a:off x="5785608"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6" name="object 30">
                <a:extLst>
                  <a:ext uri="{FF2B5EF4-FFF2-40B4-BE49-F238E27FC236}">
                    <a16:creationId xmlns:a16="http://schemas.microsoft.com/office/drawing/2014/main" id="{78CDB01B-2E33-11AB-9A20-16ECF776502C}"/>
                  </a:ext>
                </a:extLst>
              </p:cNvPr>
              <p:cNvSpPr/>
              <p:nvPr/>
            </p:nvSpPr>
            <p:spPr>
              <a:xfrm>
                <a:off x="6861798"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7" name="object 31">
                <a:extLst>
                  <a:ext uri="{FF2B5EF4-FFF2-40B4-BE49-F238E27FC236}">
                    <a16:creationId xmlns:a16="http://schemas.microsoft.com/office/drawing/2014/main" id="{5B2A9021-EA6D-8C09-34DA-8183579250AD}"/>
                  </a:ext>
                </a:extLst>
              </p:cNvPr>
              <p:cNvSpPr/>
              <p:nvPr/>
            </p:nvSpPr>
            <p:spPr>
              <a:xfrm>
                <a:off x="7945681"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8" name="object 32">
                <a:extLst>
                  <a:ext uri="{FF2B5EF4-FFF2-40B4-BE49-F238E27FC236}">
                    <a16:creationId xmlns:a16="http://schemas.microsoft.com/office/drawing/2014/main" id="{955ACFE2-94B9-3162-31AB-A9A76D150AA1}"/>
                  </a:ext>
                </a:extLst>
              </p:cNvPr>
              <p:cNvSpPr/>
              <p:nvPr/>
            </p:nvSpPr>
            <p:spPr>
              <a:xfrm>
                <a:off x="9029460"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9" name="object 33">
                <a:extLst>
                  <a:ext uri="{FF2B5EF4-FFF2-40B4-BE49-F238E27FC236}">
                    <a16:creationId xmlns:a16="http://schemas.microsoft.com/office/drawing/2014/main" id="{35352316-8BD4-7E66-5797-AAA78EE9EF38}"/>
                  </a:ext>
                </a:extLst>
              </p:cNvPr>
              <p:cNvSpPr/>
              <p:nvPr/>
            </p:nvSpPr>
            <p:spPr>
              <a:xfrm>
                <a:off x="10113030"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0" name="object 34">
                <a:extLst>
                  <a:ext uri="{FF2B5EF4-FFF2-40B4-BE49-F238E27FC236}">
                    <a16:creationId xmlns:a16="http://schemas.microsoft.com/office/drawing/2014/main" id="{E5655982-6781-B8B0-56F4-D0CEAA9628AB}"/>
                  </a:ext>
                </a:extLst>
              </p:cNvPr>
              <p:cNvSpPr/>
              <p:nvPr/>
            </p:nvSpPr>
            <p:spPr>
              <a:xfrm>
                <a:off x="6861798" y="6406362"/>
                <a:ext cx="0" cy="842644"/>
              </a:xfrm>
              <a:custGeom>
                <a:avLst/>
                <a:gdLst/>
                <a:ahLst/>
                <a:cxnLst/>
                <a:rect l="l" t="t" r="r" b="b"/>
                <a:pathLst>
                  <a:path h="842645">
                    <a:moveTo>
                      <a:pt x="0" y="421809"/>
                    </a:moveTo>
                    <a:lnTo>
                      <a:pt x="0" y="0"/>
                    </a:lnTo>
                  </a:path>
                  <a:path h="842645">
                    <a:moveTo>
                      <a:pt x="0" y="421809"/>
                    </a:moveTo>
                    <a:lnTo>
                      <a:pt x="0" y="842058"/>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1" name="object 35">
                <a:extLst>
                  <a:ext uri="{FF2B5EF4-FFF2-40B4-BE49-F238E27FC236}">
                    <a16:creationId xmlns:a16="http://schemas.microsoft.com/office/drawing/2014/main" id="{1EC1D95A-7243-9D62-6783-E538728E83BF}"/>
                  </a:ext>
                </a:extLst>
              </p:cNvPr>
              <p:cNvSpPr/>
              <p:nvPr/>
            </p:nvSpPr>
            <p:spPr>
              <a:xfrm>
                <a:off x="6838078" y="6406357"/>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2" name="object 36">
                <a:extLst>
                  <a:ext uri="{FF2B5EF4-FFF2-40B4-BE49-F238E27FC236}">
                    <a16:creationId xmlns:a16="http://schemas.microsoft.com/office/drawing/2014/main" id="{3F138C38-BBE7-679C-9883-2A0B820904CE}"/>
                  </a:ext>
                </a:extLst>
              </p:cNvPr>
              <p:cNvSpPr/>
              <p:nvPr/>
            </p:nvSpPr>
            <p:spPr>
              <a:xfrm>
                <a:off x="6838078" y="7248333"/>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3" name="object 37">
                <a:extLst>
                  <a:ext uri="{FF2B5EF4-FFF2-40B4-BE49-F238E27FC236}">
                    <a16:creationId xmlns:a16="http://schemas.microsoft.com/office/drawing/2014/main" id="{3443B7CA-E28E-7727-60B6-45E9AB3935B9}"/>
                  </a:ext>
                </a:extLst>
              </p:cNvPr>
              <p:cNvSpPr/>
              <p:nvPr/>
            </p:nvSpPr>
            <p:spPr>
              <a:xfrm>
                <a:off x="10113342" y="7240628"/>
                <a:ext cx="0" cy="1005840"/>
              </a:xfrm>
              <a:custGeom>
                <a:avLst/>
                <a:gdLst/>
                <a:ahLst/>
                <a:cxnLst/>
                <a:rect l="l" t="t" r="r" b="b"/>
                <a:pathLst>
                  <a:path h="1005840">
                    <a:moveTo>
                      <a:pt x="0" y="499785"/>
                    </a:moveTo>
                    <a:lnTo>
                      <a:pt x="0" y="0"/>
                    </a:lnTo>
                  </a:path>
                  <a:path h="1005840">
                    <a:moveTo>
                      <a:pt x="0" y="499785"/>
                    </a:moveTo>
                    <a:lnTo>
                      <a:pt x="0" y="1005812"/>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4" name="object 38">
                <a:extLst>
                  <a:ext uri="{FF2B5EF4-FFF2-40B4-BE49-F238E27FC236}">
                    <a16:creationId xmlns:a16="http://schemas.microsoft.com/office/drawing/2014/main" id="{D0B6DB1B-60C3-8426-1B72-C62603B4E497}"/>
                  </a:ext>
                </a:extLst>
              </p:cNvPr>
              <p:cNvSpPr/>
              <p:nvPr/>
            </p:nvSpPr>
            <p:spPr>
              <a:xfrm>
                <a:off x="10089671" y="7240536"/>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5" name="object 39">
                <a:extLst>
                  <a:ext uri="{FF2B5EF4-FFF2-40B4-BE49-F238E27FC236}">
                    <a16:creationId xmlns:a16="http://schemas.microsoft.com/office/drawing/2014/main" id="{2CD7812C-DB83-3B4F-EA77-722D065CD1DC}"/>
                  </a:ext>
                </a:extLst>
              </p:cNvPr>
              <p:cNvSpPr/>
              <p:nvPr/>
            </p:nvSpPr>
            <p:spPr>
              <a:xfrm>
                <a:off x="10089671" y="8246251"/>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6" name="object 40">
                <a:extLst>
                  <a:ext uri="{FF2B5EF4-FFF2-40B4-BE49-F238E27FC236}">
                    <a16:creationId xmlns:a16="http://schemas.microsoft.com/office/drawing/2014/main" id="{717EF046-2077-A30D-5F8E-3F6DB24401A7}"/>
                  </a:ext>
                </a:extLst>
              </p:cNvPr>
              <p:cNvSpPr/>
              <p:nvPr/>
            </p:nvSpPr>
            <p:spPr>
              <a:xfrm>
                <a:off x="5781475" y="3821799"/>
                <a:ext cx="1083945" cy="3009900"/>
              </a:xfrm>
              <a:custGeom>
                <a:avLst/>
                <a:gdLst/>
                <a:ahLst/>
                <a:cxnLst/>
                <a:rect l="l" t="t" r="r" b="b"/>
                <a:pathLst>
                  <a:path w="1083945" h="3009900">
                    <a:moveTo>
                      <a:pt x="0" y="0"/>
                    </a:moveTo>
                    <a:lnTo>
                      <a:pt x="1083788" y="3009437"/>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7" name="object 41">
                <a:extLst>
                  <a:ext uri="{FF2B5EF4-FFF2-40B4-BE49-F238E27FC236}">
                    <a16:creationId xmlns:a16="http://schemas.microsoft.com/office/drawing/2014/main" id="{551DDA6B-DC5C-225A-D72D-C51B452BD032}"/>
                  </a:ext>
                </a:extLst>
              </p:cNvPr>
              <p:cNvSpPr/>
              <p:nvPr/>
            </p:nvSpPr>
            <p:spPr>
              <a:xfrm>
                <a:off x="6865374" y="6831346"/>
                <a:ext cx="3244215" cy="912494"/>
              </a:xfrm>
              <a:custGeom>
                <a:avLst/>
                <a:gdLst/>
                <a:ahLst/>
                <a:cxnLst/>
                <a:rect l="l" t="t" r="r" b="b"/>
                <a:pathLst>
                  <a:path w="3244215" h="912495">
                    <a:moveTo>
                      <a:pt x="0" y="0"/>
                    </a:moveTo>
                    <a:lnTo>
                      <a:pt x="3243786" y="912129"/>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8" name="object 42">
                <a:extLst>
                  <a:ext uri="{FF2B5EF4-FFF2-40B4-BE49-F238E27FC236}">
                    <a16:creationId xmlns:a16="http://schemas.microsoft.com/office/drawing/2014/main" id="{E7550372-9F56-EEE3-8ED9-FC22B387AE81}"/>
                  </a:ext>
                </a:extLst>
              </p:cNvPr>
              <p:cNvSpPr/>
              <p:nvPr/>
            </p:nvSpPr>
            <p:spPr>
              <a:xfrm>
                <a:off x="5743992" y="3779525"/>
                <a:ext cx="78105" cy="78105"/>
              </a:xfrm>
              <a:custGeom>
                <a:avLst/>
                <a:gdLst/>
                <a:ahLst/>
                <a:cxnLst/>
                <a:rect l="l" t="t" r="r" b="b"/>
                <a:pathLst>
                  <a:path w="78104" h="78104">
                    <a:moveTo>
                      <a:pt x="38983" y="0"/>
                    </a:moveTo>
                    <a:lnTo>
                      <a:pt x="23814" y="3066"/>
                    </a:lnTo>
                    <a:lnTo>
                      <a:pt x="11422" y="11427"/>
                    </a:lnTo>
                    <a:lnTo>
                      <a:pt x="3065" y="23823"/>
                    </a:lnTo>
                    <a:lnTo>
                      <a:pt x="0" y="38993"/>
                    </a:lnTo>
                    <a:lnTo>
                      <a:pt x="3065" y="54164"/>
                    </a:lnTo>
                    <a:lnTo>
                      <a:pt x="11422" y="66559"/>
                    </a:lnTo>
                    <a:lnTo>
                      <a:pt x="23814" y="74920"/>
                    </a:lnTo>
                    <a:lnTo>
                      <a:pt x="38983" y="77987"/>
                    </a:lnTo>
                    <a:lnTo>
                      <a:pt x="54202" y="74920"/>
                    </a:lnTo>
                    <a:lnTo>
                      <a:pt x="66592" y="66559"/>
                    </a:lnTo>
                    <a:lnTo>
                      <a:pt x="74926" y="54164"/>
                    </a:lnTo>
                    <a:lnTo>
                      <a:pt x="77976" y="38993"/>
                    </a:lnTo>
                    <a:lnTo>
                      <a:pt x="74926" y="23823"/>
                    </a:lnTo>
                    <a:lnTo>
                      <a:pt x="66592" y="11427"/>
                    </a:lnTo>
                    <a:lnTo>
                      <a:pt x="54202" y="3066"/>
                    </a:lnTo>
                    <a:lnTo>
                      <a:pt x="38983"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9" name="object 43">
                <a:extLst>
                  <a:ext uri="{FF2B5EF4-FFF2-40B4-BE49-F238E27FC236}">
                    <a16:creationId xmlns:a16="http://schemas.microsoft.com/office/drawing/2014/main" id="{2DB4AEF6-A6DB-971A-26D0-0FF3C303B97A}"/>
                  </a:ext>
                </a:extLst>
              </p:cNvPr>
              <p:cNvSpPr/>
              <p:nvPr/>
            </p:nvSpPr>
            <p:spPr>
              <a:xfrm>
                <a:off x="5744017" y="3779557"/>
                <a:ext cx="78105" cy="78105"/>
              </a:xfrm>
              <a:custGeom>
                <a:avLst/>
                <a:gdLst/>
                <a:ahLst/>
                <a:cxnLst/>
                <a:rect l="l" t="t" r="r" b="b"/>
                <a:pathLst>
                  <a:path w="78104" h="78104">
                    <a:moveTo>
                      <a:pt x="77924" y="38962"/>
                    </a:moveTo>
                    <a:lnTo>
                      <a:pt x="74875" y="54123"/>
                    </a:lnTo>
                    <a:lnTo>
                      <a:pt x="66547" y="66508"/>
                    </a:lnTo>
                    <a:lnTo>
                      <a:pt x="54167" y="74860"/>
                    </a:lnTo>
                    <a:lnTo>
                      <a:pt x="38962" y="77924"/>
                    </a:lnTo>
                    <a:lnTo>
                      <a:pt x="23800" y="74860"/>
                    </a:lnTo>
                    <a:lnTo>
                      <a:pt x="11415" y="66508"/>
                    </a:lnTo>
                    <a:lnTo>
                      <a:pt x="3063" y="54123"/>
                    </a:lnTo>
                    <a:lnTo>
                      <a:pt x="0" y="38962"/>
                    </a:lnTo>
                    <a:lnTo>
                      <a:pt x="3063" y="23800"/>
                    </a:lnTo>
                    <a:lnTo>
                      <a:pt x="11415" y="11415"/>
                    </a:lnTo>
                    <a:lnTo>
                      <a:pt x="23800" y="3063"/>
                    </a:lnTo>
                    <a:lnTo>
                      <a:pt x="38962" y="0"/>
                    </a:lnTo>
                    <a:lnTo>
                      <a:pt x="54167" y="3063"/>
                    </a:lnTo>
                    <a:lnTo>
                      <a:pt x="66547" y="11415"/>
                    </a:lnTo>
                    <a:lnTo>
                      <a:pt x="74875" y="23800"/>
                    </a:lnTo>
                    <a:lnTo>
                      <a:pt x="77924" y="38962"/>
                    </a:lnTo>
                    <a:close/>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pic>
            <p:nvPicPr>
              <p:cNvPr id="60" name="object 44">
                <a:extLst>
                  <a:ext uri="{FF2B5EF4-FFF2-40B4-BE49-F238E27FC236}">
                    <a16:creationId xmlns:a16="http://schemas.microsoft.com/office/drawing/2014/main" id="{BE302088-4561-B192-E46A-85B22C0B2104}"/>
                  </a:ext>
                </a:extLst>
              </p:cNvPr>
              <p:cNvPicPr/>
              <p:nvPr/>
            </p:nvPicPr>
            <p:blipFill>
              <a:blip r:embed="rId3" cstate="print"/>
              <a:stretch>
                <a:fillRect/>
              </a:stretch>
            </p:blipFill>
            <p:spPr>
              <a:xfrm>
                <a:off x="6816191" y="6785282"/>
                <a:ext cx="85777" cy="85777"/>
              </a:xfrm>
              <a:prstGeom prst="rect">
                <a:avLst/>
              </a:prstGeom>
            </p:spPr>
          </p:pic>
          <p:pic>
            <p:nvPicPr>
              <p:cNvPr id="61" name="object 45">
                <a:extLst>
                  <a:ext uri="{FF2B5EF4-FFF2-40B4-BE49-F238E27FC236}">
                    <a16:creationId xmlns:a16="http://schemas.microsoft.com/office/drawing/2014/main" id="{E98F661A-E926-D808-04EF-3490CF705BBF}"/>
                  </a:ext>
                </a:extLst>
              </p:cNvPr>
              <p:cNvPicPr/>
              <p:nvPr/>
            </p:nvPicPr>
            <p:blipFill>
              <a:blip r:embed="rId4" cstate="print"/>
              <a:stretch>
                <a:fillRect/>
              </a:stretch>
            </p:blipFill>
            <p:spPr>
              <a:xfrm>
                <a:off x="10073813" y="7692845"/>
                <a:ext cx="78604" cy="85777"/>
              </a:xfrm>
              <a:prstGeom prst="rect">
                <a:avLst/>
              </a:prstGeom>
            </p:spPr>
          </p:pic>
          <p:sp>
            <p:nvSpPr>
              <p:cNvPr id="62" name="object 46">
                <a:extLst>
                  <a:ext uri="{FF2B5EF4-FFF2-40B4-BE49-F238E27FC236}">
                    <a16:creationId xmlns:a16="http://schemas.microsoft.com/office/drawing/2014/main" id="{1567BB6C-C929-B55B-4070-636E3646F43A}"/>
                  </a:ext>
                </a:extLst>
              </p:cNvPr>
              <p:cNvSpPr/>
              <p:nvPr/>
            </p:nvSpPr>
            <p:spPr>
              <a:xfrm>
                <a:off x="5711229" y="381725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3" name="object 47">
                <a:extLst>
                  <a:ext uri="{FF2B5EF4-FFF2-40B4-BE49-F238E27FC236}">
                    <a16:creationId xmlns:a16="http://schemas.microsoft.com/office/drawing/2014/main" id="{329B602D-4221-4D05-9764-0A936778DF25}"/>
                  </a:ext>
                </a:extLst>
              </p:cNvPr>
              <p:cNvSpPr/>
              <p:nvPr/>
            </p:nvSpPr>
            <p:spPr>
              <a:xfrm>
                <a:off x="5781907" y="3817255"/>
                <a:ext cx="4335145" cy="0"/>
              </a:xfrm>
              <a:custGeom>
                <a:avLst/>
                <a:gdLst/>
                <a:ahLst/>
                <a:cxnLst/>
                <a:rect l="l" t="t" r="r" b="b"/>
                <a:pathLst>
                  <a:path w="4335145">
                    <a:moveTo>
                      <a:pt x="0" y="0"/>
                    </a:moveTo>
                    <a:lnTo>
                      <a:pt x="433494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22" name="object 48">
              <a:extLst>
                <a:ext uri="{FF2B5EF4-FFF2-40B4-BE49-F238E27FC236}">
                  <a16:creationId xmlns:a16="http://schemas.microsoft.com/office/drawing/2014/main" id="{9853E66D-B360-BF96-45E0-75D01D88CCEE}"/>
                </a:ext>
              </a:extLst>
            </p:cNvPr>
            <p:cNvSpPr txBox="1"/>
            <p:nvPr/>
          </p:nvSpPr>
          <p:spPr>
            <a:xfrm>
              <a:off x="-5575128" y="4853353"/>
              <a:ext cx="202545"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23" name="object 49">
              <a:extLst>
                <a:ext uri="{FF2B5EF4-FFF2-40B4-BE49-F238E27FC236}">
                  <a16:creationId xmlns:a16="http://schemas.microsoft.com/office/drawing/2014/main" id="{3FAA97BB-1325-A542-0232-C90359F09964}"/>
                </a:ext>
              </a:extLst>
            </p:cNvPr>
            <p:cNvSpPr txBox="1"/>
            <p:nvPr/>
          </p:nvSpPr>
          <p:spPr>
            <a:xfrm>
              <a:off x="-5572842" y="4174916"/>
              <a:ext cx="200234"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24" name="object 50">
              <a:extLst>
                <a:ext uri="{FF2B5EF4-FFF2-40B4-BE49-F238E27FC236}">
                  <a16:creationId xmlns:a16="http://schemas.microsoft.com/office/drawing/2014/main" id="{887CB9A9-8F35-C4B2-2BA7-7006573EDAB7}"/>
                </a:ext>
              </a:extLst>
            </p:cNvPr>
            <p:cNvSpPr txBox="1"/>
            <p:nvPr/>
          </p:nvSpPr>
          <p:spPr>
            <a:xfrm>
              <a:off x="-5571584" y="3496479"/>
              <a:ext cx="199078"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25" name="object 51">
              <a:extLst>
                <a:ext uri="{FF2B5EF4-FFF2-40B4-BE49-F238E27FC236}">
                  <a16:creationId xmlns:a16="http://schemas.microsoft.com/office/drawing/2014/main" id="{76B7F403-9305-EE1F-224D-ABBDB16AC82E}"/>
                </a:ext>
              </a:extLst>
            </p:cNvPr>
            <p:cNvSpPr txBox="1"/>
            <p:nvPr/>
          </p:nvSpPr>
          <p:spPr>
            <a:xfrm>
              <a:off x="-5568385" y="2817927"/>
              <a:ext cx="195613"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26" name="object 52">
              <a:extLst>
                <a:ext uri="{FF2B5EF4-FFF2-40B4-BE49-F238E27FC236}">
                  <a16:creationId xmlns:a16="http://schemas.microsoft.com/office/drawing/2014/main" id="{5BA69DAC-2B48-0205-C77B-4FB19912D0B5}"/>
                </a:ext>
              </a:extLst>
            </p:cNvPr>
            <p:cNvSpPr txBox="1"/>
            <p:nvPr/>
          </p:nvSpPr>
          <p:spPr>
            <a:xfrm>
              <a:off x="-5456150" y="2030343"/>
              <a:ext cx="207164" cy="317324"/>
            </a:xfrm>
            <a:prstGeom prst="rect">
              <a:avLst/>
            </a:prstGeom>
          </p:spPr>
          <p:txBody>
            <a:bodyPr vert="horz" wrap="square" lIns="0" tIns="10397" rIns="0" bIns="0" rtlCol="0">
              <a:spAutoFit/>
            </a:bodyPr>
            <a:lstStyle/>
            <a:p>
              <a:pPr marL="130537">
                <a:lnSpc>
                  <a:spcPts val="958"/>
                </a:lnSpc>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a:p>
              <a:pPr marL="7701">
                <a:lnSpc>
                  <a:spcPts val="958"/>
                </a:lnSpc>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27" name="object 53">
              <a:extLst>
                <a:ext uri="{FF2B5EF4-FFF2-40B4-BE49-F238E27FC236}">
                  <a16:creationId xmlns:a16="http://schemas.microsoft.com/office/drawing/2014/main" id="{A0394A26-8533-6864-4386-4E922468ADF1}"/>
                </a:ext>
              </a:extLst>
            </p:cNvPr>
            <p:cNvSpPr txBox="1"/>
            <p:nvPr/>
          </p:nvSpPr>
          <p:spPr>
            <a:xfrm>
              <a:off x="-4672222" y="2030341"/>
              <a:ext cx="76627" cy="146936"/>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4</a:t>
              </a:r>
              <a:endParaRPr sz="700">
                <a:latin typeface="Arial" panose="020B0604020202020204" pitchFamily="34" charset="0"/>
                <a:cs typeface="Arial" panose="020B0604020202020204" pitchFamily="34" charset="0"/>
              </a:endParaRPr>
            </a:p>
          </p:txBody>
        </p:sp>
        <p:sp>
          <p:nvSpPr>
            <p:cNvPr id="28" name="object 54">
              <a:extLst>
                <a:ext uri="{FF2B5EF4-FFF2-40B4-BE49-F238E27FC236}">
                  <a16:creationId xmlns:a16="http://schemas.microsoft.com/office/drawing/2014/main" id="{CD3348B0-6967-A2B3-38E8-047D90434873}"/>
                </a:ext>
              </a:extLst>
            </p:cNvPr>
            <p:cNvSpPr txBox="1"/>
            <p:nvPr/>
          </p:nvSpPr>
          <p:spPr>
            <a:xfrm>
              <a:off x="-4406205" y="1742016"/>
              <a:ext cx="888663" cy="408159"/>
            </a:xfrm>
            <a:prstGeom prst="rect">
              <a:avLst/>
            </a:prstGeom>
          </p:spPr>
          <p:txBody>
            <a:bodyPr vert="horz" wrap="square" lIns="0" tIns="33116" rIns="0" bIns="0" rtlCol="0">
              <a:spAutoFit/>
            </a:bodyPr>
            <a:lstStyle/>
            <a:p>
              <a:pPr algn="ctr">
                <a:spcBef>
                  <a:spcPts val="261"/>
                </a:spcBef>
              </a:pPr>
              <a:r>
                <a:rPr sz="1050" b="1" spc="-6">
                  <a:solidFill>
                    <a:srgbClr val="22346A"/>
                  </a:solidFill>
                  <a:latin typeface="Arial" panose="020B0604020202020204" pitchFamily="34" charset="0"/>
                  <a:cs typeface="Arial" panose="020B0604020202020204" pitchFamily="34" charset="0"/>
                </a:rPr>
                <a:t>Semana</a:t>
              </a:r>
              <a:endParaRPr sz="1050" b="1">
                <a:latin typeface="Arial" panose="020B0604020202020204" pitchFamily="34" charset="0"/>
                <a:cs typeface="Arial" panose="020B0604020202020204" pitchFamily="34" charset="0"/>
              </a:endParaRPr>
            </a:p>
            <a:p>
              <a:pPr marR="4621" algn="ctr">
                <a:spcBef>
                  <a:spcPts val="164"/>
                </a:spcBef>
              </a:pPr>
              <a:r>
                <a:rPr sz="700" spc="-30">
                  <a:solidFill>
                    <a:srgbClr val="22346A"/>
                  </a:solidFill>
                  <a:latin typeface="Arial" panose="020B0604020202020204" pitchFamily="34" charset="0"/>
                  <a:cs typeface="Arial" panose="020B0604020202020204" pitchFamily="34" charset="0"/>
                </a:rPr>
                <a:t>8</a:t>
              </a:r>
              <a:endParaRPr sz="700">
                <a:latin typeface="Arial" panose="020B0604020202020204" pitchFamily="34" charset="0"/>
                <a:cs typeface="Arial" panose="020B0604020202020204" pitchFamily="34" charset="0"/>
              </a:endParaRPr>
            </a:p>
          </p:txBody>
        </p:sp>
        <p:sp>
          <p:nvSpPr>
            <p:cNvPr id="29" name="object 55">
              <a:extLst>
                <a:ext uri="{FF2B5EF4-FFF2-40B4-BE49-F238E27FC236}">
                  <a16:creationId xmlns:a16="http://schemas.microsoft.com/office/drawing/2014/main" id="{E50A68C7-1DE4-773A-A569-B13593D16FEF}"/>
                </a:ext>
              </a:extLst>
            </p:cNvPr>
            <p:cNvSpPr txBox="1"/>
            <p:nvPr/>
          </p:nvSpPr>
          <p:spPr>
            <a:xfrm>
              <a:off x="-3373979" y="2030341"/>
              <a:ext cx="277106"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12</a:t>
              </a:r>
              <a:endParaRPr sz="700">
                <a:latin typeface="Arial" panose="020B0604020202020204" pitchFamily="34" charset="0"/>
                <a:cs typeface="Arial" panose="020B0604020202020204" pitchFamily="34" charset="0"/>
              </a:endParaRPr>
            </a:p>
          </p:txBody>
        </p:sp>
        <p:sp>
          <p:nvSpPr>
            <p:cNvPr id="30" name="object 56">
              <a:extLst>
                <a:ext uri="{FF2B5EF4-FFF2-40B4-BE49-F238E27FC236}">
                  <a16:creationId xmlns:a16="http://schemas.microsoft.com/office/drawing/2014/main" id="{133ACD44-5647-60E6-5BEC-052DABB147B9}"/>
                </a:ext>
              </a:extLst>
            </p:cNvPr>
            <p:cNvSpPr txBox="1"/>
            <p:nvPr/>
          </p:nvSpPr>
          <p:spPr>
            <a:xfrm>
              <a:off x="-2718971" y="2030341"/>
              <a:ext cx="285754"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16</a:t>
              </a:r>
              <a:endParaRPr sz="700">
                <a:latin typeface="Arial" panose="020B0604020202020204" pitchFamily="34" charset="0"/>
                <a:cs typeface="Arial" panose="020B0604020202020204" pitchFamily="34" charset="0"/>
              </a:endParaRPr>
            </a:p>
          </p:txBody>
        </p:sp>
        <p:sp>
          <p:nvSpPr>
            <p:cNvPr id="31" name="object 57">
              <a:extLst>
                <a:ext uri="{FF2B5EF4-FFF2-40B4-BE49-F238E27FC236}">
                  <a16:creationId xmlns:a16="http://schemas.microsoft.com/office/drawing/2014/main" id="{E8756D96-052C-D67A-97C1-C2A43B744932}"/>
                </a:ext>
              </a:extLst>
            </p:cNvPr>
            <p:cNvSpPr txBox="1"/>
            <p:nvPr/>
          </p:nvSpPr>
          <p:spPr>
            <a:xfrm>
              <a:off x="-5850182" y="2765163"/>
              <a:ext cx="205454" cy="1693580"/>
            </a:xfrm>
            <a:prstGeom prst="rect">
              <a:avLst/>
            </a:prstGeom>
          </p:spPr>
          <p:txBody>
            <a:bodyPr vert="vert270" wrap="square" lIns="0" tIns="0" rIns="0" bIns="0" rtlCol="0">
              <a:spAutoFit/>
            </a:bodyPr>
            <a:lstStyle/>
            <a:p>
              <a:pPr marL="7701" algn="ctr">
                <a:lnSpc>
                  <a:spcPts val="1361"/>
                </a:lnSpc>
              </a:pPr>
              <a:r>
                <a:rPr sz="1050" b="1">
                  <a:solidFill>
                    <a:srgbClr val="22346A"/>
                  </a:solidFill>
                  <a:latin typeface="Arial" panose="020B0604020202020204" pitchFamily="34" charset="0"/>
                  <a:cs typeface="Arial" panose="020B0604020202020204" pitchFamily="34" charset="0"/>
                </a:rPr>
                <a:t>%</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EASI</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(95%</a:t>
              </a:r>
              <a:r>
                <a:rPr sz="1050" b="1" spc="15">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CI)</a:t>
              </a:r>
              <a:endParaRPr sz="1050" b="1">
                <a:latin typeface="Arial" panose="020B0604020202020204" pitchFamily="34" charset="0"/>
                <a:cs typeface="Arial" panose="020B0604020202020204" pitchFamily="34" charset="0"/>
              </a:endParaRPr>
            </a:p>
          </p:txBody>
        </p:sp>
        <p:sp>
          <p:nvSpPr>
            <p:cNvPr id="32" name="object 58">
              <a:extLst>
                <a:ext uri="{FF2B5EF4-FFF2-40B4-BE49-F238E27FC236}">
                  <a16:creationId xmlns:a16="http://schemas.microsoft.com/office/drawing/2014/main" id="{48485E8D-78C4-CC3D-BD63-FEE88316FF60}"/>
                </a:ext>
              </a:extLst>
            </p:cNvPr>
            <p:cNvSpPr txBox="1"/>
            <p:nvPr/>
          </p:nvSpPr>
          <p:spPr>
            <a:xfrm>
              <a:off x="-4713178" y="3501389"/>
              <a:ext cx="903746" cy="278890"/>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53,8%*</a:t>
              </a:r>
              <a:endParaRPr sz="1400">
                <a:solidFill>
                  <a:srgbClr val="003867"/>
                </a:solidFill>
                <a:latin typeface="Arial" panose="020B0604020202020204" pitchFamily="34" charset="0"/>
                <a:cs typeface="Arial" panose="020B0604020202020204" pitchFamily="34" charset="0"/>
              </a:endParaRPr>
            </a:p>
          </p:txBody>
        </p:sp>
        <p:sp>
          <p:nvSpPr>
            <p:cNvPr id="33" name="object 59">
              <a:extLst>
                <a:ext uri="{FF2B5EF4-FFF2-40B4-BE49-F238E27FC236}">
                  <a16:creationId xmlns:a16="http://schemas.microsoft.com/office/drawing/2014/main" id="{58D3BCB5-172E-F853-7559-07B5BB92D152}"/>
                </a:ext>
              </a:extLst>
            </p:cNvPr>
            <p:cNvSpPr txBox="1"/>
            <p:nvPr/>
          </p:nvSpPr>
          <p:spPr>
            <a:xfrm>
              <a:off x="-2948052" y="3958557"/>
              <a:ext cx="837515" cy="278890"/>
            </a:xfrm>
            <a:prstGeom prst="rect">
              <a:avLst/>
            </a:prstGeom>
          </p:spPr>
          <p:txBody>
            <a:bodyPr vert="horz" wrap="square" lIns="0" tIns="8856" rIns="0" bIns="0" rtlCol="0">
              <a:spAutoFit/>
            </a:bodyPr>
            <a:lstStyle/>
            <a:p>
              <a:pPr marL="7701">
                <a:spcBef>
                  <a:spcPts val="69"/>
                </a:spcBef>
              </a:pPr>
              <a:r>
                <a:rPr sz="1400" b="1" spc="-61">
                  <a:solidFill>
                    <a:srgbClr val="003867"/>
                  </a:solidFill>
                  <a:latin typeface="Arial" panose="020B0604020202020204" pitchFamily="34" charset="0"/>
                  <a:cs typeface="Arial" panose="020B0604020202020204" pitchFamily="34" charset="0"/>
                </a:rPr>
                <a:t>-</a:t>
              </a:r>
              <a:r>
                <a:rPr sz="1400" b="1" spc="-12">
                  <a:solidFill>
                    <a:srgbClr val="003867"/>
                  </a:solidFill>
                  <a:latin typeface="Arial" panose="020B0604020202020204" pitchFamily="34" charset="0"/>
                  <a:cs typeface="Arial" panose="020B0604020202020204" pitchFamily="34" charset="0"/>
                </a:rPr>
                <a:t>70,1%*</a:t>
              </a:r>
              <a:endParaRPr sz="1400">
                <a:solidFill>
                  <a:srgbClr val="003867"/>
                </a:solidFill>
                <a:latin typeface="Arial" panose="020B0604020202020204" pitchFamily="34" charset="0"/>
                <a:cs typeface="Arial" panose="020B0604020202020204" pitchFamily="34" charset="0"/>
              </a:endParaRPr>
            </a:p>
          </p:txBody>
        </p:sp>
        <p:sp>
          <p:nvSpPr>
            <p:cNvPr id="34" name="object 60">
              <a:extLst>
                <a:ext uri="{FF2B5EF4-FFF2-40B4-BE49-F238E27FC236}">
                  <a16:creationId xmlns:a16="http://schemas.microsoft.com/office/drawing/2014/main" id="{6F955C3D-BA6F-70BC-3D1F-023EE0B8420B}"/>
                </a:ext>
              </a:extLst>
            </p:cNvPr>
            <p:cNvSpPr txBox="1"/>
            <p:nvPr/>
          </p:nvSpPr>
          <p:spPr>
            <a:xfrm>
              <a:off x="-5354951" y="5049538"/>
              <a:ext cx="316765"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97</a:t>
              </a:r>
              <a:endParaRPr sz="700">
                <a:latin typeface="Arial" panose="020B0604020202020204" pitchFamily="34" charset="0"/>
                <a:cs typeface="Arial" panose="020B0604020202020204" pitchFamily="34" charset="0"/>
              </a:endParaRPr>
            </a:p>
          </p:txBody>
        </p:sp>
        <p:sp>
          <p:nvSpPr>
            <p:cNvPr id="35" name="object 61">
              <a:extLst>
                <a:ext uri="{FF2B5EF4-FFF2-40B4-BE49-F238E27FC236}">
                  <a16:creationId xmlns:a16="http://schemas.microsoft.com/office/drawing/2014/main" id="{89D2A3BE-305D-299C-8F36-B0ACE75E0D20}"/>
                </a:ext>
              </a:extLst>
            </p:cNvPr>
            <p:cNvSpPr txBox="1"/>
            <p:nvPr/>
          </p:nvSpPr>
          <p:spPr>
            <a:xfrm>
              <a:off x="-4702799" y="5049539"/>
              <a:ext cx="136698"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94</a:t>
              </a:r>
              <a:endParaRPr sz="700">
                <a:latin typeface="Arial" panose="020B0604020202020204" pitchFamily="34" charset="0"/>
                <a:cs typeface="Arial" panose="020B0604020202020204" pitchFamily="34" charset="0"/>
              </a:endParaRPr>
            </a:p>
          </p:txBody>
        </p:sp>
        <p:sp>
          <p:nvSpPr>
            <p:cNvPr id="36" name="object 62">
              <a:extLst>
                <a:ext uri="{FF2B5EF4-FFF2-40B4-BE49-F238E27FC236}">
                  <a16:creationId xmlns:a16="http://schemas.microsoft.com/office/drawing/2014/main" id="{09384FD1-7B8D-ED04-F911-538A5F0B2795}"/>
                </a:ext>
              </a:extLst>
            </p:cNvPr>
            <p:cNvSpPr txBox="1"/>
            <p:nvPr/>
          </p:nvSpPr>
          <p:spPr>
            <a:xfrm>
              <a:off x="-5724342" y="5049539"/>
              <a:ext cx="82788" cy="146936"/>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n</a:t>
              </a:r>
              <a:endParaRPr sz="700">
                <a:latin typeface="Arial" panose="020B0604020202020204" pitchFamily="34" charset="0"/>
                <a:cs typeface="Arial" panose="020B0604020202020204" pitchFamily="34" charset="0"/>
              </a:endParaRPr>
            </a:p>
          </p:txBody>
        </p:sp>
        <p:sp>
          <p:nvSpPr>
            <p:cNvPr id="37" name="object 63">
              <a:extLst>
                <a:ext uri="{FF2B5EF4-FFF2-40B4-BE49-F238E27FC236}">
                  <a16:creationId xmlns:a16="http://schemas.microsoft.com/office/drawing/2014/main" id="{062DA7C4-FD25-7B62-0DA3-59B55839CEFF}"/>
                </a:ext>
              </a:extLst>
            </p:cNvPr>
            <p:cNvSpPr txBox="1"/>
            <p:nvPr/>
          </p:nvSpPr>
          <p:spPr>
            <a:xfrm>
              <a:off x="-2730920" y="5049539"/>
              <a:ext cx="134388"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92</a:t>
              </a:r>
              <a:endParaRPr sz="700">
                <a:latin typeface="Arial" panose="020B0604020202020204" pitchFamily="34" charset="0"/>
                <a:cs typeface="Arial" panose="020B0604020202020204" pitchFamily="34" charset="0"/>
              </a:endParaRPr>
            </a:p>
          </p:txBody>
        </p:sp>
      </p:grpSp>
      <p:sp>
        <p:nvSpPr>
          <p:cNvPr id="64" name="object 24">
            <a:extLst>
              <a:ext uri="{FF2B5EF4-FFF2-40B4-BE49-F238E27FC236}">
                <a16:creationId xmlns:a16="http://schemas.microsoft.com/office/drawing/2014/main" id="{DD727070-9F09-9158-9F4C-0255AEC7E31D}"/>
              </a:ext>
            </a:extLst>
          </p:cNvPr>
          <p:cNvSpPr/>
          <p:nvPr/>
        </p:nvSpPr>
        <p:spPr>
          <a:xfrm>
            <a:off x="6623840" y="2938609"/>
            <a:ext cx="158833" cy="1658529"/>
          </a:xfrm>
          <a:custGeom>
            <a:avLst/>
            <a:gdLst/>
            <a:ahLst/>
            <a:cxnLst/>
            <a:rect l="l" t="t" r="r" b="b"/>
            <a:pathLst>
              <a:path w="311785" h="3255645">
                <a:moveTo>
                  <a:pt x="311697" y="0"/>
                </a:moveTo>
                <a:lnTo>
                  <a:pt x="0" y="0"/>
                </a:lnTo>
                <a:lnTo>
                  <a:pt x="0" y="3255167"/>
                </a:lnTo>
                <a:lnTo>
                  <a:pt x="311697" y="3255167"/>
                </a:lnTo>
                <a:lnTo>
                  <a:pt x="3116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5" name="object 26">
            <a:extLst>
              <a:ext uri="{FF2B5EF4-FFF2-40B4-BE49-F238E27FC236}">
                <a16:creationId xmlns:a16="http://schemas.microsoft.com/office/drawing/2014/main" id="{406E234E-88F4-30A1-4D71-8F6AB031AD19}"/>
              </a:ext>
            </a:extLst>
          </p:cNvPr>
          <p:cNvSpPr/>
          <p:nvPr/>
        </p:nvSpPr>
        <p:spPr>
          <a:xfrm>
            <a:off x="6809097" y="2440250"/>
            <a:ext cx="154628" cy="2156702"/>
          </a:xfrm>
          <a:custGeom>
            <a:avLst/>
            <a:gdLst/>
            <a:ahLst/>
            <a:cxnLst/>
            <a:rect l="l" t="t" r="r" b="b"/>
            <a:pathLst>
              <a:path w="303529" h="4233545">
                <a:moveTo>
                  <a:pt x="303037" y="0"/>
                </a:moveTo>
                <a:lnTo>
                  <a:pt x="0" y="0"/>
                </a:lnTo>
                <a:lnTo>
                  <a:pt x="0" y="4233431"/>
                </a:lnTo>
                <a:lnTo>
                  <a:pt x="303037" y="4233431"/>
                </a:lnTo>
                <a:lnTo>
                  <a:pt x="30303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6" name="object 28">
            <a:extLst>
              <a:ext uri="{FF2B5EF4-FFF2-40B4-BE49-F238E27FC236}">
                <a16:creationId xmlns:a16="http://schemas.microsoft.com/office/drawing/2014/main" id="{48EBEE79-6C96-697A-8451-A0841374E097}"/>
              </a:ext>
            </a:extLst>
          </p:cNvPr>
          <p:cNvSpPr/>
          <p:nvPr/>
        </p:nvSpPr>
        <p:spPr>
          <a:xfrm>
            <a:off x="7101626" y="3820710"/>
            <a:ext cx="158833" cy="776374"/>
          </a:xfrm>
          <a:custGeom>
            <a:avLst/>
            <a:gdLst/>
            <a:ahLst/>
            <a:cxnLst/>
            <a:rect l="l" t="t" r="r" b="b"/>
            <a:pathLst>
              <a:path w="311784" h="1524000">
                <a:moveTo>
                  <a:pt x="311697" y="0"/>
                </a:moveTo>
                <a:lnTo>
                  <a:pt x="0" y="0"/>
                </a:lnTo>
                <a:lnTo>
                  <a:pt x="0" y="1523629"/>
                </a:lnTo>
                <a:lnTo>
                  <a:pt x="311697" y="1523629"/>
                </a:lnTo>
                <a:lnTo>
                  <a:pt x="3116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7" name="object 29">
            <a:extLst>
              <a:ext uri="{FF2B5EF4-FFF2-40B4-BE49-F238E27FC236}">
                <a16:creationId xmlns:a16="http://schemas.microsoft.com/office/drawing/2014/main" id="{A830D5B0-B408-AA91-0277-E2D9345DB2C6}"/>
              </a:ext>
            </a:extLst>
          </p:cNvPr>
          <p:cNvSpPr/>
          <p:nvPr/>
        </p:nvSpPr>
        <p:spPr>
          <a:xfrm>
            <a:off x="7101418" y="3820501"/>
            <a:ext cx="159480" cy="776697"/>
          </a:xfrm>
          <a:custGeom>
            <a:avLst/>
            <a:gdLst/>
            <a:ahLst/>
            <a:cxnLst/>
            <a:rect l="l" t="t" r="r" b="b"/>
            <a:pathLst>
              <a:path w="313054" h="1524634">
                <a:moveTo>
                  <a:pt x="0" y="1524435"/>
                </a:moveTo>
                <a:lnTo>
                  <a:pt x="312503" y="1524435"/>
                </a:lnTo>
                <a:lnTo>
                  <a:pt x="312503" y="0"/>
                </a:lnTo>
                <a:lnTo>
                  <a:pt x="0" y="0"/>
                </a:lnTo>
                <a:lnTo>
                  <a:pt x="0" y="1524435"/>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8" name="object 32">
            <a:extLst>
              <a:ext uri="{FF2B5EF4-FFF2-40B4-BE49-F238E27FC236}">
                <a16:creationId xmlns:a16="http://schemas.microsoft.com/office/drawing/2014/main" id="{5DAFE39E-57B7-A51E-E752-52B571E5F510}"/>
              </a:ext>
            </a:extLst>
          </p:cNvPr>
          <p:cNvSpPr/>
          <p:nvPr/>
        </p:nvSpPr>
        <p:spPr>
          <a:xfrm>
            <a:off x="7648563" y="4305818"/>
            <a:ext cx="154628" cy="291140"/>
          </a:xfrm>
          <a:custGeom>
            <a:avLst/>
            <a:gdLst/>
            <a:ahLst/>
            <a:cxnLst/>
            <a:rect l="l" t="t" r="r" b="b"/>
            <a:pathLst>
              <a:path w="303529" h="571500">
                <a:moveTo>
                  <a:pt x="303037" y="0"/>
                </a:moveTo>
                <a:lnTo>
                  <a:pt x="0" y="0"/>
                </a:lnTo>
                <a:lnTo>
                  <a:pt x="0" y="571375"/>
                </a:lnTo>
                <a:lnTo>
                  <a:pt x="303037" y="571375"/>
                </a:lnTo>
                <a:lnTo>
                  <a:pt x="30303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9" name="object 33">
            <a:extLst>
              <a:ext uri="{FF2B5EF4-FFF2-40B4-BE49-F238E27FC236}">
                <a16:creationId xmlns:a16="http://schemas.microsoft.com/office/drawing/2014/main" id="{B4C65088-E6B9-8A3B-491D-592FB334C385}"/>
              </a:ext>
            </a:extLst>
          </p:cNvPr>
          <p:cNvSpPr/>
          <p:nvPr/>
        </p:nvSpPr>
        <p:spPr>
          <a:xfrm>
            <a:off x="7648360" y="4305610"/>
            <a:ext cx="154951" cy="291787"/>
          </a:xfrm>
          <a:custGeom>
            <a:avLst/>
            <a:gdLst/>
            <a:ahLst/>
            <a:cxnLst/>
            <a:rect l="l" t="t" r="r" b="b"/>
            <a:pathLst>
              <a:path w="304165" h="572770">
                <a:moveTo>
                  <a:pt x="0" y="572181"/>
                </a:moveTo>
                <a:lnTo>
                  <a:pt x="303844" y="572181"/>
                </a:lnTo>
                <a:lnTo>
                  <a:pt x="303844" y="0"/>
                </a:lnTo>
                <a:lnTo>
                  <a:pt x="0" y="0"/>
                </a:lnTo>
                <a:lnTo>
                  <a:pt x="0" y="572181"/>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0" name="object 34">
            <a:extLst>
              <a:ext uri="{FF2B5EF4-FFF2-40B4-BE49-F238E27FC236}">
                <a16:creationId xmlns:a16="http://schemas.microsoft.com/office/drawing/2014/main" id="{E9CBF87C-413D-C862-60E4-33DC5AEAFB12}"/>
              </a:ext>
            </a:extLst>
          </p:cNvPr>
          <p:cNvSpPr/>
          <p:nvPr/>
        </p:nvSpPr>
        <p:spPr>
          <a:xfrm>
            <a:off x="7829408" y="3781012"/>
            <a:ext cx="158833" cy="816163"/>
          </a:xfrm>
          <a:custGeom>
            <a:avLst/>
            <a:gdLst/>
            <a:ahLst/>
            <a:cxnLst/>
            <a:rect l="l" t="t" r="r" b="b"/>
            <a:pathLst>
              <a:path w="311784" h="1602104">
                <a:moveTo>
                  <a:pt x="311697" y="0"/>
                </a:moveTo>
                <a:lnTo>
                  <a:pt x="0" y="0"/>
                </a:lnTo>
                <a:lnTo>
                  <a:pt x="0" y="1601553"/>
                </a:lnTo>
                <a:lnTo>
                  <a:pt x="311697" y="1601553"/>
                </a:lnTo>
                <a:lnTo>
                  <a:pt x="31169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1" name="object 36">
            <a:extLst>
              <a:ext uri="{FF2B5EF4-FFF2-40B4-BE49-F238E27FC236}">
                <a16:creationId xmlns:a16="http://schemas.microsoft.com/office/drawing/2014/main" id="{C815E005-870D-1954-1057-C2A6F5B362D6}"/>
              </a:ext>
            </a:extLst>
          </p:cNvPr>
          <p:cNvSpPr/>
          <p:nvPr/>
        </p:nvSpPr>
        <p:spPr>
          <a:xfrm>
            <a:off x="8195505" y="4336687"/>
            <a:ext cx="154628" cy="260409"/>
          </a:xfrm>
          <a:custGeom>
            <a:avLst/>
            <a:gdLst/>
            <a:ahLst/>
            <a:cxnLst/>
            <a:rect l="l" t="t" r="r" b="b"/>
            <a:pathLst>
              <a:path w="303529" h="511175">
                <a:moveTo>
                  <a:pt x="303037" y="0"/>
                </a:moveTo>
                <a:lnTo>
                  <a:pt x="0" y="0"/>
                </a:lnTo>
                <a:lnTo>
                  <a:pt x="0" y="510780"/>
                </a:lnTo>
                <a:lnTo>
                  <a:pt x="303037" y="510780"/>
                </a:lnTo>
                <a:lnTo>
                  <a:pt x="30303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2" name="object 37">
            <a:extLst>
              <a:ext uri="{FF2B5EF4-FFF2-40B4-BE49-F238E27FC236}">
                <a16:creationId xmlns:a16="http://schemas.microsoft.com/office/drawing/2014/main" id="{D337D37E-F096-EFEF-1347-261F968FE8B5}"/>
              </a:ext>
            </a:extLst>
          </p:cNvPr>
          <p:cNvSpPr/>
          <p:nvPr/>
        </p:nvSpPr>
        <p:spPr>
          <a:xfrm>
            <a:off x="8195297" y="4336479"/>
            <a:ext cx="154951" cy="260732"/>
          </a:xfrm>
          <a:custGeom>
            <a:avLst/>
            <a:gdLst/>
            <a:ahLst/>
            <a:cxnLst/>
            <a:rect l="l" t="t" r="r" b="b"/>
            <a:pathLst>
              <a:path w="304165" h="511809">
                <a:moveTo>
                  <a:pt x="0" y="511586"/>
                </a:moveTo>
                <a:lnTo>
                  <a:pt x="303844" y="511586"/>
                </a:lnTo>
                <a:lnTo>
                  <a:pt x="303844" y="0"/>
                </a:lnTo>
                <a:lnTo>
                  <a:pt x="0" y="0"/>
                </a:lnTo>
                <a:lnTo>
                  <a:pt x="0" y="511586"/>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3" name="object 38">
            <a:extLst>
              <a:ext uri="{FF2B5EF4-FFF2-40B4-BE49-F238E27FC236}">
                <a16:creationId xmlns:a16="http://schemas.microsoft.com/office/drawing/2014/main" id="{6C6D4E79-8A28-C7A8-3D92-9F87E2374F6F}"/>
              </a:ext>
            </a:extLst>
          </p:cNvPr>
          <p:cNvSpPr/>
          <p:nvPr/>
        </p:nvSpPr>
        <p:spPr>
          <a:xfrm>
            <a:off x="8376345" y="3798658"/>
            <a:ext cx="158833" cy="798371"/>
          </a:xfrm>
          <a:custGeom>
            <a:avLst/>
            <a:gdLst/>
            <a:ahLst/>
            <a:cxnLst/>
            <a:rect l="l" t="t" r="r" b="b"/>
            <a:pathLst>
              <a:path w="311784" h="1567179">
                <a:moveTo>
                  <a:pt x="311697" y="0"/>
                </a:moveTo>
                <a:lnTo>
                  <a:pt x="0" y="0"/>
                </a:lnTo>
                <a:lnTo>
                  <a:pt x="0" y="1566915"/>
                </a:lnTo>
                <a:lnTo>
                  <a:pt x="311697" y="1566915"/>
                </a:lnTo>
                <a:lnTo>
                  <a:pt x="31169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4" name="object 40">
            <a:extLst>
              <a:ext uri="{FF2B5EF4-FFF2-40B4-BE49-F238E27FC236}">
                <a16:creationId xmlns:a16="http://schemas.microsoft.com/office/drawing/2014/main" id="{C2754633-C39F-F82A-F630-2740A74DE968}"/>
              </a:ext>
            </a:extLst>
          </p:cNvPr>
          <p:cNvSpPr/>
          <p:nvPr/>
        </p:nvSpPr>
        <p:spPr>
          <a:xfrm>
            <a:off x="6541468" y="2087440"/>
            <a:ext cx="0" cy="2509629"/>
          </a:xfrm>
          <a:custGeom>
            <a:avLst/>
            <a:gdLst/>
            <a:ahLst/>
            <a:cxnLst/>
            <a:rect l="l" t="t" r="r" b="b"/>
            <a:pathLst>
              <a:path h="4926330">
                <a:moveTo>
                  <a:pt x="0" y="4925986"/>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5" name="object 41">
            <a:extLst>
              <a:ext uri="{FF2B5EF4-FFF2-40B4-BE49-F238E27FC236}">
                <a16:creationId xmlns:a16="http://schemas.microsoft.com/office/drawing/2014/main" id="{8FE30282-3F9B-84DE-A468-BD4F3C731830}"/>
              </a:ext>
            </a:extLst>
          </p:cNvPr>
          <p:cNvSpPr/>
          <p:nvPr/>
        </p:nvSpPr>
        <p:spPr>
          <a:xfrm>
            <a:off x="6506166" y="4596934"/>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6" name="object 42">
            <a:extLst>
              <a:ext uri="{FF2B5EF4-FFF2-40B4-BE49-F238E27FC236}">
                <a16:creationId xmlns:a16="http://schemas.microsoft.com/office/drawing/2014/main" id="{D2765C97-237B-F00E-34D3-8DABD9816AE2}"/>
              </a:ext>
            </a:extLst>
          </p:cNvPr>
          <p:cNvSpPr/>
          <p:nvPr/>
        </p:nvSpPr>
        <p:spPr>
          <a:xfrm>
            <a:off x="6506166" y="4345972"/>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7" name="object 43">
            <a:extLst>
              <a:ext uri="{FF2B5EF4-FFF2-40B4-BE49-F238E27FC236}">
                <a16:creationId xmlns:a16="http://schemas.microsoft.com/office/drawing/2014/main" id="{EF2471B2-CFF0-3C37-7C3A-66F20B1B3350}"/>
              </a:ext>
            </a:extLst>
          </p:cNvPr>
          <p:cNvSpPr/>
          <p:nvPr/>
        </p:nvSpPr>
        <p:spPr>
          <a:xfrm>
            <a:off x="6506166" y="4094538"/>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8" name="object 44">
            <a:extLst>
              <a:ext uri="{FF2B5EF4-FFF2-40B4-BE49-F238E27FC236}">
                <a16:creationId xmlns:a16="http://schemas.microsoft.com/office/drawing/2014/main" id="{4F2D30AD-A50F-F7CD-DAEE-77959CA2949A}"/>
              </a:ext>
            </a:extLst>
          </p:cNvPr>
          <p:cNvSpPr/>
          <p:nvPr/>
        </p:nvSpPr>
        <p:spPr>
          <a:xfrm>
            <a:off x="6506166" y="3843105"/>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79" name="object 45">
            <a:extLst>
              <a:ext uri="{FF2B5EF4-FFF2-40B4-BE49-F238E27FC236}">
                <a16:creationId xmlns:a16="http://schemas.microsoft.com/office/drawing/2014/main" id="{CA155088-2B60-FE9C-6A54-6FAB29A9D8AD}"/>
              </a:ext>
            </a:extLst>
          </p:cNvPr>
          <p:cNvSpPr/>
          <p:nvPr/>
        </p:nvSpPr>
        <p:spPr>
          <a:xfrm>
            <a:off x="6506166" y="3591730"/>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0" name="object 46">
            <a:extLst>
              <a:ext uri="{FF2B5EF4-FFF2-40B4-BE49-F238E27FC236}">
                <a16:creationId xmlns:a16="http://schemas.microsoft.com/office/drawing/2014/main" id="{E2DDF198-2A1D-6DDD-4BCD-5EFA36013E5A}"/>
              </a:ext>
            </a:extLst>
          </p:cNvPr>
          <p:cNvSpPr/>
          <p:nvPr/>
        </p:nvSpPr>
        <p:spPr>
          <a:xfrm>
            <a:off x="6506166" y="3340298"/>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1" name="object 47">
            <a:extLst>
              <a:ext uri="{FF2B5EF4-FFF2-40B4-BE49-F238E27FC236}">
                <a16:creationId xmlns:a16="http://schemas.microsoft.com/office/drawing/2014/main" id="{88671816-EAD3-6EEB-D283-67F06FEB5D4B}"/>
              </a:ext>
            </a:extLst>
          </p:cNvPr>
          <p:cNvSpPr/>
          <p:nvPr/>
        </p:nvSpPr>
        <p:spPr>
          <a:xfrm>
            <a:off x="6506166" y="3088864"/>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2" name="object 48">
            <a:extLst>
              <a:ext uri="{FF2B5EF4-FFF2-40B4-BE49-F238E27FC236}">
                <a16:creationId xmlns:a16="http://schemas.microsoft.com/office/drawing/2014/main" id="{73EA2FA1-2FC0-27DA-32B1-4C2DEC877B9B}"/>
              </a:ext>
            </a:extLst>
          </p:cNvPr>
          <p:cNvSpPr/>
          <p:nvPr/>
        </p:nvSpPr>
        <p:spPr>
          <a:xfrm>
            <a:off x="6506166" y="2837430"/>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3" name="object 49">
            <a:extLst>
              <a:ext uri="{FF2B5EF4-FFF2-40B4-BE49-F238E27FC236}">
                <a16:creationId xmlns:a16="http://schemas.microsoft.com/office/drawing/2014/main" id="{9C236611-2651-4AB9-5C91-70792E06351F}"/>
              </a:ext>
            </a:extLst>
          </p:cNvPr>
          <p:cNvSpPr/>
          <p:nvPr/>
        </p:nvSpPr>
        <p:spPr>
          <a:xfrm>
            <a:off x="6506166" y="2590467"/>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4" name="object 50">
            <a:extLst>
              <a:ext uri="{FF2B5EF4-FFF2-40B4-BE49-F238E27FC236}">
                <a16:creationId xmlns:a16="http://schemas.microsoft.com/office/drawing/2014/main" id="{46376AE8-FC9A-DBA3-FBEB-93974E21BC18}"/>
              </a:ext>
            </a:extLst>
          </p:cNvPr>
          <p:cNvSpPr/>
          <p:nvPr/>
        </p:nvSpPr>
        <p:spPr>
          <a:xfrm>
            <a:off x="6506166" y="2339033"/>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5" name="object 51">
            <a:extLst>
              <a:ext uri="{FF2B5EF4-FFF2-40B4-BE49-F238E27FC236}">
                <a16:creationId xmlns:a16="http://schemas.microsoft.com/office/drawing/2014/main" id="{37164900-723C-21C0-35E6-C74937C48FA5}"/>
              </a:ext>
            </a:extLst>
          </p:cNvPr>
          <p:cNvSpPr/>
          <p:nvPr/>
        </p:nvSpPr>
        <p:spPr>
          <a:xfrm>
            <a:off x="6506166" y="2087306"/>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6" name="object 52">
            <a:extLst>
              <a:ext uri="{FF2B5EF4-FFF2-40B4-BE49-F238E27FC236}">
                <a16:creationId xmlns:a16="http://schemas.microsoft.com/office/drawing/2014/main" id="{E48A7EB8-F38F-074B-09FB-59F123C20BD3}"/>
              </a:ext>
            </a:extLst>
          </p:cNvPr>
          <p:cNvSpPr/>
          <p:nvPr/>
        </p:nvSpPr>
        <p:spPr>
          <a:xfrm>
            <a:off x="6541452" y="4596934"/>
            <a:ext cx="2006926" cy="0"/>
          </a:xfrm>
          <a:custGeom>
            <a:avLst/>
            <a:gdLst/>
            <a:ahLst/>
            <a:cxnLst/>
            <a:rect l="l" t="t" r="r" b="b"/>
            <a:pathLst>
              <a:path w="3939540">
                <a:moveTo>
                  <a:pt x="0" y="0"/>
                </a:moveTo>
                <a:lnTo>
                  <a:pt x="3939513"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87" name="object 53">
            <a:extLst>
              <a:ext uri="{FF2B5EF4-FFF2-40B4-BE49-F238E27FC236}">
                <a16:creationId xmlns:a16="http://schemas.microsoft.com/office/drawing/2014/main" id="{F9A8AB7B-7788-A0CB-5364-E74137BBD587}"/>
              </a:ext>
            </a:extLst>
          </p:cNvPr>
          <p:cNvSpPr txBox="1"/>
          <p:nvPr/>
        </p:nvSpPr>
        <p:spPr>
          <a:xfrm>
            <a:off x="6783862" y="2305988"/>
            <a:ext cx="209298"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85,9</a:t>
            </a:r>
            <a:endParaRPr sz="700">
              <a:solidFill>
                <a:srgbClr val="003867"/>
              </a:solidFill>
              <a:latin typeface="Arial" panose="020B0604020202020204" pitchFamily="34" charset="0"/>
              <a:cs typeface="Arial" panose="020B0604020202020204" pitchFamily="34" charset="0"/>
            </a:endParaRPr>
          </a:p>
        </p:txBody>
      </p:sp>
      <p:sp>
        <p:nvSpPr>
          <p:cNvPr id="88" name="object 54">
            <a:extLst>
              <a:ext uri="{FF2B5EF4-FFF2-40B4-BE49-F238E27FC236}">
                <a16:creationId xmlns:a16="http://schemas.microsoft.com/office/drawing/2014/main" id="{D3EE9727-D28F-A314-0FBD-1790FA0988BE}"/>
              </a:ext>
            </a:extLst>
          </p:cNvPr>
          <p:cNvSpPr txBox="1"/>
          <p:nvPr/>
        </p:nvSpPr>
        <p:spPr>
          <a:xfrm>
            <a:off x="7071116" y="3687557"/>
            <a:ext cx="211562"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30,9</a:t>
            </a:r>
            <a:endParaRPr sz="700">
              <a:solidFill>
                <a:srgbClr val="003867"/>
              </a:solidFill>
              <a:latin typeface="Arial" panose="020B0604020202020204" pitchFamily="34" charset="0"/>
              <a:cs typeface="Arial" panose="020B0604020202020204" pitchFamily="34" charset="0"/>
            </a:endParaRPr>
          </a:p>
        </p:txBody>
      </p:sp>
      <p:sp>
        <p:nvSpPr>
          <p:cNvPr id="89" name="object 55">
            <a:extLst>
              <a:ext uri="{FF2B5EF4-FFF2-40B4-BE49-F238E27FC236}">
                <a16:creationId xmlns:a16="http://schemas.microsoft.com/office/drawing/2014/main" id="{2DB38210-B11B-48FC-0511-C29657F8F8AC}"/>
              </a:ext>
            </a:extLst>
          </p:cNvPr>
          <p:cNvSpPr txBox="1"/>
          <p:nvPr/>
        </p:nvSpPr>
        <p:spPr>
          <a:xfrm>
            <a:off x="7258250" y="2881217"/>
            <a:ext cx="214796"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63,0</a:t>
            </a:r>
            <a:endParaRPr sz="700">
              <a:solidFill>
                <a:srgbClr val="003867"/>
              </a:solidFill>
              <a:latin typeface="Arial" panose="020B0604020202020204" pitchFamily="34" charset="0"/>
              <a:cs typeface="Arial" panose="020B0604020202020204" pitchFamily="34" charset="0"/>
            </a:endParaRPr>
          </a:p>
        </p:txBody>
      </p:sp>
      <p:sp>
        <p:nvSpPr>
          <p:cNvPr id="93" name="object 56">
            <a:extLst>
              <a:ext uri="{FF2B5EF4-FFF2-40B4-BE49-F238E27FC236}">
                <a16:creationId xmlns:a16="http://schemas.microsoft.com/office/drawing/2014/main" id="{1C5B1473-0772-4C67-124B-69F6EFF3433C}"/>
              </a:ext>
            </a:extLst>
          </p:cNvPr>
          <p:cNvSpPr txBox="1"/>
          <p:nvPr/>
        </p:nvSpPr>
        <p:spPr>
          <a:xfrm>
            <a:off x="7624976" y="4163793"/>
            <a:ext cx="186751"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11,7</a:t>
            </a:r>
            <a:endParaRPr sz="700">
              <a:solidFill>
                <a:srgbClr val="003867"/>
              </a:solidFill>
              <a:latin typeface="Arial" panose="020B0604020202020204" pitchFamily="34" charset="0"/>
              <a:cs typeface="Arial" panose="020B0604020202020204" pitchFamily="34" charset="0"/>
            </a:endParaRPr>
          </a:p>
        </p:txBody>
      </p:sp>
      <p:sp>
        <p:nvSpPr>
          <p:cNvPr id="94" name="object 57">
            <a:extLst>
              <a:ext uri="{FF2B5EF4-FFF2-40B4-BE49-F238E27FC236}">
                <a16:creationId xmlns:a16="http://schemas.microsoft.com/office/drawing/2014/main" id="{6FBD77F3-DB37-5C04-68F4-F9899D7EAF20}"/>
              </a:ext>
            </a:extLst>
          </p:cNvPr>
          <p:cNvSpPr txBox="1"/>
          <p:nvPr/>
        </p:nvSpPr>
        <p:spPr>
          <a:xfrm>
            <a:off x="7808995" y="3644829"/>
            <a:ext cx="206062"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32,6</a:t>
            </a:r>
            <a:endParaRPr sz="700">
              <a:solidFill>
                <a:srgbClr val="003867"/>
              </a:solidFill>
              <a:latin typeface="Arial" panose="020B0604020202020204" pitchFamily="34" charset="0"/>
              <a:cs typeface="Arial" panose="020B0604020202020204" pitchFamily="34" charset="0"/>
            </a:endParaRPr>
          </a:p>
        </p:txBody>
      </p:sp>
      <p:sp>
        <p:nvSpPr>
          <p:cNvPr id="95" name="object 58">
            <a:extLst>
              <a:ext uri="{FF2B5EF4-FFF2-40B4-BE49-F238E27FC236}">
                <a16:creationId xmlns:a16="http://schemas.microsoft.com/office/drawing/2014/main" id="{E58CCEC0-A097-22DA-4144-CB79239690C8}"/>
              </a:ext>
            </a:extLst>
          </p:cNvPr>
          <p:cNvSpPr txBox="1"/>
          <p:nvPr/>
        </p:nvSpPr>
        <p:spPr>
          <a:xfrm>
            <a:off x="8176063" y="4190775"/>
            <a:ext cx="201533"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10,4</a:t>
            </a:r>
            <a:endParaRPr sz="700">
              <a:solidFill>
                <a:srgbClr val="003867"/>
              </a:solidFill>
              <a:latin typeface="Arial" panose="020B0604020202020204" pitchFamily="34" charset="0"/>
              <a:cs typeface="Arial" panose="020B0604020202020204" pitchFamily="34" charset="0"/>
            </a:endParaRPr>
          </a:p>
        </p:txBody>
      </p:sp>
      <p:sp>
        <p:nvSpPr>
          <p:cNvPr id="96" name="object 59">
            <a:extLst>
              <a:ext uri="{FF2B5EF4-FFF2-40B4-BE49-F238E27FC236}">
                <a16:creationId xmlns:a16="http://schemas.microsoft.com/office/drawing/2014/main" id="{50C84BF8-E720-5816-A82D-3C7566097731}"/>
              </a:ext>
            </a:extLst>
          </p:cNvPr>
          <p:cNvSpPr txBox="1"/>
          <p:nvPr/>
        </p:nvSpPr>
        <p:spPr>
          <a:xfrm>
            <a:off x="8359357" y="3662305"/>
            <a:ext cx="187623"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31,9</a:t>
            </a:r>
            <a:endParaRPr sz="700">
              <a:solidFill>
                <a:srgbClr val="003867"/>
              </a:solidFill>
              <a:latin typeface="Arial" panose="020B0604020202020204" pitchFamily="34" charset="0"/>
              <a:cs typeface="Arial" panose="020B0604020202020204" pitchFamily="34" charset="0"/>
            </a:endParaRPr>
          </a:p>
        </p:txBody>
      </p:sp>
      <p:sp>
        <p:nvSpPr>
          <p:cNvPr id="97" name="object 60">
            <a:extLst>
              <a:ext uri="{FF2B5EF4-FFF2-40B4-BE49-F238E27FC236}">
                <a16:creationId xmlns:a16="http://schemas.microsoft.com/office/drawing/2014/main" id="{9330E040-B648-9DA8-3DF5-E6A186F4882E}"/>
              </a:ext>
            </a:extLst>
          </p:cNvPr>
          <p:cNvSpPr txBox="1"/>
          <p:nvPr/>
        </p:nvSpPr>
        <p:spPr>
          <a:xfrm>
            <a:off x="6400361" y="4529151"/>
            <a:ext cx="70521" cy="118220"/>
          </a:xfrm>
          <a:prstGeom prst="rect">
            <a:avLst/>
          </a:prstGeom>
        </p:spPr>
        <p:txBody>
          <a:bodyPr vert="horz" wrap="square" lIns="0" tIns="10397" rIns="0" bIns="0" rtlCol="0">
            <a:spAutoFit/>
          </a:bodyPr>
          <a:lstStyle/>
          <a:p>
            <a:pPr marL="7701" algn="r">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98" name="object 61">
            <a:extLst>
              <a:ext uri="{FF2B5EF4-FFF2-40B4-BE49-F238E27FC236}">
                <a16:creationId xmlns:a16="http://schemas.microsoft.com/office/drawing/2014/main" id="{AD029831-8480-BDB3-284D-B0EFD43867AF}"/>
              </a:ext>
            </a:extLst>
          </p:cNvPr>
          <p:cNvSpPr txBox="1"/>
          <p:nvPr/>
        </p:nvSpPr>
        <p:spPr>
          <a:xfrm>
            <a:off x="6311650" y="4280009"/>
            <a:ext cx="159232"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p:txBody>
      </p:sp>
      <p:sp>
        <p:nvSpPr>
          <p:cNvPr id="99" name="object 62">
            <a:extLst>
              <a:ext uri="{FF2B5EF4-FFF2-40B4-BE49-F238E27FC236}">
                <a16:creationId xmlns:a16="http://schemas.microsoft.com/office/drawing/2014/main" id="{EC796464-B2CC-DCB3-31FE-7F46980F7D45}"/>
              </a:ext>
            </a:extLst>
          </p:cNvPr>
          <p:cNvSpPr txBox="1"/>
          <p:nvPr/>
        </p:nvSpPr>
        <p:spPr>
          <a:xfrm>
            <a:off x="6351514" y="4030868"/>
            <a:ext cx="119368"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100" name="object 63">
            <a:extLst>
              <a:ext uri="{FF2B5EF4-FFF2-40B4-BE49-F238E27FC236}">
                <a16:creationId xmlns:a16="http://schemas.microsoft.com/office/drawing/2014/main" id="{832B3100-0E32-3978-610A-0DA8E2133EF3}"/>
              </a:ext>
            </a:extLst>
          </p:cNvPr>
          <p:cNvSpPr txBox="1"/>
          <p:nvPr/>
        </p:nvSpPr>
        <p:spPr>
          <a:xfrm>
            <a:off x="6351839" y="3781727"/>
            <a:ext cx="119043"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p:txBody>
      </p:sp>
      <p:sp>
        <p:nvSpPr>
          <p:cNvPr id="101" name="object 64">
            <a:extLst>
              <a:ext uri="{FF2B5EF4-FFF2-40B4-BE49-F238E27FC236}">
                <a16:creationId xmlns:a16="http://schemas.microsoft.com/office/drawing/2014/main" id="{CBBF1C28-0E53-4E85-C39F-09BE30D2D32F}"/>
              </a:ext>
            </a:extLst>
          </p:cNvPr>
          <p:cNvSpPr txBox="1"/>
          <p:nvPr/>
        </p:nvSpPr>
        <p:spPr>
          <a:xfrm>
            <a:off x="6349250" y="3532586"/>
            <a:ext cx="121632"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102" name="object 65">
            <a:extLst>
              <a:ext uri="{FF2B5EF4-FFF2-40B4-BE49-F238E27FC236}">
                <a16:creationId xmlns:a16="http://schemas.microsoft.com/office/drawing/2014/main" id="{9D8855AD-4140-1917-DE10-029C199D9158}"/>
              </a:ext>
            </a:extLst>
          </p:cNvPr>
          <p:cNvSpPr txBox="1"/>
          <p:nvPr/>
        </p:nvSpPr>
        <p:spPr>
          <a:xfrm>
            <a:off x="6347956" y="3283445"/>
            <a:ext cx="122926" cy="118220"/>
          </a:xfrm>
          <a:prstGeom prst="rect">
            <a:avLst/>
          </a:prstGeom>
        </p:spPr>
        <p:txBody>
          <a:bodyPr vert="horz" wrap="square" lIns="0" tIns="10397" rIns="0" bIns="0" rtlCol="0">
            <a:spAutoFit/>
          </a:bodyPr>
          <a:lstStyle/>
          <a:p>
            <a:pPr marL="8856" algn="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103" name="object 66">
            <a:extLst>
              <a:ext uri="{FF2B5EF4-FFF2-40B4-BE49-F238E27FC236}">
                <a16:creationId xmlns:a16="http://schemas.microsoft.com/office/drawing/2014/main" id="{A957F22E-D378-E2AF-90A6-248EBD063572}"/>
              </a:ext>
            </a:extLst>
          </p:cNvPr>
          <p:cNvSpPr txBox="1"/>
          <p:nvPr/>
        </p:nvSpPr>
        <p:spPr>
          <a:xfrm>
            <a:off x="6586670" y="2788439"/>
            <a:ext cx="196003" cy="118220"/>
          </a:xfrm>
          <a:prstGeom prst="rect">
            <a:avLst/>
          </a:prstGeom>
        </p:spPr>
        <p:txBody>
          <a:bodyPr vert="horz" wrap="square" lIns="0" tIns="10397" rIns="0" bIns="0" rtlCol="0">
            <a:spAutoFit/>
          </a:bodyPr>
          <a:lstStyle/>
          <a:p>
            <a:pPr marL="7701">
              <a:spcBef>
                <a:spcPts val="82"/>
              </a:spcBef>
              <a:tabLst>
                <a:tab pos="214096" algn="l"/>
              </a:tabLst>
            </a:pPr>
            <a:r>
              <a:rPr sz="700" b="1" spc="-12">
                <a:solidFill>
                  <a:srgbClr val="003867"/>
                </a:solidFill>
                <a:latin typeface="Arial" panose="020B0604020202020204" pitchFamily="34" charset="0"/>
                <a:cs typeface="Arial" panose="020B0604020202020204" pitchFamily="34" charset="0"/>
              </a:rPr>
              <a:t>66,0</a:t>
            </a:r>
            <a:endParaRPr sz="700">
              <a:solidFill>
                <a:srgbClr val="003867"/>
              </a:solidFill>
              <a:latin typeface="Arial" panose="020B0604020202020204" pitchFamily="34" charset="0"/>
              <a:cs typeface="Arial" panose="020B0604020202020204" pitchFamily="34" charset="0"/>
            </a:endParaRPr>
          </a:p>
        </p:txBody>
      </p:sp>
      <p:sp>
        <p:nvSpPr>
          <p:cNvPr id="104" name="object 67">
            <a:extLst>
              <a:ext uri="{FF2B5EF4-FFF2-40B4-BE49-F238E27FC236}">
                <a16:creationId xmlns:a16="http://schemas.microsoft.com/office/drawing/2014/main" id="{22AB7078-7299-CA6B-3F25-5F0D338A2231}"/>
              </a:ext>
            </a:extLst>
          </p:cNvPr>
          <p:cNvSpPr txBox="1"/>
          <p:nvPr/>
        </p:nvSpPr>
        <p:spPr>
          <a:xfrm>
            <a:off x="6346015" y="2536022"/>
            <a:ext cx="124867"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105" name="object 68">
            <a:extLst>
              <a:ext uri="{FF2B5EF4-FFF2-40B4-BE49-F238E27FC236}">
                <a16:creationId xmlns:a16="http://schemas.microsoft.com/office/drawing/2014/main" id="{088C7519-82E1-C7F6-CE91-7586693F38DB}"/>
              </a:ext>
            </a:extLst>
          </p:cNvPr>
          <p:cNvSpPr txBox="1"/>
          <p:nvPr/>
        </p:nvSpPr>
        <p:spPr>
          <a:xfrm>
            <a:off x="6347956" y="2286881"/>
            <a:ext cx="122926"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106" name="object 69">
            <a:extLst>
              <a:ext uri="{FF2B5EF4-FFF2-40B4-BE49-F238E27FC236}">
                <a16:creationId xmlns:a16="http://schemas.microsoft.com/office/drawing/2014/main" id="{A0386CA8-FABD-E255-A5E1-EB3446D900B1}"/>
              </a:ext>
            </a:extLst>
          </p:cNvPr>
          <p:cNvSpPr txBox="1"/>
          <p:nvPr/>
        </p:nvSpPr>
        <p:spPr>
          <a:xfrm>
            <a:off x="6312372" y="2037740"/>
            <a:ext cx="158510"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p:txBody>
      </p:sp>
      <p:sp>
        <p:nvSpPr>
          <p:cNvPr id="107" name="object 70">
            <a:extLst>
              <a:ext uri="{FF2B5EF4-FFF2-40B4-BE49-F238E27FC236}">
                <a16:creationId xmlns:a16="http://schemas.microsoft.com/office/drawing/2014/main" id="{E0C5F88E-AE14-568A-57E9-2C99729FFE88}"/>
              </a:ext>
            </a:extLst>
          </p:cNvPr>
          <p:cNvSpPr txBox="1"/>
          <p:nvPr/>
        </p:nvSpPr>
        <p:spPr>
          <a:xfrm>
            <a:off x="6578719" y="4599824"/>
            <a:ext cx="391745" cy="250042"/>
          </a:xfrm>
          <a:prstGeom prst="rect">
            <a:avLst/>
          </a:prstGeom>
        </p:spPr>
        <p:txBody>
          <a:bodyPr vert="horz" wrap="square" lIns="0" tIns="21564" rIns="0" bIns="0" rtlCol="0">
            <a:spAutoFit/>
          </a:bodyPr>
          <a:lstStyle/>
          <a:p>
            <a:pPr marR="21179" algn="ctr">
              <a:spcBef>
                <a:spcPts val="170"/>
              </a:spcBef>
              <a:tabLst>
                <a:tab pos="197923"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R="3081" algn="ctr">
              <a:spcBef>
                <a:spcPts val="115"/>
              </a:spcBef>
            </a:pP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108" name="object 71">
            <a:extLst>
              <a:ext uri="{FF2B5EF4-FFF2-40B4-BE49-F238E27FC236}">
                <a16:creationId xmlns:a16="http://schemas.microsoft.com/office/drawing/2014/main" id="{3A5E202B-BA24-7EC1-15DA-8E03359CEC4A}"/>
              </a:ext>
            </a:extLst>
          </p:cNvPr>
          <p:cNvSpPr txBox="1"/>
          <p:nvPr/>
        </p:nvSpPr>
        <p:spPr>
          <a:xfrm>
            <a:off x="6981063" y="4599824"/>
            <a:ext cx="509653" cy="250042"/>
          </a:xfrm>
          <a:prstGeom prst="rect">
            <a:avLst/>
          </a:prstGeom>
        </p:spPr>
        <p:txBody>
          <a:bodyPr vert="horz" wrap="square" lIns="0" tIns="21564" rIns="0" bIns="0" rtlCol="0">
            <a:spAutoFit/>
          </a:bodyPr>
          <a:lstStyle/>
          <a:p>
            <a:pPr marL="64691" algn="ctr">
              <a:spcBef>
                <a:spcPts val="170"/>
              </a:spcBef>
              <a:tabLst>
                <a:tab pos="262999"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lang="es-ES" sz="700" b="1">
                <a:solidFill>
                  <a:srgbClr val="22346A"/>
                </a:solidFill>
                <a:latin typeface="Arial" panose="020B0604020202020204" pitchFamily="34" charset="0"/>
                <a:cs typeface="Arial" panose="020B0604020202020204" pitchFamily="34" charset="0"/>
              </a:rPr>
              <a:t>  </a:t>
            </a: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75</a:t>
            </a:r>
            <a:endParaRPr sz="700">
              <a:latin typeface="Arial" panose="020B0604020202020204" pitchFamily="34" charset="0"/>
              <a:cs typeface="Arial" panose="020B0604020202020204" pitchFamily="34" charset="0"/>
            </a:endParaRPr>
          </a:p>
        </p:txBody>
      </p:sp>
      <p:sp>
        <p:nvSpPr>
          <p:cNvPr id="109" name="object 72">
            <a:extLst>
              <a:ext uri="{FF2B5EF4-FFF2-40B4-BE49-F238E27FC236}">
                <a16:creationId xmlns:a16="http://schemas.microsoft.com/office/drawing/2014/main" id="{59DC358B-2128-09E1-4DB0-6A6D06439E91}"/>
              </a:ext>
            </a:extLst>
          </p:cNvPr>
          <p:cNvSpPr txBox="1"/>
          <p:nvPr/>
        </p:nvSpPr>
        <p:spPr>
          <a:xfrm>
            <a:off x="7528709" y="4599826"/>
            <a:ext cx="509652" cy="250042"/>
          </a:xfrm>
          <a:prstGeom prst="rect">
            <a:avLst/>
          </a:prstGeom>
        </p:spPr>
        <p:txBody>
          <a:bodyPr vert="horz" wrap="square" lIns="0" tIns="21564" rIns="0" bIns="0" rtlCol="0">
            <a:spAutoFit/>
          </a:bodyPr>
          <a:lstStyle/>
          <a:p>
            <a:pPr marL="68541" algn="ctr">
              <a:spcBef>
                <a:spcPts val="170"/>
              </a:spcBef>
              <a:tabLst>
                <a:tab pos="266464"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lang="es-ES" sz="700" b="1">
                <a:solidFill>
                  <a:srgbClr val="22346A"/>
                </a:solidFill>
                <a:latin typeface="Arial" panose="020B0604020202020204" pitchFamily="34" charset="0"/>
                <a:cs typeface="Arial" panose="020B0604020202020204" pitchFamily="34" charset="0"/>
              </a:rPr>
              <a:t>  </a:t>
            </a: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110" name="object 73">
            <a:extLst>
              <a:ext uri="{FF2B5EF4-FFF2-40B4-BE49-F238E27FC236}">
                <a16:creationId xmlns:a16="http://schemas.microsoft.com/office/drawing/2014/main" id="{02809C15-8F32-F4F8-6ABC-7439C671D940}"/>
              </a:ext>
            </a:extLst>
          </p:cNvPr>
          <p:cNvSpPr txBox="1"/>
          <p:nvPr/>
        </p:nvSpPr>
        <p:spPr>
          <a:xfrm>
            <a:off x="8110986" y="4599826"/>
            <a:ext cx="496742" cy="250042"/>
          </a:xfrm>
          <a:prstGeom prst="rect">
            <a:avLst/>
          </a:prstGeom>
        </p:spPr>
        <p:txBody>
          <a:bodyPr vert="horz" wrap="square" lIns="0" tIns="21564" rIns="0" bIns="0" rtlCol="0">
            <a:spAutoFit/>
          </a:bodyPr>
          <a:lstStyle/>
          <a:p>
            <a:pPr marL="33886" algn="ctr">
              <a:spcBef>
                <a:spcPts val="170"/>
              </a:spcBef>
              <a:tabLst>
                <a:tab pos="232194"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sz="700" b="1" spc="-6">
                <a:solidFill>
                  <a:srgbClr val="22346A"/>
                </a:solidFill>
                <a:latin typeface="Arial" panose="020B0604020202020204" pitchFamily="34" charset="0"/>
                <a:cs typeface="Arial" panose="020B0604020202020204" pitchFamily="34" charset="0"/>
              </a:rPr>
              <a:t>IGA0/1</a:t>
            </a:r>
            <a:endParaRPr sz="700">
              <a:latin typeface="Arial" panose="020B0604020202020204" pitchFamily="34" charset="0"/>
              <a:cs typeface="Arial" panose="020B0604020202020204" pitchFamily="34" charset="0"/>
            </a:endParaRPr>
          </a:p>
        </p:txBody>
      </p:sp>
      <p:sp>
        <p:nvSpPr>
          <p:cNvPr id="111" name="object 74">
            <a:extLst>
              <a:ext uri="{FF2B5EF4-FFF2-40B4-BE49-F238E27FC236}">
                <a16:creationId xmlns:a16="http://schemas.microsoft.com/office/drawing/2014/main" id="{2EB76ABF-6EA4-6448-F53B-B71DFC17386F}"/>
              </a:ext>
            </a:extLst>
          </p:cNvPr>
          <p:cNvSpPr txBox="1"/>
          <p:nvPr/>
        </p:nvSpPr>
        <p:spPr>
          <a:xfrm>
            <a:off x="6133889" y="2273991"/>
            <a:ext cx="161583" cy="2004533"/>
          </a:xfrm>
          <a:prstGeom prst="rect">
            <a:avLst/>
          </a:prstGeom>
        </p:spPr>
        <p:txBody>
          <a:bodyPr vert="vert270" wrap="square" lIns="0" tIns="7701" rIns="0" bIns="0" rtlCol="0">
            <a:spAutoFit/>
          </a:bodyPr>
          <a:lstStyle/>
          <a:p>
            <a:pPr marL="7701">
              <a:spcBef>
                <a:spcPts val="61"/>
              </a:spcBef>
            </a:pPr>
            <a:r>
              <a:rPr sz="1050" b="1" dirty="0" err="1">
                <a:solidFill>
                  <a:srgbClr val="22346A"/>
                </a:solidFill>
                <a:latin typeface="Arial" panose="020B0604020202020204" pitchFamily="34" charset="0"/>
                <a:cs typeface="Arial" panose="020B0604020202020204" pitchFamily="34" charset="0"/>
              </a:rPr>
              <a:t>Porcentaje</a:t>
            </a:r>
            <a:r>
              <a:rPr sz="1050" b="1" spc="24" dirty="0">
                <a:solidFill>
                  <a:srgbClr val="22346A"/>
                </a:solidFill>
                <a:latin typeface="Arial" panose="020B0604020202020204" pitchFamily="34" charset="0"/>
                <a:cs typeface="Arial" panose="020B0604020202020204" pitchFamily="34" charset="0"/>
              </a:rPr>
              <a:t> </a:t>
            </a:r>
            <a:r>
              <a:rPr sz="1050" b="1" dirty="0">
                <a:solidFill>
                  <a:srgbClr val="22346A"/>
                </a:solidFill>
                <a:latin typeface="Arial" panose="020B0604020202020204" pitchFamily="34" charset="0"/>
                <a:cs typeface="Arial" panose="020B0604020202020204" pitchFamily="34" charset="0"/>
              </a:rPr>
              <a:t>de</a:t>
            </a:r>
            <a:r>
              <a:rPr sz="1050" b="1" spc="24" dirty="0">
                <a:solidFill>
                  <a:srgbClr val="22346A"/>
                </a:solidFill>
                <a:latin typeface="Arial" panose="020B0604020202020204" pitchFamily="34" charset="0"/>
                <a:cs typeface="Arial" panose="020B0604020202020204" pitchFamily="34" charset="0"/>
              </a:rPr>
              <a:t> </a:t>
            </a:r>
            <a:r>
              <a:rPr sz="1050" b="1" dirty="0" err="1">
                <a:solidFill>
                  <a:srgbClr val="22346A"/>
                </a:solidFill>
                <a:latin typeface="Arial" panose="020B0604020202020204" pitchFamily="34" charset="0"/>
                <a:cs typeface="Arial" panose="020B0604020202020204" pitchFamily="34" charset="0"/>
              </a:rPr>
              <a:t>pacientes</a:t>
            </a:r>
            <a:r>
              <a:rPr sz="1050" b="1" spc="24" dirty="0">
                <a:solidFill>
                  <a:srgbClr val="22346A"/>
                </a:solidFill>
                <a:latin typeface="Arial" panose="020B0604020202020204" pitchFamily="34" charset="0"/>
                <a:cs typeface="Arial" panose="020B0604020202020204" pitchFamily="34" charset="0"/>
              </a:rPr>
              <a:t> </a:t>
            </a:r>
            <a:r>
              <a:rPr sz="1050" b="1" spc="-15" dirty="0">
                <a:solidFill>
                  <a:srgbClr val="22346A"/>
                </a:solidFill>
                <a:latin typeface="Arial" panose="020B0604020202020204" pitchFamily="34" charset="0"/>
                <a:cs typeface="Arial" panose="020B0604020202020204" pitchFamily="34" charset="0"/>
              </a:rPr>
              <a:t>(%)</a:t>
            </a:r>
            <a:endParaRPr sz="1050" dirty="0">
              <a:latin typeface="Arial" panose="020B0604020202020204" pitchFamily="34" charset="0"/>
              <a:cs typeface="Arial" panose="020B0604020202020204" pitchFamily="34" charset="0"/>
            </a:endParaRPr>
          </a:p>
        </p:txBody>
      </p:sp>
      <p:grpSp>
        <p:nvGrpSpPr>
          <p:cNvPr id="112" name="object 75">
            <a:extLst>
              <a:ext uri="{FF2B5EF4-FFF2-40B4-BE49-F238E27FC236}">
                <a16:creationId xmlns:a16="http://schemas.microsoft.com/office/drawing/2014/main" id="{17DDC23D-E377-B6AC-07DB-2CC79CB78CFB}"/>
              </a:ext>
            </a:extLst>
          </p:cNvPr>
          <p:cNvGrpSpPr/>
          <p:nvPr/>
        </p:nvGrpSpPr>
        <p:grpSpPr>
          <a:xfrm>
            <a:off x="8012456" y="2310134"/>
            <a:ext cx="401450" cy="70844"/>
            <a:chOff x="9010490" y="3419110"/>
            <a:chExt cx="788035" cy="139065"/>
          </a:xfrm>
        </p:grpSpPr>
        <p:sp>
          <p:nvSpPr>
            <p:cNvPr id="113" name="object 76">
              <a:extLst>
                <a:ext uri="{FF2B5EF4-FFF2-40B4-BE49-F238E27FC236}">
                  <a16:creationId xmlns:a16="http://schemas.microsoft.com/office/drawing/2014/main" id="{B3C4F40A-5385-1A81-2ACE-47E3953053D3}"/>
                </a:ext>
              </a:extLst>
            </p:cNvPr>
            <p:cNvSpPr/>
            <p:nvPr/>
          </p:nvSpPr>
          <p:spPr>
            <a:xfrm>
              <a:off x="9014814" y="3423445"/>
              <a:ext cx="121285" cy="130175"/>
            </a:xfrm>
            <a:custGeom>
              <a:avLst/>
              <a:gdLst/>
              <a:ahLst/>
              <a:cxnLst/>
              <a:rect l="l" t="t" r="r" b="b"/>
              <a:pathLst>
                <a:path w="121284" h="130175">
                  <a:moveTo>
                    <a:pt x="121210" y="0"/>
                  </a:moveTo>
                  <a:lnTo>
                    <a:pt x="0" y="0"/>
                  </a:lnTo>
                  <a:lnTo>
                    <a:pt x="0" y="129859"/>
                  </a:lnTo>
                  <a:lnTo>
                    <a:pt x="121210" y="129859"/>
                  </a:lnTo>
                  <a:lnTo>
                    <a:pt x="121210"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14" name="object 77">
              <a:extLst>
                <a:ext uri="{FF2B5EF4-FFF2-40B4-BE49-F238E27FC236}">
                  <a16:creationId xmlns:a16="http://schemas.microsoft.com/office/drawing/2014/main" id="{EB57A014-6F6E-57BF-0E5E-270871929C9C}"/>
                </a:ext>
              </a:extLst>
            </p:cNvPr>
            <p:cNvSpPr/>
            <p:nvPr/>
          </p:nvSpPr>
          <p:spPr>
            <a:xfrm>
              <a:off x="9014416" y="3423037"/>
              <a:ext cx="122555" cy="130810"/>
            </a:xfrm>
            <a:custGeom>
              <a:avLst/>
              <a:gdLst/>
              <a:ahLst/>
              <a:cxnLst/>
              <a:rect l="l" t="t" r="r" b="b"/>
              <a:pathLst>
                <a:path w="122554" h="130810">
                  <a:moveTo>
                    <a:pt x="0" y="130666"/>
                  </a:moveTo>
                  <a:lnTo>
                    <a:pt x="122017" y="130666"/>
                  </a:lnTo>
                  <a:lnTo>
                    <a:pt x="122017" y="0"/>
                  </a:lnTo>
                  <a:lnTo>
                    <a:pt x="0" y="0"/>
                  </a:lnTo>
                  <a:lnTo>
                    <a:pt x="0" y="130666"/>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15" name="object 78">
              <a:extLst>
                <a:ext uri="{FF2B5EF4-FFF2-40B4-BE49-F238E27FC236}">
                  <a16:creationId xmlns:a16="http://schemas.microsoft.com/office/drawing/2014/main" id="{3E79A9C5-6A65-0CBB-4BAD-83D6F730C1FF}"/>
                </a:ext>
              </a:extLst>
            </p:cNvPr>
            <p:cNvSpPr/>
            <p:nvPr/>
          </p:nvSpPr>
          <p:spPr>
            <a:xfrm>
              <a:off x="9664187" y="3423445"/>
              <a:ext cx="130175" cy="130175"/>
            </a:xfrm>
            <a:custGeom>
              <a:avLst/>
              <a:gdLst/>
              <a:ahLst/>
              <a:cxnLst/>
              <a:rect l="l" t="t" r="r" b="b"/>
              <a:pathLst>
                <a:path w="130175" h="130175">
                  <a:moveTo>
                    <a:pt x="129870" y="0"/>
                  </a:moveTo>
                  <a:lnTo>
                    <a:pt x="0" y="0"/>
                  </a:lnTo>
                  <a:lnTo>
                    <a:pt x="0" y="129859"/>
                  </a:lnTo>
                  <a:lnTo>
                    <a:pt x="129870" y="129859"/>
                  </a:lnTo>
                  <a:lnTo>
                    <a:pt x="129870"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16" name="object 79">
              <a:extLst>
                <a:ext uri="{FF2B5EF4-FFF2-40B4-BE49-F238E27FC236}">
                  <a16:creationId xmlns:a16="http://schemas.microsoft.com/office/drawing/2014/main" id="{12ECC15F-51B4-8523-D0F2-C1A8F0872BD7}"/>
                </a:ext>
              </a:extLst>
            </p:cNvPr>
            <p:cNvSpPr/>
            <p:nvPr/>
          </p:nvSpPr>
          <p:spPr>
            <a:xfrm>
              <a:off x="9663779" y="3423037"/>
              <a:ext cx="130810" cy="130810"/>
            </a:xfrm>
            <a:custGeom>
              <a:avLst/>
              <a:gdLst/>
              <a:ahLst/>
              <a:cxnLst/>
              <a:rect l="l" t="t" r="r" b="b"/>
              <a:pathLst>
                <a:path w="130809" h="130810">
                  <a:moveTo>
                    <a:pt x="0" y="130666"/>
                  </a:moveTo>
                  <a:lnTo>
                    <a:pt x="130676" y="130666"/>
                  </a:lnTo>
                  <a:lnTo>
                    <a:pt x="130676" y="0"/>
                  </a:lnTo>
                  <a:lnTo>
                    <a:pt x="0" y="0"/>
                  </a:lnTo>
                  <a:lnTo>
                    <a:pt x="0" y="130666"/>
                  </a:lnTo>
                  <a:close/>
                </a:path>
              </a:pathLst>
            </a:custGeom>
            <a:ln w="7853">
              <a:no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17" name="object 80">
            <a:extLst>
              <a:ext uri="{FF2B5EF4-FFF2-40B4-BE49-F238E27FC236}">
                <a16:creationId xmlns:a16="http://schemas.microsoft.com/office/drawing/2014/main" id="{FA550104-0130-A6E3-8FFB-0682C41A5675}"/>
              </a:ext>
            </a:extLst>
          </p:cNvPr>
          <p:cNvSpPr txBox="1"/>
          <p:nvPr/>
        </p:nvSpPr>
        <p:spPr>
          <a:xfrm>
            <a:off x="8104285" y="2273991"/>
            <a:ext cx="117750" cy="11448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S4</a:t>
            </a:r>
            <a:endParaRPr sz="700">
              <a:latin typeface="Arial" panose="020B0604020202020204" pitchFamily="34" charset="0"/>
              <a:cs typeface="Arial" panose="020B0604020202020204" pitchFamily="34" charset="0"/>
            </a:endParaRPr>
          </a:p>
        </p:txBody>
      </p:sp>
      <p:sp>
        <p:nvSpPr>
          <p:cNvPr id="118" name="object 81">
            <a:extLst>
              <a:ext uri="{FF2B5EF4-FFF2-40B4-BE49-F238E27FC236}">
                <a16:creationId xmlns:a16="http://schemas.microsoft.com/office/drawing/2014/main" id="{8B35E8DA-C66C-F838-8F42-48E1313752E9}"/>
              </a:ext>
            </a:extLst>
          </p:cNvPr>
          <p:cNvSpPr txBox="1"/>
          <p:nvPr/>
        </p:nvSpPr>
        <p:spPr>
          <a:xfrm>
            <a:off x="6514940" y="4952378"/>
            <a:ext cx="1882058" cy="11448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n</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(EASI/IGA)</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S4</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94/96;</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n</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S16</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t>
            </a:r>
            <a:r>
              <a:rPr sz="700" spc="94">
                <a:solidFill>
                  <a:srgbClr val="22346A"/>
                </a:solidFill>
                <a:latin typeface="Arial" panose="020B0604020202020204" pitchFamily="34" charset="0"/>
                <a:cs typeface="Arial" panose="020B0604020202020204" pitchFamily="34" charset="0"/>
              </a:rPr>
              <a:t> </a:t>
            </a:r>
            <a:r>
              <a:rPr sz="700" spc="-6">
                <a:solidFill>
                  <a:srgbClr val="22346A"/>
                </a:solidFill>
                <a:latin typeface="Arial" panose="020B0604020202020204" pitchFamily="34" charset="0"/>
                <a:cs typeface="Arial" panose="020B0604020202020204" pitchFamily="34" charset="0"/>
              </a:rPr>
              <a:t>92/94</a:t>
            </a:r>
            <a:endParaRPr sz="700">
              <a:latin typeface="Arial" panose="020B0604020202020204" pitchFamily="34" charset="0"/>
              <a:cs typeface="Arial" panose="020B0604020202020204" pitchFamily="34" charset="0"/>
            </a:endParaRPr>
          </a:p>
        </p:txBody>
      </p:sp>
      <p:sp>
        <p:nvSpPr>
          <p:cNvPr id="119" name="object 82">
            <a:extLst>
              <a:ext uri="{FF2B5EF4-FFF2-40B4-BE49-F238E27FC236}">
                <a16:creationId xmlns:a16="http://schemas.microsoft.com/office/drawing/2014/main" id="{0DB97CA0-F7EB-99FF-EB15-17EB457BDBAC}"/>
              </a:ext>
            </a:extLst>
          </p:cNvPr>
          <p:cNvSpPr txBox="1"/>
          <p:nvPr/>
        </p:nvSpPr>
        <p:spPr>
          <a:xfrm>
            <a:off x="8412975" y="2273991"/>
            <a:ext cx="187623" cy="11448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p:txBody>
      </p:sp>
      <p:sp>
        <p:nvSpPr>
          <p:cNvPr id="120" name="object 30">
            <a:extLst>
              <a:ext uri="{FF2B5EF4-FFF2-40B4-BE49-F238E27FC236}">
                <a16:creationId xmlns:a16="http://schemas.microsoft.com/office/drawing/2014/main" id="{0D026236-19F7-55B8-11C1-D7B5F8C95C7E}"/>
              </a:ext>
            </a:extLst>
          </p:cNvPr>
          <p:cNvSpPr/>
          <p:nvPr/>
        </p:nvSpPr>
        <p:spPr>
          <a:xfrm>
            <a:off x="7286877" y="3013591"/>
            <a:ext cx="154628" cy="1583479"/>
          </a:xfrm>
          <a:custGeom>
            <a:avLst/>
            <a:gdLst/>
            <a:ahLst/>
            <a:cxnLst/>
            <a:rect l="l" t="t" r="r" b="b"/>
            <a:pathLst>
              <a:path w="303529" h="3108325">
                <a:moveTo>
                  <a:pt x="303037" y="0"/>
                </a:moveTo>
                <a:lnTo>
                  <a:pt x="0" y="0"/>
                </a:lnTo>
                <a:lnTo>
                  <a:pt x="0" y="3107978"/>
                </a:lnTo>
                <a:lnTo>
                  <a:pt x="303037" y="3107978"/>
                </a:lnTo>
                <a:lnTo>
                  <a:pt x="30303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1" name="object 65">
            <a:extLst>
              <a:ext uri="{FF2B5EF4-FFF2-40B4-BE49-F238E27FC236}">
                <a16:creationId xmlns:a16="http://schemas.microsoft.com/office/drawing/2014/main" id="{B9C29EC6-D18D-8EA5-D1F4-D455D51C7865}"/>
              </a:ext>
            </a:extLst>
          </p:cNvPr>
          <p:cNvSpPr txBox="1"/>
          <p:nvPr/>
        </p:nvSpPr>
        <p:spPr>
          <a:xfrm>
            <a:off x="6347956" y="3034304"/>
            <a:ext cx="122926" cy="118220"/>
          </a:xfrm>
          <a:prstGeom prst="rect">
            <a:avLst/>
          </a:prstGeom>
        </p:spPr>
        <p:txBody>
          <a:bodyPr vert="horz" wrap="square" lIns="0" tIns="10397" rIns="0" bIns="0" rtlCol="0">
            <a:spAutoFit/>
          </a:bodyPr>
          <a:lstStyle/>
          <a:p>
            <a:pPr marL="8856" algn="r"/>
            <a:r>
              <a:rPr lang="es-ES" sz="700" spc="-15">
                <a:solidFill>
                  <a:srgbClr val="22346A"/>
                </a:solidFill>
                <a:latin typeface="Arial" panose="020B0604020202020204" pitchFamily="34" charset="0"/>
                <a:cs typeface="Arial" panose="020B0604020202020204" pitchFamily="34" charset="0"/>
              </a:rPr>
              <a:t>6</a:t>
            </a:r>
            <a:r>
              <a:rPr sz="700" spc="-15">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122" name="object 65">
            <a:extLst>
              <a:ext uri="{FF2B5EF4-FFF2-40B4-BE49-F238E27FC236}">
                <a16:creationId xmlns:a16="http://schemas.microsoft.com/office/drawing/2014/main" id="{DDC33659-D6B5-54D2-FBC7-C9CFB83CE1D9}"/>
              </a:ext>
            </a:extLst>
          </p:cNvPr>
          <p:cNvSpPr txBox="1"/>
          <p:nvPr/>
        </p:nvSpPr>
        <p:spPr>
          <a:xfrm>
            <a:off x="6347956" y="2785163"/>
            <a:ext cx="122926" cy="118220"/>
          </a:xfrm>
          <a:prstGeom prst="rect">
            <a:avLst/>
          </a:prstGeom>
        </p:spPr>
        <p:txBody>
          <a:bodyPr vert="horz" wrap="square" lIns="0" tIns="10397" rIns="0" bIns="0" rtlCol="0">
            <a:spAutoFit/>
          </a:bodyPr>
          <a:lstStyle/>
          <a:p>
            <a:pPr marL="8856" algn="r"/>
            <a:r>
              <a:rPr lang="es-ES" sz="700" spc="-15">
                <a:solidFill>
                  <a:srgbClr val="22346A"/>
                </a:solidFill>
                <a:latin typeface="Arial" panose="020B0604020202020204" pitchFamily="34" charset="0"/>
                <a:cs typeface="Arial" panose="020B0604020202020204" pitchFamily="34" charset="0"/>
              </a:rPr>
              <a:t>7</a:t>
            </a:r>
            <a:r>
              <a:rPr sz="700" spc="-15">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grpSp>
        <p:nvGrpSpPr>
          <p:cNvPr id="123" name="Grupo 122">
            <a:extLst>
              <a:ext uri="{FF2B5EF4-FFF2-40B4-BE49-F238E27FC236}">
                <a16:creationId xmlns:a16="http://schemas.microsoft.com/office/drawing/2014/main" id="{D8CEF419-2601-43D0-EFA0-668DD31FD3EB}"/>
              </a:ext>
            </a:extLst>
          </p:cNvPr>
          <p:cNvGrpSpPr/>
          <p:nvPr/>
        </p:nvGrpSpPr>
        <p:grpSpPr>
          <a:xfrm>
            <a:off x="3910264" y="2110931"/>
            <a:ext cx="1938937" cy="1707337"/>
            <a:chOff x="1602869" y="1541033"/>
            <a:chExt cx="1660992" cy="1462591"/>
          </a:xfrm>
        </p:grpSpPr>
        <p:graphicFrame>
          <p:nvGraphicFramePr>
            <p:cNvPr id="124" name="Gráfico 123">
              <a:extLst>
                <a:ext uri="{FF2B5EF4-FFF2-40B4-BE49-F238E27FC236}">
                  <a16:creationId xmlns:a16="http://schemas.microsoft.com/office/drawing/2014/main" id="{9DDAFA01-1CFB-3F80-5B41-E05AD5439A2F}"/>
                </a:ext>
              </a:extLst>
            </p:cNvPr>
            <p:cNvGraphicFramePr/>
            <p:nvPr>
              <p:extLst>
                <p:ext uri="{D42A27DB-BD31-4B8C-83A1-F6EECF244321}">
                  <p14:modId xmlns:p14="http://schemas.microsoft.com/office/powerpoint/2010/main" val="1544939706"/>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125" name="Elipse 124">
              <a:extLst>
                <a:ext uri="{FF2B5EF4-FFF2-40B4-BE49-F238E27FC236}">
                  <a16:creationId xmlns:a16="http://schemas.microsoft.com/office/drawing/2014/main" id="{79E9F28E-8A6F-F91B-678A-CC751BC498A4}"/>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object 26">
              <a:extLst>
                <a:ext uri="{FF2B5EF4-FFF2-40B4-BE49-F238E27FC236}">
                  <a16:creationId xmlns:a16="http://schemas.microsoft.com/office/drawing/2014/main" id="{E98D34F3-5C23-A6F7-F7B1-7C2397065C48}"/>
                </a:ext>
              </a:extLst>
            </p:cNvPr>
            <p:cNvSpPr txBox="1"/>
            <p:nvPr/>
          </p:nvSpPr>
          <p:spPr>
            <a:xfrm>
              <a:off x="2042114" y="2083326"/>
              <a:ext cx="782503" cy="358089"/>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70,1</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grpSp>
        <p:nvGrpSpPr>
          <p:cNvPr id="127" name="Grupo 126">
            <a:extLst>
              <a:ext uri="{FF2B5EF4-FFF2-40B4-BE49-F238E27FC236}">
                <a16:creationId xmlns:a16="http://schemas.microsoft.com/office/drawing/2014/main" id="{0506A1E8-71FE-954F-2194-B03ED5544D49}"/>
              </a:ext>
            </a:extLst>
          </p:cNvPr>
          <p:cNvGrpSpPr/>
          <p:nvPr/>
        </p:nvGrpSpPr>
        <p:grpSpPr>
          <a:xfrm>
            <a:off x="8843285" y="1980823"/>
            <a:ext cx="1424636" cy="1254467"/>
            <a:chOff x="1602869" y="1541033"/>
            <a:chExt cx="1660992" cy="1462591"/>
          </a:xfrm>
        </p:grpSpPr>
        <p:graphicFrame>
          <p:nvGraphicFramePr>
            <p:cNvPr id="192" name="Gráfico 191">
              <a:extLst>
                <a:ext uri="{FF2B5EF4-FFF2-40B4-BE49-F238E27FC236}">
                  <a16:creationId xmlns:a16="http://schemas.microsoft.com/office/drawing/2014/main" id="{EBE5A461-9C9E-6994-BE1D-049F49EBBD3E}"/>
                </a:ext>
              </a:extLst>
            </p:cNvPr>
            <p:cNvGraphicFramePr/>
            <p:nvPr>
              <p:extLst>
                <p:ext uri="{D42A27DB-BD31-4B8C-83A1-F6EECF244321}">
                  <p14:modId xmlns:p14="http://schemas.microsoft.com/office/powerpoint/2010/main" val="4181870103"/>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193" name="Elipse 192">
              <a:extLst>
                <a:ext uri="{FF2B5EF4-FFF2-40B4-BE49-F238E27FC236}">
                  <a16:creationId xmlns:a16="http://schemas.microsoft.com/office/drawing/2014/main" id="{127523BC-7E26-9201-94E5-3DE726D04685}"/>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4" name="object 26">
              <a:extLst>
                <a:ext uri="{FF2B5EF4-FFF2-40B4-BE49-F238E27FC236}">
                  <a16:creationId xmlns:a16="http://schemas.microsoft.com/office/drawing/2014/main" id="{92356FF2-A357-59B9-F529-ED189C1E9A77}"/>
                </a:ext>
              </a:extLst>
            </p:cNvPr>
            <p:cNvSpPr txBox="1"/>
            <p:nvPr/>
          </p:nvSpPr>
          <p:spPr>
            <a:xfrm>
              <a:off x="2042114" y="2025387"/>
              <a:ext cx="782503" cy="526122"/>
            </a:xfrm>
            <a:prstGeom prst="rect">
              <a:avLst/>
            </a:prstGeom>
          </p:spPr>
          <p:txBody>
            <a:bodyPr vert="horz" wrap="square" lIns="0" tIns="10012" rIns="0" bIns="0" rtlCol="0">
              <a:spAutoFit/>
            </a:bodyPr>
            <a:lstStyle/>
            <a:p>
              <a:pPr marR="0" lvl="0" indent="0" algn="ctr" defTabSz="914400" rtl="0" eaLnBrk="1" fontAlgn="auto" latinLnBrk="0" hangingPunct="1">
                <a:lnSpc>
                  <a:spcPct val="100000"/>
                </a:lnSpc>
                <a:spcBef>
                  <a:spcPts val="200"/>
                </a:spcBef>
                <a:spcAft>
                  <a:spcPts val="0"/>
                </a:spcAft>
                <a:buClrTx/>
                <a:buSzTx/>
                <a:buFontTx/>
                <a:buNone/>
                <a:tabLst/>
                <a:defRPr/>
              </a:pPr>
              <a:r>
                <a:rPr kumimoji="0" lang="es-ES" sz="1600" b="1" i="0" u="none" strike="noStrike" kern="1200" cap="none" spc="-55" normalizeH="0" baseline="0" noProof="0" dirty="0">
                  <a:ln>
                    <a:noFill/>
                  </a:ln>
                  <a:solidFill>
                    <a:srgbClr val="FFFFFF"/>
                  </a:solidFill>
                  <a:effectLst/>
                  <a:uLnTx/>
                  <a:uFillTx/>
                  <a:latin typeface="Arial"/>
                  <a:ea typeface="+mn-ea"/>
                  <a:cs typeface="Arial"/>
                </a:rPr>
                <a:t>85,9</a:t>
              </a:r>
              <a:r>
                <a:rPr kumimoji="0" sz="16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1600" b="1" i="0" u="none" strike="noStrike" kern="1200" cap="none" spc="-82" normalizeH="0" baseline="30000" noProof="0" dirty="0">
                <a:ln>
                  <a:noFill/>
                </a:ln>
                <a:solidFill>
                  <a:srgbClr val="FFFFFF"/>
                </a:solidFill>
                <a:effectLst/>
                <a:uLnTx/>
                <a:uFillTx/>
                <a:latin typeface="Arial"/>
                <a:ea typeface="+mn-ea"/>
                <a:cs typeface="Arial"/>
              </a:endParaRPr>
            </a:p>
            <a:p>
              <a:pPr marR="0" lvl="0" indent="0" algn="ctr" defTabSz="914400" rtl="0" eaLnBrk="1" fontAlgn="auto" latinLnBrk="0" hangingPunct="1">
                <a:lnSpc>
                  <a:spcPct val="100000"/>
                </a:lnSpc>
                <a:spcBef>
                  <a:spcPts val="200"/>
                </a:spcBef>
                <a:spcAft>
                  <a:spcPts val="0"/>
                </a:spcAft>
                <a:buClrTx/>
                <a:buSzTx/>
                <a:buFontTx/>
                <a:buNone/>
                <a:tabLst/>
                <a:defRPr/>
              </a:pPr>
              <a:r>
                <a:rPr lang="es-ES" sz="1100" spc="-82" dirty="0">
                  <a:solidFill>
                    <a:srgbClr val="FFFFFF"/>
                  </a:solidFill>
                  <a:latin typeface="Arial"/>
                  <a:cs typeface="Arial"/>
                </a:rPr>
                <a:t>EASI-50</a:t>
              </a:r>
              <a:endParaRPr kumimoji="0" sz="1050" i="0" u="none" strike="noStrike" kern="1200" cap="none" spc="0" normalizeH="0" noProof="0" dirty="0">
                <a:ln>
                  <a:noFill/>
                </a:ln>
                <a:solidFill>
                  <a:srgbClr val="000000"/>
                </a:solidFill>
                <a:effectLst/>
                <a:uLnTx/>
                <a:uFillTx/>
                <a:latin typeface="Arial"/>
                <a:ea typeface="+mn-ea"/>
                <a:cs typeface="Arial"/>
              </a:endParaRPr>
            </a:p>
          </p:txBody>
        </p:sp>
      </p:grpSp>
      <p:grpSp>
        <p:nvGrpSpPr>
          <p:cNvPr id="195" name="Grupo 194">
            <a:extLst>
              <a:ext uri="{FF2B5EF4-FFF2-40B4-BE49-F238E27FC236}">
                <a16:creationId xmlns:a16="http://schemas.microsoft.com/office/drawing/2014/main" id="{510BA4BB-5912-4FC1-9223-F236FC0FD12C}"/>
              </a:ext>
            </a:extLst>
          </p:cNvPr>
          <p:cNvGrpSpPr/>
          <p:nvPr/>
        </p:nvGrpSpPr>
        <p:grpSpPr>
          <a:xfrm>
            <a:off x="9966409" y="1980823"/>
            <a:ext cx="1424636" cy="1254467"/>
            <a:chOff x="1602869" y="1541033"/>
            <a:chExt cx="1660992" cy="1462591"/>
          </a:xfrm>
        </p:grpSpPr>
        <p:graphicFrame>
          <p:nvGraphicFramePr>
            <p:cNvPr id="196" name="Gráfico 195">
              <a:extLst>
                <a:ext uri="{FF2B5EF4-FFF2-40B4-BE49-F238E27FC236}">
                  <a16:creationId xmlns:a16="http://schemas.microsoft.com/office/drawing/2014/main" id="{94AB4313-A18E-40E8-D6C9-F226923ADA97}"/>
                </a:ext>
              </a:extLst>
            </p:cNvPr>
            <p:cNvGraphicFramePr/>
            <p:nvPr>
              <p:extLst>
                <p:ext uri="{D42A27DB-BD31-4B8C-83A1-F6EECF244321}">
                  <p14:modId xmlns:p14="http://schemas.microsoft.com/office/powerpoint/2010/main" val="905700356"/>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197" name="Elipse 196">
              <a:extLst>
                <a:ext uri="{FF2B5EF4-FFF2-40B4-BE49-F238E27FC236}">
                  <a16:creationId xmlns:a16="http://schemas.microsoft.com/office/drawing/2014/main" id="{92684F88-E68B-85C1-5574-55CAEF38F8E1}"/>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 name="object 26">
              <a:extLst>
                <a:ext uri="{FF2B5EF4-FFF2-40B4-BE49-F238E27FC236}">
                  <a16:creationId xmlns:a16="http://schemas.microsoft.com/office/drawing/2014/main" id="{C9F51140-55E8-3A80-DDF6-14914F24B71B}"/>
                </a:ext>
              </a:extLst>
            </p:cNvPr>
            <p:cNvSpPr txBox="1"/>
            <p:nvPr/>
          </p:nvSpPr>
          <p:spPr>
            <a:xfrm>
              <a:off x="2042114" y="2025387"/>
              <a:ext cx="782503" cy="526122"/>
            </a:xfrm>
            <a:prstGeom prst="rect">
              <a:avLst/>
            </a:prstGeom>
          </p:spPr>
          <p:txBody>
            <a:bodyPr vert="horz" wrap="square" lIns="0" tIns="10012" rIns="0" bIns="0" rtlCol="0">
              <a:spAutoFit/>
            </a:bodyPr>
            <a:lstStyle/>
            <a:p>
              <a:pPr marR="0" lvl="0" indent="0" algn="ctr" defTabSz="914400" rtl="0" eaLnBrk="1" fontAlgn="auto" latinLnBrk="0" hangingPunct="1">
                <a:lnSpc>
                  <a:spcPct val="100000"/>
                </a:lnSpc>
                <a:spcBef>
                  <a:spcPts val="200"/>
                </a:spcBef>
                <a:spcAft>
                  <a:spcPts val="0"/>
                </a:spcAft>
                <a:buClrTx/>
                <a:buSzTx/>
                <a:buFontTx/>
                <a:buNone/>
                <a:tabLst/>
                <a:defRPr/>
              </a:pPr>
              <a:r>
                <a:rPr kumimoji="0" lang="es-ES" sz="1600" b="1" i="0" u="none" strike="noStrike" kern="1200" cap="none" spc="-55" normalizeH="0" baseline="0" noProof="0" dirty="0">
                  <a:ln>
                    <a:noFill/>
                  </a:ln>
                  <a:solidFill>
                    <a:srgbClr val="FFFFFF"/>
                  </a:solidFill>
                  <a:effectLst/>
                  <a:uLnTx/>
                  <a:uFillTx/>
                  <a:latin typeface="Arial"/>
                  <a:ea typeface="+mn-ea"/>
                  <a:cs typeface="Arial"/>
                </a:rPr>
                <a:t>63,0</a:t>
              </a:r>
              <a:r>
                <a:rPr kumimoji="0" sz="16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1600" b="1" i="0" u="none" strike="noStrike" kern="1200" cap="none" spc="-82" normalizeH="0" baseline="30000" noProof="0" dirty="0">
                <a:ln>
                  <a:noFill/>
                </a:ln>
                <a:solidFill>
                  <a:srgbClr val="FFFFFF"/>
                </a:solidFill>
                <a:effectLst/>
                <a:uLnTx/>
                <a:uFillTx/>
                <a:latin typeface="Arial"/>
                <a:ea typeface="+mn-ea"/>
                <a:cs typeface="Arial"/>
              </a:endParaRPr>
            </a:p>
            <a:p>
              <a:pPr marR="0" lvl="0" indent="0" algn="ctr" defTabSz="914400" rtl="0" eaLnBrk="1" fontAlgn="auto" latinLnBrk="0" hangingPunct="1">
                <a:lnSpc>
                  <a:spcPct val="100000"/>
                </a:lnSpc>
                <a:spcBef>
                  <a:spcPts val="200"/>
                </a:spcBef>
                <a:spcAft>
                  <a:spcPts val="0"/>
                </a:spcAft>
                <a:buClrTx/>
                <a:buSzTx/>
                <a:buFontTx/>
                <a:buNone/>
                <a:tabLst/>
                <a:defRPr/>
              </a:pPr>
              <a:r>
                <a:rPr lang="es-ES" sz="1100" spc="-82" dirty="0">
                  <a:solidFill>
                    <a:srgbClr val="FFFFFF"/>
                  </a:solidFill>
                  <a:latin typeface="Arial"/>
                  <a:cs typeface="Arial"/>
                </a:rPr>
                <a:t>EASI-75</a:t>
              </a:r>
              <a:endParaRPr kumimoji="0" sz="1050" i="0" u="none" strike="noStrike" kern="1200" cap="none" spc="0" normalizeH="0" noProof="0" dirty="0">
                <a:ln>
                  <a:noFill/>
                </a:ln>
                <a:solidFill>
                  <a:srgbClr val="000000"/>
                </a:solidFill>
                <a:effectLst/>
                <a:uLnTx/>
                <a:uFillTx/>
                <a:latin typeface="Arial"/>
                <a:ea typeface="+mn-ea"/>
                <a:cs typeface="Arial"/>
              </a:endParaRPr>
            </a:p>
          </p:txBody>
        </p:sp>
      </p:grpSp>
      <p:grpSp>
        <p:nvGrpSpPr>
          <p:cNvPr id="199" name="Grupo 198">
            <a:extLst>
              <a:ext uri="{FF2B5EF4-FFF2-40B4-BE49-F238E27FC236}">
                <a16:creationId xmlns:a16="http://schemas.microsoft.com/office/drawing/2014/main" id="{F4997B38-DFEB-F283-EABE-7CE801C653E1}"/>
              </a:ext>
            </a:extLst>
          </p:cNvPr>
          <p:cNvGrpSpPr/>
          <p:nvPr/>
        </p:nvGrpSpPr>
        <p:grpSpPr>
          <a:xfrm>
            <a:off x="8843285" y="3143702"/>
            <a:ext cx="1424636" cy="1254467"/>
            <a:chOff x="1602869" y="1541033"/>
            <a:chExt cx="1660992" cy="1462591"/>
          </a:xfrm>
        </p:grpSpPr>
        <p:graphicFrame>
          <p:nvGraphicFramePr>
            <p:cNvPr id="200" name="Gráfico 199">
              <a:extLst>
                <a:ext uri="{FF2B5EF4-FFF2-40B4-BE49-F238E27FC236}">
                  <a16:creationId xmlns:a16="http://schemas.microsoft.com/office/drawing/2014/main" id="{6CE26B92-BA0B-62C1-D8B7-25C13C17B479}"/>
                </a:ext>
              </a:extLst>
            </p:cNvPr>
            <p:cNvGraphicFramePr/>
            <p:nvPr>
              <p:extLst>
                <p:ext uri="{D42A27DB-BD31-4B8C-83A1-F6EECF244321}">
                  <p14:modId xmlns:p14="http://schemas.microsoft.com/office/powerpoint/2010/main" val="374777924"/>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201" name="Elipse 200">
              <a:extLst>
                <a:ext uri="{FF2B5EF4-FFF2-40B4-BE49-F238E27FC236}">
                  <a16:creationId xmlns:a16="http://schemas.microsoft.com/office/drawing/2014/main" id="{13DB3127-598D-573B-8D70-BFFED69DFF15}"/>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2" name="object 26">
              <a:extLst>
                <a:ext uri="{FF2B5EF4-FFF2-40B4-BE49-F238E27FC236}">
                  <a16:creationId xmlns:a16="http://schemas.microsoft.com/office/drawing/2014/main" id="{D852291B-0062-15CC-CD8C-F07E7AC9BEFC}"/>
                </a:ext>
              </a:extLst>
            </p:cNvPr>
            <p:cNvSpPr txBox="1"/>
            <p:nvPr/>
          </p:nvSpPr>
          <p:spPr>
            <a:xfrm>
              <a:off x="2042114" y="2025387"/>
              <a:ext cx="782503" cy="526122"/>
            </a:xfrm>
            <a:prstGeom prst="rect">
              <a:avLst/>
            </a:prstGeom>
          </p:spPr>
          <p:txBody>
            <a:bodyPr vert="horz" wrap="square" lIns="0" tIns="10012" rIns="0" bIns="0" rtlCol="0">
              <a:spAutoFit/>
            </a:bodyPr>
            <a:lstStyle/>
            <a:p>
              <a:pPr marR="0" lvl="0" indent="0" algn="ctr" defTabSz="914400" rtl="0" eaLnBrk="1" fontAlgn="auto" latinLnBrk="0" hangingPunct="1">
                <a:lnSpc>
                  <a:spcPct val="100000"/>
                </a:lnSpc>
                <a:spcBef>
                  <a:spcPts val="200"/>
                </a:spcBef>
                <a:spcAft>
                  <a:spcPts val="0"/>
                </a:spcAft>
                <a:buClrTx/>
                <a:buSzTx/>
                <a:buFontTx/>
                <a:buNone/>
                <a:tabLst/>
                <a:defRPr/>
              </a:pPr>
              <a:r>
                <a:rPr kumimoji="0" lang="es-ES" sz="1600" b="1" i="0" u="none" strike="noStrike" kern="1200" cap="none" spc="-55" normalizeH="0" baseline="0" noProof="0" dirty="0">
                  <a:ln>
                    <a:noFill/>
                  </a:ln>
                  <a:solidFill>
                    <a:srgbClr val="FFFFFF"/>
                  </a:solidFill>
                  <a:effectLst/>
                  <a:uLnTx/>
                  <a:uFillTx/>
                  <a:latin typeface="Arial"/>
                  <a:ea typeface="+mn-ea"/>
                  <a:cs typeface="Arial"/>
                </a:rPr>
                <a:t>32,6</a:t>
              </a:r>
              <a:r>
                <a:rPr kumimoji="0" sz="16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1600" b="1" i="0" u="none" strike="noStrike" kern="1200" cap="none" spc="-82" normalizeH="0" baseline="30000" noProof="0" dirty="0">
                <a:ln>
                  <a:noFill/>
                </a:ln>
                <a:solidFill>
                  <a:srgbClr val="FFFFFF"/>
                </a:solidFill>
                <a:effectLst/>
                <a:uLnTx/>
                <a:uFillTx/>
                <a:latin typeface="Arial"/>
                <a:ea typeface="+mn-ea"/>
                <a:cs typeface="Arial"/>
              </a:endParaRPr>
            </a:p>
            <a:p>
              <a:pPr marR="0" lvl="0" indent="0" algn="ctr" defTabSz="914400" rtl="0" eaLnBrk="1" fontAlgn="auto" latinLnBrk="0" hangingPunct="1">
                <a:lnSpc>
                  <a:spcPct val="100000"/>
                </a:lnSpc>
                <a:spcBef>
                  <a:spcPts val="200"/>
                </a:spcBef>
                <a:spcAft>
                  <a:spcPts val="0"/>
                </a:spcAft>
                <a:buClrTx/>
                <a:buSzTx/>
                <a:buFontTx/>
                <a:buNone/>
                <a:tabLst/>
                <a:defRPr/>
              </a:pPr>
              <a:r>
                <a:rPr lang="es-ES" sz="1100" spc="-82" dirty="0">
                  <a:solidFill>
                    <a:srgbClr val="FFFFFF"/>
                  </a:solidFill>
                  <a:latin typeface="Arial"/>
                  <a:cs typeface="Arial"/>
                </a:rPr>
                <a:t>EASI-90</a:t>
              </a:r>
              <a:endParaRPr kumimoji="0" sz="1050" i="0" u="none" strike="noStrike" kern="1200" cap="none" spc="0" normalizeH="0" noProof="0" dirty="0">
                <a:ln>
                  <a:noFill/>
                </a:ln>
                <a:solidFill>
                  <a:srgbClr val="000000"/>
                </a:solidFill>
                <a:effectLst/>
                <a:uLnTx/>
                <a:uFillTx/>
                <a:latin typeface="Arial"/>
                <a:ea typeface="+mn-ea"/>
                <a:cs typeface="Arial"/>
              </a:endParaRPr>
            </a:p>
          </p:txBody>
        </p:sp>
      </p:grpSp>
      <p:grpSp>
        <p:nvGrpSpPr>
          <p:cNvPr id="203" name="Grupo 202">
            <a:extLst>
              <a:ext uri="{FF2B5EF4-FFF2-40B4-BE49-F238E27FC236}">
                <a16:creationId xmlns:a16="http://schemas.microsoft.com/office/drawing/2014/main" id="{2447271D-5E7F-C1C3-2267-F8A99FF2DAC7}"/>
              </a:ext>
            </a:extLst>
          </p:cNvPr>
          <p:cNvGrpSpPr/>
          <p:nvPr/>
        </p:nvGrpSpPr>
        <p:grpSpPr>
          <a:xfrm>
            <a:off x="9966409" y="3143702"/>
            <a:ext cx="1424636" cy="1254467"/>
            <a:chOff x="1602869" y="1541033"/>
            <a:chExt cx="1660992" cy="1462591"/>
          </a:xfrm>
        </p:grpSpPr>
        <p:graphicFrame>
          <p:nvGraphicFramePr>
            <p:cNvPr id="204" name="Gráfico 203">
              <a:extLst>
                <a:ext uri="{FF2B5EF4-FFF2-40B4-BE49-F238E27FC236}">
                  <a16:creationId xmlns:a16="http://schemas.microsoft.com/office/drawing/2014/main" id="{D56203E4-962C-CC1A-2CB2-DE9925FB566D}"/>
                </a:ext>
              </a:extLst>
            </p:cNvPr>
            <p:cNvGraphicFramePr/>
            <p:nvPr>
              <p:extLst>
                <p:ext uri="{D42A27DB-BD31-4B8C-83A1-F6EECF244321}">
                  <p14:modId xmlns:p14="http://schemas.microsoft.com/office/powerpoint/2010/main" val="3444555228"/>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205" name="Elipse 204">
              <a:extLst>
                <a:ext uri="{FF2B5EF4-FFF2-40B4-BE49-F238E27FC236}">
                  <a16:creationId xmlns:a16="http://schemas.microsoft.com/office/drawing/2014/main" id="{DA87CE07-E872-7D05-34FB-D6937CB3421A}"/>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6" name="object 26">
              <a:extLst>
                <a:ext uri="{FF2B5EF4-FFF2-40B4-BE49-F238E27FC236}">
                  <a16:creationId xmlns:a16="http://schemas.microsoft.com/office/drawing/2014/main" id="{7BE6A5C3-6619-9529-EABB-92E7BEDF3C8A}"/>
                </a:ext>
              </a:extLst>
            </p:cNvPr>
            <p:cNvSpPr txBox="1"/>
            <p:nvPr/>
          </p:nvSpPr>
          <p:spPr>
            <a:xfrm>
              <a:off x="2042114" y="2025387"/>
              <a:ext cx="782503" cy="526122"/>
            </a:xfrm>
            <a:prstGeom prst="rect">
              <a:avLst/>
            </a:prstGeom>
          </p:spPr>
          <p:txBody>
            <a:bodyPr vert="horz" wrap="square" lIns="0" tIns="10012" rIns="0" bIns="0" rtlCol="0">
              <a:spAutoFit/>
            </a:bodyPr>
            <a:lstStyle/>
            <a:p>
              <a:pPr marR="0" lvl="0" indent="0" algn="ctr" defTabSz="914400" rtl="0" eaLnBrk="1" fontAlgn="auto" latinLnBrk="0" hangingPunct="1">
                <a:lnSpc>
                  <a:spcPct val="100000"/>
                </a:lnSpc>
                <a:spcBef>
                  <a:spcPts val="200"/>
                </a:spcBef>
                <a:spcAft>
                  <a:spcPts val="0"/>
                </a:spcAft>
                <a:buClrTx/>
                <a:buSzTx/>
                <a:buFontTx/>
                <a:buNone/>
                <a:tabLst/>
                <a:defRPr/>
              </a:pPr>
              <a:r>
                <a:rPr kumimoji="0" lang="es-ES" sz="1600" b="1" i="0" u="none" strike="noStrike" kern="1200" cap="none" spc="-55" normalizeH="0" baseline="0" noProof="0" dirty="0">
                  <a:ln>
                    <a:noFill/>
                  </a:ln>
                  <a:solidFill>
                    <a:srgbClr val="FFFFFF"/>
                  </a:solidFill>
                  <a:effectLst/>
                  <a:uLnTx/>
                  <a:uFillTx/>
                  <a:latin typeface="Arial"/>
                  <a:ea typeface="+mn-ea"/>
                  <a:cs typeface="Arial"/>
                </a:rPr>
                <a:t>31,9</a:t>
              </a:r>
              <a:r>
                <a:rPr kumimoji="0" sz="1600" b="1" i="0" u="none" strike="noStrike" kern="1200" cap="none" spc="-82" normalizeH="0" baseline="30000" noProof="0" dirty="0">
                  <a:ln>
                    <a:noFill/>
                  </a:ln>
                  <a:solidFill>
                    <a:srgbClr val="FFFFFF"/>
                  </a:solidFill>
                  <a:effectLst/>
                  <a:uLnTx/>
                  <a:uFillTx/>
                  <a:latin typeface="Arial"/>
                  <a:ea typeface="+mn-ea"/>
                  <a:cs typeface="Arial"/>
                </a:rPr>
                <a:t>%</a:t>
              </a:r>
              <a:endParaRPr kumimoji="0" lang="es-ES" sz="1600" b="1" i="0" u="none" strike="noStrike" kern="1200" cap="none" spc="-82" normalizeH="0" baseline="30000" noProof="0" dirty="0">
                <a:ln>
                  <a:noFill/>
                </a:ln>
                <a:solidFill>
                  <a:srgbClr val="FFFFFF"/>
                </a:solidFill>
                <a:effectLst/>
                <a:uLnTx/>
                <a:uFillTx/>
                <a:latin typeface="Arial"/>
                <a:ea typeface="+mn-ea"/>
                <a:cs typeface="Arial"/>
              </a:endParaRPr>
            </a:p>
            <a:p>
              <a:pPr marR="0" lvl="0" indent="0" algn="ctr" defTabSz="914400" rtl="0" eaLnBrk="1" fontAlgn="auto" latinLnBrk="0" hangingPunct="1">
                <a:lnSpc>
                  <a:spcPct val="100000"/>
                </a:lnSpc>
                <a:spcBef>
                  <a:spcPts val="200"/>
                </a:spcBef>
                <a:spcAft>
                  <a:spcPts val="0"/>
                </a:spcAft>
                <a:buClrTx/>
                <a:buSzTx/>
                <a:buFontTx/>
                <a:buNone/>
                <a:tabLst/>
                <a:defRPr/>
              </a:pPr>
              <a:r>
                <a:rPr lang="es-ES" sz="1100" spc="-82" dirty="0">
                  <a:solidFill>
                    <a:srgbClr val="FFFFFF"/>
                  </a:solidFill>
                  <a:latin typeface="Arial"/>
                  <a:cs typeface="Arial"/>
                </a:rPr>
                <a:t>IGA 0/1</a:t>
              </a:r>
              <a:endParaRPr kumimoji="0" sz="1050" i="0" u="none" strike="noStrike" kern="1200" cap="none" spc="0" normalizeH="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2453298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07BB-EF1D-ECA9-47B7-7CCBF93B8FC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AC4634-E0CC-A59B-D5EF-1B0A9B368AF2}"/>
              </a:ext>
            </a:extLst>
          </p:cNvPr>
          <p:cNvSpPr>
            <a:spLocks noGrp="1"/>
          </p:cNvSpPr>
          <p:nvPr>
            <p:ph type="title"/>
          </p:nvPr>
        </p:nvSpPr>
        <p:spPr>
          <a:xfrm>
            <a:off x="541058" y="180535"/>
            <a:ext cx="10710038" cy="640214"/>
          </a:xfrm>
        </p:spPr>
        <p:txBody>
          <a:bodyPr/>
          <a:lstStyle/>
          <a:p>
            <a:r>
              <a:rPr lang="es-ES" dirty="0" err="1"/>
              <a:t>Lebrikizumab</a:t>
            </a:r>
            <a:r>
              <a:rPr lang="es-ES" dirty="0"/>
              <a:t> proporciona altos niveles de efectividad en pacientes con DA moderada a grave en la práctica habitual: análisis provisional del estudio no intervencionista AD-LIFE.</a:t>
            </a:r>
            <a:r>
              <a:rPr lang="es-ES" baseline="30000" dirty="0"/>
              <a:t>$1,2</a:t>
            </a:r>
          </a:p>
        </p:txBody>
      </p:sp>
      <p:sp>
        <p:nvSpPr>
          <p:cNvPr id="11" name="CuadroTexto 10">
            <a:extLst>
              <a:ext uri="{FF2B5EF4-FFF2-40B4-BE49-F238E27FC236}">
                <a16:creationId xmlns:a16="http://schemas.microsoft.com/office/drawing/2014/main" id="{83307AC1-5571-C0F9-1797-223F079900B4}"/>
              </a:ext>
            </a:extLst>
          </p:cNvPr>
          <p:cNvSpPr txBox="1"/>
          <p:nvPr/>
        </p:nvSpPr>
        <p:spPr>
          <a:xfrm>
            <a:off x="1461247" y="5708855"/>
            <a:ext cx="8884024" cy="954107"/>
          </a:xfrm>
          <a:prstGeom prst="rect">
            <a:avLst/>
          </a:prstGeom>
          <a:noFill/>
        </p:spPr>
        <p:txBody>
          <a:bodyPr wrap="square" rtlCol="0">
            <a:spAutoFit/>
          </a:bodyPr>
          <a:lstStyle/>
          <a:p>
            <a:r>
              <a:rPr lang="es-ES" sz="700" dirty="0">
                <a:solidFill>
                  <a:srgbClr val="646464"/>
                </a:solidFill>
              </a:rPr>
              <a:t>*=p&lt;0,0001 frente al valor inicial.</a:t>
            </a:r>
            <a:r>
              <a:rPr lang="es-ES" sz="700" baseline="30000" dirty="0">
                <a:solidFill>
                  <a:srgbClr val="646464"/>
                </a:solidFill>
              </a:rPr>
              <a:t> $</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C2S</a:t>
            </a:r>
            <a:r>
              <a:rPr lang="es-ES" sz="700" dirty="0">
                <a:solidFill>
                  <a:srgbClr val="646464"/>
                </a:solidFill>
              </a:rPr>
              <a:t>: cada dos semanas; </a:t>
            </a:r>
            <a:r>
              <a:rPr lang="es-ES" sz="700" b="1" dirty="0">
                <a:solidFill>
                  <a:srgbClr val="646464"/>
                </a:solidFill>
              </a:rPr>
              <a:t>CFB</a:t>
            </a:r>
            <a:r>
              <a:rPr lang="es-ES" sz="700" dirty="0">
                <a:solidFill>
                  <a:srgbClr val="646464"/>
                </a:solidFill>
              </a:rPr>
              <a:t>: cambio respecto al valor basal; </a:t>
            </a:r>
            <a:r>
              <a:rPr lang="es-ES" sz="700" b="1" dirty="0">
                <a:solidFill>
                  <a:srgbClr val="646464"/>
                </a:solidFill>
              </a:rPr>
              <a:t>CI</a:t>
            </a:r>
            <a:r>
              <a:rPr lang="es-ES" sz="700" dirty="0">
                <a:solidFill>
                  <a:srgbClr val="646464"/>
                </a:solidFill>
              </a:rPr>
              <a:t>: intervalo de confianza; </a:t>
            </a:r>
            <a:r>
              <a:rPr lang="es-ES" sz="700" b="1" dirty="0">
                <a:solidFill>
                  <a:srgbClr val="646464"/>
                </a:solidFill>
              </a:rPr>
              <a:t>POEM</a:t>
            </a:r>
            <a:r>
              <a:rPr lang="es-ES" sz="700" dirty="0">
                <a:solidFill>
                  <a:srgbClr val="646464"/>
                </a:solidFill>
              </a:rPr>
              <a:t>: medida orientada al paciente para eccema; </a:t>
            </a:r>
            <a:r>
              <a:rPr lang="es-ES" sz="700" b="1" dirty="0">
                <a:solidFill>
                  <a:srgbClr val="646464"/>
                </a:solidFill>
              </a:rPr>
              <a:t>LEB</a:t>
            </a:r>
            <a:r>
              <a:rPr lang="es-ES" sz="700" dirty="0">
                <a:solidFill>
                  <a:srgbClr val="646464"/>
                </a:solidFill>
              </a:rPr>
              <a:t>: </a:t>
            </a:r>
            <a:r>
              <a:rPr lang="es-ES" sz="700" dirty="0" err="1">
                <a:solidFill>
                  <a:srgbClr val="646464"/>
                </a:solidFill>
              </a:rPr>
              <a:t>lebrikizumab</a:t>
            </a:r>
            <a:r>
              <a:rPr lang="es-ES" sz="700" dirty="0">
                <a:solidFill>
                  <a:srgbClr val="646464"/>
                </a:solidFill>
              </a:rPr>
              <a:t>.</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4ACFBE78-9A5A-4901-1761-488F997EA202}"/>
              </a:ext>
            </a:extLst>
          </p:cNvPr>
          <p:cNvSpPr/>
          <p:nvPr/>
        </p:nvSpPr>
        <p:spPr>
          <a:xfrm>
            <a:off x="618828" y="1264560"/>
            <a:ext cx="10954344" cy="432888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7275C5B-C48A-856A-C6E6-9F3474A1FF3B}"/>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Resultados</a:t>
            </a:r>
          </a:p>
        </p:txBody>
      </p:sp>
      <p:sp>
        <p:nvSpPr>
          <p:cNvPr id="5" name="Rectángulo redondeado 4">
            <a:extLst>
              <a:ext uri="{FF2B5EF4-FFF2-40B4-BE49-F238E27FC236}">
                <a16:creationId xmlns:a16="http://schemas.microsoft.com/office/drawing/2014/main" id="{4243ECC4-15F2-1DD4-B303-B405F5F02A03}"/>
              </a:ext>
            </a:extLst>
          </p:cNvPr>
          <p:cNvSpPr/>
          <p:nvPr/>
        </p:nvSpPr>
        <p:spPr>
          <a:xfrm>
            <a:off x="875565" y="1878103"/>
            <a:ext cx="3270883"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7B8CBBB8-017D-420C-48C4-C24E2DCCB544}"/>
              </a:ext>
            </a:extLst>
          </p:cNvPr>
          <p:cNvSpPr/>
          <p:nvPr/>
        </p:nvSpPr>
        <p:spPr>
          <a:xfrm>
            <a:off x="4275896" y="1881512"/>
            <a:ext cx="3577008"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658A9F56-4F95-1BC8-6A4A-EAD745F8EBB6}"/>
              </a:ext>
            </a:extLst>
          </p:cNvPr>
          <p:cNvSpPr/>
          <p:nvPr/>
        </p:nvSpPr>
        <p:spPr>
          <a:xfrm>
            <a:off x="8010876" y="1860597"/>
            <a:ext cx="3305559"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bject 3">
            <a:extLst>
              <a:ext uri="{FF2B5EF4-FFF2-40B4-BE49-F238E27FC236}">
                <a16:creationId xmlns:a16="http://schemas.microsoft.com/office/drawing/2014/main" id="{5EEF120F-16CE-2604-59E3-2BDED0C7800C}"/>
              </a:ext>
            </a:extLst>
          </p:cNvPr>
          <p:cNvSpPr txBox="1"/>
          <p:nvPr/>
        </p:nvSpPr>
        <p:spPr>
          <a:xfrm>
            <a:off x="849432" y="5315817"/>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9" name="object 20">
            <a:extLst>
              <a:ext uri="{FF2B5EF4-FFF2-40B4-BE49-F238E27FC236}">
                <a16:creationId xmlns:a16="http://schemas.microsoft.com/office/drawing/2014/main" id="{4D4488E8-C91F-4C49-025E-A6DBB6ACBBFB}"/>
              </a:ext>
            </a:extLst>
          </p:cNvPr>
          <p:cNvSpPr/>
          <p:nvPr/>
        </p:nvSpPr>
        <p:spPr>
          <a:xfrm>
            <a:off x="5899296" y="2610778"/>
            <a:ext cx="770514" cy="2043152"/>
          </a:xfrm>
          <a:custGeom>
            <a:avLst/>
            <a:gdLst/>
            <a:ahLst/>
            <a:cxnLst/>
            <a:rect l="l" t="t" r="r" b="b"/>
            <a:pathLst>
              <a:path w="1270634" h="3369309">
                <a:moveTo>
                  <a:pt x="1270338" y="0"/>
                </a:moveTo>
                <a:lnTo>
                  <a:pt x="0" y="0"/>
                </a:lnTo>
                <a:lnTo>
                  <a:pt x="0" y="3369080"/>
                </a:lnTo>
                <a:lnTo>
                  <a:pt x="1270338" y="3369080"/>
                </a:lnTo>
                <a:lnTo>
                  <a:pt x="1270338"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0" name="object 21">
            <a:extLst>
              <a:ext uri="{FF2B5EF4-FFF2-40B4-BE49-F238E27FC236}">
                <a16:creationId xmlns:a16="http://schemas.microsoft.com/office/drawing/2014/main" id="{930B14B7-6D81-32BC-F8DB-48B2AE1C9B60}"/>
              </a:ext>
            </a:extLst>
          </p:cNvPr>
          <p:cNvSpPr/>
          <p:nvPr/>
        </p:nvSpPr>
        <p:spPr>
          <a:xfrm>
            <a:off x="5370835" y="1993194"/>
            <a:ext cx="0" cy="2658485"/>
          </a:xfrm>
          <a:custGeom>
            <a:avLst/>
            <a:gdLst/>
            <a:ahLst/>
            <a:cxnLst/>
            <a:rect l="l" t="t" r="r" b="b"/>
            <a:pathLst>
              <a:path h="4384040">
                <a:moveTo>
                  <a:pt x="0" y="4383698"/>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2" name="object 22">
            <a:extLst>
              <a:ext uri="{FF2B5EF4-FFF2-40B4-BE49-F238E27FC236}">
                <a16:creationId xmlns:a16="http://schemas.microsoft.com/office/drawing/2014/main" id="{4F4048EC-2BC2-A67E-63D6-878682820E14}"/>
              </a:ext>
            </a:extLst>
          </p:cNvPr>
          <p:cNvSpPr/>
          <p:nvPr/>
        </p:nvSpPr>
        <p:spPr>
          <a:xfrm>
            <a:off x="5328624" y="4650978"/>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4" name="object 23">
            <a:extLst>
              <a:ext uri="{FF2B5EF4-FFF2-40B4-BE49-F238E27FC236}">
                <a16:creationId xmlns:a16="http://schemas.microsoft.com/office/drawing/2014/main" id="{B2A9CE14-3D3F-2393-59F9-5E65D1FFD926}"/>
              </a:ext>
            </a:extLst>
          </p:cNvPr>
          <p:cNvSpPr/>
          <p:nvPr/>
        </p:nvSpPr>
        <p:spPr>
          <a:xfrm>
            <a:off x="5328624" y="4383865"/>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7" name="object 24">
            <a:extLst>
              <a:ext uri="{FF2B5EF4-FFF2-40B4-BE49-F238E27FC236}">
                <a16:creationId xmlns:a16="http://schemas.microsoft.com/office/drawing/2014/main" id="{17F5539F-1A88-193A-2C81-16589BC60600}"/>
              </a:ext>
            </a:extLst>
          </p:cNvPr>
          <p:cNvSpPr/>
          <p:nvPr/>
        </p:nvSpPr>
        <p:spPr>
          <a:xfrm>
            <a:off x="5328624" y="4120946"/>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8" name="object 25">
            <a:extLst>
              <a:ext uri="{FF2B5EF4-FFF2-40B4-BE49-F238E27FC236}">
                <a16:creationId xmlns:a16="http://schemas.microsoft.com/office/drawing/2014/main" id="{34C414B5-A4E9-C8CF-BE4F-6E74659AE65B}"/>
              </a:ext>
            </a:extLst>
          </p:cNvPr>
          <p:cNvSpPr/>
          <p:nvPr/>
        </p:nvSpPr>
        <p:spPr>
          <a:xfrm>
            <a:off x="5328624" y="3853332"/>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7" name="object 26">
            <a:extLst>
              <a:ext uri="{FF2B5EF4-FFF2-40B4-BE49-F238E27FC236}">
                <a16:creationId xmlns:a16="http://schemas.microsoft.com/office/drawing/2014/main" id="{709CD430-6B13-7672-92CE-0E15D1E67435}"/>
              </a:ext>
            </a:extLst>
          </p:cNvPr>
          <p:cNvSpPr/>
          <p:nvPr/>
        </p:nvSpPr>
        <p:spPr>
          <a:xfrm>
            <a:off x="5328624" y="3585781"/>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8" name="object 27">
            <a:extLst>
              <a:ext uri="{FF2B5EF4-FFF2-40B4-BE49-F238E27FC236}">
                <a16:creationId xmlns:a16="http://schemas.microsoft.com/office/drawing/2014/main" id="{4FEE4A31-0AF4-AC44-CB21-5D1CAC5D5D73}"/>
              </a:ext>
            </a:extLst>
          </p:cNvPr>
          <p:cNvSpPr/>
          <p:nvPr/>
        </p:nvSpPr>
        <p:spPr>
          <a:xfrm>
            <a:off x="5328624" y="3322863"/>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9" name="object 28">
            <a:extLst>
              <a:ext uri="{FF2B5EF4-FFF2-40B4-BE49-F238E27FC236}">
                <a16:creationId xmlns:a16="http://schemas.microsoft.com/office/drawing/2014/main" id="{7AE38B29-7A44-5291-AB1E-5E672E9B4285}"/>
              </a:ext>
            </a:extLst>
          </p:cNvPr>
          <p:cNvSpPr/>
          <p:nvPr/>
        </p:nvSpPr>
        <p:spPr>
          <a:xfrm>
            <a:off x="5328624" y="3055250"/>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0" name="object 29">
            <a:extLst>
              <a:ext uri="{FF2B5EF4-FFF2-40B4-BE49-F238E27FC236}">
                <a16:creationId xmlns:a16="http://schemas.microsoft.com/office/drawing/2014/main" id="{AC1B15CD-4B69-465D-83A8-C8FF6179DCE5}"/>
              </a:ext>
            </a:extLst>
          </p:cNvPr>
          <p:cNvSpPr/>
          <p:nvPr/>
        </p:nvSpPr>
        <p:spPr>
          <a:xfrm>
            <a:off x="5328624" y="2787636"/>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1" name="object 30">
            <a:extLst>
              <a:ext uri="{FF2B5EF4-FFF2-40B4-BE49-F238E27FC236}">
                <a16:creationId xmlns:a16="http://schemas.microsoft.com/office/drawing/2014/main" id="{48EA632C-9C4B-DF83-240F-0A8C8BC1EDCA}"/>
              </a:ext>
            </a:extLst>
          </p:cNvPr>
          <p:cNvSpPr/>
          <p:nvPr/>
        </p:nvSpPr>
        <p:spPr>
          <a:xfrm>
            <a:off x="5328624" y="2524780"/>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2" name="object 31">
            <a:extLst>
              <a:ext uri="{FF2B5EF4-FFF2-40B4-BE49-F238E27FC236}">
                <a16:creationId xmlns:a16="http://schemas.microsoft.com/office/drawing/2014/main" id="{4363A963-9C62-E00B-8B30-940D1A4EC113}"/>
              </a:ext>
            </a:extLst>
          </p:cNvPr>
          <p:cNvSpPr/>
          <p:nvPr/>
        </p:nvSpPr>
        <p:spPr>
          <a:xfrm>
            <a:off x="5328624" y="2257166"/>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3" name="object 32">
            <a:extLst>
              <a:ext uri="{FF2B5EF4-FFF2-40B4-BE49-F238E27FC236}">
                <a16:creationId xmlns:a16="http://schemas.microsoft.com/office/drawing/2014/main" id="{5846CB3E-EEC4-86F1-5599-EE660927DDE6}"/>
              </a:ext>
            </a:extLst>
          </p:cNvPr>
          <p:cNvSpPr/>
          <p:nvPr/>
        </p:nvSpPr>
        <p:spPr>
          <a:xfrm>
            <a:off x="5328624" y="1993935"/>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4" name="object 33">
            <a:extLst>
              <a:ext uri="{FF2B5EF4-FFF2-40B4-BE49-F238E27FC236}">
                <a16:creationId xmlns:a16="http://schemas.microsoft.com/office/drawing/2014/main" id="{12C9B0E5-39BD-5730-AB5C-896038686989}"/>
              </a:ext>
            </a:extLst>
          </p:cNvPr>
          <p:cNvSpPr/>
          <p:nvPr/>
        </p:nvSpPr>
        <p:spPr>
          <a:xfrm>
            <a:off x="5370897" y="4650978"/>
            <a:ext cx="1827131" cy="0"/>
          </a:xfrm>
          <a:custGeom>
            <a:avLst/>
            <a:gdLst/>
            <a:ahLst/>
            <a:cxnLst/>
            <a:rect l="l" t="t" r="r" b="b"/>
            <a:pathLst>
              <a:path w="3013075">
                <a:moveTo>
                  <a:pt x="0" y="0"/>
                </a:moveTo>
                <a:lnTo>
                  <a:pt x="301307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5" name="object 34">
            <a:extLst>
              <a:ext uri="{FF2B5EF4-FFF2-40B4-BE49-F238E27FC236}">
                <a16:creationId xmlns:a16="http://schemas.microsoft.com/office/drawing/2014/main" id="{0FAB064D-5A2F-CC4F-1EC5-4AD5842CF11D}"/>
              </a:ext>
            </a:extLst>
          </p:cNvPr>
          <p:cNvSpPr/>
          <p:nvPr/>
        </p:nvSpPr>
        <p:spPr>
          <a:xfrm>
            <a:off x="6284466" y="2108249"/>
            <a:ext cx="70467" cy="65846"/>
          </a:xfrm>
          <a:custGeom>
            <a:avLst/>
            <a:gdLst/>
            <a:ahLst/>
            <a:cxnLst/>
            <a:rect l="l" t="t" r="r" b="b"/>
            <a:pathLst>
              <a:path w="116204" h="108585">
                <a:moveTo>
                  <a:pt x="116184" y="0"/>
                </a:moveTo>
                <a:lnTo>
                  <a:pt x="0" y="0"/>
                </a:lnTo>
                <a:lnTo>
                  <a:pt x="0" y="108436"/>
                </a:lnTo>
                <a:lnTo>
                  <a:pt x="116184" y="108436"/>
                </a:lnTo>
                <a:lnTo>
                  <a:pt x="116184"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76" name="object 35">
            <a:extLst>
              <a:ext uri="{FF2B5EF4-FFF2-40B4-BE49-F238E27FC236}">
                <a16:creationId xmlns:a16="http://schemas.microsoft.com/office/drawing/2014/main" id="{1FDC38D9-025C-8007-9452-3759ED7A625E}"/>
              </a:ext>
            </a:extLst>
          </p:cNvPr>
          <p:cNvSpPr txBox="1"/>
          <p:nvPr/>
        </p:nvSpPr>
        <p:spPr>
          <a:xfrm>
            <a:off x="6049438" y="2027935"/>
            <a:ext cx="773595" cy="496045"/>
          </a:xfrm>
          <a:prstGeom prst="rect">
            <a:avLst/>
          </a:prstGeom>
        </p:spPr>
        <p:txBody>
          <a:bodyPr vert="horz" wrap="square" lIns="0" tIns="49288" rIns="0" bIns="0" rtlCol="0">
            <a:spAutoFit/>
          </a:bodyPr>
          <a:lstStyle/>
          <a:p>
            <a:pPr marL="342707">
              <a:spcBef>
                <a:spcPts val="388"/>
              </a:spcBef>
            </a:pPr>
            <a:r>
              <a:rPr sz="800">
                <a:solidFill>
                  <a:srgbClr val="22346A"/>
                </a:solidFill>
                <a:latin typeface="Arial" panose="020B0604020202020204" pitchFamily="34" charset="0"/>
                <a:cs typeface="Arial" panose="020B0604020202020204" pitchFamily="34" charset="0"/>
              </a:rPr>
              <a:t>LEB</a:t>
            </a:r>
            <a:r>
              <a:rPr sz="800" spc="69">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C2S</a:t>
            </a:r>
            <a:endParaRPr sz="800">
              <a:latin typeface="Arial" panose="020B0604020202020204" pitchFamily="34" charset="0"/>
              <a:cs typeface="Arial" panose="020B0604020202020204" pitchFamily="34" charset="0"/>
            </a:endParaRPr>
          </a:p>
          <a:p>
            <a:pPr marL="7701">
              <a:spcBef>
                <a:spcPts val="628"/>
              </a:spcBef>
            </a:pPr>
            <a:r>
              <a:rPr sz="1600" b="1" spc="-12">
                <a:solidFill>
                  <a:srgbClr val="003867"/>
                </a:solidFill>
                <a:latin typeface="Arial" panose="020B0604020202020204" pitchFamily="34" charset="0"/>
                <a:cs typeface="Arial" panose="020B0604020202020204" pitchFamily="34" charset="0"/>
              </a:rPr>
              <a:t>76,8</a:t>
            </a:r>
            <a:endParaRPr sz="1600">
              <a:solidFill>
                <a:srgbClr val="003867"/>
              </a:solidFill>
              <a:latin typeface="Arial" panose="020B0604020202020204" pitchFamily="34" charset="0"/>
              <a:cs typeface="Arial" panose="020B0604020202020204" pitchFamily="34" charset="0"/>
            </a:endParaRPr>
          </a:p>
        </p:txBody>
      </p:sp>
      <p:sp>
        <p:nvSpPr>
          <p:cNvPr id="77" name="object 36">
            <a:extLst>
              <a:ext uri="{FF2B5EF4-FFF2-40B4-BE49-F238E27FC236}">
                <a16:creationId xmlns:a16="http://schemas.microsoft.com/office/drawing/2014/main" id="{1BBC2D70-2FE2-2C82-48B6-79A4369DD39C}"/>
              </a:ext>
            </a:extLst>
          </p:cNvPr>
          <p:cNvSpPr txBox="1"/>
          <p:nvPr/>
        </p:nvSpPr>
        <p:spPr>
          <a:xfrm>
            <a:off x="5193882" y="4597346"/>
            <a:ext cx="83944" cy="133609"/>
          </a:xfrm>
          <a:prstGeom prst="rect">
            <a:avLst/>
          </a:prstGeom>
        </p:spPr>
        <p:txBody>
          <a:bodyPr vert="horz" wrap="square" lIns="0" tIns="10397" rIns="0" bIns="0" rtlCol="0">
            <a:spAutoFit/>
          </a:bodyPr>
          <a:lstStyle/>
          <a:p>
            <a:pPr marL="7701" algn="r">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78" name="object 37">
            <a:extLst>
              <a:ext uri="{FF2B5EF4-FFF2-40B4-BE49-F238E27FC236}">
                <a16:creationId xmlns:a16="http://schemas.microsoft.com/office/drawing/2014/main" id="{9E135CCC-4784-3B80-12D5-57BF30E04602}"/>
              </a:ext>
            </a:extLst>
          </p:cNvPr>
          <p:cNvSpPr txBox="1"/>
          <p:nvPr/>
        </p:nvSpPr>
        <p:spPr>
          <a:xfrm>
            <a:off x="5053282" y="4331275"/>
            <a:ext cx="22454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a:t>
            </a:r>
            <a:endParaRPr sz="800">
              <a:latin typeface="Arial" panose="020B0604020202020204" pitchFamily="34" charset="0"/>
              <a:cs typeface="Arial" panose="020B0604020202020204" pitchFamily="34" charset="0"/>
            </a:endParaRPr>
          </a:p>
        </p:txBody>
      </p:sp>
      <p:sp>
        <p:nvSpPr>
          <p:cNvPr id="79" name="object 38">
            <a:extLst>
              <a:ext uri="{FF2B5EF4-FFF2-40B4-BE49-F238E27FC236}">
                <a16:creationId xmlns:a16="http://schemas.microsoft.com/office/drawing/2014/main" id="{0C6AB211-A94F-1979-3541-019318C233BA}"/>
              </a:ext>
            </a:extLst>
          </p:cNvPr>
          <p:cNvSpPr txBox="1"/>
          <p:nvPr/>
        </p:nvSpPr>
        <p:spPr>
          <a:xfrm>
            <a:off x="5135737" y="4065203"/>
            <a:ext cx="142089"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80" name="object 39">
            <a:extLst>
              <a:ext uri="{FF2B5EF4-FFF2-40B4-BE49-F238E27FC236}">
                <a16:creationId xmlns:a16="http://schemas.microsoft.com/office/drawing/2014/main" id="{006E273F-E5D3-8FB1-6E00-DFF33A1128FF}"/>
              </a:ext>
            </a:extLst>
          </p:cNvPr>
          <p:cNvSpPr txBox="1"/>
          <p:nvPr/>
        </p:nvSpPr>
        <p:spPr>
          <a:xfrm>
            <a:off x="5134967" y="3799017"/>
            <a:ext cx="142859"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30</a:t>
            </a:r>
            <a:endParaRPr sz="800">
              <a:latin typeface="Arial" panose="020B0604020202020204" pitchFamily="34" charset="0"/>
              <a:cs typeface="Arial" panose="020B0604020202020204" pitchFamily="34" charset="0"/>
            </a:endParaRPr>
          </a:p>
        </p:txBody>
      </p:sp>
      <p:sp>
        <p:nvSpPr>
          <p:cNvPr id="81" name="object 40">
            <a:extLst>
              <a:ext uri="{FF2B5EF4-FFF2-40B4-BE49-F238E27FC236}">
                <a16:creationId xmlns:a16="http://schemas.microsoft.com/office/drawing/2014/main" id="{F0E4F713-7227-E049-0F32-511A9565D12D}"/>
              </a:ext>
            </a:extLst>
          </p:cNvPr>
          <p:cNvSpPr txBox="1"/>
          <p:nvPr/>
        </p:nvSpPr>
        <p:spPr>
          <a:xfrm>
            <a:off x="5133042" y="3533060"/>
            <a:ext cx="14478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82" name="object 41">
            <a:extLst>
              <a:ext uri="{FF2B5EF4-FFF2-40B4-BE49-F238E27FC236}">
                <a16:creationId xmlns:a16="http://schemas.microsoft.com/office/drawing/2014/main" id="{9391AA7E-BE97-B048-7AAB-205FDD385A02}"/>
              </a:ext>
            </a:extLst>
          </p:cNvPr>
          <p:cNvSpPr txBox="1"/>
          <p:nvPr/>
        </p:nvSpPr>
        <p:spPr>
          <a:xfrm>
            <a:off x="5133042" y="3267102"/>
            <a:ext cx="14478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50</a:t>
            </a:r>
            <a:endParaRPr sz="800">
              <a:latin typeface="Arial" panose="020B0604020202020204" pitchFamily="34" charset="0"/>
              <a:cs typeface="Arial" panose="020B0604020202020204" pitchFamily="34" charset="0"/>
            </a:endParaRPr>
          </a:p>
        </p:txBody>
      </p:sp>
      <p:sp>
        <p:nvSpPr>
          <p:cNvPr id="83" name="object 42">
            <a:extLst>
              <a:ext uri="{FF2B5EF4-FFF2-40B4-BE49-F238E27FC236}">
                <a16:creationId xmlns:a16="http://schemas.microsoft.com/office/drawing/2014/main" id="{490417D2-328B-C4C4-307D-50FE7F7E997C}"/>
              </a:ext>
            </a:extLst>
          </p:cNvPr>
          <p:cNvSpPr txBox="1"/>
          <p:nvPr/>
        </p:nvSpPr>
        <p:spPr>
          <a:xfrm>
            <a:off x="5131501" y="3001030"/>
            <a:ext cx="14632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84" name="object 43">
            <a:extLst>
              <a:ext uri="{FF2B5EF4-FFF2-40B4-BE49-F238E27FC236}">
                <a16:creationId xmlns:a16="http://schemas.microsoft.com/office/drawing/2014/main" id="{78CD0FC4-26EE-8EFC-00F9-A6FC03A783DC}"/>
              </a:ext>
            </a:extLst>
          </p:cNvPr>
          <p:cNvSpPr txBox="1"/>
          <p:nvPr/>
        </p:nvSpPr>
        <p:spPr>
          <a:xfrm>
            <a:off x="5144594" y="2735073"/>
            <a:ext cx="133232"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70</a:t>
            </a:r>
            <a:endParaRPr sz="800">
              <a:latin typeface="Arial" panose="020B0604020202020204" pitchFamily="34" charset="0"/>
              <a:cs typeface="Arial" panose="020B0604020202020204" pitchFamily="34" charset="0"/>
            </a:endParaRPr>
          </a:p>
        </p:txBody>
      </p:sp>
      <p:sp>
        <p:nvSpPr>
          <p:cNvPr id="85" name="object 44">
            <a:extLst>
              <a:ext uri="{FF2B5EF4-FFF2-40B4-BE49-F238E27FC236}">
                <a16:creationId xmlns:a16="http://schemas.microsoft.com/office/drawing/2014/main" id="{293071D2-1B5D-42A4-A71E-FB0561C2379E}"/>
              </a:ext>
            </a:extLst>
          </p:cNvPr>
          <p:cNvSpPr txBox="1"/>
          <p:nvPr/>
        </p:nvSpPr>
        <p:spPr>
          <a:xfrm>
            <a:off x="5129191" y="2469001"/>
            <a:ext cx="14863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86" name="object 45">
            <a:extLst>
              <a:ext uri="{FF2B5EF4-FFF2-40B4-BE49-F238E27FC236}">
                <a16:creationId xmlns:a16="http://schemas.microsoft.com/office/drawing/2014/main" id="{79C1AE50-BD3F-44F1-531E-FFFC87BC2F2C}"/>
              </a:ext>
            </a:extLst>
          </p:cNvPr>
          <p:cNvSpPr txBox="1"/>
          <p:nvPr/>
        </p:nvSpPr>
        <p:spPr>
          <a:xfrm>
            <a:off x="5131501" y="2203044"/>
            <a:ext cx="14632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90</a:t>
            </a:r>
            <a:endParaRPr sz="800">
              <a:latin typeface="Arial" panose="020B0604020202020204" pitchFamily="34" charset="0"/>
              <a:cs typeface="Arial" panose="020B0604020202020204" pitchFamily="34" charset="0"/>
            </a:endParaRPr>
          </a:p>
        </p:txBody>
      </p:sp>
      <p:sp>
        <p:nvSpPr>
          <p:cNvPr id="87" name="object 46">
            <a:extLst>
              <a:ext uri="{FF2B5EF4-FFF2-40B4-BE49-F238E27FC236}">
                <a16:creationId xmlns:a16="http://schemas.microsoft.com/office/drawing/2014/main" id="{7244494A-633C-8D66-AC07-1009E70B9D74}"/>
              </a:ext>
            </a:extLst>
          </p:cNvPr>
          <p:cNvSpPr txBox="1"/>
          <p:nvPr/>
        </p:nvSpPr>
        <p:spPr>
          <a:xfrm>
            <a:off x="5089144" y="1936858"/>
            <a:ext cx="188682"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100</a:t>
            </a:r>
            <a:endParaRPr sz="800">
              <a:latin typeface="Arial" panose="020B0604020202020204" pitchFamily="34" charset="0"/>
              <a:cs typeface="Arial" panose="020B0604020202020204" pitchFamily="34" charset="0"/>
            </a:endParaRPr>
          </a:p>
        </p:txBody>
      </p:sp>
      <p:sp>
        <p:nvSpPr>
          <p:cNvPr id="88" name="object 47">
            <a:extLst>
              <a:ext uri="{FF2B5EF4-FFF2-40B4-BE49-F238E27FC236}">
                <a16:creationId xmlns:a16="http://schemas.microsoft.com/office/drawing/2014/main" id="{23B38DA7-13A4-D72C-224F-057773DB7AF0}"/>
              </a:ext>
            </a:extLst>
          </p:cNvPr>
          <p:cNvSpPr txBox="1"/>
          <p:nvPr/>
        </p:nvSpPr>
        <p:spPr>
          <a:xfrm>
            <a:off x="4851493" y="2286807"/>
            <a:ext cx="169277" cy="2068567"/>
          </a:xfrm>
          <a:prstGeom prst="rect">
            <a:avLst/>
          </a:prstGeom>
        </p:spPr>
        <p:txBody>
          <a:bodyPr vert="vert270" wrap="square" lIns="0" tIns="7701" rIns="0" bIns="0" rtlCol="0">
            <a:spAutoFit/>
          </a:bodyPr>
          <a:lstStyle/>
          <a:p>
            <a:pPr marL="7701">
              <a:spcBef>
                <a:spcPts val="61"/>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4">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sp>
        <p:nvSpPr>
          <p:cNvPr id="104" name="object 48">
            <a:extLst>
              <a:ext uri="{FF2B5EF4-FFF2-40B4-BE49-F238E27FC236}">
                <a16:creationId xmlns:a16="http://schemas.microsoft.com/office/drawing/2014/main" id="{725ABF4F-6AF2-116D-A6AB-8F0727D3D19C}"/>
              </a:ext>
            </a:extLst>
          </p:cNvPr>
          <p:cNvSpPr txBox="1"/>
          <p:nvPr/>
        </p:nvSpPr>
        <p:spPr>
          <a:xfrm>
            <a:off x="6124184" y="4676090"/>
            <a:ext cx="329776" cy="133609"/>
          </a:xfrm>
          <a:prstGeom prst="rect">
            <a:avLst/>
          </a:prstGeom>
        </p:spPr>
        <p:txBody>
          <a:bodyPr vert="horz" wrap="square" lIns="0" tIns="10397" rIns="0" bIns="0" rtlCol="0">
            <a:spAutoFit/>
          </a:bodyPr>
          <a:lstStyle/>
          <a:p>
            <a:pPr marL="7701" algn="ctr">
              <a:spcBef>
                <a:spcPts val="82"/>
              </a:spcBef>
            </a:pPr>
            <a:r>
              <a:rPr sz="800" spc="-15">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p:txBody>
      </p:sp>
      <p:sp>
        <p:nvSpPr>
          <p:cNvPr id="105" name="object 49">
            <a:extLst>
              <a:ext uri="{FF2B5EF4-FFF2-40B4-BE49-F238E27FC236}">
                <a16:creationId xmlns:a16="http://schemas.microsoft.com/office/drawing/2014/main" id="{BAD1E71A-1E18-97F7-2792-345522FB02A6}"/>
              </a:ext>
            </a:extLst>
          </p:cNvPr>
          <p:cNvSpPr txBox="1"/>
          <p:nvPr/>
        </p:nvSpPr>
        <p:spPr>
          <a:xfrm>
            <a:off x="5277037" y="4820447"/>
            <a:ext cx="2015042" cy="314933"/>
          </a:xfrm>
          <a:prstGeom prst="rect">
            <a:avLst/>
          </a:prstGeom>
        </p:spPr>
        <p:txBody>
          <a:bodyPr vert="horz" wrap="square" lIns="0" tIns="9627" rIns="0" bIns="0" rtlCol="0">
            <a:spAutoFit/>
          </a:bodyPr>
          <a:lstStyle/>
          <a:p>
            <a:pPr algn="ctr">
              <a:spcBef>
                <a:spcPts val="76"/>
              </a:spcBef>
            </a:pPr>
            <a:r>
              <a:rPr sz="1100" b="1">
                <a:solidFill>
                  <a:srgbClr val="22346A"/>
                </a:solidFill>
                <a:latin typeface="Arial" panose="020B0604020202020204" pitchFamily="34" charset="0"/>
                <a:cs typeface="Arial" panose="020B0604020202020204" pitchFamily="34" charset="0"/>
              </a:rPr>
              <a:t>POEM</a:t>
            </a:r>
            <a:r>
              <a:rPr sz="1100" b="1" spc="18">
                <a:solidFill>
                  <a:srgbClr val="22346A"/>
                </a:solidFill>
                <a:latin typeface="Symbol" pitchFamily="2" charset="2"/>
                <a:cs typeface="Arial" panose="020B0604020202020204" pitchFamily="34" charset="0"/>
              </a:rPr>
              <a:t> </a:t>
            </a:r>
            <a:r>
              <a:rPr sz="1100" spc="-100">
                <a:solidFill>
                  <a:srgbClr val="22346A"/>
                </a:solidFill>
                <a:latin typeface="Symbol" pitchFamily="2" charset="2"/>
                <a:cs typeface="Arial" panose="020B0604020202020204" pitchFamily="34" charset="0"/>
              </a:rPr>
              <a:t></a:t>
            </a:r>
            <a:r>
              <a:rPr sz="1100" spc="-30">
                <a:solidFill>
                  <a:srgbClr val="22346A"/>
                </a:solidFill>
                <a:latin typeface="Symbol" pitchFamily="2" charset="2"/>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4</a:t>
            </a:r>
            <a:r>
              <a:rPr sz="1100" b="1" spc="21">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puntos</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1">
                <a:solidFill>
                  <a:srgbClr val="22346A"/>
                </a:solidFill>
                <a:latin typeface="Arial" panose="020B0604020202020204" pitchFamily="34" charset="0"/>
                <a:cs typeface="Arial" panose="020B0604020202020204" pitchFamily="34" charset="0"/>
              </a:rPr>
              <a:t> </a:t>
            </a:r>
            <a:r>
              <a:rPr sz="1100" b="1" spc="-45">
                <a:solidFill>
                  <a:srgbClr val="22346A"/>
                </a:solidFill>
                <a:latin typeface="Arial" panose="020B0604020202020204" pitchFamily="34" charset="0"/>
                <a:cs typeface="Arial" panose="020B0604020202020204" pitchFamily="34" charset="0"/>
              </a:rPr>
              <a:t>mejora</a:t>
            </a:r>
            <a:endParaRPr sz="1100">
              <a:latin typeface="Arial" panose="020B0604020202020204" pitchFamily="34" charset="0"/>
              <a:cs typeface="Arial" panose="020B0604020202020204" pitchFamily="34" charset="0"/>
            </a:endParaRPr>
          </a:p>
          <a:p>
            <a:pPr marL="24259" algn="ctr">
              <a:spcBef>
                <a:spcPts val="52"/>
              </a:spcBef>
            </a:pPr>
            <a:r>
              <a:rPr sz="800">
                <a:solidFill>
                  <a:srgbClr val="22346A"/>
                </a:solidFill>
                <a:latin typeface="Arial" panose="020B0604020202020204" pitchFamily="34" charset="0"/>
                <a:cs typeface="Arial" panose="020B0604020202020204" pitchFamily="34" charset="0"/>
              </a:rPr>
              <a:t>n</a:t>
            </a:r>
            <a:r>
              <a:rPr sz="800" spc="6">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a:t>
            </a:r>
            <a:r>
              <a:rPr sz="800" spc="9">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S16</a:t>
            </a:r>
            <a:r>
              <a:rPr sz="800" spc="9">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t>
            </a:r>
            <a:r>
              <a:rPr sz="800" spc="9">
                <a:solidFill>
                  <a:srgbClr val="22346A"/>
                </a:solidFill>
                <a:latin typeface="Arial" panose="020B0604020202020204" pitchFamily="34" charset="0"/>
                <a:cs typeface="Arial" panose="020B0604020202020204" pitchFamily="34" charset="0"/>
              </a:rPr>
              <a:t> </a:t>
            </a:r>
            <a:r>
              <a:rPr sz="800" spc="-21">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grpSp>
        <p:nvGrpSpPr>
          <p:cNvPr id="106" name="object 50">
            <a:extLst>
              <a:ext uri="{FF2B5EF4-FFF2-40B4-BE49-F238E27FC236}">
                <a16:creationId xmlns:a16="http://schemas.microsoft.com/office/drawing/2014/main" id="{145F563C-8D24-A02C-DC38-0CFFED4C0F4E}"/>
              </a:ext>
            </a:extLst>
          </p:cNvPr>
          <p:cNvGrpSpPr/>
          <p:nvPr/>
        </p:nvGrpSpPr>
        <p:grpSpPr>
          <a:xfrm>
            <a:off x="1900141" y="2226107"/>
            <a:ext cx="1432743" cy="2679733"/>
            <a:chOff x="4530431" y="3779705"/>
            <a:chExt cx="2362699" cy="4419079"/>
          </a:xfrm>
        </p:grpSpPr>
        <p:sp>
          <p:nvSpPr>
            <p:cNvPr id="107" name="object 51">
              <a:extLst>
                <a:ext uri="{FF2B5EF4-FFF2-40B4-BE49-F238E27FC236}">
                  <a16:creationId xmlns:a16="http://schemas.microsoft.com/office/drawing/2014/main" id="{BCCB68A1-CD12-D261-A61F-8E2EB1DF6BBF}"/>
                </a:ext>
              </a:extLst>
            </p:cNvPr>
            <p:cNvSpPr/>
            <p:nvPr/>
          </p:nvSpPr>
          <p:spPr>
            <a:xfrm>
              <a:off x="5285608" y="3779705"/>
              <a:ext cx="922019" cy="2757804"/>
            </a:xfrm>
            <a:custGeom>
              <a:avLst/>
              <a:gdLst/>
              <a:ahLst/>
              <a:cxnLst/>
              <a:rect l="l" t="t" r="r" b="b"/>
              <a:pathLst>
                <a:path w="922020" h="2757804">
                  <a:moveTo>
                    <a:pt x="921772" y="0"/>
                  </a:moveTo>
                  <a:lnTo>
                    <a:pt x="0" y="0"/>
                  </a:lnTo>
                  <a:lnTo>
                    <a:pt x="0" y="2757256"/>
                  </a:lnTo>
                  <a:lnTo>
                    <a:pt x="921772" y="2757256"/>
                  </a:lnTo>
                  <a:lnTo>
                    <a:pt x="921772"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08" name="object 52">
              <a:extLst>
                <a:ext uri="{FF2B5EF4-FFF2-40B4-BE49-F238E27FC236}">
                  <a16:creationId xmlns:a16="http://schemas.microsoft.com/office/drawing/2014/main" id="{4E18DAAA-F8E0-1FFF-3924-B0DAB6B4F4BE}"/>
                </a:ext>
              </a:extLst>
            </p:cNvPr>
            <p:cNvSpPr/>
            <p:nvPr/>
          </p:nvSpPr>
          <p:spPr>
            <a:xfrm>
              <a:off x="5285713" y="3779811"/>
              <a:ext cx="922019" cy="2757170"/>
            </a:xfrm>
            <a:custGeom>
              <a:avLst/>
              <a:gdLst/>
              <a:ahLst/>
              <a:cxnLst/>
              <a:rect l="l" t="t" r="r" b="b"/>
              <a:pathLst>
                <a:path w="922020" h="2757170">
                  <a:moveTo>
                    <a:pt x="0" y="2757036"/>
                  </a:moveTo>
                  <a:lnTo>
                    <a:pt x="921553" y="2757036"/>
                  </a:lnTo>
                  <a:lnTo>
                    <a:pt x="921553" y="0"/>
                  </a:lnTo>
                  <a:lnTo>
                    <a:pt x="0" y="0"/>
                  </a:lnTo>
                  <a:lnTo>
                    <a:pt x="0" y="2757036"/>
                  </a:lnTo>
                  <a:close/>
                </a:path>
              </a:pathLst>
            </a:custGeom>
            <a:ln w="15706">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09" name="object 53">
              <a:extLst>
                <a:ext uri="{FF2B5EF4-FFF2-40B4-BE49-F238E27FC236}">
                  <a16:creationId xmlns:a16="http://schemas.microsoft.com/office/drawing/2014/main" id="{BEF8E1D7-7C6E-FE11-6B53-9E83D1877B9E}"/>
                </a:ext>
              </a:extLst>
            </p:cNvPr>
            <p:cNvSpPr/>
            <p:nvPr/>
          </p:nvSpPr>
          <p:spPr>
            <a:xfrm>
              <a:off x="5747404" y="6029758"/>
              <a:ext cx="0" cy="1014730"/>
            </a:xfrm>
            <a:custGeom>
              <a:avLst/>
              <a:gdLst/>
              <a:ahLst/>
              <a:cxnLst/>
              <a:rect l="l" t="t" r="r" b="b"/>
              <a:pathLst>
                <a:path h="1014729">
                  <a:moveTo>
                    <a:pt x="0" y="511848"/>
                  </a:moveTo>
                  <a:lnTo>
                    <a:pt x="0" y="0"/>
                  </a:lnTo>
                </a:path>
                <a:path h="1014729">
                  <a:moveTo>
                    <a:pt x="0" y="511848"/>
                  </a:moveTo>
                  <a:lnTo>
                    <a:pt x="0" y="1014513"/>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0" name="object 54">
              <a:extLst>
                <a:ext uri="{FF2B5EF4-FFF2-40B4-BE49-F238E27FC236}">
                  <a16:creationId xmlns:a16="http://schemas.microsoft.com/office/drawing/2014/main" id="{5E0DC6B4-589A-5155-84FB-5A87963BD299}"/>
                </a:ext>
              </a:extLst>
            </p:cNvPr>
            <p:cNvSpPr/>
            <p:nvPr/>
          </p:nvSpPr>
          <p:spPr>
            <a:xfrm>
              <a:off x="5723309" y="6029668"/>
              <a:ext cx="46990" cy="0"/>
            </a:xfrm>
            <a:custGeom>
              <a:avLst/>
              <a:gdLst/>
              <a:ahLst/>
              <a:cxnLst/>
              <a:rect l="l" t="t" r="r" b="b"/>
              <a:pathLst>
                <a:path w="46989">
                  <a:moveTo>
                    <a:pt x="0" y="0"/>
                  </a:moveTo>
                  <a:lnTo>
                    <a:pt x="46480"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1" name="object 55">
              <a:extLst>
                <a:ext uri="{FF2B5EF4-FFF2-40B4-BE49-F238E27FC236}">
                  <a16:creationId xmlns:a16="http://schemas.microsoft.com/office/drawing/2014/main" id="{26C3763A-9537-6B18-7CBE-A7BF25FBF963}"/>
                </a:ext>
              </a:extLst>
            </p:cNvPr>
            <p:cNvSpPr/>
            <p:nvPr/>
          </p:nvSpPr>
          <p:spPr>
            <a:xfrm>
              <a:off x="5723309" y="7043711"/>
              <a:ext cx="46990" cy="0"/>
            </a:xfrm>
            <a:custGeom>
              <a:avLst/>
              <a:gdLst/>
              <a:ahLst/>
              <a:cxnLst/>
              <a:rect l="l" t="t" r="r" b="b"/>
              <a:pathLst>
                <a:path w="46989">
                  <a:moveTo>
                    <a:pt x="0" y="0"/>
                  </a:moveTo>
                  <a:lnTo>
                    <a:pt x="46480"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2" name="object 56">
              <a:extLst>
                <a:ext uri="{FF2B5EF4-FFF2-40B4-BE49-F238E27FC236}">
                  <a16:creationId xmlns:a16="http://schemas.microsoft.com/office/drawing/2014/main" id="{D4E197AE-A448-DA6C-65B1-7F431F13E3C7}"/>
                </a:ext>
              </a:extLst>
            </p:cNvPr>
            <p:cNvSpPr/>
            <p:nvPr/>
          </p:nvSpPr>
          <p:spPr>
            <a:xfrm>
              <a:off x="4600340" y="3783629"/>
              <a:ext cx="0" cy="4415155"/>
            </a:xfrm>
            <a:custGeom>
              <a:avLst/>
              <a:gdLst/>
              <a:ahLst/>
              <a:cxnLst/>
              <a:rect l="l" t="t" r="r" b="b"/>
              <a:pathLst>
                <a:path h="4415155">
                  <a:moveTo>
                    <a:pt x="0" y="4414682"/>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3" name="object 57">
              <a:extLst>
                <a:ext uri="{FF2B5EF4-FFF2-40B4-BE49-F238E27FC236}">
                  <a16:creationId xmlns:a16="http://schemas.microsoft.com/office/drawing/2014/main" id="{D7A3E2FB-0D8F-E2E0-F883-48174F7C9BC3}"/>
                </a:ext>
              </a:extLst>
            </p:cNvPr>
            <p:cNvSpPr/>
            <p:nvPr/>
          </p:nvSpPr>
          <p:spPr>
            <a:xfrm>
              <a:off x="4534553" y="8197219"/>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4" name="object 58">
              <a:extLst>
                <a:ext uri="{FF2B5EF4-FFF2-40B4-BE49-F238E27FC236}">
                  <a16:creationId xmlns:a16="http://schemas.microsoft.com/office/drawing/2014/main" id="{71F43256-4FD9-F4E1-93FB-D7625B9C62D4}"/>
                </a:ext>
              </a:extLst>
            </p:cNvPr>
            <p:cNvSpPr/>
            <p:nvPr/>
          </p:nvSpPr>
          <p:spPr>
            <a:xfrm>
              <a:off x="4530431" y="7090990"/>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5" name="object 59">
              <a:extLst>
                <a:ext uri="{FF2B5EF4-FFF2-40B4-BE49-F238E27FC236}">
                  <a16:creationId xmlns:a16="http://schemas.microsoft.com/office/drawing/2014/main" id="{B842CC73-E461-CAC8-714B-6EC8EAC4CF71}"/>
                </a:ext>
              </a:extLst>
            </p:cNvPr>
            <p:cNvSpPr/>
            <p:nvPr/>
          </p:nvSpPr>
          <p:spPr>
            <a:xfrm>
              <a:off x="4530431" y="5983832"/>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6" name="object 60">
              <a:extLst>
                <a:ext uri="{FF2B5EF4-FFF2-40B4-BE49-F238E27FC236}">
                  <a16:creationId xmlns:a16="http://schemas.microsoft.com/office/drawing/2014/main" id="{B5A33161-9FB5-B0DD-84CC-B7FE37DCB42A}"/>
                </a:ext>
              </a:extLst>
            </p:cNvPr>
            <p:cNvSpPr/>
            <p:nvPr/>
          </p:nvSpPr>
          <p:spPr>
            <a:xfrm>
              <a:off x="4530431" y="4884519"/>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7" name="object 61">
              <a:extLst>
                <a:ext uri="{FF2B5EF4-FFF2-40B4-BE49-F238E27FC236}">
                  <a16:creationId xmlns:a16="http://schemas.microsoft.com/office/drawing/2014/main" id="{6FD9A3CD-9144-32B4-35C8-65E7A5DF0C55}"/>
                </a:ext>
              </a:extLst>
            </p:cNvPr>
            <p:cNvSpPr/>
            <p:nvPr/>
          </p:nvSpPr>
          <p:spPr>
            <a:xfrm>
              <a:off x="4530431" y="3784588"/>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8" name="object 62">
              <a:extLst>
                <a:ext uri="{FF2B5EF4-FFF2-40B4-BE49-F238E27FC236}">
                  <a16:creationId xmlns:a16="http://schemas.microsoft.com/office/drawing/2014/main" id="{33DBBE61-7B4A-B11A-5B5D-4D9A67F8DC53}"/>
                </a:ext>
              </a:extLst>
            </p:cNvPr>
            <p:cNvSpPr/>
            <p:nvPr/>
          </p:nvSpPr>
          <p:spPr>
            <a:xfrm>
              <a:off x="4600145" y="3784588"/>
              <a:ext cx="2292985" cy="0"/>
            </a:xfrm>
            <a:custGeom>
              <a:avLst/>
              <a:gdLst/>
              <a:ahLst/>
              <a:cxnLst/>
              <a:rect l="l" t="t" r="r" b="b"/>
              <a:pathLst>
                <a:path w="2292984">
                  <a:moveTo>
                    <a:pt x="0" y="0"/>
                  </a:moveTo>
                  <a:lnTo>
                    <a:pt x="229279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19" name="object 63">
              <a:extLst>
                <a:ext uri="{FF2B5EF4-FFF2-40B4-BE49-F238E27FC236}">
                  <a16:creationId xmlns:a16="http://schemas.microsoft.com/office/drawing/2014/main" id="{D6B79C0F-B8E5-0502-AF19-69037EEC0D3C}"/>
                </a:ext>
              </a:extLst>
            </p:cNvPr>
            <p:cNvSpPr/>
            <p:nvPr/>
          </p:nvSpPr>
          <p:spPr>
            <a:xfrm>
              <a:off x="4600340" y="3783631"/>
              <a:ext cx="0" cy="69850"/>
            </a:xfrm>
            <a:custGeom>
              <a:avLst/>
              <a:gdLst/>
              <a:ahLst/>
              <a:cxnLst/>
              <a:rect l="l" t="t" r="r" b="b"/>
              <a:pathLst>
                <a:path h="69850">
                  <a:moveTo>
                    <a:pt x="0" y="0"/>
                  </a:moveTo>
                  <a:lnTo>
                    <a:pt x="0" y="69715"/>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20" name="object 64">
              <a:extLst>
                <a:ext uri="{FF2B5EF4-FFF2-40B4-BE49-F238E27FC236}">
                  <a16:creationId xmlns:a16="http://schemas.microsoft.com/office/drawing/2014/main" id="{EDBEBD0F-E6F1-4CD3-9436-5E748E029830}"/>
                </a:ext>
              </a:extLst>
            </p:cNvPr>
            <p:cNvSpPr/>
            <p:nvPr/>
          </p:nvSpPr>
          <p:spPr>
            <a:xfrm>
              <a:off x="6893021" y="3783631"/>
              <a:ext cx="0" cy="69850"/>
            </a:xfrm>
            <a:custGeom>
              <a:avLst/>
              <a:gdLst/>
              <a:ahLst/>
              <a:cxnLst/>
              <a:rect l="l" t="t" r="r" b="b"/>
              <a:pathLst>
                <a:path h="69850">
                  <a:moveTo>
                    <a:pt x="0" y="0"/>
                  </a:moveTo>
                  <a:lnTo>
                    <a:pt x="0" y="69715"/>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grpSp>
      <p:sp>
        <p:nvSpPr>
          <p:cNvPr id="121" name="object 65">
            <a:extLst>
              <a:ext uri="{FF2B5EF4-FFF2-40B4-BE49-F238E27FC236}">
                <a16:creationId xmlns:a16="http://schemas.microsoft.com/office/drawing/2014/main" id="{53D47AB2-26DB-7813-8EA6-7D158FA5B418}"/>
              </a:ext>
            </a:extLst>
          </p:cNvPr>
          <p:cNvSpPr txBox="1"/>
          <p:nvPr/>
        </p:nvSpPr>
        <p:spPr>
          <a:xfrm>
            <a:off x="1667710" y="4816689"/>
            <a:ext cx="20254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122" name="object 66">
            <a:extLst>
              <a:ext uri="{FF2B5EF4-FFF2-40B4-BE49-F238E27FC236}">
                <a16:creationId xmlns:a16="http://schemas.microsoft.com/office/drawing/2014/main" id="{06AA47A0-7476-5A8A-2619-BA3F0544A0EF}"/>
              </a:ext>
            </a:extLst>
          </p:cNvPr>
          <p:cNvSpPr txBox="1"/>
          <p:nvPr/>
        </p:nvSpPr>
        <p:spPr>
          <a:xfrm>
            <a:off x="1669996" y="4152882"/>
            <a:ext cx="20023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123" name="object 67">
            <a:extLst>
              <a:ext uri="{FF2B5EF4-FFF2-40B4-BE49-F238E27FC236}">
                <a16:creationId xmlns:a16="http://schemas.microsoft.com/office/drawing/2014/main" id="{F7462E77-075F-6966-E56B-2C458325850B}"/>
              </a:ext>
            </a:extLst>
          </p:cNvPr>
          <p:cNvSpPr txBox="1"/>
          <p:nvPr/>
        </p:nvSpPr>
        <p:spPr>
          <a:xfrm>
            <a:off x="1671254" y="3489073"/>
            <a:ext cx="199078"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124" name="object 68">
            <a:extLst>
              <a:ext uri="{FF2B5EF4-FFF2-40B4-BE49-F238E27FC236}">
                <a16:creationId xmlns:a16="http://schemas.microsoft.com/office/drawing/2014/main" id="{AC8E09DA-B4A6-B75D-915B-C1ADAD6FFA57}"/>
              </a:ext>
            </a:extLst>
          </p:cNvPr>
          <p:cNvSpPr txBox="1"/>
          <p:nvPr/>
        </p:nvSpPr>
        <p:spPr>
          <a:xfrm>
            <a:off x="1674225" y="2825266"/>
            <a:ext cx="195998"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125" name="object 69">
            <a:extLst>
              <a:ext uri="{FF2B5EF4-FFF2-40B4-BE49-F238E27FC236}">
                <a16:creationId xmlns:a16="http://schemas.microsoft.com/office/drawing/2014/main" id="{68D5B310-68A9-0391-694D-5EB705F59BBB}"/>
              </a:ext>
            </a:extLst>
          </p:cNvPr>
          <p:cNvSpPr txBox="1"/>
          <p:nvPr/>
        </p:nvSpPr>
        <p:spPr>
          <a:xfrm>
            <a:off x="1786689" y="2161458"/>
            <a:ext cx="83944" cy="133609"/>
          </a:xfrm>
          <a:prstGeom prst="rect">
            <a:avLst/>
          </a:prstGeom>
        </p:spPr>
        <p:txBody>
          <a:bodyPr vert="horz" wrap="square" lIns="0" tIns="10397" rIns="0" bIns="0" rtlCol="0">
            <a:spAutoFit/>
          </a:bodyPr>
          <a:lstStyle/>
          <a:p>
            <a:pPr marL="7701">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126" name="object 70">
            <a:extLst>
              <a:ext uri="{FF2B5EF4-FFF2-40B4-BE49-F238E27FC236}">
                <a16:creationId xmlns:a16="http://schemas.microsoft.com/office/drawing/2014/main" id="{85FB1ABF-3BC4-8D62-9269-1675A4B3280E}"/>
              </a:ext>
            </a:extLst>
          </p:cNvPr>
          <p:cNvSpPr txBox="1"/>
          <p:nvPr/>
        </p:nvSpPr>
        <p:spPr>
          <a:xfrm>
            <a:off x="1864635" y="2032193"/>
            <a:ext cx="144784" cy="133609"/>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S0</a:t>
            </a:r>
            <a:endParaRPr sz="800">
              <a:latin typeface="Arial" panose="020B0604020202020204" pitchFamily="34" charset="0"/>
              <a:cs typeface="Arial" panose="020B0604020202020204" pitchFamily="34" charset="0"/>
            </a:endParaRPr>
          </a:p>
        </p:txBody>
      </p:sp>
      <p:sp>
        <p:nvSpPr>
          <p:cNvPr id="127" name="object 71">
            <a:extLst>
              <a:ext uri="{FF2B5EF4-FFF2-40B4-BE49-F238E27FC236}">
                <a16:creationId xmlns:a16="http://schemas.microsoft.com/office/drawing/2014/main" id="{95ECC51D-19F6-CED9-BB6D-F7AE52CF1703}"/>
              </a:ext>
            </a:extLst>
          </p:cNvPr>
          <p:cNvSpPr txBox="1"/>
          <p:nvPr/>
        </p:nvSpPr>
        <p:spPr>
          <a:xfrm>
            <a:off x="2358491" y="2032193"/>
            <a:ext cx="563735"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Semana</a:t>
            </a:r>
            <a:r>
              <a:rPr sz="800" spc="3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16</a:t>
            </a:r>
            <a:endParaRPr sz="800">
              <a:latin typeface="Arial" panose="020B0604020202020204" pitchFamily="34" charset="0"/>
              <a:cs typeface="Arial" panose="020B0604020202020204" pitchFamily="34" charset="0"/>
            </a:endParaRPr>
          </a:p>
        </p:txBody>
      </p:sp>
      <p:sp>
        <p:nvSpPr>
          <p:cNvPr id="128" name="object 72">
            <a:extLst>
              <a:ext uri="{FF2B5EF4-FFF2-40B4-BE49-F238E27FC236}">
                <a16:creationId xmlns:a16="http://schemas.microsoft.com/office/drawing/2014/main" id="{DAAF13A0-59B8-CB4C-35FA-97C811FBA0FD}"/>
              </a:ext>
            </a:extLst>
          </p:cNvPr>
          <p:cNvSpPr txBox="1"/>
          <p:nvPr/>
        </p:nvSpPr>
        <p:spPr>
          <a:xfrm>
            <a:off x="1672168" y="4931096"/>
            <a:ext cx="356185" cy="133609"/>
          </a:xfrm>
          <a:prstGeom prst="rect">
            <a:avLst/>
          </a:prstGeom>
        </p:spPr>
        <p:txBody>
          <a:bodyPr vert="horz" wrap="square" lIns="0" tIns="10397" rIns="0" bIns="0" rtlCol="0">
            <a:spAutoFit/>
          </a:bodyPr>
          <a:lstStyle/>
          <a:p>
            <a:pPr marL="7701">
              <a:spcBef>
                <a:spcPts val="82"/>
              </a:spcBef>
              <a:tabLst>
                <a:tab pos="226418" algn="l"/>
              </a:tabLst>
            </a:pPr>
            <a:r>
              <a:rPr sz="800" spc="-30">
                <a:solidFill>
                  <a:srgbClr val="22346A"/>
                </a:solidFill>
                <a:latin typeface="Arial" panose="020B0604020202020204" pitchFamily="34" charset="0"/>
                <a:cs typeface="Arial" panose="020B0604020202020204" pitchFamily="34" charset="0"/>
              </a:rPr>
              <a:t>n</a:t>
            </a:r>
            <a:r>
              <a:rPr sz="80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94</a:t>
            </a:r>
            <a:endParaRPr sz="800">
              <a:latin typeface="Arial" panose="020B0604020202020204" pitchFamily="34" charset="0"/>
              <a:cs typeface="Arial" panose="020B0604020202020204" pitchFamily="34" charset="0"/>
            </a:endParaRPr>
          </a:p>
        </p:txBody>
      </p:sp>
      <p:sp>
        <p:nvSpPr>
          <p:cNvPr id="129" name="object 73">
            <a:extLst>
              <a:ext uri="{FF2B5EF4-FFF2-40B4-BE49-F238E27FC236}">
                <a16:creationId xmlns:a16="http://schemas.microsoft.com/office/drawing/2014/main" id="{6B17F0BD-71B3-64D2-C6DF-74F197F9AB3D}"/>
              </a:ext>
            </a:extLst>
          </p:cNvPr>
          <p:cNvSpPr txBox="1"/>
          <p:nvPr/>
        </p:nvSpPr>
        <p:spPr>
          <a:xfrm>
            <a:off x="2595304" y="4931096"/>
            <a:ext cx="137468" cy="133609"/>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sp>
        <p:nvSpPr>
          <p:cNvPr id="130" name="object 74">
            <a:extLst>
              <a:ext uri="{FF2B5EF4-FFF2-40B4-BE49-F238E27FC236}">
                <a16:creationId xmlns:a16="http://schemas.microsoft.com/office/drawing/2014/main" id="{1A84C4E0-7F4D-AA96-2A8E-67B8C3309141}"/>
              </a:ext>
            </a:extLst>
          </p:cNvPr>
          <p:cNvSpPr txBox="1"/>
          <p:nvPr/>
        </p:nvSpPr>
        <p:spPr>
          <a:xfrm>
            <a:off x="1396581" y="2751199"/>
            <a:ext cx="169277" cy="1572989"/>
          </a:xfrm>
          <a:prstGeom prst="rect">
            <a:avLst/>
          </a:prstGeom>
        </p:spPr>
        <p:txBody>
          <a:bodyPr vert="vert270" wrap="square" lIns="0" tIns="7701" rIns="0" bIns="0" rtlCol="0">
            <a:spAutoFit/>
          </a:bodyPr>
          <a:lstStyle/>
          <a:p>
            <a:pPr marL="7701" algn="ctr">
              <a:spcBef>
                <a:spcPts val="61"/>
              </a:spcBef>
            </a:pPr>
            <a:r>
              <a:rPr sz="1100" b="1">
                <a:solidFill>
                  <a:srgbClr val="22346A"/>
                </a:solidFill>
                <a:latin typeface="Arial" panose="020B0604020202020204" pitchFamily="34" charset="0"/>
                <a:cs typeface="Arial" panose="020B0604020202020204" pitchFamily="34" charset="0"/>
              </a:rPr>
              <a:t>%</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POEM</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CFB</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(95%</a:t>
            </a:r>
            <a:r>
              <a:rPr sz="1100" b="1" spc="18">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CI)</a:t>
            </a:r>
            <a:endParaRPr sz="1100">
              <a:latin typeface="Arial" panose="020B0604020202020204" pitchFamily="34" charset="0"/>
              <a:cs typeface="Arial" panose="020B0604020202020204" pitchFamily="34" charset="0"/>
            </a:endParaRPr>
          </a:p>
        </p:txBody>
      </p:sp>
      <p:sp>
        <p:nvSpPr>
          <p:cNvPr id="131" name="object 75">
            <a:extLst>
              <a:ext uri="{FF2B5EF4-FFF2-40B4-BE49-F238E27FC236}">
                <a16:creationId xmlns:a16="http://schemas.microsoft.com/office/drawing/2014/main" id="{CE26848C-949E-9D30-9748-47649586DD9E}"/>
              </a:ext>
            </a:extLst>
          </p:cNvPr>
          <p:cNvSpPr txBox="1"/>
          <p:nvPr/>
        </p:nvSpPr>
        <p:spPr>
          <a:xfrm>
            <a:off x="2182805" y="4237939"/>
            <a:ext cx="936862" cy="255164"/>
          </a:xfrm>
          <a:prstGeom prst="rect">
            <a:avLst/>
          </a:prstGeom>
        </p:spPr>
        <p:txBody>
          <a:bodyPr vert="horz" wrap="square" lIns="0" tIns="8856" rIns="0" bIns="0" rtlCol="0">
            <a:spAutoFit/>
          </a:bodyPr>
          <a:lstStyle/>
          <a:p>
            <a:pPr marL="7701" algn="ctr">
              <a:spcBef>
                <a:spcPts val="69"/>
              </a:spcBef>
            </a:pPr>
            <a:r>
              <a:rPr sz="1600" b="1">
                <a:solidFill>
                  <a:srgbClr val="003867"/>
                </a:solidFill>
                <a:latin typeface="Arial" panose="020B0604020202020204" pitchFamily="34" charset="0"/>
                <a:cs typeface="Arial" panose="020B0604020202020204" pitchFamily="34" charset="0"/>
              </a:rPr>
              <a:t>-</a:t>
            </a:r>
            <a:r>
              <a:rPr sz="1600" b="1" spc="-6">
                <a:solidFill>
                  <a:srgbClr val="003867"/>
                </a:solidFill>
                <a:latin typeface="Arial" panose="020B0604020202020204" pitchFamily="34" charset="0"/>
                <a:cs typeface="Arial" panose="020B0604020202020204" pitchFamily="34" charset="0"/>
              </a:rPr>
              <a:t>50,0%*</a:t>
            </a:r>
            <a:endParaRPr sz="1600">
              <a:solidFill>
                <a:srgbClr val="003867"/>
              </a:solidFill>
              <a:latin typeface="Arial" panose="020B0604020202020204" pitchFamily="34" charset="0"/>
              <a:cs typeface="Arial" panose="020B0604020202020204" pitchFamily="34" charset="0"/>
            </a:endParaRPr>
          </a:p>
        </p:txBody>
      </p:sp>
      <p:sp>
        <p:nvSpPr>
          <p:cNvPr id="132" name="object 13">
            <a:extLst>
              <a:ext uri="{FF2B5EF4-FFF2-40B4-BE49-F238E27FC236}">
                <a16:creationId xmlns:a16="http://schemas.microsoft.com/office/drawing/2014/main" id="{D64D7B89-4ADD-6358-A8EC-C25EB92EAAE9}"/>
              </a:ext>
            </a:extLst>
          </p:cNvPr>
          <p:cNvSpPr txBox="1"/>
          <p:nvPr/>
        </p:nvSpPr>
        <p:spPr>
          <a:xfrm>
            <a:off x="8458468" y="3957059"/>
            <a:ext cx="2336951" cy="741948"/>
          </a:xfrm>
          <a:prstGeom prst="rect">
            <a:avLst/>
          </a:prstGeom>
        </p:spPr>
        <p:txBody>
          <a:bodyPr vert="horz" wrap="square" lIns="0" tIns="7316" rIns="0" bIns="0" rtlCol="0">
            <a:spAutoFit/>
          </a:bodyPr>
          <a:lstStyle/>
          <a:p>
            <a:pPr marL="23104" marR="18483" algn="ctr">
              <a:lnSpc>
                <a:spcPct val="101000"/>
              </a:lnSpc>
              <a:spcBef>
                <a:spcPts val="58"/>
              </a:spcBef>
            </a:pPr>
            <a:r>
              <a:rPr sz="1200" b="1" dirty="0">
                <a:solidFill>
                  <a:srgbClr val="22346A"/>
                </a:solidFill>
                <a:latin typeface="Arial" panose="020B0604020202020204" pitchFamily="34" charset="0"/>
                <a:cs typeface="Arial" panose="020B0604020202020204" pitchFamily="34" charset="0"/>
              </a:rPr>
              <a:t>de</a:t>
            </a:r>
            <a:r>
              <a:rPr sz="1200" b="1" spc="3"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los</a:t>
            </a:r>
            <a:r>
              <a:rPr sz="1200" b="1" spc="9"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pacientes</a:t>
            </a:r>
            <a:r>
              <a:rPr sz="1200" b="1" spc="9" dirty="0">
                <a:solidFill>
                  <a:srgbClr val="22346A"/>
                </a:solidFill>
                <a:latin typeface="Arial" panose="020B0604020202020204" pitchFamily="34" charset="0"/>
                <a:cs typeface="Arial" panose="020B0604020202020204" pitchFamily="34" charset="0"/>
              </a:rPr>
              <a:t> </a:t>
            </a:r>
            <a:r>
              <a:rPr sz="1200" b="1" spc="-6" dirty="0" err="1">
                <a:solidFill>
                  <a:srgbClr val="22346A"/>
                </a:solidFill>
                <a:latin typeface="Arial" panose="020B0604020202020204" pitchFamily="34" charset="0"/>
                <a:cs typeface="Arial" panose="020B0604020202020204" pitchFamily="34" charset="0"/>
              </a:rPr>
              <a:t>informó</a:t>
            </a:r>
            <a:r>
              <a:rPr sz="1200" b="1" spc="-6"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una</a:t>
            </a:r>
            <a:r>
              <a:rPr sz="1200" b="1" spc="-18"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mejora</a:t>
            </a:r>
            <a:r>
              <a:rPr sz="1200" b="1" spc="-15"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de</a:t>
            </a:r>
            <a:r>
              <a:rPr sz="1200" b="1" spc="-15" dirty="0">
                <a:solidFill>
                  <a:srgbClr val="22346A"/>
                </a:solidFill>
                <a:latin typeface="Arial" panose="020B0604020202020204" pitchFamily="34" charset="0"/>
                <a:cs typeface="Arial" panose="020B0604020202020204" pitchFamily="34" charset="0"/>
              </a:rPr>
              <a:t> </a:t>
            </a:r>
            <a:r>
              <a:rPr sz="1200" spc="-27" dirty="0">
                <a:solidFill>
                  <a:srgbClr val="22346A"/>
                </a:solidFill>
                <a:latin typeface="Symbol" pitchFamily="2" charset="2"/>
                <a:cs typeface="Arial" panose="020B0604020202020204" pitchFamily="34" charset="0"/>
              </a:rPr>
              <a:t></a:t>
            </a:r>
            <a:r>
              <a:rPr sz="1200" b="1" spc="-27" dirty="0">
                <a:solidFill>
                  <a:srgbClr val="22346A"/>
                </a:solidFill>
                <a:latin typeface="Arial" panose="020B0604020202020204" pitchFamily="34" charset="0"/>
                <a:cs typeface="Arial" panose="020B0604020202020204" pitchFamily="34" charset="0"/>
              </a:rPr>
              <a:t>4</a:t>
            </a:r>
            <a:r>
              <a:rPr sz="1200" b="1" spc="-15"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puntos </a:t>
            </a:r>
            <a:r>
              <a:rPr sz="1200" b="1" dirty="0">
                <a:solidFill>
                  <a:srgbClr val="22346A"/>
                </a:solidFill>
                <a:latin typeface="Arial" panose="020B0604020202020204" pitchFamily="34" charset="0"/>
                <a:cs typeface="Arial" panose="020B0604020202020204" pitchFamily="34" charset="0"/>
              </a:rPr>
              <a:t>con</a:t>
            </a:r>
            <a:r>
              <a:rPr sz="1200" b="1" spc="9"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respecto</a:t>
            </a:r>
            <a:r>
              <a:rPr sz="1200" b="1" spc="9"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al</a:t>
            </a:r>
            <a:r>
              <a:rPr sz="1200" b="1" spc="6"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inicio</a:t>
            </a:r>
            <a:r>
              <a:rPr sz="1200" b="1" spc="9"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en</a:t>
            </a:r>
            <a:r>
              <a:rPr sz="1200" b="1" spc="9" dirty="0">
                <a:solidFill>
                  <a:srgbClr val="22346A"/>
                </a:solidFill>
                <a:latin typeface="Arial" panose="020B0604020202020204" pitchFamily="34" charset="0"/>
                <a:cs typeface="Arial" panose="020B0604020202020204" pitchFamily="34" charset="0"/>
              </a:rPr>
              <a:t> </a:t>
            </a:r>
            <a:r>
              <a:rPr sz="1200" b="1" spc="-15" dirty="0" err="1">
                <a:solidFill>
                  <a:srgbClr val="22346A"/>
                </a:solidFill>
                <a:latin typeface="Arial" panose="020B0604020202020204" pitchFamily="34" charset="0"/>
                <a:cs typeface="Arial" panose="020B0604020202020204" pitchFamily="34" charset="0"/>
              </a:rPr>
              <a:t>el</a:t>
            </a:r>
            <a:r>
              <a:rPr sz="1200" b="1" spc="-15"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POEM</a:t>
            </a:r>
            <a:r>
              <a:rPr sz="1200" b="1" spc="3"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en</a:t>
            </a:r>
            <a:r>
              <a:rPr sz="1200" b="1" spc="3" dirty="0">
                <a:solidFill>
                  <a:srgbClr val="22346A"/>
                </a:solidFill>
                <a:latin typeface="Arial" panose="020B0604020202020204" pitchFamily="34" charset="0"/>
                <a:cs typeface="Arial" panose="020B0604020202020204" pitchFamily="34" charset="0"/>
              </a:rPr>
              <a:t> </a:t>
            </a:r>
            <a:r>
              <a:rPr sz="1200" b="1" dirty="0">
                <a:solidFill>
                  <a:srgbClr val="22346A"/>
                </a:solidFill>
                <a:latin typeface="Arial" panose="020B0604020202020204" pitchFamily="34" charset="0"/>
                <a:cs typeface="Arial" panose="020B0604020202020204" pitchFamily="34" charset="0"/>
              </a:rPr>
              <a:t>la</a:t>
            </a:r>
            <a:r>
              <a:rPr sz="1200" b="1" spc="3" dirty="0">
                <a:solidFill>
                  <a:srgbClr val="22346A"/>
                </a:solidFill>
                <a:latin typeface="Arial" panose="020B0604020202020204" pitchFamily="34" charset="0"/>
                <a:cs typeface="Arial" panose="020B0604020202020204" pitchFamily="34" charset="0"/>
              </a:rPr>
              <a:t> </a:t>
            </a:r>
            <a:r>
              <a:rPr sz="1200" b="1" dirty="0" err="1">
                <a:solidFill>
                  <a:srgbClr val="22346A"/>
                </a:solidFill>
                <a:latin typeface="Arial" panose="020B0604020202020204" pitchFamily="34" charset="0"/>
                <a:cs typeface="Arial" panose="020B0604020202020204" pitchFamily="34" charset="0"/>
              </a:rPr>
              <a:t>semana</a:t>
            </a:r>
            <a:r>
              <a:rPr sz="1200" b="1" spc="3"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16</a:t>
            </a:r>
            <a:r>
              <a:rPr lang="es-ES" sz="1200" b="1" baseline="30000" dirty="0">
                <a:solidFill>
                  <a:srgbClr val="22346A"/>
                </a:solidFill>
                <a:latin typeface="Arial" panose="020B0604020202020204" pitchFamily="34" charset="0"/>
                <a:cs typeface="Arial" panose="020B0604020202020204" pitchFamily="34" charset="0"/>
              </a:rPr>
              <a:t> $#</a:t>
            </a:r>
            <a:r>
              <a:rPr sz="1200" b="1" spc="-9" baseline="30651" dirty="0">
                <a:solidFill>
                  <a:srgbClr val="22346A"/>
                </a:solidFill>
                <a:latin typeface="Arial" panose="020B0604020202020204" pitchFamily="34" charset="0"/>
                <a:cs typeface="Arial" panose="020B0604020202020204" pitchFamily="34" charset="0"/>
              </a:rPr>
              <a:t>1</a:t>
            </a:r>
            <a:endParaRPr sz="1200" baseline="30651" dirty="0">
              <a:latin typeface="Arial" panose="020B0604020202020204" pitchFamily="34" charset="0"/>
              <a:cs typeface="Arial" panose="020B0604020202020204" pitchFamily="34" charset="0"/>
            </a:endParaRPr>
          </a:p>
        </p:txBody>
      </p:sp>
      <p:grpSp>
        <p:nvGrpSpPr>
          <p:cNvPr id="133" name="Grupo 132">
            <a:extLst>
              <a:ext uri="{FF2B5EF4-FFF2-40B4-BE49-F238E27FC236}">
                <a16:creationId xmlns:a16="http://schemas.microsoft.com/office/drawing/2014/main" id="{7C2C53DF-A4FC-EDE2-1218-6EB1B0B13820}"/>
              </a:ext>
            </a:extLst>
          </p:cNvPr>
          <p:cNvGrpSpPr/>
          <p:nvPr/>
        </p:nvGrpSpPr>
        <p:grpSpPr>
          <a:xfrm>
            <a:off x="8654454" y="2082105"/>
            <a:ext cx="1938937" cy="1707337"/>
            <a:chOff x="1602869" y="1541033"/>
            <a:chExt cx="1660992" cy="1462591"/>
          </a:xfrm>
        </p:grpSpPr>
        <p:graphicFrame>
          <p:nvGraphicFramePr>
            <p:cNvPr id="134" name="Gráfico 133">
              <a:extLst>
                <a:ext uri="{FF2B5EF4-FFF2-40B4-BE49-F238E27FC236}">
                  <a16:creationId xmlns:a16="http://schemas.microsoft.com/office/drawing/2014/main" id="{AE5B4949-055B-EA76-ADA7-18891E9FB8FF}"/>
                </a:ext>
              </a:extLst>
            </p:cNvPr>
            <p:cNvGraphicFramePr/>
            <p:nvPr>
              <p:extLst>
                <p:ext uri="{D42A27DB-BD31-4B8C-83A1-F6EECF244321}">
                  <p14:modId xmlns:p14="http://schemas.microsoft.com/office/powerpoint/2010/main" val="1939913827"/>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135" name="Elipse 134">
              <a:extLst>
                <a:ext uri="{FF2B5EF4-FFF2-40B4-BE49-F238E27FC236}">
                  <a16:creationId xmlns:a16="http://schemas.microsoft.com/office/drawing/2014/main" id="{CF563A7C-AC93-57A6-F36A-AD6665C86889}"/>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 name="object 26">
              <a:extLst>
                <a:ext uri="{FF2B5EF4-FFF2-40B4-BE49-F238E27FC236}">
                  <a16:creationId xmlns:a16="http://schemas.microsoft.com/office/drawing/2014/main" id="{9AA9E96B-E1BF-6B8A-3172-149D5BF25C91}"/>
                </a:ext>
              </a:extLst>
            </p:cNvPr>
            <p:cNvSpPr txBox="1"/>
            <p:nvPr/>
          </p:nvSpPr>
          <p:spPr>
            <a:xfrm>
              <a:off x="2042114" y="2083326"/>
              <a:ext cx="782503" cy="377780"/>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76,8</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2846615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885CA-6F4B-DE0A-DB92-87B584F359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0F4E72B-E22D-B2FF-C700-352AB826DFED}"/>
              </a:ext>
            </a:extLst>
          </p:cNvPr>
          <p:cNvSpPr>
            <a:spLocks noGrp="1"/>
          </p:cNvSpPr>
          <p:nvPr>
            <p:ph type="title"/>
          </p:nvPr>
        </p:nvSpPr>
        <p:spPr>
          <a:xfrm>
            <a:off x="541058" y="180535"/>
            <a:ext cx="10710038"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4" name="CuadroTexto 3">
            <a:extLst>
              <a:ext uri="{FF2B5EF4-FFF2-40B4-BE49-F238E27FC236}">
                <a16:creationId xmlns:a16="http://schemas.microsoft.com/office/drawing/2014/main" id="{F74BCE18-8F03-4FB3-8AAD-25056BAA4EF9}"/>
              </a:ext>
            </a:extLst>
          </p:cNvPr>
          <p:cNvSpPr txBox="1"/>
          <p:nvPr/>
        </p:nvSpPr>
        <p:spPr>
          <a:xfrm>
            <a:off x="1444737" y="5718963"/>
            <a:ext cx="8967602" cy="954107"/>
          </a:xfrm>
          <a:prstGeom prst="rect">
            <a:avLst/>
          </a:prstGeom>
          <a:noFill/>
        </p:spPr>
        <p:txBody>
          <a:bodyPr wrap="square" rtlCol="0">
            <a:spAutoFit/>
          </a:bodyPr>
          <a:lstStyle/>
          <a:p>
            <a:r>
              <a:rPr lang="es-ES" sz="700" dirty="0">
                <a:solidFill>
                  <a:srgbClr val="646464"/>
                </a:solidFill>
              </a:rPr>
              <a:t>*=p&lt;0,0001 frente al valor inicial.</a:t>
            </a:r>
            <a:r>
              <a:rPr lang="es-ES" sz="700" baseline="30000" dirty="0">
                <a:solidFill>
                  <a:srgbClr val="646464"/>
                </a:solidFill>
              </a:rPr>
              <a:t> $</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endParaRPr lang="es-ES" sz="700"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C2S</a:t>
            </a:r>
            <a:r>
              <a:rPr lang="es-ES" sz="700" dirty="0">
                <a:solidFill>
                  <a:srgbClr val="646464"/>
                </a:solidFill>
              </a:rPr>
              <a:t>: cada dos semanas; </a:t>
            </a:r>
            <a:r>
              <a:rPr lang="es-ES" sz="700" b="1" dirty="0">
                <a:solidFill>
                  <a:srgbClr val="646464"/>
                </a:solidFill>
              </a:rPr>
              <a:t>CFB</a:t>
            </a:r>
            <a:r>
              <a:rPr lang="es-ES" sz="700" dirty="0">
                <a:solidFill>
                  <a:srgbClr val="646464"/>
                </a:solidFill>
              </a:rPr>
              <a:t>: cambio respecto al valor basal; </a:t>
            </a:r>
            <a:r>
              <a:rPr lang="es-ES" sz="700" b="1" dirty="0">
                <a:solidFill>
                  <a:srgbClr val="646464"/>
                </a:solidFill>
              </a:rPr>
              <a:t>CI</a:t>
            </a:r>
            <a:r>
              <a:rPr lang="es-ES" sz="700" dirty="0">
                <a:solidFill>
                  <a:srgbClr val="646464"/>
                </a:solidFill>
              </a:rPr>
              <a:t>: intervalo de confianza; </a:t>
            </a:r>
            <a:r>
              <a:rPr lang="es-ES" sz="700" b="1" dirty="0">
                <a:solidFill>
                  <a:srgbClr val="646464"/>
                </a:solidFill>
              </a:rPr>
              <a:t>DLQI</a:t>
            </a:r>
            <a:r>
              <a:rPr lang="es-ES" sz="700" dirty="0">
                <a:solidFill>
                  <a:srgbClr val="646464"/>
                </a:solidFill>
              </a:rPr>
              <a:t>: índice de calidad de vida en dermatología; </a:t>
            </a:r>
            <a:r>
              <a:rPr lang="es-ES" sz="700" b="1" dirty="0">
                <a:solidFill>
                  <a:srgbClr val="646464"/>
                </a:solidFill>
              </a:rPr>
              <a:t>LEB</a:t>
            </a:r>
            <a:r>
              <a:rPr lang="es-ES" sz="700" dirty="0">
                <a:solidFill>
                  <a:srgbClr val="646464"/>
                </a:solidFill>
              </a:rPr>
              <a:t>: lebrikizumab.</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E96D7415-2844-94E3-6923-D1E1981E36E1}"/>
              </a:ext>
            </a:extLst>
          </p:cNvPr>
          <p:cNvSpPr/>
          <p:nvPr/>
        </p:nvSpPr>
        <p:spPr>
          <a:xfrm>
            <a:off x="630375" y="1264560"/>
            <a:ext cx="10954344" cy="432888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DCFB7BE6-A84A-3460-E3E4-2C48FB443CD9}"/>
              </a:ext>
            </a:extLst>
          </p:cNvPr>
          <p:cNvSpPr/>
          <p:nvPr/>
        </p:nvSpPr>
        <p:spPr>
          <a:xfrm>
            <a:off x="875565" y="1867894"/>
            <a:ext cx="3270883"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76ACD344-E313-AF73-7D1E-7DFE00611E91}"/>
              </a:ext>
            </a:extLst>
          </p:cNvPr>
          <p:cNvSpPr/>
          <p:nvPr/>
        </p:nvSpPr>
        <p:spPr>
          <a:xfrm>
            <a:off x="4275895" y="1871303"/>
            <a:ext cx="4103098"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4A13A0CA-8F1B-BD04-9A6D-5DB0ED8DCA86}"/>
              </a:ext>
            </a:extLst>
          </p:cNvPr>
          <p:cNvSpPr/>
          <p:nvPr/>
        </p:nvSpPr>
        <p:spPr>
          <a:xfrm>
            <a:off x="8528911" y="1850388"/>
            <a:ext cx="2787524"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EA94DDD-3F25-CBAD-6801-39FB172F067A}"/>
              </a:ext>
            </a:extLst>
          </p:cNvPr>
          <p:cNvSpPr txBox="1"/>
          <p:nvPr/>
        </p:nvSpPr>
        <p:spPr>
          <a:xfrm>
            <a:off x="4181124" y="140170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1" name="object 3">
            <a:extLst>
              <a:ext uri="{FF2B5EF4-FFF2-40B4-BE49-F238E27FC236}">
                <a16:creationId xmlns:a16="http://schemas.microsoft.com/office/drawing/2014/main" id="{4F591FE1-5E83-9837-643C-DF16812B3CAE}"/>
              </a:ext>
            </a:extLst>
          </p:cNvPr>
          <p:cNvSpPr txBox="1"/>
          <p:nvPr/>
        </p:nvSpPr>
        <p:spPr>
          <a:xfrm>
            <a:off x="849432" y="530560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16" name="object 13">
            <a:extLst>
              <a:ext uri="{FF2B5EF4-FFF2-40B4-BE49-F238E27FC236}">
                <a16:creationId xmlns:a16="http://schemas.microsoft.com/office/drawing/2014/main" id="{65AC35B5-FDE4-4307-D8FE-3966D9B33C1F}"/>
              </a:ext>
            </a:extLst>
          </p:cNvPr>
          <p:cNvSpPr txBox="1"/>
          <p:nvPr/>
        </p:nvSpPr>
        <p:spPr>
          <a:xfrm>
            <a:off x="9164167" y="4082191"/>
            <a:ext cx="1609991" cy="555423"/>
          </a:xfrm>
          <a:prstGeom prst="rect">
            <a:avLst/>
          </a:prstGeom>
        </p:spPr>
        <p:txBody>
          <a:bodyPr vert="horz" wrap="square" lIns="0" tIns="7316" rIns="0" bIns="0" rtlCol="0">
            <a:spAutoFit/>
          </a:bodyPr>
          <a:lstStyle/>
          <a:p>
            <a:pPr marL="23104" marR="18483" algn="ctr">
              <a:lnSpc>
                <a:spcPct val="101000"/>
              </a:lnSpc>
              <a:spcBef>
                <a:spcPts val="58"/>
              </a:spcBef>
            </a:pPr>
            <a:r>
              <a:rPr lang="es-ES" sz="1200" b="1" dirty="0">
                <a:solidFill>
                  <a:srgbClr val="22346A"/>
                </a:solidFill>
                <a:latin typeface="Arial" panose="020B0604020202020204" pitchFamily="34" charset="0"/>
                <a:cs typeface="Arial" panose="020B0604020202020204" pitchFamily="34" charset="0"/>
              </a:rPr>
              <a:t>de los pacientes tenía un DLQI </a:t>
            </a:r>
            <a:r>
              <a:rPr lang="es-ES" sz="1200" b="1" dirty="0">
                <a:solidFill>
                  <a:srgbClr val="22346A"/>
                </a:solidFill>
                <a:latin typeface="Symbol" pitchFamily="2" charset="2"/>
                <a:cs typeface="Arial" panose="020B0604020202020204" pitchFamily="34" charset="0"/>
              </a:rPr>
              <a:t></a:t>
            </a:r>
            <a:r>
              <a:rPr lang="es-ES" sz="1200" b="1" dirty="0">
                <a:solidFill>
                  <a:srgbClr val="22346A"/>
                </a:solidFill>
                <a:latin typeface="Arial" panose="020B0604020202020204" pitchFamily="34" charset="0"/>
                <a:cs typeface="Arial" panose="020B0604020202020204" pitchFamily="34" charset="0"/>
              </a:rPr>
              <a:t>5 en la </a:t>
            </a:r>
            <a:r>
              <a:rPr sz="1200" b="1" dirty="0" err="1">
                <a:solidFill>
                  <a:srgbClr val="22346A"/>
                </a:solidFill>
                <a:latin typeface="Arial" panose="020B0604020202020204" pitchFamily="34" charset="0"/>
                <a:cs typeface="Arial" panose="020B0604020202020204" pitchFamily="34" charset="0"/>
              </a:rPr>
              <a:t>semana</a:t>
            </a:r>
            <a:r>
              <a:rPr sz="1200" b="1" spc="3" dirty="0">
                <a:solidFill>
                  <a:srgbClr val="22346A"/>
                </a:solidFill>
                <a:latin typeface="Arial" panose="020B0604020202020204" pitchFamily="34" charset="0"/>
                <a:cs typeface="Arial" panose="020B0604020202020204" pitchFamily="34" charset="0"/>
              </a:rPr>
              <a:t> </a:t>
            </a:r>
            <a:r>
              <a:rPr sz="1200" b="1" spc="-6" dirty="0">
                <a:solidFill>
                  <a:srgbClr val="22346A"/>
                </a:solidFill>
                <a:latin typeface="Arial" panose="020B0604020202020204" pitchFamily="34" charset="0"/>
                <a:cs typeface="Arial" panose="020B0604020202020204" pitchFamily="34" charset="0"/>
              </a:rPr>
              <a:t>16</a:t>
            </a:r>
            <a:r>
              <a:rPr lang="es-ES" sz="1200" b="1" baseline="30000" dirty="0">
                <a:solidFill>
                  <a:srgbClr val="22346A"/>
                </a:solidFill>
                <a:latin typeface="Arial" panose="020B0604020202020204" pitchFamily="34" charset="0"/>
                <a:cs typeface="Arial" panose="020B0604020202020204" pitchFamily="34" charset="0"/>
              </a:rPr>
              <a:t> $#</a:t>
            </a:r>
            <a:r>
              <a:rPr sz="1200" b="1" spc="-9" baseline="30651" dirty="0">
                <a:solidFill>
                  <a:srgbClr val="22346A"/>
                </a:solidFill>
                <a:latin typeface="Arial" panose="020B0604020202020204" pitchFamily="34" charset="0"/>
                <a:cs typeface="Arial" panose="020B0604020202020204" pitchFamily="34" charset="0"/>
              </a:rPr>
              <a:t>1</a:t>
            </a:r>
            <a:endParaRPr sz="1200" baseline="30651" dirty="0">
              <a:latin typeface="Arial" panose="020B0604020202020204" pitchFamily="34" charset="0"/>
              <a:cs typeface="Arial" panose="020B0604020202020204" pitchFamily="34" charset="0"/>
            </a:endParaRPr>
          </a:p>
        </p:txBody>
      </p:sp>
      <p:sp>
        <p:nvSpPr>
          <p:cNvPr id="17" name="object 21">
            <a:extLst>
              <a:ext uri="{FF2B5EF4-FFF2-40B4-BE49-F238E27FC236}">
                <a16:creationId xmlns:a16="http://schemas.microsoft.com/office/drawing/2014/main" id="{A7183EF0-BB31-E09D-8F06-59EAE0578298}"/>
              </a:ext>
            </a:extLst>
          </p:cNvPr>
          <p:cNvSpPr/>
          <p:nvPr/>
        </p:nvSpPr>
        <p:spPr>
          <a:xfrm>
            <a:off x="5511274" y="3094537"/>
            <a:ext cx="1664352" cy="1543077"/>
          </a:xfrm>
          <a:custGeom>
            <a:avLst/>
            <a:gdLst/>
            <a:ahLst/>
            <a:cxnLst/>
            <a:rect l="l" t="t" r="r" b="b"/>
            <a:pathLst>
              <a:path w="2901950" h="2690495">
                <a:moveTo>
                  <a:pt x="1324813" y="0"/>
                </a:moveTo>
                <a:lnTo>
                  <a:pt x="0" y="0"/>
                </a:lnTo>
                <a:lnTo>
                  <a:pt x="0" y="2689949"/>
                </a:lnTo>
                <a:lnTo>
                  <a:pt x="1324813" y="2689949"/>
                </a:lnTo>
                <a:lnTo>
                  <a:pt x="1324813" y="0"/>
                </a:lnTo>
                <a:close/>
              </a:path>
              <a:path w="2901950" h="2690495">
                <a:moveTo>
                  <a:pt x="2901594" y="1235290"/>
                </a:moveTo>
                <a:lnTo>
                  <a:pt x="1584896" y="1235290"/>
                </a:lnTo>
                <a:lnTo>
                  <a:pt x="1584896" y="2689936"/>
                </a:lnTo>
                <a:lnTo>
                  <a:pt x="2901594" y="2689936"/>
                </a:lnTo>
                <a:lnTo>
                  <a:pt x="2901594" y="123529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 name="object 22">
            <a:extLst>
              <a:ext uri="{FF2B5EF4-FFF2-40B4-BE49-F238E27FC236}">
                <a16:creationId xmlns:a16="http://schemas.microsoft.com/office/drawing/2014/main" id="{AEFD0C1E-662F-D64A-A21F-4E33F42B7B00}"/>
              </a:ext>
            </a:extLst>
          </p:cNvPr>
          <p:cNvSpPr/>
          <p:nvPr/>
        </p:nvSpPr>
        <p:spPr>
          <a:xfrm>
            <a:off x="5439028" y="1996905"/>
            <a:ext cx="0" cy="2642933"/>
          </a:xfrm>
          <a:custGeom>
            <a:avLst/>
            <a:gdLst/>
            <a:ahLst/>
            <a:cxnLst/>
            <a:rect l="l" t="t" r="r" b="b"/>
            <a:pathLst>
              <a:path h="4608195">
                <a:moveTo>
                  <a:pt x="0" y="4607880"/>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9" name="object 23">
            <a:extLst>
              <a:ext uri="{FF2B5EF4-FFF2-40B4-BE49-F238E27FC236}">
                <a16:creationId xmlns:a16="http://schemas.microsoft.com/office/drawing/2014/main" id="{2405EC0D-10A9-7A7B-7784-4DEC1E084172}"/>
              </a:ext>
            </a:extLst>
          </p:cNvPr>
          <p:cNvSpPr/>
          <p:nvPr/>
        </p:nvSpPr>
        <p:spPr>
          <a:xfrm>
            <a:off x="5397100" y="463850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0" name="object 24">
            <a:extLst>
              <a:ext uri="{FF2B5EF4-FFF2-40B4-BE49-F238E27FC236}">
                <a16:creationId xmlns:a16="http://schemas.microsoft.com/office/drawing/2014/main" id="{486969CD-CEAB-A17D-4810-82BB443287BD}"/>
              </a:ext>
            </a:extLst>
          </p:cNvPr>
          <p:cNvSpPr/>
          <p:nvPr/>
        </p:nvSpPr>
        <p:spPr>
          <a:xfrm>
            <a:off x="5397100" y="437340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1" name="object 25">
            <a:extLst>
              <a:ext uri="{FF2B5EF4-FFF2-40B4-BE49-F238E27FC236}">
                <a16:creationId xmlns:a16="http://schemas.microsoft.com/office/drawing/2014/main" id="{6748816B-103E-EEB4-FF9F-91F350FF35A4}"/>
              </a:ext>
            </a:extLst>
          </p:cNvPr>
          <p:cNvSpPr/>
          <p:nvPr/>
        </p:nvSpPr>
        <p:spPr>
          <a:xfrm>
            <a:off x="5397100" y="4107810"/>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2" name="object 26">
            <a:extLst>
              <a:ext uri="{FF2B5EF4-FFF2-40B4-BE49-F238E27FC236}">
                <a16:creationId xmlns:a16="http://schemas.microsoft.com/office/drawing/2014/main" id="{D5AFEDDC-48DF-D90F-74C3-1ED99B9CF7A7}"/>
              </a:ext>
            </a:extLst>
          </p:cNvPr>
          <p:cNvSpPr/>
          <p:nvPr/>
        </p:nvSpPr>
        <p:spPr>
          <a:xfrm>
            <a:off x="5397100" y="3846873"/>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3" name="object 27">
            <a:extLst>
              <a:ext uri="{FF2B5EF4-FFF2-40B4-BE49-F238E27FC236}">
                <a16:creationId xmlns:a16="http://schemas.microsoft.com/office/drawing/2014/main" id="{5CF2E1F0-6731-2B53-8D2A-2AC624444D4D}"/>
              </a:ext>
            </a:extLst>
          </p:cNvPr>
          <p:cNvSpPr/>
          <p:nvPr/>
        </p:nvSpPr>
        <p:spPr>
          <a:xfrm>
            <a:off x="5397100" y="358133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4" name="object 28">
            <a:extLst>
              <a:ext uri="{FF2B5EF4-FFF2-40B4-BE49-F238E27FC236}">
                <a16:creationId xmlns:a16="http://schemas.microsoft.com/office/drawing/2014/main" id="{931E5F86-B9BB-490F-A03D-63CE10F1870F}"/>
              </a:ext>
            </a:extLst>
          </p:cNvPr>
          <p:cNvSpPr/>
          <p:nvPr/>
        </p:nvSpPr>
        <p:spPr>
          <a:xfrm>
            <a:off x="5397100" y="3320400"/>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5" name="object 29">
            <a:extLst>
              <a:ext uri="{FF2B5EF4-FFF2-40B4-BE49-F238E27FC236}">
                <a16:creationId xmlns:a16="http://schemas.microsoft.com/office/drawing/2014/main" id="{12ADCA96-0918-5050-9ED7-4C6363B0CA8C}"/>
              </a:ext>
            </a:extLst>
          </p:cNvPr>
          <p:cNvSpPr/>
          <p:nvPr/>
        </p:nvSpPr>
        <p:spPr>
          <a:xfrm>
            <a:off x="5397100" y="3054804"/>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6" name="object 30">
            <a:extLst>
              <a:ext uri="{FF2B5EF4-FFF2-40B4-BE49-F238E27FC236}">
                <a16:creationId xmlns:a16="http://schemas.microsoft.com/office/drawing/2014/main" id="{A7B974F2-22A8-A68A-6457-5446F52A1E3B}"/>
              </a:ext>
            </a:extLst>
          </p:cNvPr>
          <p:cNvSpPr/>
          <p:nvPr/>
        </p:nvSpPr>
        <p:spPr>
          <a:xfrm>
            <a:off x="5397100" y="2789206"/>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7" name="object 31">
            <a:extLst>
              <a:ext uri="{FF2B5EF4-FFF2-40B4-BE49-F238E27FC236}">
                <a16:creationId xmlns:a16="http://schemas.microsoft.com/office/drawing/2014/main" id="{AC050320-48DC-2D33-A77B-51F0BEE195E0}"/>
              </a:ext>
            </a:extLst>
          </p:cNvPr>
          <p:cNvSpPr/>
          <p:nvPr/>
        </p:nvSpPr>
        <p:spPr>
          <a:xfrm>
            <a:off x="5397100" y="2528331"/>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8" name="object 32">
            <a:extLst>
              <a:ext uri="{FF2B5EF4-FFF2-40B4-BE49-F238E27FC236}">
                <a16:creationId xmlns:a16="http://schemas.microsoft.com/office/drawing/2014/main" id="{2F43A235-4E15-8180-899A-383AD7566D5D}"/>
              </a:ext>
            </a:extLst>
          </p:cNvPr>
          <p:cNvSpPr/>
          <p:nvPr/>
        </p:nvSpPr>
        <p:spPr>
          <a:xfrm>
            <a:off x="5397100" y="2262734"/>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9" name="object 33">
            <a:extLst>
              <a:ext uri="{FF2B5EF4-FFF2-40B4-BE49-F238E27FC236}">
                <a16:creationId xmlns:a16="http://schemas.microsoft.com/office/drawing/2014/main" id="{8C0BAE37-F0C7-4137-6829-2C4AB4D73830}"/>
              </a:ext>
            </a:extLst>
          </p:cNvPr>
          <p:cNvSpPr/>
          <p:nvPr/>
        </p:nvSpPr>
        <p:spPr>
          <a:xfrm>
            <a:off x="5397100" y="1996826"/>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30" name="object 34">
            <a:extLst>
              <a:ext uri="{FF2B5EF4-FFF2-40B4-BE49-F238E27FC236}">
                <a16:creationId xmlns:a16="http://schemas.microsoft.com/office/drawing/2014/main" id="{227F187A-0317-A7C5-B051-482C58C7406C}"/>
              </a:ext>
            </a:extLst>
          </p:cNvPr>
          <p:cNvSpPr/>
          <p:nvPr/>
        </p:nvSpPr>
        <p:spPr>
          <a:xfrm>
            <a:off x="5439054" y="4638508"/>
            <a:ext cx="1813670" cy="0"/>
          </a:xfrm>
          <a:custGeom>
            <a:avLst/>
            <a:gdLst/>
            <a:ahLst/>
            <a:cxnLst/>
            <a:rect l="l" t="t" r="r" b="b"/>
            <a:pathLst>
              <a:path w="3162300">
                <a:moveTo>
                  <a:pt x="0" y="0"/>
                </a:moveTo>
                <a:lnTo>
                  <a:pt x="3161683"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31" name="object 35">
            <a:extLst>
              <a:ext uri="{FF2B5EF4-FFF2-40B4-BE49-F238E27FC236}">
                <a16:creationId xmlns:a16="http://schemas.microsoft.com/office/drawing/2014/main" id="{27B0F258-D380-A8C2-638E-9771F303D85B}"/>
              </a:ext>
            </a:extLst>
          </p:cNvPr>
          <p:cNvSpPr/>
          <p:nvPr/>
        </p:nvSpPr>
        <p:spPr>
          <a:xfrm>
            <a:off x="6345682" y="2111091"/>
            <a:ext cx="69925" cy="69925"/>
          </a:xfrm>
          <a:custGeom>
            <a:avLst/>
            <a:gdLst/>
            <a:ahLst/>
            <a:cxnLst/>
            <a:rect l="l" t="t" r="r" b="b"/>
            <a:pathLst>
              <a:path w="121920" h="121920">
                <a:moveTo>
                  <a:pt x="121912" y="0"/>
                </a:moveTo>
                <a:lnTo>
                  <a:pt x="0" y="0"/>
                </a:lnTo>
                <a:lnTo>
                  <a:pt x="0" y="121902"/>
                </a:lnTo>
                <a:lnTo>
                  <a:pt x="121912" y="121902"/>
                </a:lnTo>
                <a:lnTo>
                  <a:pt x="121912"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32" name="object 36">
            <a:extLst>
              <a:ext uri="{FF2B5EF4-FFF2-40B4-BE49-F238E27FC236}">
                <a16:creationId xmlns:a16="http://schemas.microsoft.com/office/drawing/2014/main" id="{323ABA54-1F55-7333-256E-3CD14BFDAE22}"/>
              </a:ext>
            </a:extLst>
          </p:cNvPr>
          <p:cNvSpPr txBox="1"/>
          <p:nvPr/>
        </p:nvSpPr>
        <p:spPr>
          <a:xfrm>
            <a:off x="5659985" y="2760750"/>
            <a:ext cx="467621" cy="262253"/>
          </a:xfrm>
          <a:prstGeom prst="rect">
            <a:avLst/>
          </a:prstGeom>
        </p:spPr>
        <p:txBody>
          <a:bodyPr vert="horz" wrap="square" lIns="0" tIns="8856" rIns="0" bIns="0" rtlCol="0">
            <a:spAutoFit/>
          </a:bodyPr>
          <a:lstStyle/>
          <a:p>
            <a:pPr marL="7701">
              <a:spcBef>
                <a:spcPts val="69"/>
              </a:spcBef>
            </a:pPr>
            <a:r>
              <a:rPr sz="1600" b="1" spc="-12">
                <a:solidFill>
                  <a:srgbClr val="003867"/>
                </a:solidFill>
                <a:latin typeface="Arial" panose="020B0604020202020204" pitchFamily="34" charset="0"/>
                <a:cs typeface="Arial" panose="020B0604020202020204" pitchFamily="34" charset="0"/>
              </a:rPr>
              <a:t>58,5</a:t>
            </a:r>
            <a:endParaRPr sz="1600">
              <a:solidFill>
                <a:srgbClr val="003867"/>
              </a:solidFill>
              <a:latin typeface="Arial" panose="020B0604020202020204" pitchFamily="34" charset="0"/>
              <a:cs typeface="Arial" panose="020B0604020202020204" pitchFamily="34" charset="0"/>
            </a:endParaRPr>
          </a:p>
        </p:txBody>
      </p:sp>
      <p:sp>
        <p:nvSpPr>
          <p:cNvPr id="33" name="object 37">
            <a:extLst>
              <a:ext uri="{FF2B5EF4-FFF2-40B4-BE49-F238E27FC236}">
                <a16:creationId xmlns:a16="http://schemas.microsoft.com/office/drawing/2014/main" id="{B40D2A95-2BE7-C3A1-9845-D07E8B66FFEE}"/>
              </a:ext>
            </a:extLst>
          </p:cNvPr>
          <p:cNvSpPr txBox="1"/>
          <p:nvPr/>
        </p:nvSpPr>
        <p:spPr>
          <a:xfrm>
            <a:off x="6593505" y="3493427"/>
            <a:ext cx="610734" cy="255164"/>
          </a:xfrm>
          <a:prstGeom prst="rect">
            <a:avLst/>
          </a:prstGeom>
        </p:spPr>
        <p:txBody>
          <a:bodyPr vert="horz" wrap="square" lIns="0" tIns="8856" rIns="0" bIns="0" rtlCol="0">
            <a:spAutoFit/>
          </a:bodyPr>
          <a:lstStyle/>
          <a:p>
            <a:pPr marL="7701">
              <a:spcBef>
                <a:spcPts val="69"/>
              </a:spcBef>
            </a:pPr>
            <a:r>
              <a:rPr sz="1600" b="1" spc="-12">
                <a:solidFill>
                  <a:srgbClr val="003867"/>
                </a:solidFill>
                <a:latin typeface="Arial" panose="020B0604020202020204" pitchFamily="34" charset="0"/>
                <a:cs typeface="Arial" panose="020B0604020202020204" pitchFamily="34" charset="0"/>
              </a:rPr>
              <a:t>31,7</a:t>
            </a:r>
            <a:endParaRPr sz="1600">
              <a:solidFill>
                <a:srgbClr val="003867"/>
              </a:solidFill>
              <a:latin typeface="Arial" panose="020B0604020202020204" pitchFamily="34" charset="0"/>
              <a:cs typeface="Arial" panose="020B0604020202020204" pitchFamily="34" charset="0"/>
            </a:endParaRPr>
          </a:p>
        </p:txBody>
      </p:sp>
      <p:sp>
        <p:nvSpPr>
          <p:cNvPr id="34" name="object 38">
            <a:extLst>
              <a:ext uri="{FF2B5EF4-FFF2-40B4-BE49-F238E27FC236}">
                <a16:creationId xmlns:a16="http://schemas.microsoft.com/office/drawing/2014/main" id="{FF6112C7-FE7F-626A-B15A-FB30CECB2F82}"/>
              </a:ext>
            </a:extLst>
          </p:cNvPr>
          <p:cNvSpPr txBox="1"/>
          <p:nvPr/>
        </p:nvSpPr>
        <p:spPr>
          <a:xfrm>
            <a:off x="5282624" y="4582934"/>
            <a:ext cx="79394" cy="137321"/>
          </a:xfrm>
          <a:prstGeom prst="rect">
            <a:avLst/>
          </a:prstGeom>
        </p:spPr>
        <p:txBody>
          <a:bodyPr vert="horz" wrap="square" lIns="0" tIns="10397" rIns="0" bIns="0" rtlCol="0">
            <a:spAutoFit/>
          </a:bodyPr>
          <a:lstStyle/>
          <a:p>
            <a:pPr marL="7701" algn="r">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35" name="object 39">
            <a:extLst>
              <a:ext uri="{FF2B5EF4-FFF2-40B4-BE49-F238E27FC236}">
                <a16:creationId xmlns:a16="http://schemas.microsoft.com/office/drawing/2014/main" id="{42A2FD34-1C89-FEB5-50F0-9F4341FAF927}"/>
              </a:ext>
            </a:extLst>
          </p:cNvPr>
          <p:cNvSpPr txBox="1"/>
          <p:nvPr/>
        </p:nvSpPr>
        <p:spPr>
          <a:xfrm>
            <a:off x="5140350" y="4318747"/>
            <a:ext cx="221668"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a:t>
            </a:r>
            <a:endParaRPr sz="800">
              <a:latin typeface="Arial" panose="020B0604020202020204" pitchFamily="34" charset="0"/>
              <a:cs typeface="Arial" panose="020B0604020202020204" pitchFamily="34" charset="0"/>
            </a:endParaRPr>
          </a:p>
        </p:txBody>
      </p:sp>
      <p:sp>
        <p:nvSpPr>
          <p:cNvPr id="36" name="object 40">
            <a:extLst>
              <a:ext uri="{FF2B5EF4-FFF2-40B4-BE49-F238E27FC236}">
                <a16:creationId xmlns:a16="http://schemas.microsoft.com/office/drawing/2014/main" id="{9A9CF489-CF37-1593-2DB6-39C157A984E6}"/>
              </a:ext>
            </a:extLst>
          </p:cNvPr>
          <p:cNvSpPr txBox="1"/>
          <p:nvPr/>
        </p:nvSpPr>
        <p:spPr>
          <a:xfrm>
            <a:off x="5227631" y="4054774"/>
            <a:ext cx="134387"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37" name="object 41">
            <a:extLst>
              <a:ext uri="{FF2B5EF4-FFF2-40B4-BE49-F238E27FC236}">
                <a16:creationId xmlns:a16="http://schemas.microsoft.com/office/drawing/2014/main" id="{662D0AED-E09C-A98A-B19E-0EA4E12274AE}"/>
              </a:ext>
            </a:extLst>
          </p:cNvPr>
          <p:cNvSpPr txBox="1"/>
          <p:nvPr/>
        </p:nvSpPr>
        <p:spPr>
          <a:xfrm>
            <a:off x="5226903" y="3790695"/>
            <a:ext cx="13511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30</a:t>
            </a:r>
            <a:endParaRPr sz="800">
              <a:latin typeface="Arial" panose="020B0604020202020204" pitchFamily="34" charset="0"/>
              <a:cs typeface="Arial" panose="020B0604020202020204" pitchFamily="34" charset="0"/>
            </a:endParaRPr>
          </a:p>
        </p:txBody>
      </p:sp>
      <p:sp>
        <p:nvSpPr>
          <p:cNvPr id="38" name="object 42">
            <a:extLst>
              <a:ext uri="{FF2B5EF4-FFF2-40B4-BE49-F238E27FC236}">
                <a16:creationId xmlns:a16="http://schemas.microsoft.com/office/drawing/2014/main" id="{BD039694-7487-A4E6-851C-48904F709497}"/>
              </a:ext>
            </a:extLst>
          </p:cNvPr>
          <p:cNvSpPr txBox="1"/>
          <p:nvPr/>
        </p:nvSpPr>
        <p:spPr>
          <a:xfrm>
            <a:off x="5225082" y="3526724"/>
            <a:ext cx="13693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39" name="object 43">
            <a:extLst>
              <a:ext uri="{FF2B5EF4-FFF2-40B4-BE49-F238E27FC236}">
                <a16:creationId xmlns:a16="http://schemas.microsoft.com/office/drawing/2014/main" id="{E2E4B28C-7B19-B995-1296-9F72012051EB}"/>
              </a:ext>
            </a:extLst>
          </p:cNvPr>
          <p:cNvSpPr txBox="1"/>
          <p:nvPr/>
        </p:nvSpPr>
        <p:spPr>
          <a:xfrm>
            <a:off x="5225082" y="3262752"/>
            <a:ext cx="13693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50</a:t>
            </a:r>
            <a:endParaRPr sz="800">
              <a:latin typeface="Arial" panose="020B0604020202020204" pitchFamily="34" charset="0"/>
              <a:cs typeface="Arial" panose="020B0604020202020204" pitchFamily="34" charset="0"/>
            </a:endParaRPr>
          </a:p>
        </p:txBody>
      </p:sp>
      <p:sp>
        <p:nvSpPr>
          <p:cNvPr id="40" name="object 44">
            <a:extLst>
              <a:ext uri="{FF2B5EF4-FFF2-40B4-BE49-F238E27FC236}">
                <a16:creationId xmlns:a16="http://schemas.microsoft.com/office/drawing/2014/main" id="{9A58B711-62A0-D689-9ACF-466164FDDABB}"/>
              </a:ext>
            </a:extLst>
          </p:cNvPr>
          <p:cNvSpPr txBox="1"/>
          <p:nvPr/>
        </p:nvSpPr>
        <p:spPr>
          <a:xfrm>
            <a:off x="5223625" y="2998672"/>
            <a:ext cx="138393"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41" name="object 45">
            <a:extLst>
              <a:ext uri="{FF2B5EF4-FFF2-40B4-BE49-F238E27FC236}">
                <a16:creationId xmlns:a16="http://schemas.microsoft.com/office/drawing/2014/main" id="{EE30F172-CD43-7F65-833C-99549C86C15F}"/>
              </a:ext>
            </a:extLst>
          </p:cNvPr>
          <p:cNvSpPr txBox="1"/>
          <p:nvPr/>
        </p:nvSpPr>
        <p:spPr>
          <a:xfrm>
            <a:off x="5236008" y="2734701"/>
            <a:ext cx="126010"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70</a:t>
            </a:r>
            <a:endParaRPr sz="800">
              <a:latin typeface="Arial" panose="020B0604020202020204" pitchFamily="34" charset="0"/>
              <a:cs typeface="Arial" panose="020B0604020202020204" pitchFamily="34" charset="0"/>
            </a:endParaRPr>
          </a:p>
        </p:txBody>
      </p:sp>
      <p:sp>
        <p:nvSpPr>
          <p:cNvPr id="42" name="object 46">
            <a:extLst>
              <a:ext uri="{FF2B5EF4-FFF2-40B4-BE49-F238E27FC236}">
                <a16:creationId xmlns:a16="http://schemas.microsoft.com/office/drawing/2014/main" id="{09054F40-6B6C-63BC-9F29-A1599EE307C4}"/>
              </a:ext>
            </a:extLst>
          </p:cNvPr>
          <p:cNvSpPr txBox="1"/>
          <p:nvPr/>
        </p:nvSpPr>
        <p:spPr>
          <a:xfrm>
            <a:off x="5221440" y="2470514"/>
            <a:ext cx="140578"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43" name="object 47">
            <a:extLst>
              <a:ext uri="{FF2B5EF4-FFF2-40B4-BE49-F238E27FC236}">
                <a16:creationId xmlns:a16="http://schemas.microsoft.com/office/drawing/2014/main" id="{E4FE6BF1-61BF-82A2-CF89-9E647658D9CB}"/>
              </a:ext>
            </a:extLst>
          </p:cNvPr>
          <p:cNvSpPr txBox="1"/>
          <p:nvPr/>
        </p:nvSpPr>
        <p:spPr>
          <a:xfrm>
            <a:off x="5223625" y="2206434"/>
            <a:ext cx="138393"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90</a:t>
            </a:r>
            <a:endParaRPr sz="800">
              <a:latin typeface="Arial" panose="020B0604020202020204" pitchFamily="34" charset="0"/>
              <a:cs typeface="Arial" panose="020B0604020202020204" pitchFamily="34" charset="0"/>
            </a:endParaRPr>
          </a:p>
        </p:txBody>
      </p:sp>
      <p:sp>
        <p:nvSpPr>
          <p:cNvPr id="44" name="object 48">
            <a:extLst>
              <a:ext uri="{FF2B5EF4-FFF2-40B4-BE49-F238E27FC236}">
                <a16:creationId xmlns:a16="http://schemas.microsoft.com/office/drawing/2014/main" id="{EA70B807-A122-7AAD-C532-718BC6FB0934}"/>
              </a:ext>
            </a:extLst>
          </p:cNvPr>
          <p:cNvSpPr txBox="1"/>
          <p:nvPr/>
        </p:nvSpPr>
        <p:spPr>
          <a:xfrm>
            <a:off x="5183564" y="1942463"/>
            <a:ext cx="178454" cy="263852"/>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100</a:t>
            </a:r>
            <a:endParaRPr sz="800">
              <a:latin typeface="Arial" panose="020B0604020202020204" pitchFamily="34" charset="0"/>
              <a:cs typeface="Arial" panose="020B0604020202020204" pitchFamily="34" charset="0"/>
            </a:endParaRPr>
          </a:p>
        </p:txBody>
      </p:sp>
      <p:sp>
        <p:nvSpPr>
          <p:cNvPr id="45" name="object 49">
            <a:extLst>
              <a:ext uri="{FF2B5EF4-FFF2-40B4-BE49-F238E27FC236}">
                <a16:creationId xmlns:a16="http://schemas.microsoft.com/office/drawing/2014/main" id="{E16C08F1-23FA-95D8-EB4F-100703288303}"/>
              </a:ext>
            </a:extLst>
          </p:cNvPr>
          <p:cNvSpPr txBox="1"/>
          <p:nvPr/>
        </p:nvSpPr>
        <p:spPr>
          <a:xfrm>
            <a:off x="4920041" y="2340345"/>
            <a:ext cx="173980" cy="1956434"/>
          </a:xfrm>
          <a:prstGeom prst="rect">
            <a:avLst/>
          </a:prstGeom>
        </p:spPr>
        <p:txBody>
          <a:bodyPr vert="vert270" wrap="square" lIns="0" tIns="7701" rIns="0" bIns="0" rtlCol="0">
            <a:spAutoFit/>
          </a:bodyPr>
          <a:lstStyle/>
          <a:p>
            <a:pPr marL="7701">
              <a:spcBef>
                <a:spcPts val="61"/>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4">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sp>
        <p:nvSpPr>
          <p:cNvPr id="46" name="object 50">
            <a:extLst>
              <a:ext uri="{FF2B5EF4-FFF2-40B4-BE49-F238E27FC236}">
                <a16:creationId xmlns:a16="http://schemas.microsoft.com/office/drawing/2014/main" id="{703DB35E-9C38-FCEE-5918-86840D22C392}"/>
              </a:ext>
            </a:extLst>
          </p:cNvPr>
          <p:cNvSpPr txBox="1"/>
          <p:nvPr/>
        </p:nvSpPr>
        <p:spPr>
          <a:xfrm>
            <a:off x="6441759" y="2066886"/>
            <a:ext cx="50811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LEB</a:t>
            </a:r>
            <a:r>
              <a:rPr sz="800" spc="67">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C2S</a:t>
            </a:r>
            <a:endParaRPr sz="800">
              <a:latin typeface="Arial" panose="020B0604020202020204" pitchFamily="34" charset="0"/>
              <a:cs typeface="Arial" panose="020B0604020202020204" pitchFamily="34" charset="0"/>
            </a:endParaRPr>
          </a:p>
        </p:txBody>
      </p:sp>
      <p:sp>
        <p:nvSpPr>
          <p:cNvPr id="47" name="object 51">
            <a:extLst>
              <a:ext uri="{FF2B5EF4-FFF2-40B4-BE49-F238E27FC236}">
                <a16:creationId xmlns:a16="http://schemas.microsoft.com/office/drawing/2014/main" id="{6B762465-E5AC-1C6E-C1FF-A703DA085870}"/>
              </a:ext>
            </a:extLst>
          </p:cNvPr>
          <p:cNvSpPr txBox="1"/>
          <p:nvPr/>
        </p:nvSpPr>
        <p:spPr>
          <a:xfrm>
            <a:off x="5543115" y="4676022"/>
            <a:ext cx="662960" cy="263994"/>
          </a:xfrm>
          <a:prstGeom prst="rect">
            <a:avLst/>
          </a:prstGeom>
        </p:spPr>
        <p:txBody>
          <a:bodyPr vert="horz" wrap="square" lIns="0" tIns="31190" rIns="0" bIns="0" rtlCol="0">
            <a:spAutoFit/>
          </a:bodyPr>
          <a:lstStyle/>
          <a:p>
            <a:pPr algn="ctr">
              <a:lnSpc>
                <a:spcPct val="70000"/>
              </a:lnSpc>
              <a:spcBef>
                <a:spcPts val="246"/>
              </a:spcBef>
            </a:pPr>
            <a:r>
              <a:rPr sz="800">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a:p>
            <a:pPr algn="ctr">
              <a:lnSpc>
                <a:spcPct val="70000"/>
              </a:lnSpc>
              <a:spcBef>
                <a:spcPts val="240"/>
              </a:spcBef>
            </a:pPr>
            <a:r>
              <a:rPr sz="1100" b="1">
                <a:solidFill>
                  <a:srgbClr val="22346A"/>
                </a:solidFill>
                <a:latin typeface="Arial" panose="020B0604020202020204" pitchFamily="34" charset="0"/>
                <a:cs typeface="Arial" panose="020B0604020202020204" pitchFamily="34" charset="0"/>
              </a:rPr>
              <a:t>DLQI </a:t>
            </a:r>
            <a:r>
              <a:rPr sz="1100">
                <a:solidFill>
                  <a:srgbClr val="22346A"/>
                </a:solidFill>
                <a:latin typeface="Symbol" pitchFamily="2" charset="2"/>
                <a:cs typeface="Arial" panose="020B0604020202020204" pitchFamily="34" charset="0"/>
              </a:rPr>
              <a:t></a:t>
            </a:r>
            <a:r>
              <a:rPr lang="es-ES" sz="1100">
                <a:solidFill>
                  <a:srgbClr val="22346A"/>
                </a:solidFill>
                <a:latin typeface="Symbol" pitchFamily="2" charset="2"/>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5</a:t>
            </a:r>
            <a:endParaRPr sz="1100">
              <a:latin typeface="Arial" panose="020B0604020202020204" pitchFamily="34" charset="0"/>
              <a:cs typeface="Arial" panose="020B0604020202020204" pitchFamily="34" charset="0"/>
            </a:endParaRPr>
          </a:p>
        </p:txBody>
      </p:sp>
      <p:sp>
        <p:nvSpPr>
          <p:cNvPr id="48" name="object 52">
            <a:extLst>
              <a:ext uri="{FF2B5EF4-FFF2-40B4-BE49-F238E27FC236}">
                <a16:creationId xmlns:a16="http://schemas.microsoft.com/office/drawing/2014/main" id="{32274EF4-2445-1F6A-E1CC-CB3EB02BFA2D}"/>
              </a:ext>
            </a:extLst>
          </p:cNvPr>
          <p:cNvSpPr txBox="1"/>
          <p:nvPr/>
        </p:nvSpPr>
        <p:spPr>
          <a:xfrm>
            <a:off x="6481793" y="4675935"/>
            <a:ext cx="626044" cy="264315"/>
          </a:xfrm>
          <a:prstGeom prst="rect">
            <a:avLst/>
          </a:prstGeom>
        </p:spPr>
        <p:txBody>
          <a:bodyPr vert="horz" wrap="square" lIns="0" tIns="31190" rIns="0" bIns="0" rtlCol="0">
            <a:spAutoFit/>
          </a:bodyPr>
          <a:lstStyle/>
          <a:p>
            <a:pPr algn="ctr">
              <a:lnSpc>
                <a:spcPct val="70000"/>
              </a:lnSpc>
              <a:spcBef>
                <a:spcPts val="246"/>
              </a:spcBef>
            </a:pPr>
            <a:r>
              <a:rPr sz="800">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a:p>
            <a:pPr algn="ctr">
              <a:lnSpc>
                <a:spcPct val="70000"/>
              </a:lnSpc>
              <a:spcBef>
                <a:spcPts val="243"/>
              </a:spcBef>
            </a:pPr>
            <a:r>
              <a:rPr sz="1100" b="1">
                <a:solidFill>
                  <a:srgbClr val="22346A"/>
                </a:solidFill>
                <a:latin typeface="Arial" panose="020B0604020202020204" pitchFamily="34" charset="0"/>
                <a:cs typeface="Arial" panose="020B0604020202020204" pitchFamily="34" charset="0"/>
              </a:rPr>
              <a:t>DLQI 0/1</a:t>
            </a:r>
            <a:endParaRPr sz="1100">
              <a:latin typeface="Arial" panose="020B0604020202020204" pitchFamily="34" charset="0"/>
              <a:cs typeface="Arial" panose="020B0604020202020204" pitchFamily="34" charset="0"/>
            </a:endParaRPr>
          </a:p>
        </p:txBody>
      </p:sp>
      <p:grpSp>
        <p:nvGrpSpPr>
          <p:cNvPr id="49" name="object 53">
            <a:extLst>
              <a:ext uri="{FF2B5EF4-FFF2-40B4-BE49-F238E27FC236}">
                <a16:creationId xmlns:a16="http://schemas.microsoft.com/office/drawing/2014/main" id="{31659460-DB1F-D17F-9105-18BCE32B97D6}"/>
              </a:ext>
            </a:extLst>
          </p:cNvPr>
          <p:cNvGrpSpPr/>
          <p:nvPr/>
        </p:nvGrpSpPr>
        <p:grpSpPr>
          <a:xfrm>
            <a:off x="1891845" y="2183560"/>
            <a:ext cx="1484806" cy="2665149"/>
            <a:chOff x="4557903" y="3641983"/>
            <a:chExt cx="2588895" cy="4646930"/>
          </a:xfrm>
        </p:grpSpPr>
        <p:sp>
          <p:nvSpPr>
            <p:cNvPr id="50" name="object 54">
              <a:extLst>
                <a:ext uri="{FF2B5EF4-FFF2-40B4-BE49-F238E27FC236}">
                  <a16:creationId xmlns:a16="http://schemas.microsoft.com/office/drawing/2014/main" id="{43409466-372C-5994-4A70-A427D938B548}"/>
                </a:ext>
              </a:extLst>
            </p:cNvPr>
            <p:cNvSpPr/>
            <p:nvPr/>
          </p:nvSpPr>
          <p:spPr>
            <a:xfrm>
              <a:off x="5382925" y="3650108"/>
              <a:ext cx="1008380" cy="3818254"/>
            </a:xfrm>
            <a:custGeom>
              <a:avLst/>
              <a:gdLst/>
              <a:ahLst/>
              <a:cxnLst/>
              <a:rect l="l" t="t" r="r" b="b"/>
              <a:pathLst>
                <a:path w="1008379" h="3818254">
                  <a:moveTo>
                    <a:pt x="1007833" y="0"/>
                  </a:moveTo>
                  <a:lnTo>
                    <a:pt x="0" y="0"/>
                  </a:lnTo>
                  <a:lnTo>
                    <a:pt x="0" y="3818187"/>
                  </a:lnTo>
                  <a:lnTo>
                    <a:pt x="1007833" y="3818187"/>
                  </a:lnTo>
                  <a:lnTo>
                    <a:pt x="1007833"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1" name="object 55">
              <a:extLst>
                <a:ext uri="{FF2B5EF4-FFF2-40B4-BE49-F238E27FC236}">
                  <a16:creationId xmlns:a16="http://schemas.microsoft.com/office/drawing/2014/main" id="{50A4349B-1D04-CAD2-BD87-0328B0737E7E}"/>
                </a:ext>
              </a:extLst>
            </p:cNvPr>
            <p:cNvSpPr/>
            <p:nvPr/>
          </p:nvSpPr>
          <p:spPr>
            <a:xfrm>
              <a:off x="5382642" y="3649836"/>
              <a:ext cx="1009015" cy="3818890"/>
            </a:xfrm>
            <a:custGeom>
              <a:avLst/>
              <a:gdLst/>
              <a:ahLst/>
              <a:cxnLst/>
              <a:rect l="l" t="t" r="r" b="b"/>
              <a:pathLst>
                <a:path w="1009014" h="3818890">
                  <a:moveTo>
                    <a:pt x="0" y="3818742"/>
                  </a:moveTo>
                  <a:lnTo>
                    <a:pt x="1008388" y="3818742"/>
                  </a:lnTo>
                  <a:lnTo>
                    <a:pt x="1008388" y="0"/>
                  </a:lnTo>
                  <a:lnTo>
                    <a:pt x="0" y="0"/>
                  </a:lnTo>
                  <a:lnTo>
                    <a:pt x="0" y="3818742"/>
                  </a:lnTo>
                  <a:close/>
                </a:path>
              </a:pathLst>
            </a:custGeom>
            <a:ln w="15706">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2" name="object 56">
              <a:extLst>
                <a:ext uri="{FF2B5EF4-FFF2-40B4-BE49-F238E27FC236}">
                  <a16:creationId xmlns:a16="http://schemas.microsoft.com/office/drawing/2014/main" id="{03759BEE-6633-C410-DC9A-44AB45416F87}"/>
                </a:ext>
              </a:extLst>
            </p:cNvPr>
            <p:cNvSpPr/>
            <p:nvPr/>
          </p:nvSpPr>
          <p:spPr>
            <a:xfrm>
              <a:off x="5883104" y="7057796"/>
              <a:ext cx="0" cy="829310"/>
            </a:xfrm>
            <a:custGeom>
              <a:avLst/>
              <a:gdLst/>
              <a:ahLst/>
              <a:cxnLst/>
              <a:rect l="l" t="t" r="r" b="b"/>
              <a:pathLst>
                <a:path h="829309">
                  <a:moveTo>
                    <a:pt x="0" y="415380"/>
                  </a:moveTo>
                  <a:lnTo>
                    <a:pt x="0" y="0"/>
                  </a:lnTo>
                </a:path>
                <a:path h="829309">
                  <a:moveTo>
                    <a:pt x="0" y="415380"/>
                  </a:moveTo>
                  <a:lnTo>
                    <a:pt x="0" y="829021"/>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3" name="object 57">
              <a:extLst>
                <a:ext uri="{FF2B5EF4-FFF2-40B4-BE49-F238E27FC236}">
                  <a16:creationId xmlns:a16="http://schemas.microsoft.com/office/drawing/2014/main" id="{25A02539-34BE-51A4-0E0A-46D656136C8F}"/>
                </a:ext>
              </a:extLst>
            </p:cNvPr>
            <p:cNvSpPr/>
            <p:nvPr/>
          </p:nvSpPr>
          <p:spPr>
            <a:xfrm>
              <a:off x="5858447" y="7056071"/>
              <a:ext cx="48895" cy="0"/>
            </a:xfrm>
            <a:custGeom>
              <a:avLst/>
              <a:gdLst/>
              <a:ahLst/>
              <a:cxnLst/>
              <a:rect l="l" t="t" r="r" b="b"/>
              <a:pathLst>
                <a:path w="48895">
                  <a:moveTo>
                    <a:pt x="0" y="0"/>
                  </a:moveTo>
                  <a:lnTo>
                    <a:pt x="48762"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4" name="object 58">
              <a:extLst>
                <a:ext uri="{FF2B5EF4-FFF2-40B4-BE49-F238E27FC236}">
                  <a16:creationId xmlns:a16="http://schemas.microsoft.com/office/drawing/2014/main" id="{7CA67753-52B6-A264-1555-EBC4637DB52E}"/>
                </a:ext>
              </a:extLst>
            </p:cNvPr>
            <p:cNvSpPr/>
            <p:nvPr/>
          </p:nvSpPr>
          <p:spPr>
            <a:xfrm>
              <a:off x="5858447" y="7884763"/>
              <a:ext cx="48895" cy="0"/>
            </a:xfrm>
            <a:custGeom>
              <a:avLst/>
              <a:gdLst/>
              <a:ahLst/>
              <a:cxnLst/>
              <a:rect l="l" t="t" r="r" b="b"/>
              <a:pathLst>
                <a:path w="48895">
                  <a:moveTo>
                    <a:pt x="0" y="0"/>
                  </a:moveTo>
                  <a:lnTo>
                    <a:pt x="48762"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5" name="object 59">
              <a:extLst>
                <a:ext uri="{FF2B5EF4-FFF2-40B4-BE49-F238E27FC236}">
                  <a16:creationId xmlns:a16="http://schemas.microsoft.com/office/drawing/2014/main" id="{3670BD7B-15EE-36C4-095E-0F7BD6BF6D91}"/>
                </a:ext>
              </a:extLst>
            </p:cNvPr>
            <p:cNvSpPr/>
            <p:nvPr/>
          </p:nvSpPr>
          <p:spPr>
            <a:xfrm>
              <a:off x="4622787" y="3652716"/>
              <a:ext cx="635" cy="4632325"/>
            </a:xfrm>
            <a:custGeom>
              <a:avLst/>
              <a:gdLst/>
              <a:ahLst/>
              <a:cxnLst/>
              <a:rect l="l" t="t" r="r" b="b"/>
              <a:pathLst>
                <a:path w="635" h="4632325">
                  <a:moveTo>
                    <a:pt x="0" y="4632256"/>
                  </a:moveTo>
                  <a:lnTo>
                    <a:pt x="387"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6" name="object 60">
              <a:extLst>
                <a:ext uri="{FF2B5EF4-FFF2-40B4-BE49-F238E27FC236}">
                  <a16:creationId xmlns:a16="http://schemas.microsoft.com/office/drawing/2014/main" id="{8111862E-47E2-2D2F-50C7-905044F1D8D5}"/>
                </a:ext>
              </a:extLst>
            </p:cNvPr>
            <p:cNvSpPr/>
            <p:nvPr/>
          </p:nvSpPr>
          <p:spPr>
            <a:xfrm>
              <a:off x="4557903" y="8282751"/>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7" name="object 61">
              <a:extLst>
                <a:ext uri="{FF2B5EF4-FFF2-40B4-BE49-F238E27FC236}">
                  <a16:creationId xmlns:a16="http://schemas.microsoft.com/office/drawing/2014/main" id="{696FAACE-058B-2456-FA6D-C4252A9B3220}"/>
                </a:ext>
              </a:extLst>
            </p:cNvPr>
            <p:cNvSpPr/>
            <p:nvPr/>
          </p:nvSpPr>
          <p:spPr>
            <a:xfrm>
              <a:off x="4557903" y="7121933"/>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8" name="object 62">
              <a:extLst>
                <a:ext uri="{FF2B5EF4-FFF2-40B4-BE49-F238E27FC236}">
                  <a16:creationId xmlns:a16="http://schemas.microsoft.com/office/drawing/2014/main" id="{61D1476D-A148-1CB2-D7B7-E6CF19753DFA}"/>
                </a:ext>
              </a:extLst>
            </p:cNvPr>
            <p:cNvSpPr/>
            <p:nvPr/>
          </p:nvSpPr>
          <p:spPr>
            <a:xfrm>
              <a:off x="4557903" y="5968372"/>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9" name="object 63">
              <a:extLst>
                <a:ext uri="{FF2B5EF4-FFF2-40B4-BE49-F238E27FC236}">
                  <a16:creationId xmlns:a16="http://schemas.microsoft.com/office/drawing/2014/main" id="{AA67CE7F-3D2E-7A24-BBAB-C4B1F4E2ADBF}"/>
                </a:ext>
              </a:extLst>
            </p:cNvPr>
            <p:cNvSpPr/>
            <p:nvPr/>
          </p:nvSpPr>
          <p:spPr>
            <a:xfrm>
              <a:off x="4557903" y="4806578"/>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0" name="object 64">
              <a:extLst>
                <a:ext uri="{FF2B5EF4-FFF2-40B4-BE49-F238E27FC236}">
                  <a16:creationId xmlns:a16="http://schemas.microsoft.com/office/drawing/2014/main" id="{E6C52074-2E4D-2BF8-9E27-300F644D2F87}"/>
                </a:ext>
              </a:extLst>
            </p:cNvPr>
            <p:cNvSpPr/>
            <p:nvPr/>
          </p:nvSpPr>
          <p:spPr>
            <a:xfrm>
              <a:off x="4557903" y="3652365"/>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1" name="object 65">
              <a:extLst>
                <a:ext uri="{FF2B5EF4-FFF2-40B4-BE49-F238E27FC236}">
                  <a16:creationId xmlns:a16="http://schemas.microsoft.com/office/drawing/2014/main" id="{F0A1BD5C-68E1-661A-442C-0C3CB258F250}"/>
                </a:ext>
              </a:extLst>
            </p:cNvPr>
            <p:cNvSpPr/>
            <p:nvPr/>
          </p:nvSpPr>
          <p:spPr>
            <a:xfrm>
              <a:off x="4622925" y="3652365"/>
              <a:ext cx="2520315" cy="0"/>
            </a:xfrm>
            <a:custGeom>
              <a:avLst/>
              <a:gdLst/>
              <a:ahLst/>
              <a:cxnLst/>
              <a:rect l="l" t="t" r="r" b="b"/>
              <a:pathLst>
                <a:path w="2520315">
                  <a:moveTo>
                    <a:pt x="0" y="0"/>
                  </a:moveTo>
                  <a:lnTo>
                    <a:pt x="2519703"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2" name="object 66">
              <a:extLst>
                <a:ext uri="{FF2B5EF4-FFF2-40B4-BE49-F238E27FC236}">
                  <a16:creationId xmlns:a16="http://schemas.microsoft.com/office/drawing/2014/main" id="{AA12114E-6F81-7851-788A-E3E1B1EAA72D}"/>
                </a:ext>
              </a:extLst>
            </p:cNvPr>
            <p:cNvSpPr/>
            <p:nvPr/>
          </p:nvSpPr>
          <p:spPr>
            <a:xfrm>
              <a:off x="4623010" y="3652711"/>
              <a:ext cx="0" cy="73660"/>
            </a:xfrm>
            <a:custGeom>
              <a:avLst/>
              <a:gdLst/>
              <a:ahLst/>
              <a:cxnLst/>
              <a:rect l="l" t="t" r="r" b="b"/>
              <a:pathLst>
                <a:path h="73660">
                  <a:moveTo>
                    <a:pt x="0" y="0"/>
                  </a:moveTo>
                  <a:lnTo>
                    <a:pt x="0" y="73149"/>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63" name="object 67">
              <a:extLst>
                <a:ext uri="{FF2B5EF4-FFF2-40B4-BE49-F238E27FC236}">
                  <a16:creationId xmlns:a16="http://schemas.microsoft.com/office/drawing/2014/main" id="{88D6F19B-1EE0-D85C-74A7-823F8E0987C5}"/>
                </a:ext>
              </a:extLst>
            </p:cNvPr>
            <p:cNvSpPr/>
            <p:nvPr/>
          </p:nvSpPr>
          <p:spPr>
            <a:xfrm>
              <a:off x="7142658" y="3652711"/>
              <a:ext cx="0" cy="73660"/>
            </a:xfrm>
            <a:custGeom>
              <a:avLst/>
              <a:gdLst/>
              <a:ahLst/>
              <a:cxnLst/>
              <a:rect l="l" t="t" r="r" b="b"/>
              <a:pathLst>
                <a:path h="73660">
                  <a:moveTo>
                    <a:pt x="0" y="0"/>
                  </a:moveTo>
                  <a:lnTo>
                    <a:pt x="0" y="73149"/>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grpSp>
      <p:sp>
        <p:nvSpPr>
          <p:cNvPr id="128" name="object 69">
            <a:extLst>
              <a:ext uri="{FF2B5EF4-FFF2-40B4-BE49-F238E27FC236}">
                <a16:creationId xmlns:a16="http://schemas.microsoft.com/office/drawing/2014/main" id="{6BC8B2E3-0247-E74F-F059-11329D8AD79C}"/>
              </a:ext>
            </a:extLst>
          </p:cNvPr>
          <p:cNvSpPr txBox="1"/>
          <p:nvPr/>
        </p:nvSpPr>
        <p:spPr>
          <a:xfrm>
            <a:off x="1655266" y="4117008"/>
            <a:ext cx="189380"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129" name="object 70">
            <a:extLst>
              <a:ext uri="{FF2B5EF4-FFF2-40B4-BE49-F238E27FC236}">
                <a16:creationId xmlns:a16="http://schemas.microsoft.com/office/drawing/2014/main" id="{6CA1171A-F05B-B3B5-C8A3-DA6C4A2023A4}"/>
              </a:ext>
            </a:extLst>
          </p:cNvPr>
          <p:cNvSpPr txBox="1"/>
          <p:nvPr/>
        </p:nvSpPr>
        <p:spPr>
          <a:xfrm>
            <a:off x="1656457" y="3452863"/>
            <a:ext cx="188286"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130" name="object 71">
            <a:extLst>
              <a:ext uri="{FF2B5EF4-FFF2-40B4-BE49-F238E27FC236}">
                <a16:creationId xmlns:a16="http://schemas.microsoft.com/office/drawing/2014/main" id="{6B3FDA45-5F47-14C0-00BD-54357C4DDCFC}"/>
              </a:ext>
            </a:extLst>
          </p:cNvPr>
          <p:cNvSpPr txBox="1"/>
          <p:nvPr/>
        </p:nvSpPr>
        <p:spPr>
          <a:xfrm>
            <a:off x="1659267" y="2788719"/>
            <a:ext cx="185373"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131" name="object 72">
            <a:extLst>
              <a:ext uri="{FF2B5EF4-FFF2-40B4-BE49-F238E27FC236}">
                <a16:creationId xmlns:a16="http://schemas.microsoft.com/office/drawing/2014/main" id="{D3661DDA-DB72-D497-982A-C581CF62A3C7}"/>
              </a:ext>
            </a:extLst>
          </p:cNvPr>
          <p:cNvSpPr txBox="1"/>
          <p:nvPr/>
        </p:nvSpPr>
        <p:spPr>
          <a:xfrm>
            <a:off x="1766173" y="2124575"/>
            <a:ext cx="79394" cy="137321"/>
          </a:xfrm>
          <a:prstGeom prst="rect">
            <a:avLst/>
          </a:prstGeom>
        </p:spPr>
        <p:txBody>
          <a:bodyPr vert="horz" wrap="square" lIns="0" tIns="10397" rIns="0" bIns="0" rtlCol="0">
            <a:spAutoFit/>
          </a:bodyPr>
          <a:lstStyle/>
          <a:p>
            <a:pPr marL="7701">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132" name="object 73">
            <a:extLst>
              <a:ext uri="{FF2B5EF4-FFF2-40B4-BE49-F238E27FC236}">
                <a16:creationId xmlns:a16="http://schemas.microsoft.com/office/drawing/2014/main" id="{7D1FCD5A-4D7E-0F69-902A-B9A888CA7352}"/>
              </a:ext>
            </a:extLst>
          </p:cNvPr>
          <p:cNvSpPr txBox="1"/>
          <p:nvPr/>
        </p:nvSpPr>
        <p:spPr>
          <a:xfrm>
            <a:off x="1417842" y="2664361"/>
            <a:ext cx="169277" cy="1722722"/>
          </a:xfrm>
          <a:prstGeom prst="rect">
            <a:avLst/>
          </a:prstGeom>
        </p:spPr>
        <p:txBody>
          <a:bodyPr vert="vert270" wrap="square" lIns="0" tIns="7701" rIns="0" bIns="0" rtlCol="0">
            <a:spAutoFit/>
          </a:bodyPr>
          <a:lstStyle/>
          <a:p>
            <a:pPr marL="7701" algn="ctr">
              <a:spcBef>
                <a:spcPts val="61"/>
              </a:spcBef>
            </a:pPr>
            <a:r>
              <a:rPr sz="1100" b="1">
                <a:solidFill>
                  <a:srgbClr val="22346A"/>
                </a:solidFill>
                <a:latin typeface="Arial" panose="020B0604020202020204" pitchFamily="34" charset="0"/>
                <a:cs typeface="Arial" panose="020B0604020202020204" pitchFamily="34" charset="0"/>
              </a:rPr>
              <a:t>%</a:t>
            </a:r>
            <a:r>
              <a:rPr sz="1100" b="1" spc="6">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DLQI</a:t>
            </a:r>
            <a:r>
              <a:rPr sz="1100" b="1" spc="9">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CFB</a:t>
            </a:r>
            <a:r>
              <a:rPr sz="1100" b="1" spc="6">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(95%</a:t>
            </a:r>
            <a:r>
              <a:rPr sz="1100" b="1" spc="9">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CI)</a:t>
            </a:r>
            <a:endParaRPr sz="1100">
              <a:latin typeface="Arial" panose="020B0604020202020204" pitchFamily="34" charset="0"/>
              <a:cs typeface="Arial" panose="020B0604020202020204" pitchFamily="34" charset="0"/>
            </a:endParaRPr>
          </a:p>
        </p:txBody>
      </p:sp>
      <p:sp>
        <p:nvSpPr>
          <p:cNvPr id="133" name="object 74">
            <a:extLst>
              <a:ext uri="{FF2B5EF4-FFF2-40B4-BE49-F238E27FC236}">
                <a16:creationId xmlns:a16="http://schemas.microsoft.com/office/drawing/2014/main" id="{CA92767C-0192-9FCE-AD14-19A0957D8ABB}"/>
              </a:ext>
            </a:extLst>
          </p:cNvPr>
          <p:cNvSpPr txBox="1"/>
          <p:nvPr/>
        </p:nvSpPr>
        <p:spPr>
          <a:xfrm>
            <a:off x="2382776" y="1996077"/>
            <a:ext cx="536817" cy="263852"/>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Semana</a:t>
            </a:r>
            <a:r>
              <a:rPr sz="800" spc="67">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16</a:t>
            </a:r>
            <a:endParaRPr sz="800">
              <a:latin typeface="Arial" panose="020B0604020202020204" pitchFamily="34" charset="0"/>
              <a:cs typeface="Arial" panose="020B0604020202020204" pitchFamily="34" charset="0"/>
            </a:endParaRPr>
          </a:p>
        </p:txBody>
      </p:sp>
      <p:sp>
        <p:nvSpPr>
          <p:cNvPr id="139" name="object 75">
            <a:extLst>
              <a:ext uri="{FF2B5EF4-FFF2-40B4-BE49-F238E27FC236}">
                <a16:creationId xmlns:a16="http://schemas.microsoft.com/office/drawing/2014/main" id="{A0DFC110-30C8-0B8A-FCF6-F6CA3E80491D}"/>
              </a:ext>
            </a:extLst>
          </p:cNvPr>
          <p:cNvSpPr txBox="1"/>
          <p:nvPr/>
        </p:nvSpPr>
        <p:spPr>
          <a:xfrm>
            <a:off x="1862077" y="1996077"/>
            <a:ext cx="136935" cy="137321"/>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S0</a:t>
            </a:r>
            <a:endParaRPr sz="800">
              <a:latin typeface="Arial" panose="020B0604020202020204" pitchFamily="34" charset="0"/>
              <a:cs typeface="Arial" panose="020B0604020202020204" pitchFamily="34" charset="0"/>
            </a:endParaRPr>
          </a:p>
        </p:txBody>
      </p:sp>
      <p:sp>
        <p:nvSpPr>
          <p:cNvPr id="197" name="object 76">
            <a:extLst>
              <a:ext uri="{FF2B5EF4-FFF2-40B4-BE49-F238E27FC236}">
                <a16:creationId xmlns:a16="http://schemas.microsoft.com/office/drawing/2014/main" id="{E9A255E6-4E14-5C11-3DED-7368A2D3E09D}"/>
              </a:ext>
            </a:extLst>
          </p:cNvPr>
          <p:cNvSpPr txBox="1"/>
          <p:nvPr/>
        </p:nvSpPr>
        <p:spPr>
          <a:xfrm>
            <a:off x="2244787" y="4502078"/>
            <a:ext cx="865317" cy="608136"/>
          </a:xfrm>
          <a:prstGeom prst="rect">
            <a:avLst/>
          </a:prstGeom>
        </p:spPr>
        <p:txBody>
          <a:bodyPr vert="horz" wrap="square" lIns="0" tIns="144014" rIns="0" bIns="0" rtlCol="0">
            <a:spAutoFit/>
          </a:bodyPr>
          <a:lstStyle/>
          <a:p>
            <a:pPr algn="ctr">
              <a:spcBef>
                <a:spcPts val="1134"/>
              </a:spcBef>
            </a:pPr>
            <a:r>
              <a:rPr sz="1600" b="1">
                <a:solidFill>
                  <a:srgbClr val="003867"/>
                </a:solidFill>
                <a:latin typeface="Arial" panose="020B0604020202020204" pitchFamily="34" charset="0"/>
                <a:cs typeface="Arial" panose="020B0604020202020204" pitchFamily="34" charset="0"/>
              </a:rPr>
              <a:t>-</a:t>
            </a:r>
            <a:r>
              <a:rPr sz="1600" b="1" spc="-6">
                <a:solidFill>
                  <a:srgbClr val="003867"/>
                </a:solidFill>
                <a:latin typeface="Arial" panose="020B0604020202020204" pitchFamily="34" charset="0"/>
                <a:cs typeface="Arial" panose="020B0604020202020204" pitchFamily="34" charset="0"/>
              </a:rPr>
              <a:t>66,0%*</a:t>
            </a:r>
            <a:endParaRPr sz="1600">
              <a:solidFill>
                <a:srgbClr val="003867"/>
              </a:solidFill>
              <a:latin typeface="Arial" panose="020B0604020202020204" pitchFamily="34" charset="0"/>
              <a:cs typeface="Arial" panose="020B0604020202020204" pitchFamily="34" charset="0"/>
            </a:endParaRPr>
          </a:p>
          <a:p>
            <a:pPr marR="22334" algn="ctr">
              <a:spcBef>
                <a:spcPts val="555"/>
              </a:spcBef>
            </a:pPr>
            <a:r>
              <a:rPr sz="800" spc="-15">
                <a:solidFill>
                  <a:srgbClr val="003867"/>
                </a:solidFill>
                <a:latin typeface="Arial" panose="020B0604020202020204" pitchFamily="34" charset="0"/>
                <a:cs typeface="Arial" panose="020B0604020202020204" pitchFamily="34" charset="0"/>
              </a:rPr>
              <a:t>82</a:t>
            </a:r>
            <a:endParaRPr sz="800">
              <a:solidFill>
                <a:srgbClr val="003867"/>
              </a:solidFill>
              <a:latin typeface="Arial" panose="020B0604020202020204" pitchFamily="34" charset="0"/>
              <a:cs typeface="Arial" panose="020B0604020202020204" pitchFamily="34" charset="0"/>
            </a:endParaRPr>
          </a:p>
        </p:txBody>
      </p:sp>
      <p:sp>
        <p:nvSpPr>
          <p:cNvPr id="198" name="object 77">
            <a:extLst>
              <a:ext uri="{FF2B5EF4-FFF2-40B4-BE49-F238E27FC236}">
                <a16:creationId xmlns:a16="http://schemas.microsoft.com/office/drawing/2014/main" id="{F616B512-0175-201D-9CE1-AC24DE78B7E5}"/>
              </a:ext>
            </a:extLst>
          </p:cNvPr>
          <p:cNvSpPr txBox="1"/>
          <p:nvPr/>
        </p:nvSpPr>
        <p:spPr>
          <a:xfrm>
            <a:off x="5452731" y="4957416"/>
            <a:ext cx="1187876"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n</a:t>
            </a:r>
            <a:r>
              <a:rPr sz="800" spc="15">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a:t>
            </a:r>
            <a:r>
              <a:rPr sz="800" spc="18">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S16</a:t>
            </a:r>
            <a:r>
              <a:rPr sz="800" spc="18">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t>
            </a:r>
            <a:r>
              <a:rPr sz="800" spc="18">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sp>
        <p:nvSpPr>
          <p:cNvPr id="199" name="object 68">
            <a:extLst>
              <a:ext uri="{FF2B5EF4-FFF2-40B4-BE49-F238E27FC236}">
                <a16:creationId xmlns:a16="http://schemas.microsoft.com/office/drawing/2014/main" id="{C2575E42-356F-829B-1CED-B39291CF9D9B}"/>
              </a:ext>
            </a:extLst>
          </p:cNvPr>
          <p:cNvSpPr txBox="1"/>
          <p:nvPr/>
        </p:nvSpPr>
        <p:spPr>
          <a:xfrm>
            <a:off x="1359361" y="4732120"/>
            <a:ext cx="781190" cy="362530"/>
          </a:xfrm>
          <a:prstGeom prst="rect">
            <a:avLst/>
          </a:prstGeom>
        </p:spPr>
        <p:txBody>
          <a:bodyPr vert="horz" wrap="square" lIns="0" tIns="54679" rIns="0" bIns="0" rtlCol="0">
            <a:spAutoFit/>
          </a:bodyPr>
          <a:lstStyle/>
          <a:p>
            <a:pPr marL="301890">
              <a:spcBef>
                <a:spcPts val="431"/>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a:p>
            <a:pPr marL="322684">
              <a:spcBef>
                <a:spcPts val="376"/>
              </a:spcBef>
              <a:tabLst>
                <a:tab pos="534469" algn="l"/>
              </a:tabLst>
            </a:pPr>
            <a:r>
              <a:rPr sz="800" spc="-30">
                <a:solidFill>
                  <a:srgbClr val="22346A"/>
                </a:solidFill>
                <a:latin typeface="Arial" panose="020B0604020202020204" pitchFamily="34" charset="0"/>
                <a:cs typeface="Arial" panose="020B0604020202020204" pitchFamily="34" charset="0"/>
              </a:rPr>
              <a:t>n</a:t>
            </a:r>
            <a:r>
              <a:rPr sz="80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94</a:t>
            </a:r>
            <a:endParaRPr sz="800">
              <a:latin typeface="Arial" panose="020B0604020202020204" pitchFamily="34" charset="0"/>
              <a:cs typeface="Arial" panose="020B0604020202020204" pitchFamily="34" charset="0"/>
            </a:endParaRPr>
          </a:p>
        </p:txBody>
      </p:sp>
      <p:grpSp>
        <p:nvGrpSpPr>
          <p:cNvPr id="200" name="Grupo 199">
            <a:extLst>
              <a:ext uri="{FF2B5EF4-FFF2-40B4-BE49-F238E27FC236}">
                <a16:creationId xmlns:a16="http://schemas.microsoft.com/office/drawing/2014/main" id="{372A08FD-6C91-F96F-7427-800040FF4AD3}"/>
              </a:ext>
            </a:extLst>
          </p:cNvPr>
          <p:cNvGrpSpPr/>
          <p:nvPr/>
        </p:nvGrpSpPr>
        <p:grpSpPr>
          <a:xfrm>
            <a:off x="8959252" y="2195019"/>
            <a:ext cx="1938937" cy="1707337"/>
            <a:chOff x="1602869" y="1541033"/>
            <a:chExt cx="1660992" cy="1462591"/>
          </a:xfrm>
        </p:grpSpPr>
        <p:graphicFrame>
          <p:nvGraphicFramePr>
            <p:cNvPr id="201" name="Gráfico 200">
              <a:extLst>
                <a:ext uri="{FF2B5EF4-FFF2-40B4-BE49-F238E27FC236}">
                  <a16:creationId xmlns:a16="http://schemas.microsoft.com/office/drawing/2014/main" id="{A004CEF5-E59D-BF05-1AE4-F0EA859299C6}"/>
                </a:ext>
              </a:extLst>
            </p:cNvPr>
            <p:cNvGraphicFramePr/>
            <p:nvPr>
              <p:extLst>
                <p:ext uri="{D42A27DB-BD31-4B8C-83A1-F6EECF244321}">
                  <p14:modId xmlns:p14="http://schemas.microsoft.com/office/powerpoint/2010/main" val="190644052"/>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202" name="Elipse 201">
              <a:extLst>
                <a:ext uri="{FF2B5EF4-FFF2-40B4-BE49-F238E27FC236}">
                  <a16:creationId xmlns:a16="http://schemas.microsoft.com/office/drawing/2014/main" id="{7675460E-49CC-3262-01C1-4EC8873A7292}"/>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3" name="object 26">
              <a:extLst>
                <a:ext uri="{FF2B5EF4-FFF2-40B4-BE49-F238E27FC236}">
                  <a16:creationId xmlns:a16="http://schemas.microsoft.com/office/drawing/2014/main" id="{D616E8F3-80A9-F4BE-0DE9-4F2CED90529B}"/>
                </a:ext>
              </a:extLst>
            </p:cNvPr>
            <p:cNvSpPr txBox="1"/>
            <p:nvPr/>
          </p:nvSpPr>
          <p:spPr>
            <a:xfrm>
              <a:off x="2042114" y="2083326"/>
              <a:ext cx="782503" cy="377780"/>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58,5</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1216511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D8AF-CAC9-5AA8-A393-316518A61D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85E905-EB59-FF33-B368-243386F24EE9}"/>
              </a:ext>
            </a:extLst>
          </p:cNvPr>
          <p:cNvSpPr>
            <a:spLocks noGrp="1"/>
          </p:cNvSpPr>
          <p:nvPr>
            <p:ph type="title"/>
          </p:nvPr>
        </p:nvSpPr>
        <p:spPr>
          <a:xfrm>
            <a:off x="541058" y="180535"/>
            <a:ext cx="10710038"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4" name="CuadroTexto 3">
            <a:extLst>
              <a:ext uri="{FF2B5EF4-FFF2-40B4-BE49-F238E27FC236}">
                <a16:creationId xmlns:a16="http://schemas.microsoft.com/office/drawing/2014/main" id="{9B85FFC9-EB2D-7542-9F7F-592C8344B630}"/>
              </a:ext>
            </a:extLst>
          </p:cNvPr>
          <p:cNvSpPr txBox="1"/>
          <p:nvPr/>
        </p:nvSpPr>
        <p:spPr>
          <a:xfrm>
            <a:off x="1465280" y="5713674"/>
            <a:ext cx="9086179" cy="954107"/>
          </a:xfrm>
          <a:prstGeom prst="rect">
            <a:avLst/>
          </a:prstGeom>
          <a:noFill/>
        </p:spPr>
        <p:txBody>
          <a:bodyPr wrap="square" rtlCol="0">
            <a:spAutoFit/>
          </a:bodyPr>
          <a:lstStyle/>
          <a:p>
            <a:r>
              <a:rPr lang="es-ES" sz="700" dirty="0">
                <a:solidFill>
                  <a:srgbClr val="646464"/>
                </a:solidFill>
              </a:rPr>
              <a:t>*=p&lt;0,0001 frente al valor inicial.</a:t>
            </a:r>
            <a:r>
              <a:rPr lang="es-ES" sz="700" baseline="30000" dirty="0">
                <a:solidFill>
                  <a:srgbClr val="646464"/>
                </a:solidFill>
              </a:rPr>
              <a:t> $</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endParaRPr lang="es-ES" sz="700"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C2S</a:t>
            </a:r>
            <a:r>
              <a:rPr lang="es-ES" sz="700" dirty="0">
                <a:solidFill>
                  <a:srgbClr val="646464"/>
                </a:solidFill>
              </a:rPr>
              <a:t>: cada dos semanas; </a:t>
            </a:r>
            <a:r>
              <a:rPr lang="es-ES" sz="700" b="1" dirty="0">
                <a:solidFill>
                  <a:srgbClr val="646464"/>
                </a:solidFill>
              </a:rPr>
              <a:t>CFB</a:t>
            </a:r>
            <a:r>
              <a:rPr lang="es-ES" sz="700" dirty="0">
                <a:solidFill>
                  <a:srgbClr val="646464"/>
                </a:solidFill>
              </a:rPr>
              <a:t>: cambio respecto al valor basal; </a:t>
            </a:r>
            <a:r>
              <a:rPr lang="es-ES" sz="700" b="1" dirty="0">
                <a:solidFill>
                  <a:srgbClr val="646464"/>
                </a:solidFill>
              </a:rPr>
              <a:t>CI</a:t>
            </a:r>
            <a:r>
              <a:rPr lang="es-ES" sz="700" dirty="0">
                <a:solidFill>
                  <a:srgbClr val="646464"/>
                </a:solidFill>
              </a:rPr>
              <a:t>: intervalo de confianza; </a:t>
            </a:r>
            <a:r>
              <a:rPr lang="es-ES" sz="700" b="1" dirty="0">
                <a:solidFill>
                  <a:srgbClr val="646464"/>
                </a:solidFill>
              </a:rPr>
              <a:t>LEB</a:t>
            </a:r>
            <a:r>
              <a:rPr lang="es-ES" sz="700" dirty="0">
                <a:solidFill>
                  <a:srgbClr val="646464"/>
                </a:solidFill>
              </a:rPr>
              <a:t>: lebrikizumab.</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BDE52473-A203-ACAF-6EB6-CADC3AEC2FBF}"/>
              </a:ext>
            </a:extLst>
          </p:cNvPr>
          <p:cNvSpPr/>
          <p:nvPr/>
        </p:nvSpPr>
        <p:spPr>
          <a:xfrm>
            <a:off x="630375" y="1264560"/>
            <a:ext cx="10954344" cy="4328880"/>
          </a:xfrm>
          <a:prstGeom prst="roundRect">
            <a:avLst>
              <a:gd name="adj" fmla="val 5074"/>
            </a:avLst>
          </a:prstGeom>
          <a:solidFill>
            <a:schemeClr val="bg1"/>
          </a:solid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E1C56D82-8EDD-7DC5-BF7F-803DCDDC6E49}"/>
              </a:ext>
            </a:extLst>
          </p:cNvPr>
          <p:cNvSpPr/>
          <p:nvPr/>
        </p:nvSpPr>
        <p:spPr>
          <a:xfrm>
            <a:off x="875565" y="1867894"/>
            <a:ext cx="3723550"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B60737E5-BC0C-0749-C2E5-2A052391E1F0}"/>
              </a:ext>
            </a:extLst>
          </p:cNvPr>
          <p:cNvSpPr/>
          <p:nvPr/>
        </p:nvSpPr>
        <p:spPr>
          <a:xfrm>
            <a:off x="4753057" y="1871303"/>
            <a:ext cx="3625935"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304A345C-92DE-A3FB-AE3D-0666E5B724F0}"/>
              </a:ext>
            </a:extLst>
          </p:cNvPr>
          <p:cNvSpPr/>
          <p:nvPr/>
        </p:nvSpPr>
        <p:spPr>
          <a:xfrm>
            <a:off x="8528911" y="1850388"/>
            <a:ext cx="2787524"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5457CC96-450B-379D-304F-DCCC4C05341F}"/>
              </a:ext>
            </a:extLst>
          </p:cNvPr>
          <p:cNvSpPr txBox="1"/>
          <p:nvPr/>
        </p:nvSpPr>
        <p:spPr>
          <a:xfrm>
            <a:off x="4181124" y="140170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9" name="object 3">
            <a:extLst>
              <a:ext uri="{FF2B5EF4-FFF2-40B4-BE49-F238E27FC236}">
                <a16:creationId xmlns:a16="http://schemas.microsoft.com/office/drawing/2014/main" id="{47C96937-FBEA-8CA0-6A44-9F8D04D09086}"/>
              </a:ext>
            </a:extLst>
          </p:cNvPr>
          <p:cNvSpPr txBox="1"/>
          <p:nvPr/>
        </p:nvSpPr>
        <p:spPr>
          <a:xfrm>
            <a:off x="849432" y="5305608"/>
            <a:ext cx="1344200" cy="117054"/>
          </a:xfrm>
          <a:prstGeom prst="rect">
            <a:avLst/>
          </a:prstGeom>
        </p:spPr>
        <p:txBody>
          <a:bodyPr vert="horz" wrap="square" lIns="0" tIns="9242" rIns="0" bIns="0" rtlCol="0">
            <a:spAutoFit/>
          </a:bodyPr>
          <a:lstStyle/>
          <a:p>
            <a:pPr marL="23104">
              <a:spcBef>
                <a:spcPts val="73"/>
              </a:spcBef>
            </a:pPr>
            <a:r>
              <a:rPr sz="700" dirty="0" err="1">
                <a:solidFill>
                  <a:srgbClr val="646464"/>
                </a:solidFill>
                <a:latin typeface="Arial" panose="020B0604020202020204" pitchFamily="34" charset="0"/>
                <a:cs typeface="Arial" panose="020B0604020202020204" pitchFamily="34" charset="0"/>
              </a:rPr>
              <a:t>Lauffler</a:t>
            </a:r>
            <a:r>
              <a:rPr sz="700" spc="-12" dirty="0">
                <a:solidFill>
                  <a:srgbClr val="646464"/>
                </a:solidFill>
                <a:latin typeface="Arial" panose="020B0604020202020204" pitchFamily="34" charset="0"/>
                <a:cs typeface="Arial" panose="020B0604020202020204" pitchFamily="34" charset="0"/>
              </a:rPr>
              <a:t> </a:t>
            </a:r>
            <a:r>
              <a:rPr sz="700" dirty="0">
                <a:solidFill>
                  <a:srgbClr val="646464"/>
                </a:solidFill>
                <a:latin typeface="Arial" panose="020B0604020202020204" pitchFamily="34" charset="0"/>
                <a:cs typeface="Arial" panose="020B0604020202020204" pitchFamily="34" charset="0"/>
              </a:rPr>
              <a:t>E,</a:t>
            </a:r>
            <a:r>
              <a:rPr sz="700" spc="-6" dirty="0">
                <a:solidFill>
                  <a:srgbClr val="646464"/>
                </a:solidFill>
                <a:latin typeface="Arial" panose="020B0604020202020204" pitchFamily="34" charset="0"/>
                <a:cs typeface="Arial" panose="020B0604020202020204" pitchFamily="34" charset="0"/>
              </a:rPr>
              <a:t> </a:t>
            </a:r>
            <a:r>
              <a:rPr sz="700" i="1" dirty="0">
                <a:solidFill>
                  <a:srgbClr val="646464"/>
                </a:solidFill>
                <a:latin typeface="Arial" panose="020B0604020202020204" pitchFamily="34" charset="0"/>
                <a:cs typeface="Arial" panose="020B0604020202020204" pitchFamily="34" charset="0"/>
              </a:rPr>
              <a:t>et</a:t>
            </a:r>
            <a:r>
              <a:rPr sz="700" i="1" spc="12" dirty="0">
                <a:solidFill>
                  <a:srgbClr val="646464"/>
                </a:solidFill>
                <a:latin typeface="Arial" panose="020B0604020202020204" pitchFamily="34" charset="0"/>
                <a:cs typeface="Arial" panose="020B0604020202020204" pitchFamily="34" charset="0"/>
              </a:rPr>
              <a:t> </a:t>
            </a:r>
            <a:r>
              <a:rPr sz="700" i="1" dirty="0">
                <a:solidFill>
                  <a:srgbClr val="646464"/>
                </a:solidFill>
                <a:latin typeface="Arial" panose="020B0604020202020204" pitchFamily="34" charset="0"/>
                <a:cs typeface="Arial" panose="020B0604020202020204" pitchFamily="34" charset="0"/>
              </a:rPr>
              <a:t>al.</a:t>
            </a:r>
            <a:r>
              <a:rPr sz="700" i="1" spc="-6" dirty="0">
                <a:solidFill>
                  <a:srgbClr val="646464"/>
                </a:solidFill>
                <a:latin typeface="Arial" panose="020B0604020202020204" pitchFamily="34" charset="0"/>
                <a:cs typeface="Arial" panose="020B0604020202020204" pitchFamily="34" charset="0"/>
              </a:rPr>
              <a:t> </a:t>
            </a:r>
            <a:r>
              <a:rPr sz="700" spc="-12" dirty="0">
                <a:solidFill>
                  <a:srgbClr val="646464"/>
                </a:solidFill>
                <a:latin typeface="Arial" panose="020B0604020202020204" pitchFamily="34" charset="0"/>
                <a:cs typeface="Arial" panose="020B0604020202020204" pitchFamily="34" charset="0"/>
              </a:rPr>
              <a:t>2025</a:t>
            </a:r>
            <a:r>
              <a:rPr sz="700" spc="-18" baseline="32407" dirty="0">
                <a:solidFill>
                  <a:srgbClr val="646464"/>
                </a:solidFill>
                <a:latin typeface="Arial" panose="020B0604020202020204" pitchFamily="34" charset="0"/>
                <a:cs typeface="Arial" panose="020B0604020202020204" pitchFamily="34" charset="0"/>
              </a:rPr>
              <a:t>1</a:t>
            </a:r>
            <a:endParaRPr sz="700" baseline="32407" dirty="0">
              <a:solidFill>
                <a:srgbClr val="646464"/>
              </a:solidFill>
              <a:latin typeface="Arial" panose="020B0604020202020204" pitchFamily="34" charset="0"/>
              <a:cs typeface="Arial" panose="020B0604020202020204" pitchFamily="34" charset="0"/>
            </a:endParaRPr>
          </a:p>
        </p:txBody>
      </p:sp>
      <p:sp>
        <p:nvSpPr>
          <p:cNvPr id="20" name="object 13">
            <a:extLst>
              <a:ext uri="{FF2B5EF4-FFF2-40B4-BE49-F238E27FC236}">
                <a16:creationId xmlns:a16="http://schemas.microsoft.com/office/drawing/2014/main" id="{CF19E13E-A66D-7457-572C-CEBAD394A011}"/>
              </a:ext>
            </a:extLst>
          </p:cNvPr>
          <p:cNvSpPr txBox="1"/>
          <p:nvPr/>
        </p:nvSpPr>
        <p:spPr>
          <a:xfrm>
            <a:off x="8916554" y="3946004"/>
            <a:ext cx="2012237" cy="928473"/>
          </a:xfrm>
          <a:prstGeom prst="rect">
            <a:avLst/>
          </a:prstGeom>
        </p:spPr>
        <p:txBody>
          <a:bodyPr vert="horz" wrap="square" lIns="0" tIns="7316" rIns="0" bIns="0" rtlCol="0">
            <a:spAutoFit/>
          </a:bodyPr>
          <a:lstStyle/>
          <a:p>
            <a:pPr marL="23104" marR="18483" algn="ctr">
              <a:lnSpc>
                <a:spcPct val="101000"/>
              </a:lnSpc>
              <a:spcBef>
                <a:spcPts val="58"/>
              </a:spcBef>
            </a:pPr>
            <a:r>
              <a:rPr lang="es-ES" sz="1200" b="1" dirty="0">
                <a:solidFill>
                  <a:srgbClr val="22346A"/>
                </a:solidFill>
                <a:latin typeface="Arial" panose="020B0604020202020204" pitchFamily="34" charset="0"/>
                <a:cs typeface="Arial" panose="020B0604020202020204" pitchFamily="34" charset="0"/>
              </a:rPr>
              <a:t>de los pacientes tratados con LEB presentaron una mejora </a:t>
            </a:r>
            <a:r>
              <a:rPr lang="es-ES" sz="1200" b="1" dirty="0">
                <a:solidFill>
                  <a:srgbClr val="22346A"/>
                </a:solidFill>
                <a:latin typeface="Symbol" pitchFamily="2" charset="2"/>
                <a:cs typeface="Arial" panose="020B0604020202020204" pitchFamily="34" charset="0"/>
              </a:rPr>
              <a:t></a:t>
            </a:r>
            <a:r>
              <a:rPr lang="es-ES" sz="1200" b="1" dirty="0">
                <a:solidFill>
                  <a:srgbClr val="22346A"/>
                </a:solidFill>
                <a:latin typeface="Arial" panose="020B0604020202020204" pitchFamily="34" charset="0"/>
                <a:cs typeface="Arial" panose="020B0604020202020204" pitchFamily="34" charset="0"/>
              </a:rPr>
              <a:t>1 punto en la pérdida de sueño en la semana 16</a:t>
            </a:r>
            <a:r>
              <a:rPr lang="es-ES" sz="1200" b="1" baseline="30000" dirty="0">
                <a:solidFill>
                  <a:srgbClr val="22346A"/>
                </a:solidFill>
                <a:latin typeface="Arial" panose="020B0604020202020204" pitchFamily="34" charset="0"/>
                <a:cs typeface="Arial" panose="020B0604020202020204" pitchFamily="34" charset="0"/>
              </a:rPr>
              <a:t>$#1</a:t>
            </a:r>
          </a:p>
        </p:txBody>
      </p:sp>
      <p:grpSp>
        <p:nvGrpSpPr>
          <p:cNvPr id="21" name="Grupo 20">
            <a:extLst>
              <a:ext uri="{FF2B5EF4-FFF2-40B4-BE49-F238E27FC236}">
                <a16:creationId xmlns:a16="http://schemas.microsoft.com/office/drawing/2014/main" id="{608BE3BC-1615-9399-1F98-DE00B9799952}"/>
              </a:ext>
            </a:extLst>
          </p:cNvPr>
          <p:cNvGrpSpPr/>
          <p:nvPr/>
        </p:nvGrpSpPr>
        <p:grpSpPr>
          <a:xfrm>
            <a:off x="5428960" y="2007461"/>
            <a:ext cx="2182213" cy="2948938"/>
            <a:chOff x="-2423904" y="2061148"/>
            <a:chExt cx="2182213" cy="2948938"/>
          </a:xfrm>
        </p:grpSpPr>
        <p:sp>
          <p:nvSpPr>
            <p:cNvPr id="22" name="object 22">
              <a:extLst>
                <a:ext uri="{FF2B5EF4-FFF2-40B4-BE49-F238E27FC236}">
                  <a16:creationId xmlns:a16="http://schemas.microsoft.com/office/drawing/2014/main" id="{A616514C-D167-33F6-2830-9CE028FA274B}"/>
                </a:ext>
              </a:extLst>
            </p:cNvPr>
            <p:cNvSpPr/>
            <p:nvPr/>
          </p:nvSpPr>
          <p:spPr>
            <a:xfrm>
              <a:off x="-1887119" y="2910934"/>
              <a:ext cx="638822" cy="1395089"/>
            </a:xfrm>
            <a:custGeom>
              <a:avLst/>
              <a:gdLst/>
              <a:ahLst/>
              <a:cxnLst/>
              <a:rect l="l" t="t" r="r" b="b"/>
              <a:pathLst>
                <a:path w="1053465" h="2300604">
                  <a:moveTo>
                    <a:pt x="1052899" y="0"/>
                  </a:moveTo>
                  <a:lnTo>
                    <a:pt x="0" y="0"/>
                  </a:lnTo>
                  <a:lnTo>
                    <a:pt x="0" y="2300516"/>
                  </a:lnTo>
                  <a:lnTo>
                    <a:pt x="1052899" y="2300516"/>
                  </a:lnTo>
                  <a:lnTo>
                    <a:pt x="1052899"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3" name="object 23">
              <a:extLst>
                <a:ext uri="{FF2B5EF4-FFF2-40B4-BE49-F238E27FC236}">
                  <a16:creationId xmlns:a16="http://schemas.microsoft.com/office/drawing/2014/main" id="{71BD1EC9-A65C-0213-0E83-30071D5A8AFE}"/>
                </a:ext>
              </a:extLst>
            </p:cNvPr>
            <p:cNvSpPr/>
            <p:nvPr/>
          </p:nvSpPr>
          <p:spPr>
            <a:xfrm>
              <a:off x="-1886706" y="2911353"/>
              <a:ext cx="637667" cy="1394319"/>
            </a:xfrm>
            <a:custGeom>
              <a:avLst/>
              <a:gdLst/>
              <a:ahLst/>
              <a:cxnLst/>
              <a:rect l="l" t="t" r="r" b="b"/>
              <a:pathLst>
                <a:path w="1051559" h="2299334">
                  <a:moveTo>
                    <a:pt x="0" y="2299155"/>
                  </a:moveTo>
                  <a:lnTo>
                    <a:pt x="1051538" y="2299155"/>
                  </a:lnTo>
                  <a:lnTo>
                    <a:pt x="1051538" y="0"/>
                  </a:lnTo>
                  <a:lnTo>
                    <a:pt x="0" y="0"/>
                  </a:lnTo>
                  <a:lnTo>
                    <a:pt x="0" y="2299155"/>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 name="object 24">
              <a:extLst>
                <a:ext uri="{FF2B5EF4-FFF2-40B4-BE49-F238E27FC236}">
                  <a16:creationId xmlns:a16="http://schemas.microsoft.com/office/drawing/2014/main" id="{D7E454D3-15ED-F3B2-E72F-8E2EC8AFA1BF}"/>
                </a:ext>
              </a:extLst>
            </p:cNvPr>
            <p:cNvSpPr/>
            <p:nvPr/>
          </p:nvSpPr>
          <p:spPr>
            <a:xfrm>
              <a:off x="-1120575" y="2775047"/>
              <a:ext cx="638822" cy="1532942"/>
            </a:xfrm>
            <a:custGeom>
              <a:avLst/>
              <a:gdLst/>
              <a:ahLst/>
              <a:cxnLst/>
              <a:rect l="l" t="t" r="r" b="b"/>
              <a:pathLst>
                <a:path w="1053465" h="2527934">
                  <a:moveTo>
                    <a:pt x="1052899" y="0"/>
                  </a:moveTo>
                  <a:lnTo>
                    <a:pt x="0" y="0"/>
                  </a:lnTo>
                  <a:lnTo>
                    <a:pt x="0" y="2527902"/>
                  </a:lnTo>
                  <a:lnTo>
                    <a:pt x="1052899" y="2527902"/>
                  </a:lnTo>
                  <a:lnTo>
                    <a:pt x="1052899"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 name="object 25">
              <a:extLst>
                <a:ext uri="{FF2B5EF4-FFF2-40B4-BE49-F238E27FC236}">
                  <a16:creationId xmlns:a16="http://schemas.microsoft.com/office/drawing/2014/main" id="{BA4B617F-D309-FC4D-E72E-8F591B4D8370}"/>
                </a:ext>
              </a:extLst>
            </p:cNvPr>
            <p:cNvSpPr/>
            <p:nvPr/>
          </p:nvSpPr>
          <p:spPr>
            <a:xfrm>
              <a:off x="-1950421" y="2166152"/>
              <a:ext cx="0" cy="2140189"/>
            </a:xfrm>
            <a:custGeom>
              <a:avLst/>
              <a:gdLst/>
              <a:ahLst/>
              <a:cxnLst/>
              <a:rect l="l" t="t" r="r" b="b"/>
              <a:pathLst>
                <a:path h="3529329">
                  <a:moveTo>
                    <a:pt x="0" y="352871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6" name="object 26">
              <a:extLst>
                <a:ext uri="{FF2B5EF4-FFF2-40B4-BE49-F238E27FC236}">
                  <a16:creationId xmlns:a16="http://schemas.microsoft.com/office/drawing/2014/main" id="{D7AD68A4-3D96-CB92-3A1B-E8DB8114B773}"/>
                </a:ext>
              </a:extLst>
            </p:cNvPr>
            <p:cNvSpPr/>
            <p:nvPr/>
          </p:nvSpPr>
          <p:spPr>
            <a:xfrm>
              <a:off x="-1985646" y="4305857"/>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7" name="object 27">
              <a:extLst>
                <a:ext uri="{FF2B5EF4-FFF2-40B4-BE49-F238E27FC236}">
                  <a16:creationId xmlns:a16="http://schemas.microsoft.com/office/drawing/2014/main" id="{2B38FF6B-A2CE-C36D-51B6-66A7B2AF6EE5}"/>
                </a:ext>
              </a:extLst>
            </p:cNvPr>
            <p:cNvSpPr/>
            <p:nvPr/>
          </p:nvSpPr>
          <p:spPr>
            <a:xfrm>
              <a:off x="-1985646" y="4093828"/>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8" name="object 28">
              <a:extLst>
                <a:ext uri="{FF2B5EF4-FFF2-40B4-BE49-F238E27FC236}">
                  <a16:creationId xmlns:a16="http://schemas.microsoft.com/office/drawing/2014/main" id="{B73B1679-7643-001A-24BC-7DA52E32C955}"/>
                </a:ext>
              </a:extLst>
            </p:cNvPr>
            <p:cNvSpPr/>
            <p:nvPr/>
          </p:nvSpPr>
          <p:spPr>
            <a:xfrm>
              <a:off x="-1985646" y="3881169"/>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9" name="object 29">
              <a:extLst>
                <a:ext uri="{FF2B5EF4-FFF2-40B4-BE49-F238E27FC236}">
                  <a16:creationId xmlns:a16="http://schemas.microsoft.com/office/drawing/2014/main" id="{96FBF7AF-4265-E406-FDD4-DC62FAF10588}"/>
                </a:ext>
              </a:extLst>
            </p:cNvPr>
            <p:cNvSpPr/>
            <p:nvPr/>
          </p:nvSpPr>
          <p:spPr>
            <a:xfrm>
              <a:off x="-1985646" y="3664624"/>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0" name="object 30">
              <a:extLst>
                <a:ext uri="{FF2B5EF4-FFF2-40B4-BE49-F238E27FC236}">
                  <a16:creationId xmlns:a16="http://schemas.microsoft.com/office/drawing/2014/main" id="{3658F199-2438-A592-0FDD-5E53E7132C1A}"/>
                </a:ext>
              </a:extLst>
            </p:cNvPr>
            <p:cNvSpPr/>
            <p:nvPr/>
          </p:nvSpPr>
          <p:spPr>
            <a:xfrm>
              <a:off x="-1985646" y="3451965"/>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1" name="object 31">
              <a:extLst>
                <a:ext uri="{FF2B5EF4-FFF2-40B4-BE49-F238E27FC236}">
                  <a16:creationId xmlns:a16="http://schemas.microsoft.com/office/drawing/2014/main" id="{2B9DE069-685D-CA5F-2314-F812D5A5F56F}"/>
                </a:ext>
              </a:extLst>
            </p:cNvPr>
            <p:cNvSpPr/>
            <p:nvPr/>
          </p:nvSpPr>
          <p:spPr>
            <a:xfrm>
              <a:off x="-1985646" y="3239306"/>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2" name="object 32">
              <a:extLst>
                <a:ext uri="{FF2B5EF4-FFF2-40B4-BE49-F238E27FC236}">
                  <a16:creationId xmlns:a16="http://schemas.microsoft.com/office/drawing/2014/main" id="{B055CA65-28CF-22EC-2ACB-CE698E8288BC}"/>
                </a:ext>
              </a:extLst>
            </p:cNvPr>
            <p:cNvSpPr/>
            <p:nvPr/>
          </p:nvSpPr>
          <p:spPr>
            <a:xfrm>
              <a:off x="-1985646" y="3022708"/>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3" name="object 33">
              <a:extLst>
                <a:ext uri="{FF2B5EF4-FFF2-40B4-BE49-F238E27FC236}">
                  <a16:creationId xmlns:a16="http://schemas.microsoft.com/office/drawing/2014/main" id="{599FAEBE-931B-BBCA-5170-271DDBC222A7}"/>
                </a:ext>
              </a:extLst>
            </p:cNvPr>
            <p:cNvSpPr/>
            <p:nvPr/>
          </p:nvSpPr>
          <p:spPr>
            <a:xfrm>
              <a:off x="-1985646" y="2810102"/>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4" name="object 34">
              <a:extLst>
                <a:ext uri="{FF2B5EF4-FFF2-40B4-BE49-F238E27FC236}">
                  <a16:creationId xmlns:a16="http://schemas.microsoft.com/office/drawing/2014/main" id="{B23C6106-3E88-B4FC-4A9B-495BC17CB5D7}"/>
                </a:ext>
              </a:extLst>
            </p:cNvPr>
            <p:cNvSpPr/>
            <p:nvPr/>
          </p:nvSpPr>
          <p:spPr>
            <a:xfrm>
              <a:off x="-1985646" y="2597443"/>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5" name="object 35">
              <a:extLst>
                <a:ext uri="{FF2B5EF4-FFF2-40B4-BE49-F238E27FC236}">
                  <a16:creationId xmlns:a16="http://schemas.microsoft.com/office/drawing/2014/main" id="{740D9168-4AF5-413E-6CEE-7C44D11B06EB}"/>
                </a:ext>
              </a:extLst>
            </p:cNvPr>
            <p:cNvSpPr/>
            <p:nvPr/>
          </p:nvSpPr>
          <p:spPr>
            <a:xfrm>
              <a:off x="-1985646" y="2380845"/>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6" name="object 36">
              <a:extLst>
                <a:ext uri="{FF2B5EF4-FFF2-40B4-BE49-F238E27FC236}">
                  <a16:creationId xmlns:a16="http://schemas.microsoft.com/office/drawing/2014/main" id="{3DB43694-9DB7-9EB3-9A31-4B83B105C758}"/>
                </a:ext>
              </a:extLst>
            </p:cNvPr>
            <p:cNvSpPr/>
            <p:nvPr/>
          </p:nvSpPr>
          <p:spPr>
            <a:xfrm>
              <a:off x="-1985646" y="2167714"/>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7" name="object 37">
              <a:extLst>
                <a:ext uri="{FF2B5EF4-FFF2-40B4-BE49-F238E27FC236}">
                  <a16:creationId xmlns:a16="http://schemas.microsoft.com/office/drawing/2014/main" id="{45E42DFB-07B3-7370-F091-3ACD6024ABE9}"/>
                </a:ext>
              </a:extLst>
            </p:cNvPr>
            <p:cNvSpPr/>
            <p:nvPr/>
          </p:nvSpPr>
          <p:spPr>
            <a:xfrm>
              <a:off x="-1950175" y="4305857"/>
              <a:ext cx="1533327" cy="0"/>
            </a:xfrm>
            <a:custGeom>
              <a:avLst/>
              <a:gdLst/>
              <a:ahLst/>
              <a:cxnLst/>
              <a:rect l="l" t="t" r="r" b="b"/>
              <a:pathLst>
                <a:path w="2528570">
                  <a:moveTo>
                    <a:pt x="0" y="0"/>
                  </a:moveTo>
                  <a:lnTo>
                    <a:pt x="2528247"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 name="object 38">
              <a:extLst>
                <a:ext uri="{FF2B5EF4-FFF2-40B4-BE49-F238E27FC236}">
                  <a16:creationId xmlns:a16="http://schemas.microsoft.com/office/drawing/2014/main" id="{2B5218B6-55CC-08B4-282E-0E81F7F004EF}"/>
                </a:ext>
              </a:extLst>
            </p:cNvPr>
            <p:cNvSpPr txBox="1"/>
            <p:nvPr/>
          </p:nvSpPr>
          <p:spPr>
            <a:xfrm>
              <a:off x="-1806448" y="2610599"/>
              <a:ext cx="481716" cy="224386"/>
            </a:xfrm>
            <a:prstGeom prst="rect">
              <a:avLst/>
            </a:prstGeom>
          </p:spPr>
          <p:txBody>
            <a:bodyPr vert="horz" wrap="square" lIns="0" tIns="8856" rIns="0" bIns="0" rtlCol="0">
              <a:spAutoFit/>
            </a:bodyPr>
            <a:lstStyle/>
            <a:p>
              <a:pPr marL="7701">
                <a:spcBef>
                  <a:spcPts val="69"/>
                </a:spcBef>
              </a:pPr>
              <a:r>
                <a:rPr sz="1400" b="1" spc="-12">
                  <a:solidFill>
                    <a:srgbClr val="22346A"/>
                  </a:solidFill>
                  <a:latin typeface="Arial" panose="020B0604020202020204" pitchFamily="34" charset="0"/>
                  <a:cs typeface="Arial" panose="020B0604020202020204" pitchFamily="34" charset="0"/>
                </a:rPr>
                <a:t>65,2</a:t>
              </a:r>
              <a:endParaRPr sz="1400">
                <a:latin typeface="Arial" panose="020B0604020202020204" pitchFamily="34" charset="0"/>
                <a:cs typeface="Arial" panose="020B0604020202020204" pitchFamily="34" charset="0"/>
              </a:endParaRPr>
            </a:p>
          </p:txBody>
        </p:sp>
        <p:sp>
          <p:nvSpPr>
            <p:cNvPr id="39" name="object 39">
              <a:extLst>
                <a:ext uri="{FF2B5EF4-FFF2-40B4-BE49-F238E27FC236}">
                  <a16:creationId xmlns:a16="http://schemas.microsoft.com/office/drawing/2014/main" id="{798A4805-9E28-B615-62CD-8DCE1CD0BEAA}"/>
                </a:ext>
              </a:extLst>
            </p:cNvPr>
            <p:cNvSpPr txBox="1"/>
            <p:nvPr/>
          </p:nvSpPr>
          <p:spPr>
            <a:xfrm>
              <a:off x="-2199614" y="2061148"/>
              <a:ext cx="188682" cy="2069841"/>
            </a:xfrm>
            <a:prstGeom prst="rect">
              <a:avLst/>
            </a:prstGeom>
          </p:spPr>
          <p:txBody>
            <a:bodyPr vert="horz" wrap="square" lIns="0" tIns="76243" rIns="0" bIns="0" rtlCol="0">
              <a:spAutoFit/>
            </a:bodyPr>
            <a:lstStyle/>
            <a:p>
              <a:pPr marL="7701">
                <a:spcBef>
                  <a:spcPts val="600"/>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a:p>
              <a:pPr marL="49673">
                <a:spcBef>
                  <a:spcPts val="546"/>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a:p>
              <a:pPr marL="47748">
                <a:spcBef>
                  <a:spcPts val="594"/>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a:p>
              <a:pPr marL="61995">
                <a:spcBef>
                  <a:spcPts val="694"/>
                </a:spcBef>
              </a:pPr>
              <a:r>
                <a:rPr sz="700" spc="-15">
                  <a:solidFill>
                    <a:srgbClr val="22346A"/>
                  </a:solidFill>
                  <a:latin typeface="Arial" panose="020B0604020202020204" pitchFamily="34" charset="0"/>
                  <a:cs typeface="Arial" panose="020B0604020202020204" pitchFamily="34" charset="0"/>
                </a:rPr>
                <a:t>70</a:t>
              </a:r>
              <a:endParaRPr sz="700">
                <a:latin typeface="Arial" panose="020B0604020202020204" pitchFamily="34" charset="0"/>
                <a:cs typeface="Arial" panose="020B0604020202020204" pitchFamily="34" charset="0"/>
              </a:endParaRPr>
            </a:p>
            <a:p>
              <a:pPr marL="50058">
                <a:spcBef>
                  <a:spcPts val="594"/>
                </a:spcBef>
              </a:pP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a:p>
              <a:pPr marL="51214">
                <a:spcBef>
                  <a:spcPts val="694"/>
                </a:spcBef>
              </a:pP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a:p>
              <a:pPr marL="51214">
                <a:spcBef>
                  <a:spcPts val="694"/>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a:p>
              <a:pPr marL="53139">
                <a:spcBef>
                  <a:spcPts val="646"/>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a:p>
              <a:pPr marL="54294">
                <a:spcBef>
                  <a:spcPts val="494"/>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a:p>
              <a:pPr marL="78552">
                <a:spcBef>
                  <a:spcPts val="694"/>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a:p>
              <a:pPr marL="112054">
                <a:spcBef>
                  <a:spcPts val="694"/>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40" name="object 40">
              <a:extLst>
                <a:ext uri="{FF2B5EF4-FFF2-40B4-BE49-F238E27FC236}">
                  <a16:creationId xmlns:a16="http://schemas.microsoft.com/office/drawing/2014/main" id="{396A2EA6-5008-5D4C-9C60-13B52E13B4F4}"/>
                </a:ext>
              </a:extLst>
            </p:cNvPr>
            <p:cNvSpPr txBox="1"/>
            <p:nvPr/>
          </p:nvSpPr>
          <p:spPr>
            <a:xfrm>
              <a:off x="-2423904" y="2204154"/>
              <a:ext cx="161583" cy="2068567"/>
            </a:xfrm>
            <a:prstGeom prst="rect">
              <a:avLst/>
            </a:prstGeom>
          </p:spPr>
          <p:txBody>
            <a:bodyPr vert="vert270" wrap="square" lIns="0" tIns="7701" rIns="0" bIns="0" rtlCol="0">
              <a:spAutoFit/>
            </a:bodyPr>
            <a:lstStyle/>
            <a:p>
              <a:pPr marL="7701">
                <a:spcBef>
                  <a:spcPts val="61"/>
                </a:spcBef>
              </a:pPr>
              <a:r>
                <a:rPr sz="1050" b="1">
                  <a:solidFill>
                    <a:srgbClr val="22346A"/>
                  </a:solidFill>
                  <a:latin typeface="Arial" panose="020B0604020202020204" pitchFamily="34" charset="0"/>
                  <a:cs typeface="Arial" panose="020B0604020202020204" pitchFamily="34" charset="0"/>
                </a:rPr>
                <a:t>Porcentaje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de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pacientes</a:t>
              </a:r>
              <a:r>
                <a:rPr sz="1050" b="1" spc="24">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p:txBody>
        </p:sp>
        <p:sp>
          <p:nvSpPr>
            <p:cNvPr id="41" name="object 42">
              <a:extLst>
                <a:ext uri="{FF2B5EF4-FFF2-40B4-BE49-F238E27FC236}">
                  <a16:creationId xmlns:a16="http://schemas.microsoft.com/office/drawing/2014/main" id="{B22517B2-0A81-3B84-144A-2448DD12179B}"/>
                </a:ext>
              </a:extLst>
            </p:cNvPr>
            <p:cNvSpPr/>
            <p:nvPr/>
          </p:nvSpPr>
          <p:spPr>
            <a:xfrm>
              <a:off x="-1212917" y="2265433"/>
              <a:ext cx="59300" cy="55449"/>
            </a:xfrm>
            <a:custGeom>
              <a:avLst/>
              <a:gdLst/>
              <a:ahLst/>
              <a:cxnLst/>
              <a:rect l="l" t="t" r="r" b="b"/>
              <a:pathLst>
                <a:path w="97790" h="91439">
                  <a:moveTo>
                    <a:pt x="97494" y="0"/>
                  </a:moveTo>
                  <a:lnTo>
                    <a:pt x="0" y="0"/>
                  </a:lnTo>
                  <a:lnTo>
                    <a:pt x="0" y="90981"/>
                  </a:lnTo>
                  <a:lnTo>
                    <a:pt x="97494" y="90981"/>
                  </a:lnTo>
                  <a:lnTo>
                    <a:pt x="97494"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2" name="object 43">
              <a:extLst>
                <a:ext uri="{FF2B5EF4-FFF2-40B4-BE49-F238E27FC236}">
                  <a16:creationId xmlns:a16="http://schemas.microsoft.com/office/drawing/2014/main" id="{F5F2804D-89A4-3197-7033-9960A5B8BF5F}"/>
                </a:ext>
              </a:extLst>
            </p:cNvPr>
            <p:cNvSpPr/>
            <p:nvPr/>
          </p:nvSpPr>
          <p:spPr>
            <a:xfrm>
              <a:off x="-1212511" y="2265846"/>
              <a:ext cx="58530" cy="54679"/>
            </a:xfrm>
            <a:custGeom>
              <a:avLst/>
              <a:gdLst/>
              <a:ahLst/>
              <a:cxnLst/>
              <a:rect l="l" t="t" r="r" b="b"/>
              <a:pathLst>
                <a:path w="96520" h="90170">
                  <a:moveTo>
                    <a:pt x="0" y="89630"/>
                  </a:moveTo>
                  <a:lnTo>
                    <a:pt x="96133" y="89630"/>
                  </a:lnTo>
                  <a:lnTo>
                    <a:pt x="96133" y="0"/>
                  </a:lnTo>
                  <a:lnTo>
                    <a:pt x="0" y="0"/>
                  </a:lnTo>
                  <a:lnTo>
                    <a:pt x="0" y="89630"/>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3" name="object 44">
              <a:extLst>
                <a:ext uri="{FF2B5EF4-FFF2-40B4-BE49-F238E27FC236}">
                  <a16:creationId xmlns:a16="http://schemas.microsoft.com/office/drawing/2014/main" id="{B148211F-4EF4-64D2-8BED-D610DA3AADA9}"/>
                </a:ext>
              </a:extLst>
            </p:cNvPr>
            <p:cNvSpPr/>
            <p:nvPr/>
          </p:nvSpPr>
          <p:spPr>
            <a:xfrm>
              <a:off x="-836808" y="2263433"/>
              <a:ext cx="59300" cy="59300"/>
            </a:xfrm>
            <a:custGeom>
              <a:avLst/>
              <a:gdLst/>
              <a:ahLst/>
              <a:cxnLst/>
              <a:rect l="l" t="t" r="r" b="b"/>
              <a:pathLst>
                <a:path w="97790" h="97789">
                  <a:moveTo>
                    <a:pt x="97494" y="0"/>
                  </a:moveTo>
                  <a:lnTo>
                    <a:pt x="0" y="0"/>
                  </a:lnTo>
                  <a:lnTo>
                    <a:pt x="0" y="97483"/>
                  </a:lnTo>
                  <a:lnTo>
                    <a:pt x="97494" y="97483"/>
                  </a:lnTo>
                  <a:lnTo>
                    <a:pt x="97494"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4" name="object 45">
              <a:extLst>
                <a:ext uri="{FF2B5EF4-FFF2-40B4-BE49-F238E27FC236}">
                  <a16:creationId xmlns:a16="http://schemas.microsoft.com/office/drawing/2014/main" id="{BE577810-B975-9426-A675-D860F178F07B}"/>
                </a:ext>
              </a:extLst>
            </p:cNvPr>
            <p:cNvSpPr txBox="1"/>
            <p:nvPr/>
          </p:nvSpPr>
          <p:spPr>
            <a:xfrm>
              <a:off x="-1121866" y="2175872"/>
              <a:ext cx="536395" cy="508570"/>
            </a:xfrm>
            <a:prstGeom prst="rect">
              <a:avLst/>
            </a:prstGeom>
          </p:spPr>
          <p:txBody>
            <a:bodyPr vert="horz" wrap="square" lIns="0" tIns="69312" rIns="0" bIns="0" rtlCol="0">
              <a:spAutoFit/>
            </a:bodyPr>
            <a:lstStyle/>
            <a:p>
              <a:pPr marL="7701">
                <a:spcBef>
                  <a:spcPts val="546"/>
                </a:spcBef>
                <a:tabLst>
                  <a:tab pos="372357" algn="l"/>
                </a:tabLst>
              </a:pPr>
              <a:r>
                <a:rPr sz="700" spc="-15">
                  <a:solidFill>
                    <a:srgbClr val="22346A"/>
                  </a:solidFill>
                  <a:latin typeface="Arial" panose="020B0604020202020204" pitchFamily="34" charset="0"/>
                  <a:cs typeface="Arial" panose="020B0604020202020204" pitchFamily="34" charset="0"/>
                </a:rPr>
                <a:t>S4</a:t>
              </a:r>
              <a:r>
                <a:rPr sz="700">
                  <a:solidFill>
                    <a:srgbClr val="22346A"/>
                  </a:solidFill>
                  <a:latin typeface="Arial" panose="020B0604020202020204" pitchFamily="34" charset="0"/>
                  <a:cs typeface="Arial" panose="020B0604020202020204" pitchFamily="34" charset="0"/>
                </a:rPr>
                <a:t>	</a:t>
              </a: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116289">
                <a:spcBef>
                  <a:spcPts val="943"/>
                </a:spcBef>
              </a:pPr>
              <a:r>
                <a:rPr sz="1400" b="1" spc="-12">
                  <a:solidFill>
                    <a:srgbClr val="22346A"/>
                  </a:solidFill>
                  <a:latin typeface="Arial" panose="020B0604020202020204" pitchFamily="34" charset="0"/>
                  <a:cs typeface="Arial" panose="020B0604020202020204" pitchFamily="34" charset="0"/>
                </a:rPr>
                <a:t>71,6</a:t>
              </a:r>
              <a:endParaRPr sz="1400">
                <a:latin typeface="Arial" panose="020B0604020202020204" pitchFamily="34" charset="0"/>
                <a:cs typeface="Arial" panose="020B0604020202020204" pitchFamily="34" charset="0"/>
              </a:endParaRPr>
            </a:p>
          </p:txBody>
        </p:sp>
        <p:sp>
          <p:nvSpPr>
            <p:cNvPr id="45" name="object 46">
              <a:extLst>
                <a:ext uri="{FF2B5EF4-FFF2-40B4-BE49-F238E27FC236}">
                  <a16:creationId xmlns:a16="http://schemas.microsoft.com/office/drawing/2014/main" id="{30258DC4-A582-035A-BE12-41366250DFA5}"/>
                </a:ext>
              </a:extLst>
            </p:cNvPr>
            <p:cNvSpPr txBox="1"/>
            <p:nvPr/>
          </p:nvSpPr>
          <p:spPr>
            <a:xfrm>
              <a:off x="-2122152" y="4360168"/>
              <a:ext cx="1880461" cy="649918"/>
            </a:xfrm>
            <a:prstGeom prst="rect">
              <a:avLst/>
            </a:prstGeom>
          </p:spPr>
          <p:txBody>
            <a:bodyPr vert="horz" wrap="square" lIns="0" tIns="23873" rIns="0" bIns="0" rtlCol="0">
              <a:spAutoFit/>
            </a:bodyPr>
            <a:lstStyle/>
            <a:p>
              <a:pPr marL="25029" algn="ctr">
                <a:spcBef>
                  <a:spcPts val="187"/>
                </a:spcBef>
                <a:tabLst>
                  <a:tab pos="771283" algn="l"/>
                </a:tabLst>
              </a:pPr>
              <a:r>
                <a:rPr sz="700" spc="-15">
                  <a:solidFill>
                    <a:srgbClr val="003867"/>
                  </a:solidFill>
                  <a:latin typeface="Arial" panose="020B0604020202020204" pitchFamily="34" charset="0"/>
                  <a:cs typeface="Arial" panose="020B0604020202020204" pitchFamily="34" charset="0"/>
                </a:rPr>
                <a:t>S4</a:t>
              </a:r>
              <a:r>
                <a:rPr sz="700">
                  <a:solidFill>
                    <a:srgbClr val="003867"/>
                  </a:solidFill>
                  <a:latin typeface="Arial" panose="020B0604020202020204" pitchFamily="34" charset="0"/>
                  <a:cs typeface="Arial" panose="020B0604020202020204" pitchFamily="34" charset="0"/>
                </a:rPr>
                <a:t>	</a:t>
              </a:r>
              <a:r>
                <a:rPr sz="700" spc="-15">
                  <a:solidFill>
                    <a:srgbClr val="003867"/>
                  </a:solidFill>
                  <a:latin typeface="Arial" panose="020B0604020202020204" pitchFamily="34" charset="0"/>
                  <a:cs typeface="Arial" panose="020B0604020202020204" pitchFamily="34" charset="0"/>
                </a:rPr>
                <a:t>S16</a:t>
              </a:r>
              <a:endParaRPr sz="700">
                <a:solidFill>
                  <a:srgbClr val="003867"/>
                </a:solidFill>
                <a:latin typeface="Arial" panose="020B0604020202020204" pitchFamily="34" charset="0"/>
                <a:cs typeface="Arial" panose="020B0604020202020204" pitchFamily="34" charset="0"/>
              </a:endParaRPr>
            </a:p>
            <a:p>
              <a:pPr marL="7316" marR="3081" algn="ctr">
                <a:lnSpc>
                  <a:spcPts val="1298"/>
                </a:lnSpc>
                <a:spcBef>
                  <a:spcPts val="306"/>
                </a:spcBef>
              </a:pPr>
              <a:r>
                <a:rPr sz="1050" b="1">
                  <a:solidFill>
                    <a:srgbClr val="003867"/>
                  </a:solidFill>
                  <a:latin typeface="Arial" panose="020B0604020202020204" pitchFamily="34" charset="0"/>
                  <a:cs typeface="Arial" panose="020B0604020202020204" pitchFamily="34" charset="0"/>
                </a:rPr>
                <a:t>Escala</a:t>
              </a:r>
              <a:r>
                <a:rPr sz="1050" b="1" spc="24">
                  <a:solidFill>
                    <a:srgbClr val="003867"/>
                  </a:solidFill>
                  <a:latin typeface="Arial" panose="020B0604020202020204" pitchFamily="34" charset="0"/>
                  <a:cs typeface="Arial" panose="020B0604020202020204" pitchFamily="34" charset="0"/>
                </a:rPr>
                <a:t> </a:t>
              </a:r>
              <a:r>
                <a:rPr sz="1050" b="1">
                  <a:solidFill>
                    <a:srgbClr val="003867"/>
                  </a:solidFill>
                  <a:latin typeface="Arial" panose="020B0604020202020204" pitchFamily="34" charset="0"/>
                  <a:cs typeface="Arial" panose="020B0604020202020204" pitchFamily="34" charset="0"/>
                </a:rPr>
                <a:t>de</a:t>
              </a:r>
              <a:r>
                <a:rPr sz="1050" b="1" spc="24">
                  <a:solidFill>
                    <a:srgbClr val="003867"/>
                  </a:solidFill>
                  <a:latin typeface="Arial" panose="020B0604020202020204" pitchFamily="34" charset="0"/>
                  <a:cs typeface="Arial" panose="020B0604020202020204" pitchFamily="34" charset="0"/>
                </a:rPr>
                <a:t> </a:t>
              </a:r>
              <a:r>
                <a:rPr sz="1050" b="1" spc="-6">
                  <a:solidFill>
                    <a:srgbClr val="003867"/>
                  </a:solidFill>
                  <a:latin typeface="Arial" panose="020B0604020202020204" pitchFamily="34" charset="0"/>
                  <a:cs typeface="Arial" panose="020B0604020202020204" pitchFamily="34" charset="0"/>
                </a:rPr>
                <a:t>pérdida </a:t>
              </a:r>
              <a:r>
                <a:rPr sz="1050" b="1">
                  <a:solidFill>
                    <a:srgbClr val="003867"/>
                  </a:solidFill>
                  <a:latin typeface="Arial" panose="020B0604020202020204" pitchFamily="34" charset="0"/>
                  <a:cs typeface="Arial" panose="020B0604020202020204" pitchFamily="34" charset="0"/>
                </a:rPr>
                <a:t>de</a:t>
              </a:r>
              <a:r>
                <a:rPr sz="1050" b="1" spc="27">
                  <a:solidFill>
                    <a:srgbClr val="003867"/>
                  </a:solidFill>
                  <a:latin typeface="Arial" panose="020B0604020202020204" pitchFamily="34" charset="0"/>
                  <a:cs typeface="Arial" panose="020B0604020202020204" pitchFamily="34" charset="0"/>
                </a:rPr>
                <a:t> </a:t>
              </a:r>
              <a:r>
                <a:rPr sz="1050" b="1">
                  <a:solidFill>
                    <a:srgbClr val="003867"/>
                  </a:solidFill>
                  <a:latin typeface="Arial" panose="020B0604020202020204" pitchFamily="34" charset="0"/>
                  <a:cs typeface="Arial" panose="020B0604020202020204" pitchFamily="34" charset="0"/>
                </a:rPr>
                <a:t>sueño</a:t>
              </a:r>
              <a:r>
                <a:rPr sz="1050" b="1" spc="27">
                  <a:solidFill>
                    <a:srgbClr val="003867"/>
                  </a:solidFill>
                  <a:latin typeface="Arial" panose="020B0604020202020204" pitchFamily="34" charset="0"/>
                  <a:cs typeface="Arial" panose="020B0604020202020204" pitchFamily="34" charset="0"/>
                </a:rPr>
                <a:t> </a:t>
              </a:r>
              <a:r>
                <a:rPr sz="1050" b="1" spc="-15">
                  <a:solidFill>
                    <a:srgbClr val="003867"/>
                  </a:solidFill>
                  <a:latin typeface="Arial" panose="020B0604020202020204" pitchFamily="34" charset="0"/>
                  <a:cs typeface="Arial" panose="020B0604020202020204" pitchFamily="34" charset="0"/>
                </a:rPr>
                <a:t>con </a:t>
              </a:r>
              <a:r>
                <a:rPr sz="1050" b="1">
                  <a:solidFill>
                    <a:srgbClr val="003867"/>
                  </a:solidFill>
                  <a:latin typeface="Arial" panose="020B0604020202020204" pitchFamily="34" charset="0"/>
                  <a:cs typeface="Arial" panose="020B0604020202020204" pitchFamily="34" charset="0"/>
                </a:rPr>
                <a:t>mejora</a:t>
              </a:r>
              <a:r>
                <a:rPr sz="1050" b="1" spc="-9">
                  <a:solidFill>
                    <a:srgbClr val="003867"/>
                  </a:solidFill>
                  <a:latin typeface="Arial" panose="020B0604020202020204" pitchFamily="34" charset="0"/>
                  <a:cs typeface="Arial" panose="020B0604020202020204" pitchFamily="34" charset="0"/>
                </a:rPr>
                <a:t> </a:t>
              </a:r>
              <a:r>
                <a:rPr sz="1050" spc="-27">
                  <a:solidFill>
                    <a:srgbClr val="003867"/>
                  </a:solidFill>
                  <a:latin typeface="Symbol" pitchFamily="2" charset="2"/>
                  <a:cs typeface="Arial" panose="020B0604020202020204" pitchFamily="34" charset="0"/>
                </a:rPr>
                <a:t></a:t>
              </a:r>
              <a:r>
                <a:rPr sz="1050" b="1" spc="-27">
                  <a:solidFill>
                    <a:srgbClr val="003867"/>
                  </a:solidFill>
                  <a:latin typeface="Arial" panose="020B0604020202020204" pitchFamily="34" charset="0"/>
                  <a:cs typeface="Arial" panose="020B0604020202020204" pitchFamily="34" charset="0"/>
                </a:rPr>
                <a:t>1</a:t>
              </a:r>
              <a:r>
                <a:rPr sz="1050" b="1" spc="-6">
                  <a:solidFill>
                    <a:srgbClr val="003867"/>
                  </a:solidFill>
                  <a:latin typeface="Arial" panose="020B0604020202020204" pitchFamily="34" charset="0"/>
                  <a:cs typeface="Arial" panose="020B0604020202020204" pitchFamily="34" charset="0"/>
                </a:rPr>
                <a:t> </a:t>
              </a:r>
              <a:r>
                <a:rPr sz="1050" b="1" spc="-12">
                  <a:solidFill>
                    <a:srgbClr val="003867"/>
                  </a:solidFill>
                  <a:latin typeface="Arial" panose="020B0604020202020204" pitchFamily="34" charset="0"/>
                  <a:cs typeface="Arial" panose="020B0604020202020204" pitchFamily="34" charset="0"/>
                </a:rPr>
                <a:t>punto</a:t>
              </a:r>
              <a:endParaRPr sz="1050">
                <a:solidFill>
                  <a:srgbClr val="003867"/>
                </a:solidFill>
                <a:latin typeface="Arial" panose="020B0604020202020204" pitchFamily="34" charset="0"/>
                <a:cs typeface="Arial" panose="020B0604020202020204" pitchFamily="34" charset="0"/>
              </a:endParaRPr>
            </a:p>
            <a:p>
              <a:pPr marL="52754" algn="ctr">
                <a:spcBef>
                  <a:spcPts val="312"/>
                </a:spcBef>
              </a:pPr>
              <a:r>
                <a:rPr sz="700">
                  <a:solidFill>
                    <a:srgbClr val="003867"/>
                  </a:solidFill>
                  <a:latin typeface="Arial" panose="020B0604020202020204" pitchFamily="34" charset="0"/>
                  <a:cs typeface="Arial" panose="020B0604020202020204" pitchFamily="34" charset="0"/>
                </a:rPr>
                <a:t>n</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S4</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92;</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n</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S16</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t>
              </a:r>
              <a:r>
                <a:rPr sz="700" spc="15">
                  <a:solidFill>
                    <a:srgbClr val="003867"/>
                  </a:solidFill>
                  <a:latin typeface="Arial" panose="020B0604020202020204" pitchFamily="34" charset="0"/>
                  <a:cs typeface="Arial" panose="020B0604020202020204" pitchFamily="34" charset="0"/>
                </a:rPr>
                <a:t> </a:t>
              </a:r>
              <a:r>
                <a:rPr sz="700" spc="-15">
                  <a:solidFill>
                    <a:srgbClr val="003867"/>
                  </a:solidFill>
                  <a:latin typeface="Arial" panose="020B0604020202020204" pitchFamily="34" charset="0"/>
                  <a:cs typeface="Arial" panose="020B0604020202020204" pitchFamily="34" charset="0"/>
                </a:rPr>
                <a:t>81</a:t>
              </a:r>
              <a:endParaRPr sz="700">
                <a:solidFill>
                  <a:srgbClr val="003867"/>
                </a:solidFill>
                <a:latin typeface="Arial" panose="020B0604020202020204" pitchFamily="34" charset="0"/>
                <a:cs typeface="Arial" panose="020B0604020202020204" pitchFamily="34" charset="0"/>
              </a:endParaRPr>
            </a:p>
          </p:txBody>
        </p:sp>
      </p:grpSp>
      <p:grpSp>
        <p:nvGrpSpPr>
          <p:cNvPr id="46" name="Grupo 45">
            <a:extLst>
              <a:ext uri="{FF2B5EF4-FFF2-40B4-BE49-F238E27FC236}">
                <a16:creationId xmlns:a16="http://schemas.microsoft.com/office/drawing/2014/main" id="{DBA0869E-E3C9-6709-BE7A-0A258A61E722}"/>
              </a:ext>
            </a:extLst>
          </p:cNvPr>
          <p:cNvGrpSpPr/>
          <p:nvPr/>
        </p:nvGrpSpPr>
        <p:grpSpPr>
          <a:xfrm>
            <a:off x="1303698" y="2209293"/>
            <a:ext cx="2956064" cy="2753336"/>
            <a:chOff x="-5522487" y="2247482"/>
            <a:chExt cx="2956064" cy="2753336"/>
          </a:xfrm>
        </p:grpSpPr>
        <p:grpSp>
          <p:nvGrpSpPr>
            <p:cNvPr id="47" name="object 47">
              <a:extLst>
                <a:ext uri="{FF2B5EF4-FFF2-40B4-BE49-F238E27FC236}">
                  <a16:creationId xmlns:a16="http://schemas.microsoft.com/office/drawing/2014/main" id="{0B15197D-8790-5885-5434-4B07D0582851}"/>
                </a:ext>
              </a:extLst>
            </p:cNvPr>
            <p:cNvGrpSpPr/>
            <p:nvPr/>
          </p:nvGrpSpPr>
          <p:grpSpPr>
            <a:xfrm>
              <a:off x="-5087441" y="2453024"/>
              <a:ext cx="2521018" cy="2197948"/>
              <a:chOff x="4417446" y="4045217"/>
              <a:chExt cx="4157345" cy="3624579"/>
            </a:xfrm>
          </p:grpSpPr>
          <p:sp>
            <p:nvSpPr>
              <p:cNvPr id="61" name="object 48">
                <a:extLst>
                  <a:ext uri="{FF2B5EF4-FFF2-40B4-BE49-F238E27FC236}">
                    <a16:creationId xmlns:a16="http://schemas.microsoft.com/office/drawing/2014/main" id="{A83F66A2-96F0-8B15-46A2-6DB26D1D4B53}"/>
                  </a:ext>
                </a:extLst>
              </p:cNvPr>
              <p:cNvSpPr/>
              <p:nvPr/>
            </p:nvSpPr>
            <p:spPr>
              <a:xfrm>
                <a:off x="5090169" y="4051708"/>
                <a:ext cx="819150" cy="2181860"/>
              </a:xfrm>
              <a:custGeom>
                <a:avLst/>
                <a:gdLst/>
                <a:ahLst/>
                <a:cxnLst/>
                <a:rect l="l" t="t" r="r" b="b"/>
                <a:pathLst>
                  <a:path w="819150" h="2181860">
                    <a:moveTo>
                      <a:pt x="818917" y="0"/>
                    </a:moveTo>
                    <a:lnTo>
                      <a:pt x="0" y="0"/>
                    </a:lnTo>
                    <a:lnTo>
                      <a:pt x="0" y="2181619"/>
                    </a:lnTo>
                    <a:lnTo>
                      <a:pt x="818917" y="2181619"/>
                    </a:lnTo>
                    <a:lnTo>
                      <a:pt x="81891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2" name="object 49">
                <a:extLst>
                  <a:ext uri="{FF2B5EF4-FFF2-40B4-BE49-F238E27FC236}">
                    <a16:creationId xmlns:a16="http://schemas.microsoft.com/office/drawing/2014/main" id="{F806C5E5-2355-901A-4A29-78886276215C}"/>
                  </a:ext>
                </a:extLst>
              </p:cNvPr>
              <p:cNvSpPr/>
              <p:nvPr/>
            </p:nvSpPr>
            <p:spPr>
              <a:xfrm>
                <a:off x="7137468" y="4051708"/>
                <a:ext cx="819150" cy="2402840"/>
              </a:xfrm>
              <a:custGeom>
                <a:avLst/>
                <a:gdLst/>
                <a:ahLst/>
                <a:cxnLst/>
                <a:rect l="l" t="t" r="r" b="b"/>
                <a:pathLst>
                  <a:path w="819150" h="2402840">
                    <a:moveTo>
                      <a:pt x="818917" y="0"/>
                    </a:moveTo>
                    <a:lnTo>
                      <a:pt x="0" y="0"/>
                    </a:lnTo>
                    <a:lnTo>
                      <a:pt x="0" y="2402597"/>
                    </a:lnTo>
                    <a:lnTo>
                      <a:pt x="818917" y="2402597"/>
                    </a:lnTo>
                    <a:lnTo>
                      <a:pt x="818917"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3" name="object 50">
                <a:extLst>
                  <a:ext uri="{FF2B5EF4-FFF2-40B4-BE49-F238E27FC236}">
                    <a16:creationId xmlns:a16="http://schemas.microsoft.com/office/drawing/2014/main" id="{4F3F2302-E49B-3090-BAF9-FCA7312B6410}"/>
                  </a:ext>
                </a:extLst>
              </p:cNvPr>
              <p:cNvSpPr/>
              <p:nvPr/>
            </p:nvSpPr>
            <p:spPr>
              <a:xfrm>
                <a:off x="7138829" y="4053070"/>
                <a:ext cx="816610" cy="2400300"/>
              </a:xfrm>
              <a:custGeom>
                <a:avLst/>
                <a:gdLst/>
                <a:ahLst/>
                <a:cxnLst/>
                <a:rect l="l" t="t" r="r" b="b"/>
                <a:pathLst>
                  <a:path w="816609" h="2400300">
                    <a:moveTo>
                      <a:pt x="0" y="2399885"/>
                    </a:moveTo>
                    <a:lnTo>
                      <a:pt x="816215" y="2399885"/>
                    </a:lnTo>
                    <a:lnTo>
                      <a:pt x="816215" y="0"/>
                    </a:lnTo>
                    <a:lnTo>
                      <a:pt x="0" y="0"/>
                    </a:lnTo>
                    <a:lnTo>
                      <a:pt x="0" y="2399885"/>
                    </a:lnTo>
                    <a:close/>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8" name="object 51">
                <a:extLst>
                  <a:ext uri="{FF2B5EF4-FFF2-40B4-BE49-F238E27FC236}">
                    <a16:creationId xmlns:a16="http://schemas.microsoft.com/office/drawing/2014/main" id="{4A0E725D-0C9D-A3CA-F9BA-61C7F5188CB2}"/>
                  </a:ext>
                </a:extLst>
              </p:cNvPr>
              <p:cNvSpPr/>
              <p:nvPr/>
            </p:nvSpPr>
            <p:spPr>
              <a:xfrm>
                <a:off x="5496885" y="5703673"/>
                <a:ext cx="0" cy="534035"/>
              </a:xfrm>
              <a:custGeom>
                <a:avLst/>
                <a:gdLst/>
                <a:ahLst/>
                <a:cxnLst/>
                <a:rect l="l" t="t" r="r" b="b"/>
                <a:pathLst>
                  <a:path h="534035">
                    <a:moveTo>
                      <a:pt x="0" y="533816"/>
                    </a:moveTo>
                    <a:lnTo>
                      <a:pt x="0" y="0"/>
                    </a:lnTo>
                  </a:path>
                </a:pathLst>
              </a:custGeom>
              <a:ln w="10470">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9" name="object 52">
                <a:extLst>
                  <a:ext uri="{FF2B5EF4-FFF2-40B4-BE49-F238E27FC236}">
                    <a16:creationId xmlns:a16="http://schemas.microsoft.com/office/drawing/2014/main" id="{D9118AE3-0A00-9E0F-CA86-4910F6BD57FA}"/>
                  </a:ext>
                </a:extLst>
              </p:cNvPr>
              <p:cNvSpPr/>
              <p:nvPr/>
            </p:nvSpPr>
            <p:spPr>
              <a:xfrm>
                <a:off x="5496885" y="6237489"/>
                <a:ext cx="0" cy="525780"/>
              </a:xfrm>
              <a:custGeom>
                <a:avLst/>
                <a:gdLst/>
                <a:ahLst/>
                <a:cxnLst/>
                <a:rect l="l" t="t" r="r" b="b"/>
                <a:pathLst>
                  <a:path h="525779">
                    <a:moveTo>
                      <a:pt x="0" y="0"/>
                    </a:moveTo>
                    <a:lnTo>
                      <a:pt x="0" y="525491"/>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0" name="object 53">
                <a:extLst>
                  <a:ext uri="{FF2B5EF4-FFF2-40B4-BE49-F238E27FC236}">
                    <a16:creationId xmlns:a16="http://schemas.microsoft.com/office/drawing/2014/main" id="{1C8DDD7D-A62E-C528-7147-5DC9309764C8}"/>
                  </a:ext>
                </a:extLst>
              </p:cNvPr>
              <p:cNvSpPr/>
              <p:nvPr/>
            </p:nvSpPr>
            <p:spPr>
              <a:xfrm>
                <a:off x="5476929" y="5704583"/>
                <a:ext cx="39370" cy="0"/>
              </a:xfrm>
              <a:custGeom>
                <a:avLst/>
                <a:gdLst/>
                <a:ahLst/>
                <a:cxnLst/>
                <a:rect l="l" t="t" r="r" b="b"/>
                <a:pathLst>
                  <a:path w="39370">
                    <a:moveTo>
                      <a:pt x="0" y="0"/>
                    </a:moveTo>
                    <a:lnTo>
                      <a:pt x="38993" y="0"/>
                    </a:lnTo>
                  </a:path>
                </a:pathLst>
              </a:custGeom>
              <a:ln w="10470">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1" name="object 54">
                <a:extLst>
                  <a:ext uri="{FF2B5EF4-FFF2-40B4-BE49-F238E27FC236}">
                    <a16:creationId xmlns:a16="http://schemas.microsoft.com/office/drawing/2014/main" id="{DD3C6642-51A3-88F5-32C2-331B1BB51B87}"/>
                  </a:ext>
                </a:extLst>
              </p:cNvPr>
              <p:cNvSpPr/>
              <p:nvPr/>
            </p:nvSpPr>
            <p:spPr>
              <a:xfrm>
                <a:off x="5476929" y="6763062"/>
                <a:ext cx="39370" cy="0"/>
              </a:xfrm>
              <a:custGeom>
                <a:avLst/>
                <a:gdLst/>
                <a:ahLst/>
                <a:cxnLst/>
                <a:rect l="l" t="t" r="r" b="b"/>
                <a:pathLst>
                  <a:path w="39370">
                    <a:moveTo>
                      <a:pt x="0" y="0"/>
                    </a:moveTo>
                    <a:lnTo>
                      <a:pt x="3899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2" name="object 55">
                <a:extLst>
                  <a:ext uri="{FF2B5EF4-FFF2-40B4-BE49-F238E27FC236}">
                    <a16:creationId xmlns:a16="http://schemas.microsoft.com/office/drawing/2014/main" id="{56D00063-4CE1-051D-D3EB-93399109151A}"/>
                  </a:ext>
                </a:extLst>
              </p:cNvPr>
              <p:cNvSpPr/>
              <p:nvPr/>
            </p:nvSpPr>
            <p:spPr>
              <a:xfrm>
                <a:off x="7543986" y="5775171"/>
                <a:ext cx="0" cy="676910"/>
              </a:xfrm>
              <a:custGeom>
                <a:avLst/>
                <a:gdLst/>
                <a:ahLst/>
                <a:cxnLst/>
                <a:rect l="l" t="t" r="r" b="b"/>
                <a:pathLst>
                  <a:path h="676910">
                    <a:moveTo>
                      <a:pt x="0" y="676796"/>
                    </a:moveTo>
                    <a:lnTo>
                      <a:pt x="0" y="0"/>
                    </a:lnTo>
                  </a:path>
                </a:pathLst>
              </a:custGeom>
              <a:ln w="10470">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3" name="object 56">
                <a:extLst>
                  <a:ext uri="{FF2B5EF4-FFF2-40B4-BE49-F238E27FC236}">
                    <a16:creationId xmlns:a16="http://schemas.microsoft.com/office/drawing/2014/main" id="{E0506E01-0561-9D66-6829-41509B0643F4}"/>
                  </a:ext>
                </a:extLst>
              </p:cNvPr>
              <p:cNvSpPr/>
              <p:nvPr/>
            </p:nvSpPr>
            <p:spPr>
              <a:xfrm>
                <a:off x="7543986" y="6451967"/>
                <a:ext cx="0" cy="675005"/>
              </a:xfrm>
              <a:custGeom>
                <a:avLst/>
                <a:gdLst/>
                <a:ahLst/>
                <a:cxnLst/>
                <a:rect l="l" t="t" r="r" b="b"/>
                <a:pathLst>
                  <a:path h="675004">
                    <a:moveTo>
                      <a:pt x="0" y="0"/>
                    </a:moveTo>
                    <a:lnTo>
                      <a:pt x="0" y="67489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4" name="object 57">
                <a:extLst>
                  <a:ext uri="{FF2B5EF4-FFF2-40B4-BE49-F238E27FC236}">
                    <a16:creationId xmlns:a16="http://schemas.microsoft.com/office/drawing/2014/main" id="{910B6B80-0FCB-BE5D-1D61-1721F83268D0}"/>
                  </a:ext>
                </a:extLst>
              </p:cNvPr>
              <p:cNvSpPr/>
              <p:nvPr/>
            </p:nvSpPr>
            <p:spPr>
              <a:xfrm>
                <a:off x="7524227" y="5776019"/>
                <a:ext cx="39370" cy="0"/>
              </a:xfrm>
              <a:custGeom>
                <a:avLst/>
                <a:gdLst/>
                <a:ahLst/>
                <a:cxnLst/>
                <a:rect l="l" t="t" r="r" b="b"/>
                <a:pathLst>
                  <a:path w="39370">
                    <a:moveTo>
                      <a:pt x="0" y="0"/>
                    </a:moveTo>
                    <a:lnTo>
                      <a:pt x="38993" y="0"/>
                    </a:lnTo>
                  </a:path>
                </a:pathLst>
              </a:custGeom>
              <a:ln w="10470">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5" name="object 58">
                <a:extLst>
                  <a:ext uri="{FF2B5EF4-FFF2-40B4-BE49-F238E27FC236}">
                    <a16:creationId xmlns:a16="http://schemas.microsoft.com/office/drawing/2014/main" id="{2667C44E-90A9-936B-289C-54F4A3D87968}"/>
                  </a:ext>
                </a:extLst>
              </p:cNvPr>
              <p:cNvSpPr/>
              <p:nvPr/>
            </p:nvSpPr>
            <p:spPr>
              <a:xfrm>
                <a:off x="7524227" y="7126655"/>
                <a:ext cx="39370" cy="0"/>
              </a:xfrm>
              <a:custGeom>
                <a:avLst/>
                <a:gdLst/>
                <a:ahLst/>
                <a:cxnLst/>
                <a:rect l="l" t="t" r="r" b="b"/>
                <a:pathLst>
                  <a:path w="39370">
                    <a:moveTo>
                      <a:pt x="0" y="0"/>
                    </a:moveTo>
                    <a:lnTo>
                      <a:pt x="3899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6" name="object 59">
                <a:extLst>
                  <a:ext uri="{FF2B5EF4-FFF2-40B4-BE49-F238E27FC236}">
                    <a16:creationId xmlns:a16="http://schemas.microsoft.com/office/drawing/2014/main" id="{44BC1163-B7E8-E61D-846F-4A3264ED7F87}"/>
                  </a:ext>
                </a:extLst>
              </p:cNvPr>
              <p:cNvSpPr/>
              <p:nvPr/>
            </p:nvSpPr>
            <p:spPr>
              <a:xfrm>
                <a:off x="4476583" y="4053099"/>
                <a:ext cx="0" cy="3613785"/>
              </a:xfrm>
              <a:custGeom>
                <a:avLst/>
                <a:gdLst/>
                <a:ahLst/>
                <a:cxnLst/>
                <a:rect l="l" t="t" r="r" b="b"/>
                <a:pathLst>
                  <a:path h="3613784">
                    <a:moveTo>
                      <a:pt x="0" y="361320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7" name="object 60">
                <a:extLst>
                  <a:ext uri="{FF2B5EF4-FFF2-40B4-BE49-F238E27FC236}">
                    <a16:creationId xmlns:a16="http://schemas.microsoft.com/office/drawing/2014/main" id="{3E8617E5-FBB4-39CA-FADD-C132FCC8AD48}"/>
                  </a:ext>
                </a:extLst>
              </p:cNvPr>
              <p:cNvSpPr/>
              <p:nvPr/>
            </p:nvSpPr>
            <p:spPr>
              <a:xfrm>
                <a:off x="4417446" y="7665679"/>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8" name="object 61">
                <a:extLst>
                  <a:ext uri="{FF2B5EF4-FFF2-40B4-BE49-F238E27FC236}">
                    <a16:creationId xmlns:a16="http://schemas.microsoft.com/office/drawing/2014/main" id="{4EE0BFB0-063A-514E-C355-1B6717EE56AD}"/>
                  </a:ext>
                </a:extLst>
              </p:cNvPr>
              <p:cNvSpPr/>
              <p:nvPr/>
            </p:nvSpPr>
            <p:spPr>
              <a:xfrm>
                <a:off x="4417446" y="6764014"/>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9" name="object 62">
                <a:extLst>
                  <a:ext uri="{FF2B5EF4-FFF2-40B4-BE49-F238E27FC236}">
                    <a16:creationId xmlns:a16="http://schemas.microsoft.com/office/drawing/2014/main" id="{AA05EBD0-01B1-287A-EBDB-E5A51F237A2E}"/>
                  </a:ext>
                </a:extLst>
              </p:cNvPr>
              <p:cNvSpPr/>
              <p:nvPr/>
            </p:nvSpPr>
            <p:spPr>
              <a:xfrm>
                <a:off x="4417446" y="5861397"/>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0" name="object 63">
                <a:extLst>
                  <a:ext uri="{FF2B5EF4-FFF2-40B4-BE49-F238E27FC236}">
                    <a16:creationId xmlns:a16="http://schemas.microsoft.com/office/drawing/2014/main" id="{154843F7-C0E8-B5C1-3950-8A90BFCB00E2}"/>
                  </a:ext>
                </a:extLst>
              </p:cNvPr>
              <p:cNvSpPr/>
              <p:nvPr/>
            </p:nvSpPr>
            <p:spPr>
              <a:xfrm>
                <a:off x="4417446" y="4958693"/>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1" name="object 64">
                <a:extLst>
                  <a:ext uri="{FF2B5EF4-FFF2-40B4-BE49-F238E27FC236}">
                    <a16:creationId xmlns:a16="http://schemas.microsoft.com/office/drawing/2014/main" id="{BE9870F0-1E41-80E2-2DB0-8F6DADE26313}"/>
                  </a:ext>
                </a:extLst>
              </p:cNvPr>
              <p:cNvSpPr/>
              <p:nvPr/>
            </p:nvSpPr>
            <p:spPr>
              <a:xfrm>
                <a:off x="4417446" y="4055297"/>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3" name="object 65">
                <a:extLst>
                  <a:ext uri="{FF2B5EF4-FFF2-40B4-BE49-F238E27FC236}">
                    <a16:creationId xmlns:a16="http://schemas.microsoft.com/office/drawing/2014/main" id="{2C08CBDA-32F7-E206-67B4-C8C43A12BF0D}"/>
                  </a:ext>
                </a:extLst>
              </p:cNvPr>
              <p:cNvSpPr/>
              <p:nvPr/>
            </p:nvSpPr>
            <p:spPr>
              <a:xfrm>
                <a:off x="4476028" y="4055297"/>
                <a:ext cx="4095115" cy="0"/>
              </a:xfrm>
              <a:custGeom>
                <a:avLst/>
                <a:gdLst/>
                <a:ahLst/>
                <a:cxnLst/>
                <a:rect l="l" t="t" r="r" b="b"/>
                <a:pathLst>
                  <a:path w="4095115">
                    <a:moveTo>
                      <a:pt x="0" y="0"/>
                    </a:moveTo>
                    <a:lnTo>
                      <a:pt x="4094597"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4" name="object 66">
                <a:extLst>
                  <a:ext uri="{FF2B5EF4-FFF2-40B4-BE49-F238E27FC236}">
                    <a16:creationId xmlns:a16="http://schemas.microsoft.com/office/drawing/2014/main" id="{01A34162-FF66-4F08-1CA3-D9B6AB0005FB}"/>
                  </a:ext>
                </a:extLst>
              </p:cNvPr>
              <p:cNvSpPr/>
              <p:nvPr/>
            </p:nvSpPr>
            <p:spPr>
              <a:xfrm>
                <a:off x="4476583"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6" name="object 67">
                <a:extLst>
                  <a:ext uri="{FF2B5EF4-FFF2-40B4-BE49-F238E27FC236}">
                    <a16:creationId xmlns:a16="http://schemas.microsoft.com/office/drawing/2014/main" id="{FC82FD0E-B8EC-5BA7-A0C9-CA41EC8FEF6B}"/>
                  </a:ext>
                </a:extLst>
              </p:cNvPr>
              <p:cNvSpPr/>
              <p:nvPr/>
            </p:nvSpPr>
            <p:spPr>
              <a:xfrm>
                <a:off x="6523684"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7" name="object 68">
                <a:extLst>
                  <a:ext uri="{FF2B5EF4-FFF2-40B4-BE49-F238E27FC236}">
                    <a16:creationId xmlns:a16="http://schemas.microsoft.com/office/drawing/2014/main" id="{61A32746-5AF7-B950-8B82-E4AF26C10E2D}"/>
                  </a:ext>
                </a:extLst>
              </p:cNvPr>
              <p:cNvSpPr/>
              <p:nvPr/>
            </p:nvSpPr>
            <p:spPr>
              <a:xfrm>
                <a:off x="8570437"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48" name="object 69">
              <a:extLst>
                <a:ext uri="{FF2B5EF4-FFF2-40B4-BE49-F238E27FC236}">
                  <a16:creationId xmlns:a16="http://schemas.microsoft.com/office/drawing/2014/main" id="{A258A6EB-1102-DF04-3C81-BE96C4D47E6F}"/>
                </a:ext>
              </a:extLst>
            </p:cNvPr>
            <p:cNvSpPr txBox="1"/>
            <p:nvPr/>
          </p:nvSpPr>
          <p:spPr>
            <a:xfrm>
              <a:off x="-5298022" y="4558771"/>
              <a:ext cx="20254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49" name="object 70">
              <a:extLst>
                <a:ext uri="{FF2B5EF4-FFF2-40B4-BE49-F238E27FC236}">
                  <a16:creationId xmlns:a16="http://schemas.microsoft.com/office/drawing/2014/main" id="{4CC8AC81-387C-BD08-62F4-C488D590DF8D}"/>
                </a:ext>
              </a:extLst>
            </p:cNvPr>
            <p:cNvSpPr txBox="1"/>
            <p:nvPr/>
          </p:nvSpPr>
          <p:spPr>
            <a:xfrm>
              <a:off x="-5295736" y="4019083"/>
              <a:ext cx="20023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50" name="object 71">
              <a:extLst>
                <a:ext uri="{FF2B5EF4-FFF2-40B4-BE49-F238E27FC236}">
                  <a16:creationId xmlns:a16="http://schemas.microsoft.com/office/drawing/2014/main" id="{6A208C7D-0EFC-293F-6D9C-304916CF45D0}"/>
                </a:ext>
              </a:extLst>
            </p:cNvPr>
            <p:cNvSpPr txBox="1"/>
            <p:nvPr/>
          </p:nvSpPr>
          <p:spPr>
            <a:xfrm>
              <a:off x="-5294478" y="3460310"/>
              <a:ext cx="199078"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51" name="object 72">
              <a:extLst>
                <a:ext uri="{FF2B5EF4-FFF2-40B4-BE49-F238E27FC236}">
                  <a16:creationId xmlns:a16="http://schemas.microsoft.com/office/drawing/2014/main" id="{1A6B78C7-C6F9-9F9C-BED6-5CAEEE21139B}"/>
                </a:ext>
              </a:extLst>
            </p:cNvPr>
            <p:cNvSpPr txBox="1"/>
            <p:nvPr/>
          </p:nvSpPr>
          <p:spPr>
            <a:xfrm>
              <a:off x="-5291507" y="2907937"/>
              <a:ext cx="195998"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52" name="object 73">
              <a:extLst>
                <a:ext uri="{FF2B5EF4-FFF2-40B4-BE49-F238E27FC236}">
                  <a16:creationId xmlns:a16="http://schemas.microsoft.com/office/drawing/2014/main" id="{11819D60-6501-7805-15D8-6820D747E0E4}"/>
                </a:ext>
              </a:extLst>
            </p:cNvPr>
            <p:cNvSpPr txBox="1"/>
            <p:nvPr/>
          </p:nvSpPr>
          <p:spPr>
            <a:xfrm>
              <a:off x="-5179044" y="2361850"/>
              <a:ext cx="83944"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53" name="object 74">
              <a:extLst>
                <a:ext uri="{FF2B5EF4-FFF2-40B4-BE49-F238E27FC236}">
                  <a16:creationId xmlns:a16="http://schemas.microsoft.com/office/drawing/2014/main" id="{2507BC2C-C810-BA16-771A-3EDEC88D78CA}"/>
                </a:ext>
              </a:extLst>
            </p:cNvPr>
            <p:cNvSpPr txBox="1"/>
            <p:nvPr/>
          </p:nvSpPr>
          <p:spPr>
            <a:xfrm>
              <a:off x="-5522487" y="2321557"/>
              <a:ext cx="161583" cy="2377389"/>
            </a:xfrm>
            <a:prstGeom prst="rect">
              <a:avLst/>
            </a:prstGeom>
          </p:spPr>
          <p:txBody>
            <a:bodyPr vert="vert270" wrap="square" lIns="0" tIns="7701" rIns="0" bIns="0" rtlCol="0">
              <a:spAutoFit/>
            </a:bodyPr>
            <a:lstStyle/>
            <a:p>
              <a:pPr marL="7701">
                <a:spcBef>
                  <a:spcPts val="61"/>
                </a:spcBef>
              </a:pPr>
              <a:r>
                <a:rPr sz="1050" b="1">
                  <a:solidFill>
                    <a:srgbClr val="22346A"/>
                  </a:solidFill>
                  <a:latin typeface="Arial" panose="020B0604020202020204" pitchFamily="34" charset="0"/>
                  <a:cs typeface="Arial" panose="020B0604020202020204" pitchFamily="34" charset="0"/>
                </a:rPr>
                <a:t>%</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pérdida</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de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sueño</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24">
                  <a:solidFill>
                    <a:srgbClr val="22346A"/>
                  </a:solidFill>
                  <a:latin typeface="Arial" panose="020B0604020202020204" pitchFamily="34" charset="0"/>
                  <a:cs typeface="Arial" panose="020B0604020202020204" pitchFamily="34" charset="0"/>
                </a:rPr>
                <a:t> </a:t>
              </a:r>
              <a:r>
                <a:rPr sz="1050" b="1" spc="-6">
                  <a:solidFill>
                    <a:srgbClr val="22346A"/>
                  </a:solidFill>
                  <a:latin typeface="Arial" panose="020B0604020202020204" pitchFamily="34" charset="0"/>
                  <a:cs typeface="Arial" panose="020B0604020202020204" pitchFamily="34" charset="0"/>
                </a:rPr>
                <a:t>(95%CI)</a:t>
              </a:r>
              <a:endParaRPr sz="1050">
                <a:latin typeface="Arial" panose="020B0604020202020204" pitchFamily="34" charset="0"/>
                <a:cs typeface="Arial" panose="020B0604020202020204" pitchFamily="34" charset="0"/>
              </a:endParaRPr>
            </a:p>
          </p:txBody>
        </p:sp>
        <p:sp>
          <p:nvSpPr>
            <p:cNvPr id="54" name="object 75">
              <a:extLst>
                <a:ext uri="{FF2B5EF4-FFF2-40B4-BE49-F238E27FC236}">
                  <a16:creationId xmlns:a16="http://schemas.microsoft.com/office/drawing/2014/main" id="{47B5ECEF-542E-FC0C-49A8-FA0E6188FC57}"/>
                </a:ext>
              </a:extLst>
            </p:cNvPr>
            <p:cNvSpPr txBox="1"/>
            <p:nvPr/>
          </p:nvSpPr>
          <p:spPr>
            <a:xfrm>
              <a:off x="-4868861" y="4147192"/>
              <a:ext cx="904517" cy="224386"/>
            </a:xfrm>
            <a:prstGeom prst="rect">
              <a:avLst/>
            </a:prstGeom>
          </p:spPr>
          <p:txBody>
            <a:bodyPr vert="horz" wrap="square" lIns="0" tIns="8856" rIns="0" bIns="0" rtlCol="0">
              <a:spAutoFit/>
            </a:bodyPr>
            <a:lstStyle/>
            <a:p>
              <a:pPr marL="7701" algn="ctr">
                <a:spcBef>
                  <a:spcPts val="69"/>
                </a:spcBef>
              </a:pPr>
              <a:r>
                <a:rPr sz="1400" b="1">
                  <a:solidFill>
                    <a:srgbClr val="22346A"/>
                  </a:solidFill>
                  <a:latin typeface="Arial" panose="020B0604020202020204" pitchFamily="34" charset="0"/>
                  <a:cs typeface="Arial" panose="020B0604020202020204" pitchFamily="34" charset="0"/>
                </a:rPr>
                <a:t>-</a:t>
              </a:r>
              <a:r>
                <a:rPr sz="1400" b="1" spc="-6">
                  <a:solidFill>
                    <a:srgbClr val="22346A"/>
                  </a:solidFill>
                  <a:latin typeface="Arial" panose="020B0604020202020204" pitchFamily="34" charset="0"/>
                  <a:cs typeface="Arial" panose="020B0604020202020204" pitchFamily="34" charset="0"/>
                </a:rPr>
                <a:t>48,3%*</a:t>
              </a:r>
              <a:endParaRPr sz="1400">
                <a:latin typeface="Arial" panose="020B0604020202020204" pitchFamily="34" charset="0"/>
                <a:cs typeface="Arial" panose="020B0604020202020204" pitchFamily="34" charset="0"/>
              </a:endParaRPr>
            </a:p>
          </p:txBody>
        </p:sp>
        <p:sp>
          <p:nvSpPr>
            <p:cNvPr id="55" name="object 76">
              <a:extLst>
                <a:ext uri="{FF2B5EF4-FFF2-40B4-BE49-F238E27FC236}">
                  <a16:creationId xmlns:a16="http://schemas.microsoft.com/office/drawing/2014/main" id="{7E554C3A-4C08-5C29-230A-2DBE8733F3E9}"/>
                </a:ext>
              </a:extLst>
            </p:cNvPr>
            <p:cNvSpPr txBox="1"/>
            <p:nvPr/>
          </p:nvSpPr>
          <p:spPr>
            <a:xfrm>
              <a:off x="-3643265" y="4375776"/>
              <a:ext cx="852918" cy="591153"/>
            </a:xfrm>
            <a:prstGeom prst="rect">
              <a:avLst/>
            </a:prstGeom>
          </p:spPr>
          <p:txBody>
            <a:bodyPr vert="horz" wrap="square" lIns="0" tIns="8856" rIns="0" bIns="0" rtlCol="0">
              <a:spAutoFit/>
            </a:bodyPr>
            <a:lstStyle/>
            <a:p>
              <a:pPr marL="7701" algn="ctr">
                <a:spcBef>
                  <a:spcPts val="69"/>
                </a:spcBef>
              </a:pPr>
              <a:r>
                <a:rPr sz="1400" b="1">
                  <a:solidFill>
                    <a:srgbClr val="22346A"/>
                  </a:solidFill>
                  <a:latin typeface="Arial" panose="020B0604020202020204" pitchFamily="34" charset="0"/>
                  <a:cs typeface="Arial" panose="020B0604020202020204" pitchFamily="34" charset="0"/>
                </a:rPr>
                <a:t>-</a:t>
              </a:r>
              <a:r>
                <a:rPr sz="1400" b="1" spc="-6">
                  <a:solidFill>
                    <a:srgbClr val="22346A"/>
                  </a:solidFill>
                  <a:latin typeface="Arial" panose="020B0604020202020204" pitchFamily="34" charset="0"/>
                  <a:cs typeface="Arial" panose="020B0604020202020204" pitchFamily="34" charset="0"/>
                </a:rPr>
                <a:t>53,1%*</a:t>
              </a:r>
              <a:endParaRPr sz="1400">
                <a:latin typeface="Arial" panose="020B0604020202020204" pitchFamily="34" charset="0"/>
                <a:cs typeface="Arial" panose="020B0604020202020204" pitchFamily="34" charset="0"/>
              </a:endParaRPr>
            </a:p>
            <a:p>
              <a:pPr marL="11113" algn="ctr">
                <a:spcBef>
                  <a:spcPts val="1856"/>
                </a:spcBef>
              </a:pPr>
              <a:r>
                <a:rPr sz="700" spc="-15">
                  <a:solidFill>
                    <a:srgbClr val="22346A"/>
                  </a:solidFill>
                  <a:latin typeface="Arial" panose="020B0604020202020204" pitchFamily="34" charset="0"/>
                  <a:cs typeface="Arial" panose="020B0604020202020204" pitchFamily="34" charset="0"/>
                </a:rPr>
                <a:t>72</a:t>
              </a:r>
              <a:endParaRPr sz="700">
                <a:latin typeface="Arial" panose="020B0604020202020204" pitchFamily="34" charset="0"/>
                <a:cs typeface="Arial" panose="020B0604020202020204" pitchFamily="34" charset="0"/>
              </a:endParaRPr>
            </a:p>
          </p:txBody>
        </p:sp>
        <p:sp>
          <p:nvSpPr>
            <p:cNvPr id="56" name="object 77">
              <a:extLst>
                <a:ext uri="{FF2B5EF4-FFF2-40B4-BE49-F238E27FC236}">
                  <a16:creationId xmlns:a16="http://schemas.microsoft.com/office/drawing/2014/main" id="{44A3F8D9-717E-1DB8-8F5D-8DB5AC0CD7C7}"/>
                </a:ext>
              </a:extLst>
            </p:cNvPr>
            <p:cNvSpPr txBox="1"/>
            <p:nvPr/>
          </p:nvSpPr>
          <p:spPr>
            <a:xfrm>
              <a:off x="-4495643" y="2253882"/>
              <a:ext cx="13746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S4</a:t>
              </a:r>
              <a:endParaRPr sz="700">
                <a:latin typeface="Arial" panose="020B0604020202020204" pitchFamily="34" charset="0"/>
                <a:cs typeface="Arial" panose="020B0604020202020204" pitchFamily="34" charset="0"/>
              </a:endParaRPr>
            </a:p>
          </p:txBody>
        </p:sp>
        <p:sp>
          <p:nvSpPr>
            <p:cNvPr id="57" name="object 78">
              <a:extLst>
                <a:ext uri="{FF2B5EF4-FFF2-40B4-BE49-F238E27FC236}">
                  <a16:creationId xmlns:a16="http://schemas.microsoft.com/office/drawing/2014/main" id="{2A54021E-DA14-207F-8532-0E9BBFD75A31}"/>
                </a:ext>
              </a:extLst>
            </p:cNvPr>
            <p:cNvSpPr txBox="1"/>
            <p:nvPr/>
          </p:nvSpPr>
          <p:spPr>
            <a:xfrm>
              <a:off x="-5128706" y="2253882"/>
              <a:ext cx="14478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S0</a:t>
              </a:r>
              <a:endParaRPr sz="700">
                <a:latin typeface="Arial" panose="020B0604020202020204" pitchFamily="34" charset="0"/>
                <a:cs typeface="Arial" panose="020B0604020202020204" pitchFamily="34" charset="0"/>
              </a:endParaRPr>
            </a:p>
          </p:txBody>
        </p:sp>
        <p:sp>
          <p:nvSpPr>
            <p:cNvPr id="58" name="object 79">
              <a:extLst>
                <a:ext uri="{FF2B5EF4-FFF2-40B4-BE49-F238E27FC236}">
                  <a16:creationId xmlns:a16="http://schemas.microsoft.com/office/drawing/2014/main" id="{5B962E97-AB47-46BB-CA19-6AB05A4EB41D}"/>
                </a:ext>
              </a:extLst>
            </p:cNvPr>
            <p:cNvSpPr txBox="1"/>
            <p:nvPr/>
          </p:nvSpPr>
          <p:spPr>
            <a:xfrm>
              <a:off x="-5284829" y="4882598"/>
              <a:ext cx="316523" cy="118220"/>
            </a:xfrm>
            <a:prstGeom prst="rect">
              <a:avLst/>
            </a:prstGeom>
          </p:spPr>
          <p:txBody>
            <a:bodyPr vert="horz" wrap="square" lIns="0" tIns="10397" rIns="0" bIns="0" rtlCol="0">
              <a:spAutoFit/>
            </a:bodyPr>
            <a:lstStyle/>
            <a:p>
              <a:pPr marL="7701">
                <a:spcBef>
                  <a:spcPts val="82"/>
                </a:spcBef>
                <a:tabLst>
                  <a:tab pos="189066" algn="l"/>
                </a:tabLst>
              </a:pPr>
              <a:r>
                <a:rPr sz="700" spc="-30">
                  <a:solidFill>
                    <a:srgbClr val="22346A"/>
                  </a:solidFill>
                  <a:latin typeface="Arial" panose="020B0604020202020204" pitchFamily="34" charset="0"/>
                  <a:cs typeface="Arial" panose="020B0604020202020204" pitchFamily="34" charset="0"/>
                </a:rPr>
                <a:t>n</a:t>
              </a:r>
              <a:r>
                <a:rPr sz="700">
                  <a:solidFill>
                    <a:srgbClr val="22346A"/>
                  </a:solidFill>
                  <a:latin typeface="Arial" panose="020B0604020202020204" pitchFamily="34" charset="0"/>
                  <a:cs typeface="Arial" panose="020B0604020202020204" pitchFamily="34" charset="0"/>
                </a:rPr>
                <a:t>	</a:t>
              </a:r>
              <a:r>
                <a:rPr sz="700" spc="-15">
                  <a:solidFill>
                    <a:srgbClr val="22346A"/>
                  </a:solidFill>
                  <a:latin typeface="Arial" panose="020B0604020202020204" pitchFamily="34" charset="0"/>
                  <a:cs typeface="Arial" panose="020B0604020202020204" pitchFamily="34" charset="0"/>
                </a:rPr>
                <a:t>93</a:t>
              </a:r>
              <a:endParaRPr sz="700">
                <a:latin typeface="Arial" panose="020B0604020202020204" pitchFamily="34" charset="0"/>
                <a:cs typeface="Arial" panose="020B0604020202020204" pitchFamily="34" charset="0"/>
              </a:endParaRPr>
            </a:p>
          </p:txBody>
        </p:sp>
        <p:sp>
          <p:nvSpPr>
            <p:cNvPr id="59" name="object 80">
              <a:extLst>
                <a:ext uri="{FF2B5EF4-FFF2-40B4-BE49-F238E27FC236}">
                  <a16:creationId xmlns:a16="http://schemas.microsoft.com/office/drawing/2014/main" id="{A37BE70F-01D8-9C60-55CC-7FC9FA76B467}"/>
                </a:ext>
              </a:extLst>
            </p:cNvPr>
            <p:cNvSpPr txBox="1"/>
            <p:nvPr/>
          </p:nvSpPr>
          <p:spPr>
            <a:xfrm>
              <a:off x="-4482614" y="4882598"/>
              <a:ext cx="13823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82</a:t>
              </a:r>
              <a:endParaRPr sz="700">
                <a:latin typeface="Arial" panose="020B0604020202020204" pitchFamily="34" charset="0"/>
                <a:cs typeface="Arial" panose="020B0604020202020204" pitchFamily="34" charset="0"/>
              </a:endParaRPr>
            </a:p>
          </p:txBody>
        </p:sp>
        <p:sp>
          <p:nvSpPr>
            <p:cNvPr id="60" name="object 81">
              <a:extLst>
                <a:ext uri="{FF2B5EF4-FFF2-40B4-BE49-F238E27FC236}">
                  <a16:creationId xmlns:a16="http://schemas.microsoft.com/office/drawing/2014/main" id="{74B0994E-7F20-5B0A-A328-E3722244AFD9}"/>
                </a:ext>
              </a:extLst>
            </p:cNvPr>
            <p:cNvSpPr txBox="1"/>
            <p:nvPr/>
          </p:nvSpPr>
          <p:spPr>
            <a:xfrm>
              <a:off x="-3268262" y="2247482"/>
              <a:ext cx="17135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p:txBody>
        </p:sp>
      </p:grpSp>
      <p:grpSp>
        <p:nvGrpSpPr>
          <p:cNvPr id="208" name="Grupo 207">
            <a:extLst>
              <a:ext uri="{FF2B5EF4-FFF2-40B4-BE49-F238E27FC236}">
                <a16:creationId xmlns:a16="http://schemas.microsoft.com/office/drawing/2014/main" id="{D86912C0-7281-A488-31FD-6CCF047BA41E}"/>
              </a:ext>
            </a:extLst>
          </p:cNvPr>
          <p:cNvGrpSpPr/>
          <p:nvPr/>
        </p:nvGrpSpPr>
        <p:grpSpPr>
          <a:xfrm>
            <a:off x="8938232" y="2187210"/>
            <a:ext cx="1938937" cy="1707337"/>
            <a:chOff x="1602869" y="1541033"/>
            <a:chExt cx="1660992" cy="1462591"/>
          </a:xfrm>
        </p:grpSpPr>
        <p:graphicFrame>
          <p:nvGraphicFramePr>
            <p:cNvPr id="209" name="Gráfico 208">
              <a:extLst>
                <a:ext uri="{FF2B5EF4-FFF2-40B4-BE49-F238E27FC236}">
                  <a16:creationId xmlns:a16="http://schemas.microsoft.com/office/drawing/2014/main" id="{1B73853D-1F07-1E8E-E98E-CBEC5D134FE0}"/>
                </a:ext>
              </a:extLst>
            </p:cNvPr>
            <p:cNvGraphicFramePr/>
            <p:nvPr>
              <p:extLst>
                <p:ext uri="{D42A27DB-BD31-4B8C-83A1-F6EECF244321}">
                  <p14:modId xmlns:p14="http://schemas.microsoft.com/office/powerpoint/2010/main" val="2457096535"/>
                </p:ext>
              </p:extLst>
            </p:nvPr>
          </p:nvGraphicFramePr>
          <p:xfrm>
            <a:off x="1602869" y="1541033"/>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210" name="Elipse 209">
              <a:extLst>
                <a:ext uri="{FF2B5EF4-FFF2-40B4-BE49-F238E27FC236}">
                  <a16:creationId xmlns:a16="http://schemas.microsoft.com/office/drawing/2014/main" id="{623CE127-9202-15B5-D8D3-DFE6711502D2}"/>
                </a:ext>
              </a:extLst>
            </p:cNvPr>
            <p:cNvSpPr/>
            <p:nvPr/>
          </p:nvSpPr>
          <p:spPr>
            <a:xfrm>
              <a:off x="1971818" y="1811500"/>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1" name="object 26">
              <a:extLst>
                <a:ext uri="{FF2B5EF4-FFF2-40B4-BE49-F238E27FC236}">
                  <a16:creationId xmlns:a16="http://schemas.microsoft.com/office/drawing/2014/main" id="{934A3F10-745F-5C63-F8BF-838380BD3E2E}"/>
                </a:ext>
              </a:extLst>
            </p:cNvPr>
            <p:cNvSpPr txBox="1"/>
            <p:nvPr/>
          </p:nvSpPr>
          <p:spPr>
            <a:xfrm>
              <a:off x="2042114" y="2083326"/>
              <a:ext cx="782503" cy="377780"/>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800" b="1" i="0" u="none" strike="noStrike" kern="1200" cap="none" spc="-55" normalizeH="0" baseline="0" noProof="0" dirty="0">
                  <a:ln>
                    <a:noFill/>
                  </a:ln>
                  <a:solidFill>
                    <a:srgbClr val="FFFFFF"/>
                  </a:solidFill>
                  <a:effectLst/>
                  <a:uLnTx/>
                  <a:uFillTx/>
                  <a:latin typeface="Arial"/>
                  <a:ea typeface="+mn-ea"/>
                  <a:cs typeface="Arial"/>
                </a:rPr>
                <a:t>71,6</a:t>
              </a:r>
              <a:r>
                <a:rPr kumimoji="0" sz="2800" b="1" i="0" u="none" strike="noStrike" kern="1200" cap="none" spc="-82" normalizeH="0" baseline="30000" noProof="0" dirty="0">
                  <a:ln>
                    <a:noFill/>
                  </a:ln>
                  <a:solidFill>
                    <a:srgbClr val="FFFFFF"/>
                  </a:solidFill>
                  <a:effectLst/>
                  <a:uLnTx/>
                  <a:uFillTx/>
                  <a:latin typeface="Arial"/>
                  <a:ea typeface="+mn-ea"/>
                  <a:cs typeface="Arial"/>
                </a:rPr>
                <a:t>%</a:t>
              </a:r>
              <a:endParaRPr kumimoji="0" sz="2800" b="0" i="0" u="none" strike="noStrike" kern="1200" cap="none" spc="0" normalizeH="0" baseline="30000" noProof="0" dirty="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4149094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áfico 39">
            <a:extLst>
              <a:ext uri="{FF2B5EF4-FFF2-40B4-BE49-F238E27FC236}">
                <a16:creationId xmlns:a16="http://schemas.microsoft.com/office/drawing/2014/main" id="{80EBC4C5-D50B-D40E-D213-AB0C877C7E02}"/>
              </a:ext>
            </a:extLst>
          </p:cNvPr>
          <p:cNvGraphicFramePr/>
          <p:nvPr>
            <p:extLst>
              <p:ext uri="{D42A27DB-BD31-4B8C-83A1-F6EECF244321}">
                <p14:modId xmlns:p14="http://schemas.microsoft.com/office/powerpoint/2010/main" val="984930104"/>
              </p:ext>
            </p:extLst>
          </p:nvPr>
        </p:nvGraphicFramePr>
        <p:xfrm>
          <a:off x="3963213" y="2344280"/>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46" name="Rectángulo redondeado 45">
            <a:extLst>
              <a:ext uri="{FF2B5EF4-FFF2-40B4-BE49-F238E27FC236}">
                <a16:creationId xmlns:a16="http://schemas.microsoft.com/office/drawing/2014/main" id="{D89E61E6-5BBB-3BED-7745-B38DC7000B44}"/>
              </a:ext>
            </a:extLst>
          </p:cNvPr>
          <p:cNvSpPr/>
          <p:nvPr/>
        </p:nvSpPr>
        <p:spPr>
          <a:xfrm>
            <a:off x="3994535" y="1635240"/>
            <a:ext cx="2617784" cy="3513165"/>
          </a:xfrm>
          <a:prstGeom prst="roundRect">
            <a:avLst>
              <a:gd name="adj" fmla="val 5318"/>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Elipse 43">
            <a:extLst>
              <a:ext uri="{FF2B5EF4-FFF2-40B4-BE49-F238E27FC236}">
                <a16:creationId xmlns:a16="http://schemas.microsoft.com/office/drawing/2014/main" id="{53EFA4DA-8B62-390E-0949-CD14AC8CB8EC}"/>
              </a:ext>
            </a:extLst>
          </p:cNvPr>
          <p:cNvSpPr/>
          <p:nvPr/>
        </p:nvSpPr>
        <p:spPr>
          <a:xfrm>
            <a:off x="4682235" y="2619807"/>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257081"/>
            <a:ext cx="10709275" cy="549463"/>
          </a:xfrm>
        </p:spPr>
        <p:txBody>
          <a:bodyPr vert="horz" wrap="square" lIns="0" tIns="7701" rIns="0" bIns="0" rtlCol="0" anchor="ctr">
            <a:spAutoFit/>
          </a:bodyPr>
          <a:lstStyle/>
          <a:p>
            <a:r>
              <a:rPr lang="es-ES"/>
              <a:t>Los pacientes con DA de moderada a grave presentan una importante carga de enfermedad, lo cual evidencia las necesidades no cubiertas del tratamiento</a:t>
            </a:r>
            <a:r>
              <a:rPr lang="es-ES" baseline="30000"/>
              <a:t>1</a:t>
            </a:r>
          </a:p>
        </p:txBody>
      </p:sp>
      <p:sp>
        <p:nvSpPr>
          <p:cNvPr id="3" name="object 3"/>
          <p:cNvSpPr txBox="1"/>
          <p:nvPr/>
        </p:nvSpPr>
        <p:spPr>
          <a:xfrm>
            <a:off x="1333719" y="1875412"/>
            <a:ext cx="2140614"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6" normalizeH="0" baseline="0" noProof="0">
                <a:ln>
                  <a:noFill/>
                </a:ln>
                <a:solidFill>
                  <a:srgbClr val="7A45B8"/>
                </a:solidFill>
                <a:effectLst/>
                <a:uLnTx/>
                <a:uFillTx/>
                <a:latin typeface="Arial"/>
                <a:ea typeface="+mn-ea"/>
                <a:cs typeface="Arial"/>
              </a:rPr>
              <a:t>IMPACTO</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EN</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LA </a:t>
            </a:r>
            <a:r>
              <a:rPr kumimoji="0" sz="1600" b="1" i="0" u="none" strike="noStrike" kern="1200" cap="none" spc="0" normalizeH="0" baseline="0" noProof="0">
                <a:ln>
                  <a:noFill/>
                </a:ln>
                <a:solidFill>
                  <a:srgbClr val="7A45B8"/>
                </a:solidFill>
                <a:effectLst/>
                <a:uLnTx/>
                <a:uFillTx/>
                <a:latin typeface="Arial"/>
                <a:ea typeface="+mn-ea"/>
                <a:cs typeface="Arial"/>
              </a:rPr>
              <a:t>CALIDAD</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12" normalizeH="0" baseline="0" noProof="0">
                <a:ln>
                  <a:noFill/>
                </a:ln>
                <a:solidFill>
                  <a:srgbClr val="7A45B8"/>
                </a:solidFill>
                <a:effectLst/>
                <a:uLnTx/>
                <a:uFillTx/>
                <a:latin typeface="Arial"/>
                <a:ea typeface="+mn-ea"/>
                <a:cs typeface="Arial"/>
              </a:rPr>
              <a:t>VIDA</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 name="object 4"/>
          <p:cNvSpPr txBox="1"/>
          <p:nvPr/>
        </p:nvSpPr>
        <p:spPr>
          <a:xfrm>
            <a:off x="4277732" y="1871762"/>
            <a:ext cx="2051391"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SIGNOS</a:t>
            </a:r>
            <a:r>
              <a:rPr kumimoji="0" sz="1600" b="1" i="0" u="none" strike="noStrike" kern="1200" cap="none" spc="-24" normalizeH="0" baseline="0" noProof="0">
                <a:ln>
                  <a:noFill/>
                </a:ln>
                <a:solidFill>
                  <a:srgbClr val="7A45B8"/>
                </a:solidFill>
                <a:effectLst/>
                <a:uLnTx/>
                <a:uFillTx/>
                <a:latin typeface="Arial"/>
                <a:ea typeface="+mn-ea"/>
                <a:cs typeface="Arial"/>
              </a:rPr>
              <a:t> </a:t>
            </a: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6" normalizeH="0" baseline="0" noProof="0">
                <a:ln>
                  <a:noFill/>
                </a:ln>
                <a:solidFill>
                  <a:srgbClr val="7A45B8"/>
                </a:solidFill>
                <a:effectLst/>
                <a:uLnTx/>
                <a:uFillTx/>
                <a:latin typeface="Arial"/>
                <a:ea typeface="+mn-ea"/>
                <a:cs typeface="Arial"/>
              </a:rPr>
              <a:t>SÍNTOMAS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7509065" y="1875170"/>
            <a:ext cx="2858024" cy="499830"/>
          </a:xfrm>
          <a:prstGeom prst="rect">
            <a:avLst/>
          </a:prstGeom>
        </p:spPr>
        <p:txBody>
          <a:bodyPr vert="horz" wrap="square" lIns="0" tIns="7316" rIns="0" bIns="0" rtlCol="0">
            <a:spAutoFit/>
          </a:bodyPr>
          <a:lstStyle/>
          <a:p>
            <a:pPr marL="4763"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dirty="0">
                <a:ln>
                  <a:noFill/>
                </a:ln>
                <a:solidFill>
                  <a:srgbClr val="7A45B8"/>
                </a:solidFill>
                <a:effectLst/>
                <a:uLnTx/>
                <a:uFillTx/>
                <a:latin typeface="Arial"/>
                <a:ea typeface="+mn-ea"/>
                <a:cs typeface="Arial"/>
              </a:rPr>
              <a:t>EXPERIENCIA</a:t>
            </a:r>
            <a:r>
              <a:rPr kumimoji="0" sz="1600" b="1" i="0" u="none" strike="noStrike" kern="1200" cap="none" spc="-69"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CON</a:t>
            </a:r>
            <a:r>
              <a:rPr kumimoji="0" sz="1600" b="1" i="0" u="none" strike="noStrike" kern="1200" cap="none" spc="-18" normalizeH="0" baseline="0" noProof="0" dirty="0">
                <a:ln>
                  <a:noFill/>
                </a:ln>
                <a:solidFill>
                  <a:srgbClr val="7A45B8"/>
                </a:solidFill>
                <a:effectLst/>
                <a:uLnTx/>
                <a:uFillTx/>
                <a:latin typeface="Arial"/>
                <a:ea typeface="+mn-ea"/>
                <a:cs typeface="Arial"/>
              </a:rPr>
              <a:t> </a:t>
            </a:r>
            <a:r>
              <a:rPr kumimoji="0" sz="1600" b="1" i="0" u="none" strike="noStrike" kern="1200" cap="none" spc="-15" normalizeH="0" baseline="0" noProof="0" dirty="0">
                <a:ln>
                  <a:noFill/>
                </a:ln>
                <a:solidFill>
                  <a:srgbClr val="7A45B8"/>
                </a:solidFill>
                <a:effectLst/>
                <a:uLnTx/>
                <a:uFillTx/>
                <a:latin typeface="Arial"/>
                <a:ea typeface="+mn-ea"/>
                <a:cs typeface="Arial"/>
              </a:rPr>
              <a:t>LOS </a:t>
            </a:r>
            <a:r>
              <a:rPr kumimoji="0" sz="1600" b="1" i="0" u="none" strike="noStrike" kern="1200" cap="none" spc="-6" normalizeH="0" baseline="0" noProof="0" dirty="0">
                <a:ln>
                  <a:noFill/>
                </a:ln>
                <a:solidFill>
                  <a:srgbClr val="7A45B8"/>
                </a:solidFill>
                <a:effectLst/>
                <a:uLnTx/>
                <a:uFillTx/>
                <a:latin typeface="Arial"/>
                <a:ea typeface="+mn-ea"/>
                <a:cs typeface="Arial"/>
              </a:rPr>
              <a:t>TRATAMIENTOS</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object 9"/>
          <p:cNvSpPr/>
          <p:nvPr/>
        </p:nvSpPr>
        <p:spPr>
          <a:xfrm>
            <a:off x="7998581" y="2655050"/>
            <a:ext cx="2645184" cy="2042767"/>
          </a:xfrm>
          <a:custGeom>
            <a:avLst/>
            <a:gdLst/>
            <a:ahLst/>
            <a:cxnLst/>
            <a:rect l="l" t="t" r="r" b="b"/>
            <a:pathLst>
              <a:path w="4029709" h="3368675">
                <a:moveTo>
                  <a:pt x="4029633" y="2167382"/>
                </a:moveTo>
                <a:lnTo>
                  <a:pt x="4022877" y="2125497"/>
                </a:lnTo>
                <a:lnTo>
                  <a:pt x="4004068" y="2089111"/>
                </a:lnTo>
                <a:lnTo>
                  <a:pt x="3975379" y="2060422"/>
                </a:lnTo>
                <a:lnTo>
                  <a:pt x="3939006" y="2041613"/>
                </a:lnTo>
                <a:lnTo>
                  <a:pt x="3897109" y="2034857"/>
                </a:lnTo>
                <a:lnTo>
                  <a:pt x="132524" y="2034857"/>
                </a:lnTo>
                <a:lnTo>
                  <a:pt x="90639" y="2041613"/>
                </a:lnTo>
                <a:lnTo>
                  <a:pt x="54254" y="2060422"/>
                </a:lnTo>
                <a:lnTo>
                  <a:pt x="25577" y="2089111"/>
                </a:lnTo>
                <a:lnTo>
                  <a:pt x="6756" y="2125497"/>
                </a:lnTo>
                <a:lnTo>
                  <a:pt x="0" y="2167382"/>
                </a:lnTo>
                <a:lnTo>
                  <a:pt x="0" y="3235680"/>
                </a:lnTo>
                <a:lnTo>
                  <a:pt x="6756" y="3277565"/>
                </a:lnTo>
                <a:lnTo>
                  <a:pt x="25577" y="3313938"/>
                </a:lnTo>
                <a:lnTo>
                  <a:pt x="54254" y="3342627"/>
                </a:lnTo>
                <a:lnTo>
                  <a:pt x="90639" y="3361436"/>
                </a:lnTo>
                <a:lnTo>
                  <a:pt x="132524" y="3368192"/>
                </a:lnTo>
                <a:lnTo>
                  <a:pt x="3897109" y="3368192"/>
                </a:lnTo>
                <a:lnTo>
                  <a:pt x="3939006" y="3361436"/>
                </a:lnTo>
                <a:lnTo>
                  <a:pt x="3975379" y="3342627"/>
                </a:lnTo>
                <a:lnTo>
                  <a:pt x="4004068" y="3313938"/>
                </a:lnTo>
                <a:lnTo>
                  <a:pt x="4022877" y="3277565"/>
                </a:lnTo>
                <a:lnTo>
                  <a:pt x="4029633" y="3235680"/>
                </a:lnTo>
                <a:lnTo>
                  <a:pt x="4029633" y="2167382"/>
                </a:lnTo>
                <a:close/>
              </a:path>
              <a:path w="4029709" h="3368675">
                <a:moveTo>
                  <a:pt x="4029633" y="132524"/>
                </a:moveTo>
                <a:lnTo>
                  <a:pt x="4022877" y="90639"/>
                </a:lnTo>
                <a:lnTo>
                  <a:pt x="4004068" y="54267"/>
                </a:lnTo>
                <a:lnTo>
                  <a:pt x="3975379" y="25577"/>
                </a:lnTo>
                <a:lnTo>
                  <a:pt x="3939006" y="6756"/>
                </a:lnTo>
                <a:lnTo>
                  <a:pt x="3897109" y="0"/>
                </a:lnTo>
                <a:lnTo>
                  <a:pt x="132524" y="0"/>
                </a:lnTo>
                <a:lnTo>
                  <a:pt x="90639" y="6756"/>
                </a:lnTo>
                <a:lnTo>
                  <a:pt x="54254" y="25577"/>
                </a:lnTo>
                <a:lnTo>
                  <a:pt x="25577" y="54267"/>
                </a:lnTo>
                <a:lnTo>
                  <a:pt x="6756" y="90639"/>
                </a:lnTo>
                <a:lnTo>
                  <a:pt x="0" y="132524"/>
                </a:lnTo>
                <a:lnTo>
                  <a:pt x="0" y="1200823"/>
                </a:lnTo>
                <a:lnTo>
                  <a:pt x="6756" y="1242707"/>
                </a:lnTo>
                <a:lnTo>
                  <a:pt x="25577" y="1279093"/>
                </a:lnTo>
                <a:lnTo>
                  <a:pt x="54254" y="1307782"/>
                </a:lnTo>
                <a:lnTo>
                  <a:pt x="90639" y="1326591"/>
                </a:lnTo>
                <a:lnTo>
                  <a:pt x="132524" y="1333347"/>
                </a:lnTo>
                <a:lnTo>
                  <a:pt x="3897109" y="1333347"/>
                </a:lnTo>
                <a:lnTo>
                  <a:pt x="3939006" y="1326591"/>
                </a:lnTo>
                <a:lnTo>
                  <a:pt x="3975379" y="1307782"/>
                </a:lnTo>
                <a:lnTo>
                  <a:pt x="4004068" y="1279093"/>
                </a:lnTo>
                <a:lnTo>
                  <a:pt x="4022877" y="1242707"/>
                </a:lnTo>
                <a:lnTo>
                  <a:pt x="4029633" y="1200823"/>
                </a:lnTo>
                <a:lnTo>
                  <a:pt x="4029633" y="132524"/>
                </a:lnTo>
                <a:close/>
              </a:path>
            </a:pathLst>
          </a:custGeom>
          <a:solidFill>
            <a:srgbClr val="CAF5A8">
              <a:alpha val="2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txBox="1"/>
          <p:nvPr/>
        </p:nvSpPr>
        <p:spPr>
          <a:xfrm>
            <a:off x="1219200" y="4137718"/>
            <a:ext cx="2369652" cy="748484"/>
          </a:xfrm>
          <a:prstGeom prst="rect">
            <a:avLst/>
          </a:prstGeom>
        </p:spPr>
        <p:txBody>
          <a:bodyPr vert="horz" wrap="square" lIns="0" tIns="6931" rIns="0" bIns="0" rtlCol="0">
            <a:spAutoFit/>
          </a:bodyPr>
          <a:lstStyle/>
          <a:p>
            <a:pPr marL="134387" marR="129767" lvl="0" indent="-385" algn="ctr" defTabSz="914400" rtl="0" eaLnBrk="1" fontAlgn="auto" latinLnBrk="0" hangingPunct="1">
              <a:lnSpc>
                <a:spcPct val="101800"/>
              </a:lnSpc>
              <a:spcBef>
                <a:spcPts val="55"/>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DA</a:t>
            </a:r>
            <a:r>
              <a:rPr kumimoji="0" sz="1200" b="1" i="0" u="none" strike="noStrike" kern="1200" cap="none" spc="-15"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moderada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30" normalizeH="0" baseline="0" noProof="0">
                <a:ln>
                  <a:noFill/>
                </a:ln>
                <a:solidFill>
                  <a:srgbClr val="22346A"/>
                </a:solidFill>
                <a:effectLst/>
                <a:uLnTx/>
                <a:uFillTx/>
                <a:latin typeface="Arial"/>
                <a:ea typeface="+mn-ea"/>
                <a:cs typeface="Arial"/>
              </a:rPr>
              <a:t>a </a:t>
            </a:r>
            <a:r>
              <a:rPr kumimoji="0" sz="1200" b="1" i="0" u="none" strike="noStrike" kern="1200" cap="none" spc="0" normalizeH="0" baseline="0" noProof="0">
                <a:ln>
                  <a:noFill/>
                </a:ln>
                <a:solidFill>
                  <a:srgbClr val="22346A"/>
                </a:solidFill>
                <a:effectLst/>
                <a:uLnTx/>
                <a:uFillTx/>
                <a:latin typeface="Arial"/>
                <a:ea typeface="+mn-ea"/>
                <a:cs typeface="Arial"/>
              </a:rPr>
              <a:t>grave</a:t>
            </a:r>
            <a:r>
              <a:rPr kumimoji="0" sz="1200" b="1" i="0" u="none" strike="noStrike" kern="1200" cap="none" spc="21"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tiene</a:t>
            </a:r>
            <a:r>
              <a:rPr kumimoji="0" sz="1200" b="0" i="0" u="none" strike="noStrike" kern="1200" cap="none" spc="24"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un</a:t>
            </a:r>
            <a:r>
              <a:rPr kumimoji="0" sz="1200" b="0" i="0" u="none" strike="noStrike" kern="1200" cap="none" spc="27"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impacto</a:t>
            </a:r>
            <a:r>
              <a:rPr kumimoji="0" lang="es-ES"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significativo</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en</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calidad</a:t>
            </a:r>
            <a:r>
              <a:rPr kumimoji="0"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de</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vida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asociada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15" normalizeH="0" baseline="0" noProof="0">
                <a:ln>
                  <a:noFill/>
                </a:ln>
                <a:solidFill>
                  <a:srgbClr val="22346A"/>
                </a:solidFill>
                <a:effectLst/>
                <a:uLnTx/>
                <a:uFillTx/>
                <a:latin typeface="Arial"/>
                <a:ea typeface="+mn-ea"/>
                <a:cs typeface="Arial"/>
              </a:rPr>
              <a:t>la </a:t>
            </a:r>
            <a:r>
              <a:rPr kumimoji="0" sz="1200" b="0" i="0" u="none" strike="noStrike" kern="1200" cap="none" spc="-6" normalizeH="0" baseline="0" noProof="0" err="1">
                <a:ln>
                  <a:noFill/>
                </a:ln>
                <a:solidFill>
                  <a:srgbClr val="22346A"/>
                </a:solidFill>
                <a:effectLst/>
                <a:uLnTx/>
                <a:uFillTx/>
                <a:latin typeface="Arial"/>
                <a:ea typeface="+mn-ea"/>
                <a:cs typeface="Arial"/>
              </a:rPr>
              <a:t>salud</a:t>
            </a:r>
            <a:r>
              <a:rPr kumimoji="0" sz="1200" b="0" i="0" u="none" strike="noStrike" kern="1200" cap="none" spc="-6" normalizeH="0" baseline="0" noProof="0">
                <a:ln>
                  <a:noFill/>
                </a:ln>
                <a:solidFill>
                  <a:srgbClr val="22346A"/>
                </a:solidFill>
                <a:effectLst/>
                <a:uLnTx/>
                <a:uFillTx/>
                <a:latin typeface="Arial"/>
                <a:ea typeface="+mn-ea"/>
                <a:cs typeface="Arial"/>
              </a:rPr>
              <a:t>*</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254285" y="4231910"/>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sz="1200" b="1" i="0" u="none" strike="noStrike" kern="1200" cap="none" spc="0" normalizeH="0" baseline="0" noProof="0">
                <a:ln>
                  <a:noFill/>
                </a:ln>
                <a:solidFill>
                  <a:srgbClr val="22346A"/>
                </a:solidFill>
                <a:effectLst/>
                <a:uLnTx/>
                <a:uFillTx/>
                <a:latin typeface="Arial"/>
                <a:ea typeface="+mn-ea"/>
                <a:cs typeface="Arial"/>
              </a:rPr>
              <a:t>58-71%</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pacientes </a:t>
            </a:r>
            <a:r>
              <a:rPr kumimoji="0" sz="1200" b="0" i="0" u="none" strike="noStrike" kern="1200" cap="none" spc="0" normalizeH="0" baseline="0" noProof="0">
                <a:ln>
                  <a:noFill/>
                </a:ln>
                <a:solidFill>
                  <a:srgbClr val="22346A"/>
                </a:solidFill>
                <a:effectLst/>
                <a:uLnTx/>
                <a:uFillTx/>
                <a:latin typeface="Arial"/>
                <a:ea typeface="+mn-ea"/>
                <a:cs typeface="Arial"/>
              </a:rPr>
              <a:t>adultos</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presentaron </a:t>
            </a:r>
            <a:r>
              <a:rPr kumimoji="0" sz="1200" b="1" i="0" u="none" strike="noStrike" kern="1200" cap="none" spc="0" normalizeH="0" baseline="0" noProof="0">
                <a:ln>
                  <a:noFill/>
                </a:ln>
                <a:solidFill>
                  <a:srgbClr val="22346A"/>
                </a:solidFill>
                <a:effectLst/>
                <a:uLnTx/>
                <a:uFillTx/>
                <a:latin typeface="Arial"/>
                <a:ea typeface="+mn-ea"/>
                <a:cs typeface="Arial"/>
              </a:rPr>
              <a:t>brotes</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los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últimos </a:t>
            </a:r>
            <a:r>
              <a:rPr kumimoji="0" sz="1200" b="0" i="0" u="none" strike="noStrike" kern="1200" cap="none" spc="0" normalizeH="0" baseline="0" noProof="0">
                <a:ln>
                  <a:noFill/>
                </a:ln>
                <a:solidFill>
                  <a:srgbClr val="22346A"/>
                </a:solidFill>
                <a:effectLst/>
                <a:uLnTx/>
                <a:uFillTx/>
                <a:latin typeface="Arial"/>
                <a:ea typeface="+mn-ea"/>
                <a:cs typeface="Arial"/>
              </a:rPr>
              <a:t>12</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meses</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8338496" y="3993252"/>
            <a:ext cx="2188827" cy="626052"/>
          </a:xfrm>
          <a:prstGeom prst="rect">
            <a:avLst/>
          </a:prstGeom>
        </p:spPr>
        <p:txBody>
          <a:bodyPr vert="horz" wrap="square" lIns="0" tIns="10397" rIns="0" bIns="0" rtlCol="0">
            <a:spAutoFit/>
          </a:bodyPr>
          <a:lstStyle/>
          <a:p>
            <a:pPr marL="4763"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55,9%</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4763" marR="83559" lvl="0" indent="0" algn="l" defTabSz="914400" rtl="0" eaLnBrk="1" fontAlgn="auto" latinLnBrk="0" hangingPunct="1">
              <a:lnSpc>
                <a:spcPts val="1140"/>
              </a:lnSpc>
              <a:spcBef>
                <a:spcPts val="3"/>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considera </a:t>
            </a:r>
            <a:r>
              <a:rPr kumimoji="0" sz="940" b="1" i="0" u="none" strike="noStrike" kern="1200" cap="none" spc="0" normalizeH="0" baseline="0" noProof="0">
                <a:ln>
                  <a:noFill/>
                </a:ln>
                <a:solidFill>
                  <a:srgbClr val="22346A"/>
                </a:solidFill>
                <a:effectLst/>
                <a:uLnTx/>
                <a:uFillTx/>
                <a:latin typeface="Arial"/>
                <a:ea typeface="+mn-ea"/>
                <a:cs typeface="Arial"/>
              </a:rPr>
              <a:t>importante o </a:t>
            </a:r>
            <a:r>
              <a:rPr kumimoji="0" sz="940" b="1" i="0" u="none" strike="noStrike" kern="1200" cap="none" spc="-15" normalizeH="0" baseline="0" noProof="0">
                <a:ln>
                  <a:noFill/>
                </a:ln>
                <a:solidFill>
                  <a:srgbClr val="22346A"/>
                </a:solidFill>
                <a:effectLst/>
                <a:uLnTx/>
                <a:uFillTx/>
                <a:latin typeface="Arial"/>
                <a:ea typeface="+mn-ea"/>
                <a:cs typeface="Arial"/>
              </a:rPr>
              <a:t>muy </a:t>
            </a:r>
            <a:r>
              <a:rPr kumimoji="0" sz="940" b="1" i="0" u="none" strike="noStrike" kern="1200" cap="none" spc="0" normalizeH="0" baseline="0" noProof="0">
                <a:ln>
                  <a:noFill/>
                </a:ln>
                <a:solidFill>
                  <a:srgbClr val="22346A"/>
                </a:solidFill>
                <a:effectLst/>
                <a:uLnTx/>
                <a:uFillTx/>
                <a:latin typeface="Arial"/>
                <a:ea typeface="+mn-ea"/>
                <a:cs typeface="Arial"/>
              </a:rPr>
              <a:t>importante</a:t>
            </a:r>
            <a:r>
              <a:rPr kumimoji="0" sz="940" b="1"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que</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 </a:t>
            </a:r>
            <a:r>
              <a:rPr kumimoji="0" sz="940" b="0" i="0" u="none" strike="noStrike" kern="1200" cap="none" spc="0" normalizeH="0" baseline="0" noProof="0">
                <a:ln>
                  <a:noFill/>
                </a:ln>
                <a:solidFill>
                  <a:srgbClr val="22346A"/>
                </a:solidFill>
                <a:effectLst/>
                <a:uLnTx/>
                <a:uFillTx/>
                <a:latin typeface="Arial"/>
                <a:ea typeface="+mn-ea"/>
                <a:cs typeface="Arial"/>
              </a:rPr>
              <a:t>tenga</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menos </a:t>
            </a:r>
            <a:r>
              <a:rPr kumimoji="0" sz="940" b="1" i="0" u="none" strike="noStrike" kern="1200" cap="none" spc="-6" normalizeH="0" baseline="0" noProof="0">
                <a:ln>
                  <a:noFill/>
                </a:ln>
                <a:solidFill>
                  <a:srgbClr val="22346A"/>
                </a:solidFill>
                <a:effectLst/>
                <a:uLnTx/>
                <a:uFillTx/>
                <a:latin typeface="Arial"/>
                <a:ea typeface="+mn-ea"/>
                <a:cs typeface="Arial"/>
              </a:rPr>
              <a:t>efectos secundarios</a:t>
            </a:r>
            <a:r>
              <a:rPr kumimoji="0" sz="819" b="0" i="0" u="none" strike="noStrike" kern="1200" cap="none" spc="-9" normalizeH="0" baseline="30864" noProof="0">
                <a:ln>
                  <a:noFill/>
                </a:ln>
                <a:solidFill>
                  <a:srgbClr val="22346A"/>
                </a:solidFill>
                <a:effectLst/>
                <a:uLnTx/>
                <a:uFillTx/>
                <a:latin typeface="Arial"/>
                <a:ea typeface="+mn-ea"/>
                <a:cs typeface="Arial"/>
              </a:rPr>
              <a:t>3</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14" name="object 14"/>
          <p:cNvSpPr txBox="1"/>
          <p:nvPr/>
        </p:nvSpPr>
        <p:spPr>
          <a:xfrm>
            <a:off x="8400111" y="2782089"/>
            <a:ext cx="1834678" cy="488578"/>
          </a:xfrm>
          <a:prstGeom prst="rect">
            <a:avLst/>
          </a:prstGeom>
        </p:spPr>
        <p:txBody>
          <a:bodyPr vert="horz" wrap="square" lIns="0" tIns="10397" rIns="0" bIns="0" rtlCol="0">
            <a:spAutoFit/>
          </a:bodyPr>
          <a:lstStyle/>
          <a:p>
            <a:pPr marL="0"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75%</a:t>
            </a:r>
            <a:r>
              <a:rPr kumimoji="0" sz="1243" b="1" i="0" u="none" strike="noStrike" kern="1200" cap="none" spc="36"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1104"/>
              </a:lnSpc>
              <a:spcBef>
                <a:spcPts val="0"/>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no</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cumplió</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sus</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6" normalizeH="0" baseline="0" noProof="0">
                <a:ln>
                  <a:noFill/>
                </a:ln>
                <a:solidFill>
                  <a:srgbClr val="22346A"/>
                </a:solidFill>
                <a:effectLst/>
                <a:uLnTx/>
                <a:uFillTx/>
                <a:latin typeface="Arial"/>
                <a:ea typeface="+mn-ea"/>
                <a:cs typeface="Arial"/>
              </a:rPr>
              <a:t>expectativas</a:t>
            </a:r>
            <a:endParaRPr kumimoji="0" sz="94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2"/>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a:t>
            </a:r>
            <a:r>
              <a:rPr kumimoji="0" sz="819" b="0" i="0" u="none" strike="noStrike" kern="1200" cap="none" spc="-9" normalizeH="0" baseline="30864" noProof="0">
                <a:ln>
                  <a:noFill/>
                </a:ln>
                <a:solidFill>
                  <a:srgbClr val="22346A"/>
                </a:solidFill>
                <a:effectLst/>
                <a:uLnTx/>
                <a:uFillTx/>
                <a:latin typeface="Arial"/>
                <a:ea typeface="+mn-ea"/>
                <a:cs typeface="Arial"/>
              </a:rPr>
              <a:t>2</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26" name="object 26"/>
          <p:cNvSpPr txBox="1"/>
          <p:nvPr/>
        </p:nvSpPr>
        <p:spPr>
          <a:xfrm>
            <a:off x="4823672" y="3051278"/>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69" normalizeH="0" baseline="0" noProof="0">
                <a:ln>
                  <a:noFill/>
                </a:ln>
                <a:solidFill>
                  <a:srgbClr val="FFFFFF"/>
                </a:solidFill>
                <a:effectLst/>
                <a:uLnTx/>
                <a:uFillTx/>
                <a:latin typeface="Arial"/>
                <a:ea typeface="+mn-ea"/>
                <a:cs typeface="Arial"/>
              </a:rPr>
              <a:t>58-</a:t>
            </a:r>
            <a:r>
              <a:rPr kumimoji="0" sz="2400" b="1" i="0" u="none" strike="noStrike" kern="1200" cap="none" spc="-55" normalizeH="0" baseline="0" noProof="0">
                <a:ln>
                  <a:noFill/>
                </a:ln>
                <a:solidFill>
                  <a:srgbClr val="FFFFFF"/>
                </a:solidFill>
                <a:effectLst/>
                <a:uLnTx/>
                <a:uFillTx/>
                <a:latin typeface="Arial"/>
                <a:ea typeface="+mn-ea"/>
                <a:cs typeface="Arial"/>
              </a:rPr>
              <a:t>71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43" name="CuadroTexto 42">
            <a:extLst>
              <a:ext uri="{FF2B5EF4-FFF2-40B4-BE49-F238E27FC236}">
                <a16:creationId xmlns:a16="http://schemas.microsoft.com/office/drawing/2014/main" id="{D5FA95F9-F6C8-B646-4D1C-7ACDD0D52170}"/>
              </a:ext>
            </a:extLst>
          </p:cNvPr>
          <p:cNvSpPr txBox="1"/>
          <p:nvPr/>
        </p:nvSpPr>
        <p:spPr>
          <a:xfrm>
            <a:off x="1429697" y="5998820"/>
            <a:ext cx="9085903" cy="6309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DLQI: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calidad de vida dermatológico;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POEM: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Medida de eczema orientada al paciente;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EQ-5D: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EuroQoL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5 Dimensiones;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WPAI: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perjuicio de actividad y productividad.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*El índice de calidad de vida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HRQoL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 evaluado usando las herramientas DLQI, POEM, EQ-5D, WPAI1.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Kleyn</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CE, </a:t>
            </a:r>
            <a:r>
              <a:rPr kumimoji="0" lang="en-U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Burden of Moderate to Severe Atopic Dermatitis in Adults from France, Italy, and the UK: Patient- Reported Outcomes and Treatment Patterns. Dermatol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Ther</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Heidelb</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2022;12(8):1947-65. </a:t>
            </a:r>
            <a:r>
              <a:rPr kumimoji="0" lang="en-U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Augustin M, </a:t>
            </a:r>
            <a:r>
              <a:rPr kumimoji="0" lang="en-U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Real-World Treatment Patterns and Treatment Benefits among Adult Patients with Atopic Dermatitis: Results from the Atopic Dermatitis Patient Satisfaction and Unmet Need Survey. Acta Derm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2022;102:adv00830.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Augustin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Characterizing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treatment-related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patient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needs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insights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personalized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goal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orientation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2020;34(1):142-52.</a:t>
            </a:r>
          </a:p>
        </p:txBody>
      </p:sp>
      <p:sp>
        <p:nvSpPr>
          <p:cNvPr id="47" name="Rectángulo redondeado 46">
            <a:extLst>
              <a:ext uri="{FF2B5EF4-FFF2-40B4-BE49-F238E27FC236}">
                <a16:creationId xmlns:a16="http://schemas.microsoft.com/office/drawing/2014/main" id="{F20E8E44-50A8-BA5B-81AE-30D0D53F03CE}"/>
              </a:ext>
            </a:extLst>
          </p:cNvPr>
          <p:cNvSpPr/>
          <p:nvPr/>
        </p:nvSpPr>
        <p:spPr>
          <a:xfrm>
            <a:off x="6891084" y="1635240"/>
            <a:ext cx="4098606" cy="3513165"/>
          </a:xfrm>
          <a:prstGeom prst="roundRect">
            <a:avLst>
              <a:gd name="adj" fmla="val 2689"/>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ángulo redondeado 47">
            <a:extLst>
              <a:ext uri="{FF2B5EF4-FFF2-40B4-BE49-F238E27FC236}">
                <a16:creationId xmlns:a16="http://schemas.microsoft.com/office/drawing/2014/main" id="{61833251-7508-F7D8-23C0-4F58C8693CD5}"/>
              </a:ext>
            </a:extLst>
          </p:cNvPr>
          <p:cNvSpPr/>
          <p:nvPr/>
        </p:nvSpPr>
        <p:spPr>
          <a:xfrm>
            <a:off x="1092283" y="1635240"/>
            <a:ext cx="2623487" cy="3513165"/>
          </a:xfrm>
          <a:prstGeom prst="roundRect">
            <a:avLst>
              <a:gd name="adj" fmla="val 5312"/>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Elipse 48">
            <a:extLst>
              <a:ext uri="{FF2B5EF4-FFF2-40B4-BE49-F238E27FC236}">
                <a16:creationId xmlns:a16="http://schemas.microsoft.com/office/drawing/2014/main" id="{19EE4070-8042-5D19-CC10-9A9E884DCD53}"/>
              </a:ext>
            </a:extLst>
          </p:cNvPr>
          <p:cNvSpPr/>
          <p:nvPr/>
        </p:nvSpPr>
        <p:spPr>
          <a:xfrm>
            <a:off x="1715401" y="2564509"/>
            <a:ext cx="1377250" cy="1377250"/>
          </a:xfrm>
          <a:prstGeom prst="ellipse">
            <a:avLst/>
          </a:prstGeom>
          <a:solidFill>
            <a:schemeClr val="accent1"/>
          </a:solidFill>
          <a:ln w="152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upo 49">
            <a:extLst>
              <a:ext uri="{FF2B5EF4-FFF2-40B4-BE49-F238E27FC236}">
                <a16:creationId xmlns:a16="http://schemas.microsoft.com/office/drawing/2014/main" id="{10D15259-60C0-45EF-4BD7-FCE735637EF2}"/>
              </a:ext>
            </a:extLst>
          </p:cNvPr>
          <p:cNvGrpSpPr/>
          <p:nvPr/>
        </p:nvGrpSpPr>
        <p:grpSpPr>
          <a:xfrm>
            <a:off x="2074380" y="2902591"/>
            <a:ext cx="659292" cy="646132"/>
            <a:chOff x="2189809" y="2908638"/>
            <a:chExt cx="380059" cy="372473"/>
          </a:xfrm>
        </p:grpSpPr>
        <p:pic>
          <p:nvPicPr>
            <p:cNvPr id="18" name="object 18"/>
            <p:cNvPicPr/>
            <p:nvPr/>
          </p:nvPicPr>
          <p:blipFill>
            <a:blip r:embed="rId3" cstate="print"/>
            <a:stretch>
              <a:fillRect/>
            </a:stretch>
          </p:blipFill>
          <p:spPr>
            <a:xfrm>
              <a:off x="2501478" y="3206727"/>
              <a:ext cx="40506" cy="40511"/>
            </a:xfrm>
            <a:prstGeom prst="rect">
              <a:avLst/>
            </a:prstGeom>
          </p:spPr>
        </p:pic>
        <p:sp>
          <p:nvSpPr>
            <p:cNvPr id="19" name="object 19"/>
            <p:cNvSpPr/>
            <p:nvPr/>
          </p:nvSpPr>
          <p:spPr>
            <a:xfrm>
              <a:off x="2189809" y="3152114"/>
              <a:ext cx="380059" cy="128997"/>
            </a:xfrm>
            <a:custGeom>
              <a:avLst/>
              <a:gdLst/>
              <a:ahLst/>
              <a:cxnLst/>
              <a:rect l="l" t="t" r="r" b="b"/>
              <a:pathLst>
                <a:path w="626745" h="212725">
                  <a:moveTo>
                    <a:pt x="97624" y="118402"/>
                  </a:moveTo>
                  <a:lnTo>
                    <a:pt x="93459" y="114122"/>
                  </a:lnTo>
                  <a:lnTo>
                    <a:pt x="35001" y="114122"/>
                  </a:lnTo>
                  <a:lnTo>
                    <a:pt x="30734" y="118402"/>
                  </a:lnTo>
                  <a:lnTo>
                    <a:pt x="30734" y="128739"/>
                  </a:lnTo>
                  <a:lnTo>
                    <a:pt x="34899" y="133007"/>
                  </a:lnTo>
                  <a:lnTo>
                    <a:pt x="88188" y="133007"/>
                  </a:lnTo>
                  <a:lnTo>
                    <a:pt x="93357" y="133007"/>
                  </a:lnTo>
                  <a:lnTo>
                    <a:pt x="97624" y="128739"/>
                  </a:lnTo>
                  <a:lnTo>
                    <a:pt x="97624" y="118402"/>
                  </a:lnTo>
                  <a:close/>
                </a:path>
                <a:path w="626745" h="212725">
                  <a:moveTo>
                    <a:pt x="626287" y="64617"/>
                  </a:moveTo>
                  <a:lnTo>
                    <a:pt x="622007" y="60337"/>
                  </a:lnTo>
                  <a:lnTo>
                    <a:pt x="607301" y="60337"/>
                  </a:lnTo>
                  <a:lnTo>
                    <a:pt x="607301" y="79235"/>
                  </a:lnTo>
                  <a:lnTo>
                    <a:pt x="607301" y="167703"/>
                  </a:lnTo>
                  <a:lnTo>
                    <a:pt x="444068" y="167703"/>
                  </a:lnTo>
                  <a:lnTo>
                    <a:pt x="444068" y="79235"/>
                  </a:lnTo>
                  <a:lnTo>
                    <a:pt x="607301" y="79235"/>
                  </a:lnTo>
                  <a:lnTo>
                    <a:pt x="607301" y="60337"/>
                  </a:lnTo>
                  <a:lnTo>
                    <a:pt x="444068" y="60337"/>
                  </a:lnTo>
                  <a:lnTo>
                    <a:pt x="444068" y="55664"/>
                  </a:lnTo>
                  <a:lnTo>
                    <a:pt x="443369" y="53581"/>
                  </a:lnTo>
                  <a:lnTo>
                    <a:pt x="441985" y="51892"/>
                  </a:lnTo>
                  <a:lnTo>
                    <a:pt x="424980" y="30772"/>
                  </a:lnTo>
                  <a:lnTo>
                    <a:pt x="424980" y="61137"/>
                  </a:lnTo>
                  <a:lnTo>
                    <a:pt x="424980" y="193751"/>
                  </a:lnTo>
                  <a:lnTo>
                    <a:pt x="367728" y="193751"/>
                  </a:lnTo>
                  <a:lnTo>
                    <a:pt x="367728" y="167703"/>
                  </a:lnTo>
                  <a:lnTo>
                    <a:pt x="367728" y="79235"/>
                  </a:lnTo>
                  <a:lnTo>
                    <a:pt x="367728" y="61137"/>
                  </a:lnTo>
                  <a:lnTo>
                    <a:pt x="396354" y="25450"/>
                  </a:lnTo>
                  <a:lnTo>
                    <a:pt x="424980" y="61137"/>
                  </a:lnTo>
                  <a:lnTo>
                    <a:pt x="424980" y="30772"/>
                  </a:lnTo>
                  <a:lnTo>
                    <a:pt x="420700" y="25450"/>
                  </a:lnTo>
                  <a:lnTo>
                    <a:pt x="400227" y="0"/>
                  </a:lnTo>
                  <a:lnTo>
                    <a:pt x="392582" y="0"/>
                  </a:lnTo>
                  <a:lnTo>
                    <a:pt x="350824" y="51892"/>
                  </a:lnTo>
                  <a:lnTo>
                    <a:pt x="349427" y="53581"/>
                  </a:lnTo>
                  <a:lnTo>
                    <a:pt x="348830" y="55397"/>
                  </a:lnTo>
                  <a:lnTo>
                    <a:pt x="348830" y="79235"/>
                  </a:lnTo>
                  <a:lnTo>
                    <a:pt x="348830" y="167703"/>
                  </a:lnTo>
                  <a:lnTo>
                    <a:pt x="18999" y="167703"/>
                  </a:lnTo>
                  <a:lnTo>
                    <a:pt x="18999" y="79235"/>
                  </a:lnTo>
                  <a:lnTo>
                    <a:pt x="348830" y="79235"/>
                  </a:lnTo>
                  <a:lnTo>
                    <a:pt x="348830" y="55397"/>
                  </a:lnTo>
                  <a:lnTo>
                    <a:pt x="348742" y="55664"/>
                  </a:lnTo>
                  <a:lnTo>
                    <a:pt x="348742" y="60337"/>
                  </a:lnTo>
                  <a:lnTo>
                    <a:pt x="4178" y="60337"/>
                  </a:lnTo>
                  <a:lnTo>
                    <a:pt x="0" y="64617"/>
                  </a:lnTo>
                  <a:lnTo>
                    <a:pt x="0" y="182511"/>
                  </a:lnTo>
                  <a:lnTo>
                    <a:pt x="4279" y="186690"/>
                  </a:lnTo>
                  <a:lnTo>
                    <a:pt x="348742" y="186690"/>
                  </a:lnTo>
                  <a:lnTo>
                    <a:pt x="348742" y="208470"/>
                  </a:lnTo>
                  <a:lnTo>
                    <a:pt x="353009" y="212636"/>
                  </a:lnTo>
                  <a:lnTo>
                    <a:pt x="439699" y="212636"/>
                  </a:lnTo>
                  <a:lnTo>
                    <a:pt x="443776" y="208470"/>
                  </a:lnTo>
                  <a:lnTo>
                    <a:pt x="443877" y="193751"/>
                  </a:lnTo>
                  <a:lnTo>
                    <a:pt x="443877" y="186690"/>
                  </a:lnTo>
                  <a:lnTo>
                    <a:pt x="621919" y="186690"/>
                  </a:lnTo>
                  <a:lnTo>
                    <a:pt x="625995" y="182511"/>
                  </a:lnTo>
                  <a:lnTo>
                    <a:pt x="626097" y="167703"/>
                  </a:lnTo>
                  <a:lnTo>
                    <a:pt x="626097" y="79235"/>
                  </a:lnTo>
                  <a:lnTo>
                    <a:pt x="626097" y="69786"/>
                  </a:lnTo>
                  <a:lnTo>
                    <a:pt x="626287" y="6461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4" cstate="print"/>
            <a:stretch>
              <a:fillRect/>
            </a:stretch>
          </p:blipFill>
          <p:spPr>
            <a:xfrm>
              <a:off x="2207362" y="3058191"/>
              <a:ext cx="72097" cy="82406"/>
            </a:xfrm>
            <a:prstGeom prst="rect">
              <a:avLst/>
            </a:prstGeom>
          </p:spPr>
        </p:pic>
        <p:pic>
          <p:nvPicPr>
            <p:cNvPr id="21" name="object 21"/>
            <p:cNvPicPr/>
            <p:nvPr/>
          </p:nvPicPr>
          <p:blipFill>
            <a:blip r:embed="rId5" cstate="print"/>
            <a:stretch>
              <a:fillRect/>
            </a:stretch>
          </p:blipFill>
          <p:spPr>
            <a:xfrm>
              <a:off x="2302064" y="2994898"/>
              <a:ext cx="72035" cy="145699"/>
            </a:xfrm>
            <a:prstGeom prst="rect">
              <a:avLst/>
            </a:prstGeom>
          </p:spPr>
        </p:pic>
        <p:sp>
          <p:nvSpPr>
            <p:cNvPr id="22" name="object 22"/>
            <p:cNvSpPr/>
            <p:nvPr/>
          </p:nvSpPr>
          <p:spPr>
            <a:xfrm>
              <a:off x="2396759" y="2908638"/>
              <a:ext cx="166733" cy="232194"/>
            </a:xfrm>
            <a:custGeom>
              <a:avLst/>
              <a:gdLst/>
              <a:ahLst/>
              <a:cxnLst/>
              <a:rect l="l" t="t" r="r" b="b"/>
              <a:pathLst>
                <a:path w="274954" h="382904">
                  <a:moveTo>
                    <a:pt x="118706" y="80124"/>
                  </a:moveTo>
                  <a:lnTo>
                    <a:pt x="114427" y="75844"/>
                  </a:lnTo>
                  <a:lnTo>
                    <a:pt x="99910" y="75844"/>
                  </a:lnTo>
                  <a:lnTo>
                    <a:pt x="99910" y="94830"/>
                  </a:lnTo>
                  <a:lnTo>
                    <a:pt x="99910" y="363537"/>
                  </a:lnTo>
                  <a:lnTo>
                    <a:pt x="18986" y="363537"/>
                  </a:lnTo>
                  <a:lnTo>
                    <a:pt x="18986" y="94830"/>
                  </a:lnTo>
                  <a:lnTo>
                    <a:pt x="99910" y="94830"/>
                  </a:lnTo>
                  <a:lnTo>
                    <a:pt x="99910" y="75844"/>
                  </a:lnTo>
                  <a:lnTo>
                    <a:pt x="4178" y="75844"/>
                  </a:lnTo>
                  <a:lnTo>
                    <a:pt x="0" y="80124"/>
                  </a:lnTo>
                  <a:lnTo>
                    <a:pt x="0" y="378244"/>
                  </a:lnTo>
                  <a:lnTo>
                    <a:pt x="4279" y="382524"/>
                  </a:lnTo>
                  <a:lnTo>
                    <a:pt x="114528" y="382524"/>
                  </a:lnTo>
                  <a:lnTo>
                    <a:pt x="118706" y="378244"/>
                  </a:lnTo>
                  <a:lnTo>
                    <a:pt x="118706" y="363537"/>
                  </a:lnTo>
                  <a:lnTo>
                    <a:pt x="118706" y="94830"/>
                  </a:lnTo>
                  <a:lnTo>
                    <a:pt x="118706" y="80124"/>
                  </a:lnTo>
                  <a:close/>
                </a:path>
                <a:path w="274954" h="382904">
                  <a:moveTo>
                    <a:pt x="274878" y="4267"/>
                  </a:moveTo>
                  <a:lnTo>
                    <a:pt x="270598" y="0"/>
                  </a:lnTo>
                  <a:lnTo>
                    <a:pt x="256082" y="0"/>
                  </a:lnTo>
                  <a:lnTo>
                    <a:pt x="256082" y="18884"/>
                  </a:lnTo>
                  <a:lnTo>
                    <a:pt x="256082" y="363537"/>
                  </a:lnTo>
                  <a:lnTo>
                    <a:pt x="175171" y="363537"/>
                  </a:lnTo>
                  <a:lnTo>
                    <a:pt x="175171" y="18884"/>
                  </a:lnTo>
                  <a:lnTo>
                    <a:pt x="256082" y="18884"/>
                  </a:lnTo>
                  <a:lnTo>
                    <a:pt x="256082" y="0"/>
                  </a:lnTo>
                  <a:lnTo>
                    <a:pt x="160350" y="0"/>
                  </a:lnTo>
                  <a:lnTo>
                    <a:pt x="156171" y="4267"/>
                  </a:lnTo>
                  <a:lnTo>
                    <a:pt x="156171" y="378244"/>
                  </a:lnTo>
                  <a:lnTo>
                    <a:pt x="160350" y="382524"/>
                  </a:lnTo>
                  <a:lnTo>
                    <a:pt x="270700" y="382524"/>
                  </a:lnTo>
                  <a:lnTo>
                    <a:pt x="274878" y="378244"/>
                  </a:lnTo>
                  <a:lnTo>
                    <a:pt x="274878" y="363537"/>
                  </a:lnTo>
                  <a:lnTo>
                    <a:pt x="274878" y="18884"/>
                  </a:lnTo>
                  <a:lnTo>
                    <a:pt x="274878" y="426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aphicFrame>
        <p:nvGraphicFramePr>
          <p:cNvPr id="53" name="Gráfico 52">
            <a:extLst>
              <a:ext uri="{FF2B5EF4-FFF2-40B4-BE49-F238E27FC236}">
                <a16:creationId xmlns:a16="http://schemas.microsoft.com/office/drawing/2014/main" id="{BDFD4A08-A785-8BFE-80F9-FF8F2F84A193}"/>
              </a:ext>
            </a:extLst>
          </p:cNvPr>
          <p:cNvGraphicFramePr/>
          <p:nvPr>
            <p:extLst>
              <p:ext uri="{D42A27DB-BD31-4B8C-83A1-F6EECF244321}">
                <p14:modId xmlns:p14="http://schemas.microsoft.com/office/powerpoint/2010/main" val="350518732"/>
              </p:ext>
            </p:extLst>
          </p:nvPr>
        </p:nvGraphicFramePr>
        <p:xfrm>
          <a:off x="6549849" y="2268758"/>
          <a:ext cx="2109463"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54" name="Elipse 53">
            <a:extLst>
              <a:ext uri="{FF2B5EF4-FFF2-40B4-BE49-F238E27FC236}">
                <a16:creationId xmlns:a16="http://schemas.microsoft.com/office/drawing/2014/main" id="{F0162769-FA04-0DF4-3556-63DE98450A1C}"/>
              </a:ext>
            </a:extLst>
          </p:cNvPr>
          <p:cNvSpPr/>
          <p:nvPr/>
        </p:nvSpPr>
        <p:spPr>
          <a:xfrm>
            <a:off x="7132148" y="2496223"/>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bject 26">
            <a:extLst>
              <a:ext uri="{FF2B5EF4-FFF2-40B4-BE49-F238E27FC236}">
                <a16:creationId xmlns:a16="http://schemas.microsoft.com/office/drawing/2014/main" id="{0A2BBF7F-4F14-DCCD-FB70-5D57AD1B81DF}"/>
              </a:ext>
            </a:extLst>
          </p:cNvPr>
          <p:cNvSpPr txBox="1"/>
          <p:nvPr/>
        </p:nvSpPr>
        <p:spPr>
          <a:xfrm>
            <a:off x="7247494" y="281309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55" normalizeH="0" baseline="0" noProof="0">
                <a:ln>
                  <a:noFill/>
                </a:ln>
                <a:solidFill>
                  <a:srgbClr val="FFFFFF"/>
                </a:solidFill>
                <a:effectLst/>
                <a:uLnTx/>
                <a:uFillTx/>
                <a:latin typeface="Arial"/>
                <a:ea typeface="+mn-ea"/>
                <a:cs typeface="Arial"/>
              </a:rPr>
              <a:t>7</a:t>
            </a:r>
            <a:r>
              <a:rPr kumimoji="0" lang="es-ES" sz="2400" b="1" i="0" u="none" strike="noStrike" kern="1200" cap="none" spc="-55" normalizeH="0" baseline="0" noProof="0">
                <a:ln>
                  <a:noFill/>
                </a:ln>
                <a:solidFill>
                  <a:srgbClr val="FFFFFF"/>
                </a:solidFill>
                <a:effectLst/>
                <a:uLnTx/>
                <a:uFillTx/>
                <a:latin typeface="Arial"/>
                <a:ea typeface="+mn-ea"/>
                <a:cs typeface="Arial"/>
              </a:rPr>
              <a:t>5</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aphicFrame>
        <p:nvGraphicFramePr>
          <p:cNvPr id="57" name="Gráfico 56">
            <a:extLst>
              <a:ext uri="{FF2B5EF4-FFF2-40B4-BE49-F238E27FC236}">
                <a16:creationId xmlns:a16="http://schemas.microsoft.com/office/drawing/2014/main" id="{7267AF3C-EDEA-A14C-4867-473AF76AF7EA}"/>
              </a:ext>
            </a:extLst>
          </p:cNvPr>
          <p:cNvGraphicFramePr/>
          <p:nvPr>
            <p:extLst>
              <p:ext uri="{D42A27DB-BD31-4B8C-83A1-F6EECF244321}">
                <p14:modId xmlns:p14="http://schemas.microsoft.com/office/powerpoint/2010/main" val="3056091080"/>
              </p:ext>
            </p:extLst>
          </p:nvPr>
        </p:nvGraphicFramePr>
        <p:xfrm>
          <a:off x="6549849" y="3611050"/>
          <a:ext cx="2109463"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470C819E-918E-962E-B32E-C39E32C59A9F}"/>
              </a:ext>
            </a:extLst>
          </p:cNvPr>
          <p:cNvSpPr/>
          <p:nvPr/>
        </p:nvSpPr>
        <p:spPr>
          <a:xfrm>
            <a:off x="7132148" y="3838515"/>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object 26">
            <a:extLst>
              <a:ext uri="{FF2B5EF4-FFF2-40B4-BE49-F238E27FC236}">
                <a16:creationId xmlns:a16="http://schemas.microsoft.com/office/drawing/2014/main" id="{8E0D3FAC-91C6-1E3C-DAB4-8ABFE42ADDB9}"/>
              </a:ext>
            </a:extLst>
          </p:cNvPr>
          <p:cNvSpPr txBox="1"/>
          <p:nvPr/>
        </p:nvSpPr>
        <p:spPr>
          <a:xfrm>
            <a:off x="7247494" y="4155391"/>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E59C9-9D28-5A4F-E56C-A69199E3B2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EDF6FC-CA4A-A0DE-A3B5-A6C7887DE7AC}"/>
              </a:ext>
            </a:extLst>
          </p:cNvPr>
          <p:cNvSpPr>
            <a:spLocks noGrp="1"/>
          </p:cNvSpPr>
          <p:nvPr>
            <p:ph type="title"/>
          </p:nvPr>
        </p:nvSpPr>
        <p:spPr>
          <a:xfrm>
            <a:off x="541058" y="180535"/>
            <a:ext cx="10710038" cy="640214"/>
          </a:xfrm>
        </p:spPr>
        <p:txBody>
          <a:bodyPr/>
          <a:lstStyle/>
          <a:p>
            <a:r>
              <a:rPr lang="es-ES" dirty="0"/>
              <a:t>Lebrikizumab proporciona altos niveles de efectividad en pacientes con DA moderada a grave en la práctica habitual: análisis provisional del estudio no intervencionista AD-LIFE.</a:t>
            </a:r>
            <a:r>
              <a:rPr lang="es-ES" baseline="30000" dirty="0"/>
              <a:t>$1,2</a:t>
            </a:r>
          </a:p>
        </p:txBody>
      </p:sp>
      <p:sp>
        <p:nvSpPr>
          <p:cNvPr id="4" name="CuadroTexto 3">
            <a:extLst>
              <a:ext uri="{FF2B5EF4-FFF2-40B4-BE49-F238E27FC236}">
                <a16:creationId xmlns:a16="http://schemas.microsoft.com/office/drawing/2014/main" id="{C8F80F90-D025-8600-047D-A4293BD99026}"/>
              </a:ext>
            </a:extLst>
          </p:cNvPr>
          <p:cNvSpPr txBox="1"/>
          <p:nvPr/>
        </p:nvSpPr>
        <p:spPr>
          <a:xfrm>
            <a:off x="1434352" y="5805188"/>
            <a:ext cx="8982635" cy="846386"/>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r>
              <a:rPr lang="es-ES" sz="700" dirty="0">
                <a:solidFill>
                  <a:srgbClr val="646464"/>
                </a:solidFill>
              </a:rPr>
              <a:t>; </a:t>
            </a:r>
            <a:r>
              <a:rPr lang="es-ES" sz="700" baseline="30000" dirty="0">
                <a:solidFill>
                  <a:srgbClr val="646464"/>
                </a:solidFill>
              </a:rPr>
              <a:t>#</a:t>
            </a:r>
            <a:r>
              <a:rPr lang="es-ES" sz="700" dirty="0">
                <a:solidFill>
                  <a:srgbClr val="646464"/>
                </a:solidFill>
              </a:rPr>
              <a:t>La decisión clínica de tratar con LEB la toman los investigadores independientemente de la participación en el estudio y antes del proceso de consentimiento informado.</a:t>
            </a:r>
            <a:r>
              <a:rPr lang="es-ES" sz="700" baseline="30000" dirty="0">
                <a:solidFill>
                  <a:srgbClr val="646464"/>
                </a:solidFill>
              </a:rPr>
              <a:t>1,2</a:t>
            </a:r>
            <a:endParaRPr lang="es-ES" sz="700" b="1"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TCS</a:t>
            </a:r>
            <a:r>
              <a:rPr lang="es-ES" sz="700" dirty="0">
                <a:solidFill>
                  <a:srgbClr val="646464"/>
                </a:solidFill>
              </a:rPr>
              <a:t>: corticosteroides tópicos.</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8D7C6919-2846-EECC-2494-AB4E7443181F}"/>
              </a:ext>
            </a:extLst>
          </p:cNvPr>
          <p:cNvSpPr/>
          <p:nvPr/>
        </p:nvSpPr>
        <p:spPr>
          <a:xfrm>
            <a:off x="618828"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0E4E912F-A274-2375-6267-9C1064E3E93C}"/>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Resultados</a:t>
            </a:r>
          </a:p>
        </p:txBody>
      </p:sp>
      <p:sp>
        <p:nvSpPr>
          <p:cNvPr id="6" name="Rectángulo redondeado 5">
            <a:extLst>
              <a:ext uri="{FF2B5EF4-FFF2-40B4-BE49-F238E27FC236}">
                <a16:creationId xmlns:a16="http://schemas.microsoft.com/office/drawing/2014/main" id="{A1CB8F08-BC8B-E7C3-C39A-209B65D87E66}"/>
              </a:ext>
            </a:extLst>
          </p:cNvPr>
          <p:cNvSpPr/>
          <p:nvPr/>
        </p:nvSpPr>
        <p:spPr>
          <a:xfrm>
            <a:off x="875564" y="1903147"/>
            <a:ext cx="7503427" cy="3310231"/>
          </a:xfrm>
          <a:prstGeom prst="roundRect">
            <a:avLst>
              <a:gd name="adj" fmla="val 3646"/>
            </a:avLst>
          </a:prstGeom>
          <a:solidFill>
            <a:srgbClr val="DDF5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bject 2" descr="$PPTXTitle">
            <a:extLst>
              <a:ext uri="{FF2B5EF4-FFF2-40B4-BE49-F238E27FC236}">
                <a16:creationId xmlns:a16="http://schemas.microsoft.com/office/drawing/2014/main" id="{24D477DA-C9BD-19FF-A251-490D704139B5}"/>
              </a:ext>
            </a:extLst>
          </p:cNvPr>
          <p:cNvSpPr txBox="1">
            <a:spLocks/>
          </p:cNvSpPr>
          <p:nvPr/>
        </p:nvSpPr>
        <p:spPr>
          <a:xfrm>
            <a:off x="1054676" y="2098084"/>
            <a:ext cx="7049934" cy="167364"/>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gn="ctr">
              <a:lnSpc>
                <a:spcPct val="100800"/>
              </a:lnSpc>
              <a:spcBef>
                <a:spcPts val="55"/>
              </a:spcBef>
            </a:pPr>
            <a:r>
              <a:rPr lang="es-ES" sz="1100">
                <a:solidFill>
                  <a:srgbClr val="7A45B8"/>
                </a:solidFill>
                <a:ea typeface="+mn-ea"/>
              </a:rPr>
              <a:t>El uso concomitante de TCS, así como su potencia, disminuyó desde el inicio hasta la semana 16</a:t>
            </a:r>
            <a:r>
              <a:rPr lang="es-ES" sz="1100" baseline="30000">
                <a:solidFill>
                  <a:srgbClr val="7A45B8"/>
                </a:solidFill>
                <a:ea typeface="+mn-ea"/>
              </a:rPr>
              <a:t>1,2</a:t>
            </a:r>
          </a:p>
        </p:txBody>
      </p:sp>
      <p:grpSp>
        <p:nvGrpSpPr>
          <p:cNvPr id="10" name="object 60">
            <a:extLst>
              <a:ext uri="{FF2B5EF4-FFF2-40B4-BE49-F238E27FC236}">
                <a16:creationId xmlns:a16="http://schemas.microsoft.com/office/drawing/2014/main" id="{C7530677-A173-253D-B911-9A8E9654471D}"/>
              </a:ext>
            </a:extLst>
          </p:cNvPr>
          <p:cNvGrpSpPr/>
          <p:nvPr/>
        </p:nvGrpSpPr>
        <p:grpSpPr>
          <a:xfrm>
            <a:off x="5228459" y="2679638"/>
            <a:ext cx="64306" cy="798021"/>
            <a:chOff x="8775261" y="3193023"/>
            <a:chExt cx="106045" cy="1315993"/>
          </a:xfrm>
        </p:grpSpPr>
        <p:sp>
          <p:nvSpPr>
            <p:cNvPr id="15" name="object 61">
              <a:extLst>
                <a:ext uri="{FF2B5EF4-FFF2-40B4-BE49-F238E27FC236}">
                  <a16:creationId xmlns:a16="http://schemas.microsoft.com/office/drawing/2014/main" id="{24E8C159-F5B1-0DAF-B13D-F483EBA80CD2}"/>
                </a:ext>
              </a:extLst>
            </p:cNvPr>
            <p:cNvSpPr/>
            <p:nvPr/>
          </p:nvSpPr>
          <p:spPr>
            <a:xfrm>
              <a:off x="8775261" y="3193023"/>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FB7FE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6" name="object 62">
              <a:extLst>
                <a:ext uri="{FF2B5EF4-FFF2-40B4-BE49-F238E27FC236}">
                  <a16:creationId xmlns:a16="http://schemas.microsoft.com/office/drawing/2014/main" id="{17951DD9-DC2A-571C-AB3C-7EE71FB14B48}"/>
                </a:ext>
              </a:extLst>
            </p:cNvPr>
            <p:cNvSpPr/>
            <p:nvPr/>
          </p:nvSpPr>
          <p:spPr>
            <a:xfrm>
              <a:off x="8775261" y="3497874"/>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B1059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7" name="object 63">
              <a:extLst>
                <a:ext uri="{FF2B5EF4-FFF2-40B4-BE49-F238E27FC236}">
                  <a16:creationId xmlns:a16="http://schemas.microsoft.com/office/drawing/2014/main" id="{3CFFE441-53B4-5D7F-5FEF-835CC4ED9D72}"/>
                </a:ext>
              </a:extLst>
            </p:cNvPr>
            <p:cNvSpPr/>
            <p:nvPr/>
          </p:nvSpPr>
          <p:spPr>
            <a:xfrm>
              <a:off x="8775261" y="3810784"/>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5B9BD5"/>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8" name="object 64">
              <a:extLst>
                <a:ext uri="{FF2B5EF4-FFF2-40B4-BE49-F238E27FC236}">
                  <a16:creationId xmlns:a16="http://schemas.microsoft.com/office/drawing/2014/main" id="{A2D84264-8D45-A604-6EF8-80E10944A7BD}"/>
                </a:ext>
              </a:extLst>
            </p:cNvPr>
            <p:cNvSpPr/>
            <p:nvPr/>
          </p:nvSpPr>
          <p:spPr>
            <a:xfrm>
              <a:off x="8775261" y="4114507"/>
              <a:ext cx="106045" cy="98425"/>
            </a:xfrm>
            <a:custGeom>
              <a:avLst/>
              <a:gdLst/>
              <a:ahLst/>
              <a:cxnLst/>
              <a:rect l="l" t="t" r="r" b="b"/>
              <a:pathLst>
                <a:path w="106045" h="98425">
                  <a:moveTo>
                    <a:pt x="105452" y="0"/>
                  </a:moveTo>
                  <a:lnTo>
                    <a:pt x="0" y="0"/>
                  </a:lnTo>
                  <a:lnTo>
                    <a:pt x="0" y="98415"/>
                  </a:lnTo>
                  <a:lnTo>
                    <a:pt x="105452" y="98415"/>
                  </a:lnTo>
                  <a:lnTo>
                    <a:pt x="105452" y="0"/>
                  </a:lnTo>
                  <a:close/>
                </a:path>
              </a:pathLst>
            </a:custGeom>
            <a:solidFill>
              <a:srgbClr val="535E7F"/>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9" name="object 65">
              <a:extLst>
                <a:ext uri="{FF2B5EF4-FFF2-40B4-BE49-F238E27FC236}">
                  <a16:creationId xmlns:a16="http://schemas.microsoft.com/office/drawing/2014/main" id="{847CABC0-9CFD-27AF-4C8E-66E707D47B17}"/>
                </a:ext>
              </a:extLst>
            </p:cNvPr>
            <p:cNvSpPr/>
            <p:nvPr/>
          </p:nvSpPr>
          <p:spPr>
            <a:xfrm>
              <a:off x="8775261" y="4402971"/>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CCCCCC"/>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grpSp>
      <p:grpSp>
        <p:nvGrpSpPr>
          <p:cNvPr id="20" name="Grupo 19">
            <a:extLst>
              <a:ext uri="{FF2B5EF4-FFF2-40B4-BE49-F238E27FC236}">
                <a16:creationId xmlns:a16="http://schemas.microsoft.com/office/drawing/2014/main" id="{489E94F9-56CE-007E-CAB2-477B06BD3624}"/>
              </a:ext>
            </a:extLst>
          </p:cNvPr>
          <p:cNvGrpSpPr/>
          <p:nvPr/>
        </p:nvGrpSpPr>
        <p:grpSpPr>
          <a:xfrm>
            <a:off x="2193632" y="2487525"/>
            <a:ext cx="5162972" cy="2514802"/>
            <a:chOff x="2941638" y="2140864"/>
            <a:chExt cx="5162972" cy="3357083"/>
          </a:xfrm>
        </p:grpSpPr>
        <p:grpSp>
          <p:nvGrpSpPr>
            <p:cNvPr id="21" name="object 19">
              <a:extLst>
                <a:ext uri="{FF2B5EF4-FFF2-40B4-BE49-F238E27FC236}">
                  <a16:creationId xmlns:a16="http://schemas.microsoft.com/office/drawing/2014/main" id="{585F5EC4-0764-6285-B5F1-9D5AC4774A8B}"/>
                </a:ext>
              </a:extLst>
            </p:cNvPr>
            <p:cNvGrpSpPr/>
            <p:nvPr/>
          </p:nvGrpSpPr>
          <p:grpSpPr>
            <a:xfrm>
              <a:off x="3357534" y="2215950"/>
              <a:ext cx="4747076" cy="2973084"/>
              <a:chOff x="4456450" y="2994326"/>
              <a:chExt cx="7828280" cy="4902835"/>
            </a:xfrm>
          </p:grpSpPr>
          <p:sp>
            <p:nvSpPr>
              <p:cNvPr id="47" name="object 20">
                <a:extLst>
                  <a:ext uri="{FF2B5EF4-FFF2-40B4-BE49-F238E27FC236}">
                    <a16:creationId xmlns:a16="http://schemas.microsoft.com/office/drawing/2014/main" id="{7774E16C-28D2-F1C0-612F-C5758B4717DD}"/>
                  </a:ext>
                </a:extLst>
              </p:cNvPr>
              <p:cNvSpPr/>
              <p:nvPr/>
            </p:nvSpPr>
            <p:spPr>
              <a:xfrm>
                <a:off x="5301932" y="6953789"/>
                <a:ext cx="6200775" cy="864869"/>
              </a:xfrm>
              <a:custGeom>
                <a:avLst/>
                <a:gdLst/>
                <a:ahLst/>
                <a:cxnLst/>
                <a:rect l="l" t="t" r="r" b="b"/>
                <a:pathLst>
                  <a:path w="6200775" h="864870">
                    <a:moveTo>
                      <a:pt x="1033462" y="0"/>
                    </a:moveTo>
                    <a:lnTo>
                      <a:pt x="0" y="0"/>
                    </a:lnTo>
                    <a:lnTo>
                      <a:pt x="0" y="864641"/>
                    </a:lnTo>
                    <a:lnTo>
                      <a:pt x="1033462" y="864641"/>
                    </a:lnTo>
                    <a:lnTo>
                      <a:pt x="1033462" y="0"/>
                    </a:lnTo>
                    <a:close/>
                  </a:path>
                  <a:path w="6200775" h="864870">
                    <a:moveTo>
                      <a:pt x="3620630" y="231978"/>
                    </a:moveTo>
                    <a:lnTo>
                      <a:pt x="2580132" y="231978"/>
                    </a:lnTo>
                    <a:lnTo>
                      <a:pt x="2580132" y="864641"/>
                    </a:lnTo>
                    <a:lnTo>
                      <a:pt x="3620630" y="864641"/>
                    </a:lnTo>
                    <a:lnTo>
                      <a:pt x="3620630" y="231978"/>
                    </a:lnTo>
                    <a:close/>
                  </a:path>
                  <a:path w="6200775" h="864870">
                    <a:moveTo>
                      <a:pt x="6200775" y="119507"/>
                    </a:moveTo>
                    <a:lnTo>
                      <a:pt x="5167300" y="119507"/>
                    </a:lnTo>
                    <a:lnTo>
                      <a:pt x="5167300" y="864641"/>
                    </a:lnTo>
                    <a:lnTo>
                      <a:pt x="6200775" y="864641"/>
                    </a:lnTo>
                    <a:lnTo>
                      <a:pt x="6200775" y="119507"/>
                    </a:lnTo>
                    <a:close/>
                  </a:path>
                </a:pathLst>
              </a:custGeom>
              <a:solidFill>
                <a:srgbClr val="CCCCCC"/>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48" name="object 21">
                <a:extLst>
                  <a:ext uri="{FF2B5EF4-FFF2-40B4-BE49-F238E27FC236}">
                    <a16:creationId xmlns:a16="http://schemas.microsoft.com/office/drawing/2014/main" id="{11CA4627-6B72-785C-06EE-4FA2CDE15CA2}"/>
                  </a:ext>
                </a:extLst>
              </p:cNvPr>
              <p:cNvSpPr/>
              <p:nvPr/>
            </p:nvSpPr>
            <p:spPr>
              <a:xfrm>
                <a:off x="5301932" y="6855372"/>
                <a:ext cx="1033780" cy="98425"/>
              </a:xfrm>
              <a:custGeom>
                <a:avLst/>
                <a:gdLst/>
                <a:ahLst/>
                <a:cxnLst/>
                <a:rect l="l" t="t" r="r" b="b"/>
                <a:pathLst>
                  <a:path w="1033779" h="98425">
                    <a:moveTo>
                      <a:pt x="1033465" y="0"/>
                    </a:moveTo>
                    <a:lnTo>
                      <a:pt x="0" y="0"/>
                    </a:lnTo>
                    <a:lnTo>
                      <a:pt x="0" y="98415"/>
                    </a:lnTo>
                    <a:lnTo>
                      <a:pt x="1033465" y="98415"/>
                    </a:lnTo>
                    <a:lnTo>
                      <a:pt x="1033465" y="0"/>
                    </a:lnTo>
                    <a:close/>
                  </a:path>
                </a:pathLst>
              </a:custGeom>
              <a:solidFill>
                <a:srgbClr val="535E7F"/>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49" name="object 22">
                <a:extLst>
                  <a:ext uri="{FF2B5EF4-FFF2-40B4-BE49-F238E27FC236}">
                    <a16:creationId xmlns:a16="http://schemas.microsoft.com/office/drawing/2014/main" id="{EE2BFE2A-0A22-BCC1-615C-A0ACAC401717}"/>
                  </a:ext>
                </a:extLst>
              </p:cNvPr>
              <p:cNvSpPr/>
              <p:nvPr/>
            </p:nvSpPr>
            <p:spPr>
              <a:xfrm>
                <a:off x="5301932" y="6039935"/>
                <a:ext cx="6200775" cy="1146175"/>
              </a:xfrm>
              <a:custGeom>
                <a:avLst/>
                <a:gdLst/>
                <a:ahLst/>
                <a:cxnLst/>
                <a:rect l="l" t="t" r="r" b="b"/>
                <a:pathLst>
                  <a:path w="6200775" h="1146175">
                    <a:moveTo>
                      <a:pt x="1033462" y="0"/>
                    </a:moveTo>
                    <a:lnTo>
                      <a:pt x="0" y="0"/>
                    </a:lnTo>
                    <a:lnTo>
                      <a:pt x="0" y="815428"/>
                    </a:lnTo>
                    <a:lnTo>
                      <a:pt x="1033462" y="815428"/>
                    </a:lnTo>
                    <a:lnTo>
                      <a:pt x="1033462" y="0"/>
                    </a:lnTo>
                    <a:close/>
                  </a:path>
                  <a:path w="6200775" h="1146175">
                    <a:moveTo>
                      <a:pt x="3620630" y="710018"/>
                    </a:moveTo>
                    <a:lnTo>
                      <a:pt x="2580132" y="710018"/>
                    </a:lnTo>
                    <a:lnTo>
                      <a:pt x="2580132" y="1145857"/>
                    </a:lnTo>
                    <a:lnTo>
                      <a:pt x="3620630" y="1145857"/>
                    </a:lnTo>
                    <a:lnTo>
                      <a:pt x="3620630" y="710018"/>
                    </a:lnTo>
                    <a:close/>
                  </a:path>
                  <a:path w="6200775" h="1146175">
                    <a:moveTo>
                      <a:pt x="6200775" y="780313"/>
                    </a:moveTo>
                    <a:lnTo>
                      <a:pt x="5167300" y="780313"/>
                    </a:lnTo>
                    <a:lnTo>
                      <a:pt x="5167300" y="1033373"/>
                    </a:lnTo>
                    <a:lnTo>
                      <a:pt x="6200775" y="1033373"/>
                    </a:lnTo>
                    <a:lnTo>
                      <a:pt x="6200775" y="780313"/>
                    </a:lnTo>
                    <a:close/>
                  </a:path>
                </a:pathLst>
              </a:custGeom>
              <a:solidFill>
                <a:srgbClr val="5B9BD5"/>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0" name="object 23">
                <a:extLst>
                  <a:ext uri="{FF2B5EF4-FFF2-40B4-BE49-F238E27FC236}">
                    <a16:creationId xmlns:a16="http://schemas.microsoft.com/office/drawing/2014/main" id="{D8151EFB-5BD2-B90D-9126-C21B54462C9C}"/>
                  </a:ext>
                </a:extLst>
              </p:cNvPr>
              <p:cNvSpPr/>
              <p:nvPr/>
            </p:nvSpPr>
            <p:spPr>
              <a:xfrm>
                <a:off x="5301932" y="5604109"/>
                <a:ext cx="6200775" cy="1216660"/>
              </a:xfrm>
              <a:custGeom>
                <a:avLst/>
                <a:gdLst/>
                <a:ahLst/>
                <a:cxnLst/>
                <a:rect l="l" t="t" r="r" b="b"/>
                <a:pathLst>
                  <a:path w="6200775" h="1216659">
                    <a:moveTo>
                      <a:pt x="1033462" y="0"/>
                    </a:moveTo>
                    <a:lnTo>
                      <a:pt x="0" y="0"/>
                    </a:lnTo>
                    <a:lnTo>
                      <a:pt x="0" y="435825"/>
                    </a:lnTo>
                    <a:lnTo>
                      <a:pt x="1033462" y="435825"/>
                    </a:lnTo>
                    <a:lnTo>
                      <a:pt x="1033462" y="0"/>
                    </a:lnTo>
                    <a:close/>
                  </a:path>
                  <a:path w="6200775" h="1216659">
                    <a:moveTo>
                      <a:pt x="3620630" y="513232"/>
                    </a:moveTo>
                    <a:lnTo>
                      <a:pt x="2580132" y="513232"/>
                    </a:lnTo>
                    <a:lnTo>
                      <a:pt x="2580132" y="1145895"/>
                    </a:lnTo>
                    <a:lnTo>
                      <a:pt x="3620630" y="1145895"/>
                    </a:lnTo>
                    <a:lnTo>
                      <a:pt x="3620630" y="513232"/>
                    </a:lnTo>
                    <a:close/>
                  </a:path>
                  <a:path w="6200775" h="1216659">
                    <a:moveTo>
                      <a:pt x="6200775" y="970076"/>
                    </a:moveTo>
                    <a:lnTo>
                      <a:pt x="5167300" y="970076"/>
                    </a:lnTo>
                    <a:lnTo>
                      <a:pt x="5167300" y="1216101"/>
                    </a:lnTo>
                    <a:lnTo>
                      <a:pt x="6200775" y="1216101"/>
                    </a:lnTo>
                    <a:lnTo>
                      <a:pt x="6200775" y="970076"/>
                    </a:lnTo>
                    <a:close/>
                  </a:path>
                </a:pathLst>
              </a:custGeom>
              <a:solidFill>
                <a:srgbClr val="B1059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1" name="object 24">
                <a:extLst>
                  <a:ext uri="{FF2B5EF4-FFF2-40B4-BE49-F238E27FC236}">
                    <a16:creationId xmlns:a16="http://schemas.microsoft.com/office/drawing/2014/main" id="{AA7E0417-1A5C-E902-F4D3-F31E3234F3EA}"/>
                  </a:ext>
                </a:extLst>
              </p:cNvPr>
              <p:cNvSpPr/>
              <p:nvPr/>
            </p:nvSpPr>
            <p:spPr>
              <a:xfrm>
                <a:off x="5301932" y="5505735"/>
                <a:ext cx="6200775" cy="1068705"/>
              </a:xfrm>
              <a:custGeom>
                <a:avLst/>
                <a:gdLst/>
                <a:ahLst/>
                <a:cxnLst/>
                <a:rect l="l" t="t" r="r" b="b"/>
                <a:pathLst>
                  <a:path w="6200775" h="1068704">
                    <a:moveTo>
                      <a:pt x="1033462" y="0"/>
                    </a:moveTo>
                    <a:lnTo>
                      <a:pt x="0" y="0"/>
                    </a:lnTo>
                    <a:lnTo>
                      <a:pt x="0" y="98412"/>
                    </a:lnTo>
                    <a:lnTo>
                      <a:pt x="1033462" y="98412"/>
                    </a:lnTo>
                    <a:lnTo>
                      <a:pt x="1033462" y="0"/>
                    </a:lnTo>
                    <a:close/>
                  </a:path>
                  <a:path w="6200775" h="1068704">
                    <a:moveTo>
                      <a:pt x="3620630" y="562343"/>
                    </a:moveTo>
                    <a:lnTo>
                      <a:pt x="2580132" y="562343"/>
                    </a:lnTo>
                    <a:lnTo>
                      <a:pt x="2580132" y="611543"/>
                    </a:lnTo>
                    <a:lnTo>
                      <a:pt x="3620630" y="611543"/>
                    </a:lnTo>
                    <a:lnTo>
                      <a:pt x="3620630" y="562343"/>
                    </a:lnTo>
                    <a:close/>
                  </a:path>
                  <a:path w="6200775" h="1068704">
                    <a:moveTo>
                      <a:pt x="6200775" y="1019302"/>
                    </a:moveTo>
                    <a:lnTo>
                      <a:pt x="5167300" y="1019302"/>
                    </a:lnTo>
                    <a:lnTo>
                      <a:pt x="5167300" y="1068514"/>
                    </a:lnTo>
                    <a:lnTo>
                      <a:pt x="6200775" y="1068514"/>
                    </a:lnTo>
                    <a:lnTo>
                      <a:pt x="6200775" y="1019302"/>
                    </a:lnTo>
                    <a:close/>
                  </a:path>
                </a:pathLst>
              </a:custGeom>
              <a:solidFill>
                <a:srgbClr val="FB7FE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2" name="object 25">
                <a:extLst>
                  <a:ext uri="{FF2B5EF4-FFF2-40B4-BE49-F238E27FC236}">
                    <a16:creationId xmlns:a16="http://schemas.microsoft.com/office/drawing/2014/main" id="{C8B19F98-26C2-79D3-8D4B-36BF69254669}"/>
                  </a:ext>
                </a:extLst>
              </p:cNvPr>
              <p:cNvSpPr/>
              <p:nvPr/>
            </p:nvSpPr>
            <p:spPr>
              <a:xfrm>
                <a:off x="4525393" y="2999724"/>
                <a:ext cx="1270" cy="4822825"/>
              </a:xfrm>
              <a:custGeom>
                <a:avLst/>
                <a:gdLst/>
                <a:ahLst/>
                <a:cxnLst/>
                <a:rect l="l" t="t" r="r" b="b"/>
                <a:pathLst>
                  <a:path w="1270" h="4822825">
                    <a:moveTo>
                      <a:pt x="0" y="4822261"/>
                    </a:moveTo>
                    <a:lnTo>
                      <a:pt x="93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3" name="object 26">
                <a:extLst>
                  <a:ext uri="{FF2B5EF4-FFF2-40B4-BE49-F238E27FC236}">
                    <a16:creationId xmlns:a16="http://schemas.microsoft.com/office/drawing/2014/main" id="{E845B37D-CDF2-AA47-A4E5-AB1965C8D563}"/>
                  </a:ext>
                </a:extLst>
              </p:cNvPr>
              <p:cNvSpPr/>
              <p:nvPr/>
            </p:nvSpPr>
            <p:spPr>
              <a:xfrm>
                <a:off x="4461847" y="7821512"/>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4" name="object 27">
                <a:extLst>
                  <a:ext uri="{FF2B5EF4-FFF2-40B4-BE49-F238E27FC236}">
                    <a16:creationId xmlns:a16="http://schemas.microsoft.com/office/drawing/2014/main" id="{9ABA6766-ED87-462C-6729-5BBC4EDB9C09}"/>
                  </a:ext>
                </a:extLst>
              </p:cNvPr>
              <p:cNvSpPr/>
              <p:nvPr/>
            </p:nvSpPr>
            <p:spPr>
              <a:xfrm>
                <a:off x="4461847" y="6852742"/>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5" name="object 28">
                <a:extLst>
                  <a:ext uri="{FF2B5EF4-FFF2-40B4-BE49-F238E27FC236}">
                    <a16:creationId xmlns:a16="http://schemas.microsoft.com/office/drawing/2014/main" id="{53AB5BFA-70CA-9267-7251-4A6B5B458FB0}"/>
                  </a:ext>
                </a:extLst>
              </p:cNvPr>
              <p:cNvSpPr/>
              <p:nvPr/>
            </p:nvSpPr>
            <p:spPr>
              <a:xfrm>
                <a:off x="4461847" y="5889780"/>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6" name="object 29">
                <a:extLst>
                  <a:ext uri="{FF2B5EF4-FFF2-40B4-BE49-F238E27FC236}">
                    <a16:creationId xmlns:a16="http://schemas.microsoft.com/office/drawing/2014/main" id="{A6E7BE70-E2D0-BE0B-34AE-E8E64074429E}"/>
                  </a:ext>
                </a:extLst>
              </p:cNvPr>
              <p:cNvSpPr/>
              <p:nvPr/>
            </p:nvSpPr>
            <p:spPr>
              <a:xfrm>
                <a:off x="4461847" y="4926914"/>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7" name="object 30">
                <a:extLst>
                  <a:ext uri="{FF2B5EF4-FFF2-40B4-BE49-F238E27FC236}">
                    <a16:creationId xmlns:a16="http://schemas.microsoft.com/office/drawing/2014/main" id="{B1FC5284-A065-FB74-8AE5-EBDFAD12C6D9}"/>
                  </a:ext>
                </a:extLst>
              </p:cNvPr>
              <p:cNvSpPr/>
              <p:nvPr/>
            </p:nvSpPr>
            <p:spPr>
              <a:xfrm>
                <a:off x="4461847" y="3964047"/>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8" name="object 31">
                <a:extLst>
                  <a:ext uri="{FF2B5EF4-FFF2-40B4-BE49-F238E27FC236}">
                    <a16:creationId xmlns:a16="http://schemas.microsoft.com/office/drawing/2014/main" id="{7ABC56BF-83C0-7BA8-9131-9000F61CC796}"/>
                  </a:ext>
                </a:extLst>
              </p:cNvPr>
              <p:cNvSpPr/>
              <p:nvPr/>
            </p:nvSpPr>
            <p:spPr>
              <a:xfrm>
                <a:off x="4461847" y="3000244"/>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59" name="object 32">
                <a:extLst>
                  <a:ext uri="{FF2B5EF4-FFF2-40B4-BE49-F238E27FC236}">
                    <a16:creationId xmlns:a16="http://schemas.microsoft.com/office/drawing/2014/main" id="{97D1F874-A0D8-118E-2DA0-2F2A5258E62E}"/>
                  </a:ext>
                </a:extLst>
              </p:cNvPr>
              <p:cNvSpPr/>
              <p:nvPr/>
            </p:nvSpPr>
            <p:spPr>
              <a:xfrm>
                <a:off x="4525575" y="7821512"/>
                <a:ext cx="7753984" cy="0"/>
              </a:xfrm>
              <a:custGeom>
                <a:avLst/>
                <a:gdLst/>
                <a:ahLst/>
                <a:cxnLst/>
                <a:rect l="l" t="t" r="r" b="b"/>
                <a:pathLst>
                  <a:path w="7753984">
                    <a:moveTo>
                      <a:pt x="0" y="0"/>
                    </a:moveTo>
                    <a:lnTo>
                      <a:pt x="775349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60" name="object 33">
                <a:extLst>
                  <a:ext uri="{FF2B5EF4-FFF2-40B4-BE49-F238E27FC236}">
                    <a16:creationId xmlns:a16="http://schemas.microsoft.com/office/drawing/2014/main" id="{71DB147B-4A6B-8853-AF5E-DB73B7885015}"/>
                  </a:ext>
                </a:extLst>
              </p:cNvPr>
              <p:cNvSpPr/>
              <p:nvPr/>
            </p:nvSpPr>
            <p:spPr>
              <a:xfrm>
                <a:off x="4525491"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61" name="object 34">
                <a:extLst>
                  <a:ext uri="{FF2B5EF4-FFF2-40B4-BE49-F238E27FC236}">
                    <a16:creationId xmlns:a16="http://schemas.microsoft.com/office/drawing/2014/main" id="{F7FDDF84-8A4C-E374-C3CC-0DB131623357}"/>
                  </a:ext>
                </a:extLst>
              </p:cNvPr>
              <p:cNvSpPr/>
              <p:nvPr/>
            </p:nvSpPr>
            <p:spPr>
              <a:xfrm>
                <a:off x="7112594"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62" name="object 35">
                <a:extLst>
                  <a:ext uri="{FF2B5EF4-FFF2-40B4-BE49-F238E27FC236}">
                    <a16:creationId xmlns:a16="http://schemas.microsoft.com/office/drawing/2014/main" id="{E3F409F7-D016-5B5A-677A-791D9F50A4FD}"/>
                  </a:ext>
                </a:extLst>
              </p:cNvPr>
              <p:cNvSpPr/>
              <p:nvPr/>
            </p:nvSpPr>
            <p:spPr>
              <a:xfrm>
                <a:off x="9692480"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63" name="object 36">
                <a:extLst>
                  <a:ext uri="{FF2B5EF4-FFF2-40B4-BE49-F238E27FC236}">
                    <a16:creationId xmlns:a16="http://schemas.microsoft.com/office/drawing/2014/main" id="{4126A061-DA1A-2D3E-D13A-BCB46811E7E4}"/>
                  </a:ext>
                </a:extLst>
              </p:cNvPr>
              <p:cNvSpPr/>
              <p:nvPr/>
            </p:nvSpPr>
            <p:spPr>
              <a:xfrm>
                <a:off x="12279019"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grpSp>
        <p:sp>
          <p:nvSpPr>
            <p:cNvPr id="22" name="object 37">
              <a:extLst>
                <a:ext uri="{FF2B5EF4-FFF2-40B4-BE49-F238E27FC236}">
                  <a16:creationId xmlns:a16="http://schemas.microsoft.com/office/drawing/2014/main" id="{6B881AB9-7D01-8267-A0E1-03B76B711FE6}"/>
                </a:ext>
              </a:extLst>
            </p:cNvPr>
            <p:cNvSpPr txBox="1"/>
            <p:nvPr/>
          </p:nvSpPr>
          <p:spPr>
            <a:xfrm>
              <a:off x="4054093" y="4857127"/>
              <a:ext cx="202929"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18,0</a:t>
              </a:r>
              <a:endParaRPr sz="800">
                <a:solidFill>
                  <a:srgbClr val="003867"/>
                </a:solidFill>
                <a:latin typeface="Arial" panose="020B0604020202020204" pitchFamily="34" charset="0"/>
                <a:cs typeface="Arial" panose="020B0604020202020204" pitchFamily="34" charset="0"/>
              </a:endParaRPr>
            </a:p>
          </p:txBody>
        </p:sp>
        <p:sp>
          <p:nvSpPr>
            <p:cNvPr id="23" name="object 38">
              <a:extLst>
                <a:ext uri="{FF2B5EF4-FFF2-40B4-BE49-F238E27FC236}">
                  <a16:creationId xmlns:a16="http://schemas.microsoft.com/office/drawing/2014/main" id="{19159B0D-5728-4257-51F0-FD17A48126AA}"/>
                </a:ext>
              </a:extLst>
            </p:cNvPr>
            <p:cNvSpPr txBox="1"/>
            <p:nvPr/>
          </p:nvSpPr>
          <p:spPr>
            <a:xfrm>
              <a:off x="5621950" y="4928788"/>
              <a:ext cx="351434"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13,1</a:t>
              </a:r>
              <a:endParaRPr sz="800">
                <a:solidFill>
                  <a:srgbClr val="003867"/>
                </a:solidFill>
                <a:latin typeface="Arial" panose="020B0604020202020204" pitchFamily="34" charset="0"/>
                <a:cs typeface="Arial" panose="020B0604020202020204" pitchFamily="34" charset="0"/>
              </a:endParaRPr>
            </a:p>
          </p:txBody>
        </p:sp>
        <p:sp>
          <p:nvSpPr>
            <p:cNvPr id="24" name="object 39">
              <a:extLst>
                <a:ext uri="{FF2B5EF4-FFF2-40B4-BE49-F238E27FC236}">
                  <a16:creationId xmlns:a16="http://schemas.microsoft.com/office/drawing/2014/main" id="{8CBE365C-17F9-6181-0E1B-9EE8D8DC6077}"/>
                </a:ext>
              </a:extLst>
            </p:cNvPr>
            <p:cNvSpPr txBox="1"/>
            <p:nvPr/>
          </p:nvSpPr>
          <p:spPr>
            <a:xfrm>
              <a:off x="7189807" y="4893815"/>
              <a:ext cx="209431"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15,5</a:t>
              </a:r>
              <a:endParaRPr sz="800">
                <a:solidFill>
                  <a:srgbClr val="003867"/>
                </a:solidFill>
                <a:latin typeface="Arial" panose="020B0604020202020204" pitchFamily="34" charset="0"/>
                <a:cs typeface="Arial" panose="020B0604020202020204" pitchFamily="34" charset="0"/>
              </a:endParaRPr>
            </a:p>
          </p:txBody>
        </p:sp>
        <p:sp>
          <p:nvSpPr>
            <p:cNvPr id="25" name="object 40">
              <a:extLst>
                <a:ext uri="{FF2B5EF4-FFF2-40B4-BE49-F238E27FC236}">
                  <a16:creationId xmlns:a16="http://schemas.microsoft.com/office/drawing/2014/main" id="{ED4F4952-3F08-FA3A-9A33-240B6C61BFAC}"/>
                </a:ext>
              </a:extLst>
            </p:cNvPr>
            <p:cNvSpPr txBox="1"/>
            <p:nvPr/>
          </p:nvSpPr>
          <p:spPr>
            <a:xfrm>
              <a:off x="4075351" y="4508194"/>
              <a:ext cx="159802"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2,0</a:t>
              </a:r>
              <a:endParaRPr sz="800">
                <a:solidFill>
                  <a:schemeClr val="bg1"/>
                </a:solidFill>
                <a:latin typeface="Arial" panose="020B0604020202020204" pitchFamily="34" charset="0"/>
                <a:cs typeface="Arial" panose="020B0604020202020204" pitchFamily="34" charset="0"/>
              </a:endParaRPr>
            </a:p>
          </p:txBody>
        </p:sp>
        <p:sp>
          <p:nvSpPr>
            <p:cNvPr id="26" name="object 41">
              <a:extLst>
                <a:ext uri="{FF2B5EF4-FFF2-40B4-BE49-F238E27FC236}">
                  <a16:creationId xmlns:a16="http://schemas.microsoft.com/office/drawing/2014/main" id="{AA4FE9CD-4B15-0C6B-2EB3-A43F1E0777FB}"/>
                </a:ext>
              </a:extLst>
            </p:cNvPr>
            <p:cNvSpPr txBox="1"/>
            <p:nvPr/>
          </p:nvSpPr>
          <p:spPr>
            <a:xfrm>
              <a:off x="4060835" y="4253894"/>
              <a:ext cx="265319" cy="178359"/>
            </a:xfrm>
            <a:prstGeom prst="rect">
              <a:avLst/>
            </a:prstGeom>
          </p:spPr>
          <p:txBody>
            <a:bodyPr vert="horz" wrap="square" lIns="0" tIns="10397" rIns="0" bIns="0" rtlCol="0">
              <a:spAutoFit/>
            </a:bodyPr>
            <a:lstStyle/>
            <a:p>
              <a:pPr marL="7701">
                <a:spcBef>
                  <a:spcPts val="82"/>
                </a:spcBef>
              </a:pPr>
              <a:r>
                <a:rPr sz="800" spc="-12">
                  <a:solidFill>
                    <a:schemeClr val="bg1"/>
                  </a:solidFill>
                  <a:latin typeface="Arial" panose="020B0604020202020204" pitchFamily="34" charset="0"/>
                  <a:cs typeface="Arial" panose="020B0604020202020204" pitchFamily="34" charset="0"/>
                </a:rPr>
                <a:t>17,0</a:t>
              </a:r>
              <a:endParaRPr sz="800">
                <a:solidFill>
                  <a:schemeClr val="bg1"/>
                </a:solidFill>
                <a:latin typeface="Arial" panose="020B0604020202020204" pitchFamily="34" charset="0"/>
                <a:cs typeface="Arial" panose="020B0604020202020204" pitchFamily="34" charset="0"/>
              </a:endParaRPr>
            </a:p>
          </p:txBody>
        </p:sp>
        <p:sp>
          <p:nvSpPr>
            <p:cNvPr id="27" name="object 42">
              <a:extLst>
                <a:ext uri="{FF2B5EF4-FFF2-40B4-BE49-F238E27FC236}">
                  <a16:creationId xmlns:a16="http://schemas.microsoft.com/office/drawing/2014/main" id="{0D247BC3-E37A-829D-F4C1-083F729A4654}"/>
                </a:ext>
              </a:extLst>
            </p:cNvPr>
            <p:cNvSpPr txBox="1"/>
            <p:nvPr/>
          </p:nvSpPr>
          <p:spPr>
            <a:xfrm>
              <a:off x="5656695" y="4571626"/>
              <a:ext cx="267193"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9,1</a:t>
              </a:r>
              <a:endParaRPr sz="800">
                <a:solidFill>
                  <a:schemeClr val="bg1"/>
                </a:solidFill>
                <a:latin typeface="Arial" panose="020B0604020202020204" pitchFamily="34" charset="0"/>
                <a:cs typeface="Arial" panose="020B0604020202020204" pitchFamily="34" charset="0"/>
              </a:endParaRPr>
            </a:p>
          </p:txBody>
        </p:sp>
        <p:sp>
          <p:nvSpPr>
            <p:cNvPr id="28" name="object 43">
              <a:extLst>
                <a:ext uri="{FF2B5EF4-FFF2-40B4-BE49-F238E27FC236}">
                  <a16:creationId xmlns:a16="http://schemas.microsoft.com/office/drawing/2014/main" id="{E1B056D4-7A0F-ED34-0163-CD9535471286}"/>
                </a:ext>
              </a:extLst>
            </p:cNvPr>
            <p:cNvSpPr txBox="1"/>
            <p:nvPr/>
          </p:nvSpPr>
          <p:spPr>
            <a:xfrm>
              <a:off x="7224552" y="4546253"/>
              <a:ext cx="157106"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5,2</a:t>
              </a:r>
              <a:endParaRPr sz="800">
                <a:solidFill>
                  <a:schemeClr val="bg1"/>
                </a:solidFill>
                <a:latin typeface="Arial" panose="020B0604020202020204" pitchFamily="34" charset="0"/>
                <a:cs typeface="Arial" panose="020B0604020202020204" pitchFamily="34" charset="0"/>
              </a:endParaRPr>
            </a:p>
          </p:txBody>
        </p:sp>
        <p:sp>
          <p:nvSpPr>
            <p:cNvPr id="29" name="object 44">
              <a:extLst>
                <a:ext uri="{FF2B5EF4-FFF2-40B4-BE49-F238E27FC236}">
                  <a16:creationId xmlns:a16="http://schemas.microsoft.com/office/drawing/2014/main" id="{7BD87122-1623-AE60-0C6D-51289F14F28F}"/>
                </a:ext>
              </a:extLst>
            </p:cNvPr>
            <p:cNvSpPr txBox="1"/>
            <p:nvPr/>
          </p:nvSpPr>
          <p:spPr>
            <a:xfrm>
              <a:off x="4088837" y="3858672"/>
              <a:ext cx="164038"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9,0</a:t>
              </a:r>
              <a:endParaRPr sz="800">
                <a:solidFill>
                  <a:schemeClr val="bg1"/>
                </a:solidFill>
                <a:latin typeface="Arial" panose="020B0604020202020204" pitchFamily="34" charset="0"/>
                <a:cs typeface="Arial" panose="020B0604020202020204" pitchFamily="34" charset="0"/>
              </a:endParaRPr>
            </a:p>
          </p:txBody>
        </p:sp>
        <p:sp>
          <p:nvSpPr>
            <p:cNvPr id="30" name="object 45">
              <a:extLst>
                <a:ext uri="{FF2B5EF4-FFF2-40B4-BE49-F238E27FC236}">
                  <a16:creationId xmlns:a16="http://schemas.microsoft.com/office/drawing/2014/main" id="{FFEDE702-9A33-E2D1-C175-43305F1322B5}"/>
                </a:ext>
              </a:extLst>
            </p:cNvPr>
            <p:cNvSpPr txBox="1"/>
            <p:nvPr/>
          </p:nvSpPr>
          <p:spPr>
            <a:xfrm>
              <a:off x="5621836" y="4222463"/>
              <a:ext cx="302052" cy="178359"/>
            </a:xfrm>
            <a:prstGeom prst="rect">
              <a:avLst/>
            </a:prstGeom>
          </p:spPr>
          <p:txBody>
            <a:bodyPr vert="horz" wrap="square" lIns="0" tIns="10397" rIns="0" bIns="0" rtlCol="0">
              <a:spAutoFit/>
            </a:bodyPr>
            <a:lstStyle/>
            <a:p>
              <a:pPr marL="7701">
                <a:spcBef>
                  <a:spcPts val="82"/>
                </a:spcBef>
              </a:pPr>
              <a:r>
                <a:rPr sz="800" spc="-12">
                  <a:solidFill>
                    <a:schemeClr val="bg1"/>
                  </a:solidFill>
                  <a:latin typeface="Arial" panose="020B0604020202020204" pitchFamily="34" charset="0"/>
                  <a:cs typeface="Arial" panose="020B0604020202020204" pitchFamily="34" charset="0"/>
                </a:rPr>
                <a:t>13,1</a:t>
              </a:r>
              <a:endParaRPr sz="800">
                <a:solidFill>
                  <a:schemeClr val="bg1"/>
                </a:solidFill>
                <a:latin typeface="Arial" panose="020B0604020202020204" pitchFamily="34" charset="0"/>
                <a:cs typeface="Arial" panose="020B0604020202020204" pitchFamily="34" charset="0"/>
              </a:endParaRPr>
            </a:p>
          </p:txBody>
        </p:sp>
        <p:sp>
          <p:nvSpPr>
            <p:cNvPr id="31" name="object 46">
              <a:extLst>
                <a:ext uri="{FF2B5EF4-FFF2-40B4-BE49-F238E27FC236}">
                  <a16:creationId xmlns:a16="http://schemas.microsoft.com/office/drawing/2014/main" id="{43DA3BE7-82B7-8DD8-08B5-C68D60073739}"/>
                </a:ext>
              </a:extLst>
            </p:cNvPr>
            <p:cNvSpPr txBox="1"/>
            <p:nvPr/>
          </p:nvSpPr>
          <p:spPr>
            <a:xfrm>
              <a:off x="7224552" y="4366457"/>
              <a:ext cx="156721"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5,2</a:t>
              </a:r>
              <a:endParaRPr sz="800">
                <a:solidFill>
                  <a:schemeClr val="bg1"/>
                </a:solidFill>
                <a:latin typeface="Arial" panose="020B0604020202020204" pitchFamily="34" charset="0"/>
                <a:cs typeface="Arial" panose="020B0604020202020204" pitchFamily="34" charset="0"/>
              </a:endParaRPr>
            </a:p>
          </p:txBody>
        </p:sp>
        <p:sp>
          <p:nvSpPr>
            <p:cNvPr id="32" name="object 47">
              <a:extLst>
                <a:ext uri="{FF2B5EF4-FFF2-40B4-BE49-F238E27FC236}">
                  <a16:creationId xmlns:a16="http://schemas.microsoft.com/office/drawing/2014/main" id="{40A29C4A-EF82-7198-646B-DC9F9A0B98B3}"/>
                </a:ext>
              </a:extLst>
            </p:cNvPr>
            <p:cNvSpPr txBox="1"/>
            <p:nvPr/>
          </p:nvSpPr>
          <p:spPr>
            <a:xfrm>
              <a:off x="4079008" y="3606544"/>
              <a:ext cx="159802"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2,0</a:t>
              </a:r>
              <a:endParaRPr sz="800">
                <a:solidFill>
                  <a:srgbClr val="003867"/>
                </a:solidFill>
                <a:latin typeface="Arial" panose="020B0604020202020204" pitchFamily="34" charset="0"/>
                <a:cs typeface="Arial" panose="020B0604020202020204" pitchFamily="34" charset="0"/>
              </a:endParaRPr>
            </a:p>
          </p:txBody>
        </p:sp>
        <p:sp>
          <p:nvSpPr>
            <p:cNvPr id="33" name="object 48">
              <a:extLst>
                <a:ext uri="{FF2B5EF4-FFF2-40B4-BE49-F238E27FC236}">
                  <a16:creationId xmlns:a16="http://schemas.microsoft.com/office/drawing/2014/main" id="{4811FDA4-3D1C-0AD6-F47E-76A155399F52}"/>
                </a:ext>
              </a:extLst>
            </p:cNvPr>
            <p:cNvSpPr txBox="1"/>
            <p:nvPr/>
          </p:nvSpPr>
          <p:spPr>
            <a:xfrm>
              <a:off x="5656694" y="3947706"/>
              <a:ext cx="18388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a:t>
              </a:r>
              <a:endParaRPr sz="800">
                <a:solidFill>
                  <a:srgbClr val="003867"/>
                </a:solidFill>
                <a:latin typeface="Arial" panose="020B0604020202020204" pitchFamily="34" charset="0"/>
                <a:cs typeface="Arial" panose="020B0604020202020204" pitchFamily="34" charset="0"/>
              </a:endParaRPr>
            </a:p>
          </p:txBody>
        </p:sp>
        <p:sp>
          <p:nvSpPr>
            <p:cNvPr id="34" name="object 49">
              <a:extLst>
                <a:ext uri="{FF2B5EF4-FFF2-40B4-BE49-F238E27FC236}">
                  <a16:creationId xmlns:a16="http://schemas.microsoft.com/office/drawing/2014/main" id="{8EA545A5-0737-28D0-A630-2D29EE24834E}"/>
                </a:ext>
              </a:extLst>
            </p:cNvPr>
            <p:cNvSpPr txBox="1"/>
            <p:nvPr/>
          </p:nvSpPr>
          <p:spPr>
            <a:xfrm>
              <a:off x="7214722" y="4216063"/>
              <a:ext cx="246579"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a:t>
              </a:r>
              <a:endParaRPr sz="800">
                <a:solidFill>
                  <a:srgbClr val="003867"/>
                </a:solidFill>
                <a:latin typeface="Arial" panose="020B0604020202020204" pitchFamily="34" charset="0"/>
                <a:cs typeface="Arial" panose="020B0604020202020204" pitchFamily="34" charset="0"/>
              </a:endParaRPr>
            </a:p>
          </p:txBody>
        </p:sp>
        <p:sp>
          <p:nvSpPr>
            <p:cNvPr id="35" name="object 50">
              <a:extLst>
                <a:ext uri="{FF2B5EF4-FFF2-40B4-BE49-F238E27FC236}">
                  <a16:creationId xmlns:a16="http://schemas.microsoft.com/office/drawing/2014/main" id="{23E20F26-F62B-B6BC-8735-5F9C6DDC68FF}"/>
                </a:ext>
              </a:extLst>
            </p:cNvPr>
            <p:cNvSpPr txBox="1"/>
            <p:nvPr/>
          </p:nvSpPr>
          <p:spPr>
            <a:xfrm>
              <a:off x="3237019" y="5063424"/>
              <a:ext cx="83944" cy="133609"/>
            </a:xfrm>
            <a:prstGeom prst="rect">
              <a:avLst/>
            </a:prstGeom>
          </p:spPr>
          <p:txBody>
            <a:bodyPr vert="horz" wrap="square" lIns="0" tIns="10397" rIns="0" bIns="0" rtlCol="0">
              <a:spAutoFit/>
            </a:bodyPr>
            <a:lstStyle/>
            <a:p>
              <a:pPr marL="7701">
                <a:spcBef>
                  <a:spcPts val="82"/>
                </a:spcBef>
              </a:pPr>
              <a:r>
                <a:rPr sz="800" spc="-30">
                  <a:solidFill>
                    <a:srgbClr val="003867"/>
                  </a:solidFill>
                  <a:latin typeface="Arial" panose="020B0604020202020204" pitchFamily="34" charset="0"/>
                  <a:cs typeface="Arial" panose="020B0604020202020204" pitchFamily="34" charset="0"/>
                </a:rPr>
                <a:t>0</a:t>
              </a:r>
              <a:endParaRPr sz="800">
                <a:solidFill>
                  <a:srgbClr val="003867"/>
                </a:solidFill>
                <a:latin typeface="Arial" panose="020B0604020202020204" pitchFamily="34" charset="0"/>
                <a:cs typeface="Arial" panose="020B0604020202020204" pitchFamily="34" charset="0"/>
              </a:endParaRPr>
            </a:p>
          </p:txBody>
        </p:sp>
        <p:sp>
          <p:nvSpPr>
            <p:cNvPr id="36" name="object 51">
              <a:extLst>
                <a:ext uri="{FF2B5EF4-FFF2-40B4-BE49-F238E27FC236}">
                  <a16:creationId xmlns:a16="http://schemas.microsoft.com/office/drawing/2014/main" id="{4C762016-61CD-5751-4DD7-AADC65638386}"/>
                </a:ext>
              </a:extLst>
            </p:cNvPr>
            <p:cNvSpPr txBox="1"/>
            <p:nvPr/>
          </p:nvSpPr>
          <p:spPr>
            <a:xfrm>
              <a:off x="3177016" y="4478935"/>
              <a:ext cx="142089"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20</a:t>
              </a:r>
              <a:endParaRPr sz="800">
                <a:solidFill>
                  <a:srgbClr val="003867"/>
                </a:solidFill>
                <a:latin typeface="Arial" panose="020B0604020202020204" pitchFamily="34" charset="0"/>
                <a:cs typeface="Arial" panose="020B0604020202020204" pitchFamily="34" charset="0"/>
              </a:endParaRPr>
            </a:p>
          </p:txBody>
        </p:sp>
        <p:sp>
          <p:nvSpPr>
            <p:cNvPr id="37" name="object 52">
              <a:extLst>
                <a:ext uri="{FF2B5EF4-FFF2-40B4-BE49-F238E27FC236}">
                  <a16:creationId xmlns:a16="http://schemas.microsoft.com/office/drawing/2014/main" id="{FBE98B1B-760A-C03E-37E9-A294F27F9338}"/>
                </a:ext>
              </a:extLst>
            </p:cNvPr>
            <p:cNvSpPr txBox="1"/>
            <p:nvPr/>
          </p:nvSpPr>
          <p:spPr>
            <a:xfrm>
              <a:off x="3174045" y="3894446"/>
              <a:ext cx="144784"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40</a:t>
              </a:r>
              <a:endParaRPr sz="800">
                <a:solidFill>
                  <a:srgbClr val="003867"/>
                </a:solidFill>
                <a:latin typeface="Arial" panose="020B0604020202020204" pitchFamily="34" charset="0"/>
                <a:cs typeface="Arial" panose="020B0604020202020204" pitchFamily="34" charset="0"/>
              </a:endParaRPr>
            </a:p>
          </p:txBody>
        </p:sp>
        <p:sp>
          <p:nvSpPr>
            <p:cNvPr id="38" name="object 53">
              <a:extLst>
                <a:ext uri="{FF2B5EF4-FFF2-40B4-BE49-F238E27FC236}">
                  <a16:creationId xmlns:a16="http://schemas.microsoft.com/office/drawing/2014/main" id="{F5E0756C-FF62-6958-26AB-BCFAFC7E0A11}"/>
                </a:ext>
              </a:extLst>
            </p:cNvPr>
            <p:cNvSpPr txBox="1"/>
            <p:nvPr/>
          </p:nvSpPr>
          <p:spPr>
            <a:xfrm>
              <a:off x="3172787" y="3309843"/>
              <a:ext cx="14632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60</a:t>
              </a:r>
              <a:endParaRPr sz="800">
                <a:solidFill>
                  <a:srgbClr val="003867"/>
                </a:solidFill>
                <a:latin typeface="Arial" panose="020B0604020202020204" pitchFamily="34" charset="0"/>
                <a:cs typeface="Arial" panose="020B0604020202020204" pitchFamily="34" charset="0"/>
              </a:endParaRPr>
            </a:p>
          </p:txBody>
        </p:sp>
        <p:sp>
          <p:nvSpPr>
            <p:cNvPr id="39" name="object 54">
              <a:extLst>
                <a:ext uri="{FF2B5EF4-FFF2-40B4-BE49-F238E27FC236}">
                  <a16:creationId xmlns:a16="http://schemas.microsoft.com/office/drawing/2014/main" id="{B2B62C60-17A4-895E-A54C-FB59AC05CE22}"/>
                </a:ext>
              </a:extLst>
            </p:cNvPr>
            <p:cNvSpPr txBox="1"/>
            <p:nvPr/>
          </p:nvSpPr>
          <p:spPr>
            <a:xfrm>
              <a:off x="3170501" y="2725353"/>
              <a:ext cx="14863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80</a:t>
              </a:r>
              <a:endParaRPr sz="800">
                <a:solidFill>
                  <a:srgbClr val="003867"/>
                </a:solidFill>
                <a:latin typeface="Arial" panose="020B0604020202020204" pitchFamily="34" charset="0"/>
                <a:cs typeface="Arial" panose="020B0604020202020204" pitchFamily="34" charset="0"/>
              </a:endParaRPr>
            </a:p>
          </p:txBody>
        </p:sp>
        <p:sp>
          <p:nvSpPr>
            <p:cNvPr id="40" name="object 55">
              <a:extLst>
                <a:ext uri="{FF2B5EF4-FFF2-40B4-BE49-F238E27FC236}">
                  <a16:creationId xmlns:a16="http://schemas.microsoft.com/office/drawing/2014/main" id="{26252892-70CD-8E7F-F59F-1DD99A176E6D}"/>
                </a:ext>
              </a:extLst>
            </p:cNvPr>
            <p:cNvSpPr txBox="1"/>
            <p:nvPr/>
          </p:nvSpPr>
          <p:spPr>
            <a:xfrm>
              <a:off x="3133699" y="2140864"/>
              <a:ext cx="188682"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100</a:t>
              </a:r>
              <a:endParaRPr sz="800">
                <a:solidFill>
                  <a:srgbClr val="003867"/>
                </a:solidFill>
                <a:latin typeface="Arial" panose="020B0604020202020204" pitchFamily="34" charset="0"/>
                <a:cs typeface="Arial" panose="020B0604020202020204" pitchFamily="34" charset="0"/>
              </a:endParaRPr>
            </a:p>
          </p:txBody>
        </p:sp>
        <p:sp>
          <p:nvSpPr>
            <p:cNvPr id="41" name="object 56">
              <a:extLst>
                <a:ext uri="{FF2B5EF4-FFF2-40B4-BE49-F238E27FC236}">
                  <a16:creationId xmlns:a16="http://schemas.microsoft.com/office/drawing/2014/main" id="{859CCAB7-346A-9988-A94E-D45606F8FAB6}"/>
                </a:ext>
              </a:extLst>
            </p:cNvPr>
            <p:cNvSpPr txBox="1"/>
            <p:nvPr/>
          </p:nvSpPr>
          <p:spPr>
            <a:xfrm>
              <a:off x="4016948" y="5194763"/>
              <a:ext cx="309207" cy="298698"/>
            </a:xfrm>
            <a:prstGeom prst="rect">
              <a:avLst/>
            </a:prstGeom>
          </p:spPr>
          <p:txBody>
            <a:bodyPr vert="horz" wrap="square" lIns="0" tIns="26569" rIns="0" bIns="0" rtlCol="0">
              <a:spAutoFit/>
            </a:bodyPr>
            <a:lstStyle/>
            <a:p>
              <a:pPr marR="3081" algn="r">
                <a:spcBef>
                  <a:spcPts val="209"/>
                </a:spcBef>
              </a:pPr>
              <a:r>
                <a:rPr sz="800" b="1" spc="-6">
                  <a:solidFill>
                    <a:srgbClr val="003867"/>
                  </a:solidFill>
                  <a:latin typeface="Arial" panose="020B0604020202020204" pitchFamily="34" charset="0"/>
                  <a:cs typeface="Arial" panose="020B0604020202020204" pitchFamily="34" charset="0"/>
                </a:rPr>
                <a:t>Basal</a:t>
              </a:r>
              <a:endParaRPr sz="800">
                <a:solidFill>
                  <a:srgbClr val="003867"/>
                </a:solidFill>
                <a:latin typeface="Arial" panose="020B0604020202020204" pitchFamily="34" charset="0"/>
                <a:cs typeface="Arial" panose="020B0604020202020204" pitchFamily="34" charset="0"/>
              </a:endParaRPr>
            </a:p>
            <a:p>
              <a:pPr marR="38121" algn="r">
                <a:spcBef>
                  <a:spcPts val="152"/>
                </a:spcBef>
              </a:pPr>
              <a:r>
                <a:rPr sz="800" spc="-15">
                  <a:solidFill>
                    <a:srgbClr val="003867"/>
                  </a:solidFill>
                  <a:latin typeface="Arial" panose="020B0604020202020204" pitchFamily="34" charset="0"/>
                  <a:cs typeface="Arial" panose="020B0604020202020204" pitchFamily="34" charset="0"/>
                </a:rPr>
                <a:t>100</a:t>
              </a:r>
              <a:endParaRPr sz="800">
                <a:solidFill>
                  <a:srgbClr val="003867"/>
                </a:solidFill>
                <a:latin typeface="Arial" panose="020B0604020202020204" pitchFamily="34" charset="0"/>
                <a:cs typeface="Arial" panose="020B0604020202020204" pitchFamily="34" charset="0"/>
              </a:endParaRPr>
            </a:p>
          </p:txBody>
        </p:sp>
        <p:sp>
          <p:nvSpPr>
            <p:cNvPr id="42" name="object 57">
              <a:extLst>
                <a:ext uri="{FF2B5EF4-FFF2-40B4-BE49-F238E27FC236}">
                  <a16:creationId xmlns:a16="http://schemas.microsoft.com/office/drawing/2014/main" id="{27ACDFC4-C5B4-A472-4F57-1A58913540D8}"/>
                </a:ext>
              </a:extLst>
            </p:cNvPr>
            <p:cNvSpPr txBox="1"/>
            <p:nvPr/>
          </p:nvSpPr>
          <p:spPr>
            <a:xfrm>
              <a:off x="5687325" y="5194763"/>
              <a:ext cx="153255" cy="298698"/>
            </a:xfrm>
            <a:prstGeom prst="rect">
              <a:avLst/>
            </a:prstGeom>
          </p:spPr>
          <p:txBody>
            <a:bodyPr vert="horz" wrap="square" lIns="0" tIns="26569" rIns="0" bIns="0" rtlCol="0">
              <a:spAutoFit/>
            </a:bodyPr>
            <a:lstStyle/>
            <a:p>
              <a:pPr marL="7701">
                <a:spcBef>
                  <a:spcPts val="209"/>
                </a:spcBef>
              </a:pPr>
              <a:r>
                <a:rPr sz="800" b="1" spc="-15">
                  <a:solidFill>
                    <a:srgbClr val="003867"/>
                  </a:solidFill>
                  <a:latin typeface="Arial" panose="020B0604020202020204" pitchFamily="34" charset="0"/>
                  <a:cs typeface="Arial" panose="020B0604020202020204" pitchFamily="34" charset="0"/>
                </a:rPr>
                <a:t>S4</a:t>
              </a:r>
              <a:endParaRPr sz="800">
                <a:solidFill>
                  <a:srgbClr val="003867"/>
                </a:solidFill>
                <a:latin typeface="Arial" panose="020B0604020202020204" pitchFamily="34" charset="0"/>
                <a:cs typeface="Arial" panose="020B0604020202020204" pitchFamily="34" charset="0"/>
              </a:endParaRPr>
            </a:p>
            <a:p>
              <a:pPr marL="10397">
                <a:spcBef>
                  <a:spcPts val="152"/>
                </a:spcBef>
              </a:pPr>
              <a:r>
                <a:rPr sz="800" spc="-15">
                  <a:solidFill>
                    <a:srgbClr val="003867"/>
                  </a:solidFill>
                  <a:latin typeface="Arial" panose="020B0604020202020204" pitchFamily="34" charset="0"/>
                  <a:cs typeface="Arial" panose="020B0604020202020204" pitchFamily="34" charset="0"/>
                </a:rPr>
                <a:t>99</a:t>
              </a:r>
              <a:endParaRPr sz="800">
                <a:solidFill>
                  <a:srgbClr val="003867"/>
                </a:solidFill>
                <a:latin typeface="Arial" panose="020B0604020202020204" pitchFamily="34" charset="0"/>
                <a:cs typeface="Arial" panose="020B0604020202020204" pitchFamily="34" charset="0"/>
              </a:endParaRPr>
            </a:p>
          </p:txBody>
        </p:sp>
        <p:sp>
          <p:nvSpPr>
            <p:cNvPr id="43" name="object 58">
              <a:extLst>
                <a:ext uri="{FF2B5EF4-FFF2-40B4-BE49-F238E27FC236}">
                  <a16:creationId xmlns:a16="http://schemas.microsoft.com/office/drawing/2014/main" id="{23111A0F-8CCC-7E42-78B1-D76508202077}"/>
                </a:ext>
              </a:extLst>
            </p:cNvPr>
            <p:cNvSpPr txBox="1"/>
            <p:nvPr/>
          </p:nvSpPr>
          <p:spPr>
            <a:xfrm>
              <a:off x="7204780" y="5194763"/>
              <a:ext cx="194458" cy="298698"/>
            </a:xfrm>
            <a:prstGeom prst="rect">
              <a:avLst/>
            </a:prstGeom>
          </p:spPr>
          <p:txBody>
            <a:bodyPr vert="horz" wrap="square" lIns="0" tIns="26569" rIns="0" bIns="0" rtlCol="0">
              <a:spAutoFit/>
            </a:bodyPr>
            <a:lstStyle/>
            <a:p>
              <a:pPr marL="7701">
                <a:spcBef>
                  <a:spcPts val="209"/>
                </a:spcBef>
              </a:pPr>
              <a:r>
                <a:rPr sz="800" b="1" spc="-15">
                  <a:solidFill>
                    <a:srgbClr val="003867"/>
                  </a:solidFill>
                  <a:latin typeface="Arial" panose="020B0604020202020204" pitchFamily="34" charset="0"/>
                  <a:cs typeface="Arial" panose="020B0604020202020204" pitchFamily="34" charset="0"/>
                </a:rPr>
                <a:t>S16</a:t>
              </a:r>
              <a:endParaRPr sz="800">
                <a:solidFill>
                  <a:srgbClr val="003867"/>
                </a:solidFill>
                <a:latin typeface="Arial" panose="020B0604020202020204" pitchFamily="34" charset="0"/>
                <a:cs typeface="Arial" panose="020B0604020202020204" pitchFamily="34" charset="0"/>
              </a:endParaRPr>
            </a:p>
            <a:p>
              <a:pPr marL="67386">
                <a:spcBef>
                  <a:spcPts val="152"/>
                </a:spcBef>
              </a:pPr>
              <a:r>
                <a:rPr sz="800" spc="-15">
                  <a:solidFill>
                    <a:srgbClr val="003867"/>
                  </a:solidFill>
                  <a:latin typeface="Arial" panose="020B0604020202020204" pitchFamily="34" charset="0"/>
                  <a:cs typeface="Arial" panose="020B0604020202020204" pitchFamily="34" charset="0"/>
                </a:rPr>
                <a:t>97</a:t>
              </a:r>
              <a:endParaRPr sz="800">
                <a:solidFill>
                  <a:srgbClr val="003867"/>
                </a:solidFill>
                <a:latin typeface="Arial" panose="020B0604020202020204" pitchFamily="34" charset="0"/>
                <a:cs typeface="Arial" panose="020B0604020202020204" pitchFamily="34" charset="0"/>
              </a:endParaRPr>
            </a:p>
          </p:txBody>
        </p:sp>
        <p:sp>
          <p:nvSpPr>
            <p:cNvPr id="44" name="object 59">
              <a:extLst>
                <a:ext uri="{FF2B5EF4-FFF2-40B4-BE49-F238E27FC236}">
                  <a16:creationId xmlns:a16="http://schemas.microsoft.com/office/drawing/2014/main" id="{05FB03D6-F28E-6704-0BFC-599BD439A026}"/>
                </a:ext>
              </a:extLst>
            </p:cNvPr>
            <p:cNvSpPr txBox="1"/>
            <p:nvPr/>
          </p:nvSpPr>
          <p:spPr>
            <a:xfrm>
              <a:off x="2941638" y="2858729"/>
              <a:ext cx="153888" cy="1735413"/>
            </a:xfrm>
            <a:prstGeom prst="rect">
              <a:avLst/>
            </a:prstGeom>
          </p:spPr>
          <p:txBody>
            <a:bodyPr vert="vert270" wrap="square" lIns="0" tIns="7701" rIns="0" bIns="0" rtlCol="0">
              <a:spAutoFit/>
            </a:bodyPr>
            <a:lstStyle/>
            <a:p>
              <a:pPr marL="7701" algn="ctr">
                <a:spcBef>
                  <a:spcPts val="61"/>
                </a:spcBef>
              </a:pPr>
              <a:r>
                <a:rPr sz="1000" b="1">
                  <a:solidFill>
                    <a:srgbClr val="003867"/>
                  </a:solidFill>
                  <a:latin typeface="Arial" panose="020B0604020202020204" pitchFamily="34" charset="0"/>
                  <a:cs typeface="Arial" panose="020B0604020202020204" pitchFamily="34" charset="0"/>
                </a:rPr>
                <a:t>Pacientes</a:t>
              </a:r>
              <a:r>
                <a:rPr sz="1000" b="1" spc="9">
                  <a:solidFill>
                    <a:srgbClr val="003867"/>
                  </a:solidFill>
                  <a:latin typeface="Arial" panose="020B0604020202020204" pitchFamily="34" charset="0"/>
                  <a:cs typeface="Arial" panose="020B0604020202020204" pitchFamily="34" charset="0"/>
                </a:rPr>
                <a:t> </a:t>
              </a:r>
              <a:r>
                <a:rPr sz="1000" b="1" spc="-15">
                  <a:solidFill>
                    <a:srgbClr val="003867"/>
                  </a:solidFill>
                  <a:latin typeface="Arial" panose="020B0604020202020204" pitchFamily="34" charset="0"/>
                  <a:cs typeface="Arial" panose="020B0604020202020204" pitchFamily="34" charset="0"/>
                </a:rPr>
                <a:t>(%)</a:t>
              </a:r>
              <a:endParaRPr sz="1000">
                <a:solidFill>
                  <a:srgbClr val="003867"/>
                </a:solidFill>
                <a:latin typeface="Arial" panose="020B0604020202020204" pitchFamily="34" charset="0"/>
                <a:cs typeface="Arial" panose="020B0604020202020204" pitchFamily="34" charset="0"/>
              </a:endParaRPr>
            </a:p>
          </p:txBody>
        </p:sp>
        <p:sp>
          <p:nvSpPr>
            <p:cNvPr id="45" name="object 66">
              <a:extLst>
                <a:ext uri="{FF2B5EF4-FFF2-40B4-BE49-F238E27FC236}">
                  <a16:creationId xmlns:a16="http://schemas.microsoft.com/office/drawing/2014/main" id="{D56E5FF5-6F47-D06C-DE5A-01407740BF77}"/>
                </a:ext>
              </a:extLst>
            </p:cNvPr>
            <p:cNvSpPr txBox="1"/>
            <p:nvPr/>
          </p:nvSpPr>
          <p:spPr>
            <a:xfrm>
              <a:off x="6096000" y="2199913"/>
              <a:ext cx="1859092" cy="1304880"/>
            </a:xfrm>
            <a:prstGeom prst="rect">
              <a:avLst/>
            </a:prstGeom>
          </p:spPr>
          <p:txBody>
            <a:bodyPr vert="horz" wrap="square" lIns="0" tIns="76243" rIns="0" bIns="0" rtlCol="0" anchor="ctr">
              <a:spAutoFit/>
            </a:bodyPr>
            <a:lstStyle/>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9">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baja</a:t>
              </a:r>
              <a:endParaRPr sz="800">
                <a:solidFill>
                  <a:srgbClr val="003867"/>
                </a:solidFill>
                <a:latin typeface="Arial" panose="020B0604020202020204" pitchFamily="34" charset="0"/>
                <a:cs typeface="Arial" panose="020B0604020202020204" pitchFamily="34" charset="0"/>
              </a:endParaRPr>
            </a:p>
            <a:p>
              <a:pPr marL="7701" marR="323454">
                <a:lnSpc>
                  <a:spcPct val="150000"/>
                </a:lnSpc>
              </a:pP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6">
                  <a:solidFill>
                    <a:srgbClr val="003867"/>
                  </a:solidFill>
                  <a:latin typeface="Arial" panose="020B0604020202020204" pitchFamily="34" charset="0"/>
                  <a:cs typeface="Arial" panose="020B0604020202020204" pitchFamily="34" charset="0"/>
                </a:rPr>
                <a:t>moderada </a:t>
              </a: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III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alta</a:t>
              </a:r>
              <a:endParaRPr sz="800">
                <a:solidFill>
                  <a:srgbClr val="003867"/>
                </a:solidFill>
                <a:latin typeface="Arial" panose="020B0604020202020204" pitchFamily="34" charset="0"/>
                <a:cs typeface="Arial" panose="020B0604020202020204" pitchFamily="34" charset="0"/>
              </a:endParaRPr>
            </a:p>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49">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IV</a:t>
              </a:r>
              <a:r>
                <a:rPr sz="800" spc="24">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6">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muy</a:t>
              </a:r>
              <a:r>
                <a:rPr sz="800" spc="15">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alta</a:t>
              </a:r>
              <a:endParaRPr sz="800">
                <a:solidFill>
                  <a:srgbClr val="003867"/>
                </a:solidFill>
                <a:latin typeface="Arial" panose="020B0604020202020204" pitchFamily="34" charset="0"/>
                <a:cs typeface="Arial" panose="020B0604020202020204" pitchFamily="34" charset="0"/>
              </a:endParaRPr>
            </a:p>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24">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de TCS</a:t>
              </a:r>
              <a:r>
                <a:rPr sz="800" spc="24">
                  <a:solidFill>
                    <a:srgbClr val="003867"/>
                  </a:solidFill>
                  <a:latin typeface="Arial" panose="020B0604020202020204" pitchFamily="34" charset="0"/>
                  <a:cs typeface="Arial" panose="020B0604020202020204" pitchFamily="34" charset="0"/>
                </a:rPr>
                <a:t> </a:t>
              </a:r>
              <a:r>
                <a:rPr sz="800" spc="-6">
                  <a:solidFill>
                    <a:srgbClr val="003867"/>
                  </a:solidFill>
                  <a:latin typeface="Arial" panose="020B0604020202020204" pitchFamily="34" charset="0"/>
                  <a:cs typeface="Arial" panose="020B0604020202020204" pitchFamily="34" charset="0"/>
                </a:rPr>
                <a:t>desconocida/perdida</a:t>
              </a:r>
              <a:endParaRPr sz="800">
                <a:solidFill>
                  <a:srgbClr val="003867"/>
                </a:solidFill>
                <a:latin typeface="Arial" panose="020B0604020202020204" pitchFamily="34" charset="0"/>
                <a:cs typeface="Arial" panose="020B0604020202020204" pitchFamily="34" charset="0"/>
              </a:endParaRPr>
            </a:p>
          </p:txBody>
        </p:sp>
        <p:sp>
          <p:nvSpPr>
            <p:cNvPr id="46" name="object 67">
              <a:extLst>
                <a:ext uri="{FF2B5EF4-FFF2-40B4-BE49-F238E27FC236}">
                  <a16:creationId xmlns:a16="http://schemas.microsoft.com/office/drawing/2014/main" id="{2A31A130-C9C7-E50A-6F7E-446F35CEDB6A}"/>
                </a:ext>
              </a:extLst>
            </p:cNvPr>
            <p:cNvSpPr txBox="1"/>
            <p:nvPr/>
          </p:nvSpPr>
          <p:spPr>
            <a:xfrm>
              <a:off x="3212682" y="5364338"/>
              <a:ext cx="82789" cy="133609"/>
            </a:xfrm>
            <a:prstGeom prst="rect">
              <a:avLst/>
            </a:prstGeom>
          </p:spPr>
          <p:txBody>
            <a:bodyPr vert="horz" wrap="square" lIns="0" tIns="10397" rIns="0" bIns="0" rtlCol="0">
              <a:spAutoFit/>
            </a:bodyPr>
            <a:lstStyle/>
            <a:p>
              <a:pPr marL="7701">
                <a:spcBef>
                  <a:spcPts val="82"/>
                </a:spcBef>
              </a:pPr>
              <a:r>
                <a:rPr sz="800" spc="-30">
                  <a:solidFill>
                    <a:srgbClr val="003867"/>
                  </a:solidFill>
                  <a:latin typeface="Arial" panose="020B0604020202020204" pitchFamily="34" charset="0"/>
                  <a:cs typeface="Arial" panose="020B0604020202020204" pitchFamily="34" charset="0"/>
                </a:rPr>
                <a:t>n</a:t>
              </a:r>
              <a:endParaRPr sz="800">
                <a:solidFill>
                  <a:srgbClr val="003867"/>
                </a:solidFill>
                <a:latin typeface="Arial" panose="020B0604020202020204" pitchFamily="34" charset="0"/>
                <a:cs typeface="Arial" panose="020B0604020202020204" pitchFamily="34" charset="0"/>
              </a:endParaRPr>
            </a:p>
          </p:txBody>
        </p:sp>
      </p:grpSp>
      <p:sp>
        <p:nvSpPr>
          <p:cNvPr id="64" name="Rectángulo redondeado 63">
            <a:extLst>
              <a:ext uri="{FF2B5EF4-FFF2-40B4-BE49-F238E27FC236}">
                <a16:creationId xmlns:a16="http://schemas.microsoft.com/office/drawing/2014/main" id="{89C3C47B-2A2A-941C-0647-ABD9E7948D9D}"/>
              </a:ext>
            </a:extLst>
          </p:cNvPr>
          <p:cNvSpPr/>
          <p:nvPr/>
        </p:nvSpPr>
        <p:spPr>
          <a:xfrm>
            <a:off x="8528911" y="1885641"/>
            <a:ext cx="2787524"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object 3">
            <a:extLst>
              <a:ext uri="{FF2B5EF4-FFF2-40B4-BE49-F238E27FC236}">
                <a16:creationId xmlns:a16="http://schemas.microsoft.com/office/drawing/2014/main" id="{4B55EFED-9811-EA44-353D-B6F50071522B}"/>
              </a:ext>
            </a:extLst>
          </p:cNvPr>
          <p:cNvSpPr txBox="1"/>
          <p:nvPr/>
        </p:nvSpPr>
        <p:spPr>
          <a:xfrm>
            <a:off x="849432" y="5340861"/>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66" name="object 15">
            <a:extLst>
              <a:ext uri="{FF2B5EF4-FFF2-40B4-BE49-F238E27FC236}">
                <a16:creationId xmlns:a16="http://schemas.microsoft.com/office/drawing/2014/main" id="{4FBA8DB8-9FE9-82B1-2A93-1568BDA52F98}"/>
              </a:ext>
            </a:extLst>
          </p:cNvPr>
          <p:cNvSpPr txBox="1"/>
          <p:nvPr/>
        </p:nvSpPr>
        <p:spPr>
          <a:xfrm>
            <a:off x="8828263" y="2536954"/>
            <a:ext cx="2117983" cy="693344"/>
          </a:xfrm>
          <a:prstGeom prst="rect">
            <a:avLst/>
          </a:prstGeom>
        </p:spPr>
        <p:txBody>
          <a:bodyPr vert="horz" wrap="square" lIns="0" tIns="7316" rIns="0" bIns="0" rtlCol="0">
            <a:spAutoFit/>
          </a:bodyPr>
          <a:lstStyle/>
          <a:p>
            <a:pPr marL="180000" marR="18483" indent="-180000">
              <a:spcBef>
                <a:spcPts val="58"/>
              </a:spcBef>
              <a:buClr>
                <a:srgbClr val="7945B8"/>
              </a:buClr>
              <a:buFont typeface="Arial" panose="020B0604020202020204" pitchFamily="34" charset="0"/>
              <a:buChar char="•"/>
              <a:tabLst>
                <a:tab pos="137083" algn="l"/>
              </a:tabLst>
            </a:pPr>
            <a:r>
              <a:rPr sz="1486" b="1" dirty="0" err="1">
                <a:solidFill>
                  <a:srgbClr val="22346A"/>
                </a:solidFill>
                <a:latin typeface="Arial" panose="020B0604020202020204" pitchFamily="34" charset="0"/>
                <a:cs typeface="Arial" panose="020B0604020202020204" pitchFamily="34" charset="0"/>
              </a:rPr>
              <a:t>Inicialmente</a:t>
            </a:r>
            <a:r>
              <a:rPr sz="1486" b="1" dirty="0">
                <a:solidFill>
                  <a:srgbClr val="22346A"/>
                </a:solidFill>
                <a:latin typeface="Arial" panose="020B0604020202020204" pitchFamily="34" charset="0"/>
                <a:cs typeface="Arial" panose="020B0604020202020204" pitchFamily="34" charset="0"/>
              </a:rPr>
              <a:t> </a:t>
            </a:r>
            <a:r>
              <a:rPr sz="1486" dirty="0" err="1">
                <a:solidFill>
                  <a:srgbClr val="22346A"/>
                </a:solidFill>
                <a:latin typeface="Arial" panose="020B0604020202020204" pitchFamily="34" charset="0"/>
                <a:cs typeface="Arial" panose="020B0604020202020204" pitchFamily="34" charset="0"/>
              </a:rPr>
              <a:t>el</a:t>
            </a:r>
            <a:r>
              <a:rPr sz="1486" dirty="0">
                <a:solidFill>
                  <a:srgbClr val="22346A"/>
                </a:solidFill>
                <a:latin typeface="Arial" panose="020B0604020202020204" pitchFamily="34" charset="0"/>
                <a:cs typeface="Arial" panose="020B0604020202020204" pitchFamily="34" charset="0"/>
              </a:rPr>
              <a:t> </a:t>
            </a:r>
            <a:br>
              <a:rPr lang="es-ES" sz="1486" dirty="0">
                <a:solidFill>
                  <a:srgbClr val="22346A"/>
                </a:solidFill>
                <a:latin typeface="Arial" panose="020B0604020202020204" pitchFamily="34" charset="0"/>
                <a:cs typeface="Arial" panose="020B0604020202020204" pitchFamily="34" charset="0"/>
              </a:rPr>
            </a:br>
            <a:r>
              <a:rPr sz="1486" b="1" dirty="0">
                <a:solidFill>
                  <a:srgbClr val="22346A"/>
                </a:solidFill>
                <a:latin typeface="Arial" panose="020B0604020202020204" pitchFamily="34" charset="0"/>
                <a:cs typeface="Arial" panose="020B0604020202020204" pitchFamily="34" charset="0"/>
              </a:rPr>
              <a:t>48% </a:t>
            </a:r>
            <a:r>
              <a:rPr sz="1486" dirty="0">
                <a:solidFill>
                  <a:srgbClr val="22346A"/>
                </a:solidFill>
                <a:latin typeface="Arial" panose="020B0604020202020204" pitchFamily="34" charset="0"/>
                <a:cs typeface="Arial" panose="020B0604020202020204" pitchFamily="34" charset="0"/>
              </a:rPr>
              <a:t>de </a:t>
            </a:r>
            <a:r>
              <a:rPr sz="1486" dirty="0" err="1">
                <a:solidFill>
                  <a:srgbClr val="22346A"/>
                </a:solidFill>
                <a:latin typeface="Arial" panose="020B0604020202020204" pitchFamily="34" charset="0"/>
                <a:cs typeface="Arial" panose="020B0604020202020204" pitchFamily="34" charset="0"/>
              </a:rPr>
              <a:t>los</a:t>
            </a:r>
            <a:r>
              <a:rPr sz="1486" dirty="0">
                <a:solidFill>
                  <a:srgbClr val="22346A"/>
                </a:solidFill>
                <a:latin typeface="Arial" panose="020B0604020202020204" pitchFamily="34" charset="0"/>
                <a:cs typeface="Arial" panose="020B0604020202020204" pitchFamily="34" charset="0"/>
              </a:rPr>
              <a:t> </a:t>
            </a:r>
            <a:r>
              <a:rPr sz="1486" dirty="0" err="1">
                <a:solidFill>
                  <a:srgbClr val="22346A"/>
                </a:solidFill>
                <a:latin typeface="Arial" panose="020B0604020202020204" pitchFamily="34" charset="0"/>
                <a:cs typeface="Arial" panose="020B0604020202020204" pitchFamily="34" charset="0"/>
              </a:rPr>
              <a:t>pacientes</a:t>
            </a:r>
            <a:r>
              <a:rPr sz="1486" dirty="0">
                <a:solidFill>
                  <a:srgbClr val="22346A"/>
                </a:solidFill>
                <a:latin typeface="Arial" panose="020B0604020202020204" pitchFamily="34" charset="0"/>
                <a:cs typeface="Arial" panose="020B0604020202020204" pitchFamily="34" charset="0"/>
              </a:rPr>
              <a:t> </a:t>
            </a:r>
            <a:r>
              <a:rPr sz="1486" dirty="0" err="1">
                <a:solidFill>
                  <a:srgbClr val="22346A"/>
                </a:solidFill>
                <a:latin typeface="Arial" panose="020B0604020202020204" pitchFamily="34" charset="0"/>
                <a:cs typeface="Arial" panose="020B0604020202020204" pitchFamily="34" charset="0"/>
              </a:rPr>
              <a:t>usaba</a:t>
            </a:r>
            <a:r>
              <a:rPr sz="1486" dirty="0">
                <a:solidFill>
                  <a:srgbClr val="22346A"/>
                </a:solidFill>
                <a:latin typeface="Arial" panose="020B0604020202020204" pitchFamily="34" charset="0"/>
                <a:cs typeface="Arial" panose="020B0604020202020204" pitchFamily="34" charset="0"/>
              </a:rPr>
              <a:t> TCS</a:t>
            </a:r>
            <a:r>
              <a:rPr lang="es-ES" sz="1400" baseline="30000" dirty="0">
                <a:solidFill>
                  <a:srgbClr val="22346A"/>
                </a:solidFill>
                <a:latin typeface="Arial" panose="020B0604020202020204" pitchFamily="34" charset="0"/>
                <a:cs typeface="Arial" panose="020B0604020202020204" pitchFamily="34" charset="0"/>
              </a:rPr>
              <a:t>$#</a:t>
            </a:r>
            <a:r>
              <a:rPr sz="1319" baseline="30651" dirty="0">
                <a:solidFill>
                  <a:srgbClr val="22346A"/>
                </a:solidFill>
                <a:latin typeface="Arial" panose="020B0604020202020204" pitchFamily="34" charset="0"/>
                <a:cs typeface="Arial" panose="020B0604020202020204" pitchFamily="34" charset="0"/>
              </a:rPr>
              <a:t>1,2</a:t>
            </a:r>
            <a:endParaRPr sz="1319" baseline="30651" dirty="0">
              <a:latin typeface="Arial" panose="020B0604020202020204" pitchFamily="34" charset="0"/>
              <a:cs typeface="Arial" panose="020B0604020202020204" pitchFamily="34" charset="0"/>
            </a:endParaRPr>
          </a:p>
        </p:txBody>
      </p:sp>
      <p:sp>
        <p:nvSpPr>
          <p:cNvPr id="67" name="object 16">
            <a:extLst>
              <a:ext uri="{FF2B5EF4-FFF2-40B4-BE49-F238E27FC236}">
                <a16:creationId xmlns:a16="http://schemas.microsoft.com/office/drawing/2014/main" id="{5E2D7ABE-FBB0-F93E-4FF8-0988081D3B81}"/>
              </a:ext>
            </a:extLst>
          </p:cNvPr>
          <p:cNvSpPr txBox="1"/>
          <p:nvPr/>
        </p:nvSpPr>
        <p:spPr>
          <a:xfrm>
            <a:off x="8828262" y="3451291"/>
            <a:ext cx="1968065" cy="1150649"/>
          </a:xfrm>
          <a:prstGeom prst="rect">
            <a:avLst/>
          </a:prstGeom>
        </p:spPr>
        <p:txBody>
          <a:bodyPr vert="horz" wrap="square" lIns="0" tIns="7316" rIns="0" bIns="0" rtlCol="0">
            <a:spAutoFit/>
          </a:bodyPr>
          <a:lstStyle/>
          <a:p>
            <a:pPr marL="180000" marR="18483" indent="-180000">
              <a:spcBef>
                <a:spcPts val="58"/>
              </a:spcBef>
              <a:buClr>
                <a:srgbClr val="7945B8"/>
              </a:buClr>
              <a:buFont typeface="Arial" panose="020B0604020202020204" pitchFamily="34" charset="0"/>
              <a:buChar char="•"/>
              <a:tabLst>
                <a:tab pos="137083" algn="l"/>
              </a:tabLst>
            </a:pPr>
            <a:r>
              <a:rPr sz="1486" dirty="0">
                <a:solidFill>
                  <a:srgbClr val="22346A"/>
                </a:solidFill>
                <a:latin typeface="Arial" panose="020B0604020202020204" pitchFamily="34" charset="0"/>
                <a:cs typeface="Arial" panose="020B0604020202020204" pitchFamily="34" charset="0"/>
              </a:rPr>
              <a:t>En la </a:t>
            </a:r>
            <a:r>
              <a:rPr sz="1486" dirty="0" err="1">
                <a:solidFill>
                  <a:srgbClr val="22346A"/>
                </a:solidFill>
                <a:latin typeface="Arial" panose="020B0604020202020204" pitchFamily="34" charset="0"/>
                <a:cs typeface="Arial" panose="020B0604020202020204" pitchFamily="34" charset="0"/>
              </a:rPr>
              <a:t>semana</a:t>
            </a:r>
            <a:r>
              <a:rPr sz="1486" dirty="0">
                <a:solidFill>
                  <a:srgbClr val="22346A"/>
                </a:solidFill>
                <a:latin typeface="Arial" panose="020B0604020202020204" pitchFamily="34" charset="0"/>
                <a:cs typeface="Arial" panose="020B0604020202020204" pitchFamily="34" charset="0"/>
              </a:rPr>
              <a:t> 16 </a:t>
            </a:r>
            <a:br>
              <a:rPr lang="es-ES" sz="1486" dirty="0">
                <a:solidFill>
                  <a:srgbClr val="22346A"/>
                </a:solidFill>
                <a:latin typeface="Arial" panose="020B0604020202020204" pitchFamily="34" charset="0"/>
                <a:cs typeface="Arial" panose="020B0604020202020204" pitchFamily="34" charset="0"/>
              </a:rPr>
            </a:br>
            <a:r>
              <a:rPr sz="1486" dirty="0">
                <a:solidFill>
                  <a:srgbClr val="22346A"/>
                </a:solidFill>
                <a:latin typeface="Arial" panose="020B0604020202020204" pitchFamily="34" charset="0"/>
                <a:cs typeface="Arial" panose="020B0604020202020204" pitchFamily="34" charset="0"/>
              </a:rPr>
              <a:t>se </a:t>
            </a:r>
            <a:r>
              <a:rPr sz="1486" b="1" dirty="0" err="1">
                <a:solidFill>
                  <a:srgbClr val="22346A"/>
                </a:solidFill>
                <a:latin typeface="Arial" panose="020B0604020202020204" pitchFamily="34" charset="0"/>
                <a:cs typeface="Arial" panose="020B0604020202020204" pitchFamily="34" charset="0"/>
              </a:rPr>
              <a:t>redujo</a:t>
            </a:r>
            <a:r>
              <a:rPr sz="1486" b="1" dirty="0">
                <a:solidFill>
                  <a:srgbClr val="22346A"/>
                </a:solidFill>
                <a:latin typeface="Arial" panose="020B0604020202020204" pitchFamily="34" charset="0"/>
                <a:cs typeface="Arial" panose="020B0604020202020204" pitchFamily="34" charset="0"/>
              </a:rPr>
              <a:t> a un 26%</a:t>
            </a:r>
            <a:r>
              <a:rPr sz="1486" dirty="0">
                <a:solidFill>
                  <a:srgbClr val="22346A"/>
                </a:solidFill>
                <a:latin typeface="Arial" panose="020B0604020202020204" pitchFamily="34" charset="0"/>
                <a:cs typeface="Arial" panose="020B0604020202020204" pitchFamily="34" charset="0"/>
              </a:rPr>
              <a:t>, junto con </a:t>
            </a:r>
            <a:r>
              <a:rPr sz="1486" dirty="0" err="1">
                <a:solidFill>
                  <a:srgbClr val="22346A"/>
                </a:solidFill>
                <a:latin typeface="Arial" panose="020B0604020202020204" pitchFamily="34" charset="0"/>
                <a:cs typeface="Arial" panose="020B0604020202020204" pitchFamily="34" charset="0"/>
              </a:rPr>
              <a:t>una</a:t>
            </a:r>
            <a:r>
              <a:rPr sz="1486" dirty="0">
                <a:solidFill>
                  <a:srgbClr val="22346A"/>
                </a:solidFill>
                <a:latin typeface="Arial" panose="020B0604020202020204" pitchFamily="34" charset="0"/>
                <a:cs typeface="Arial" panose="020B0604020202020204" pitchFamily="34" charset="0"/>
              </a:rPr>
              <a:t> </a:t>
            </a:r>
            <a:r>
              <a:rPr sz="1486" b="1" dirty="0" err="1">
                <a:solidFill>
                  <a:srgbClr val="22346A"/>
                </a:solidFill>
                <a:latin typeface="Arial" panose="020B0604020202020204" pitchFamily="34" charset="0"/>
                <a:cs typeface="Arial" panose="020B0604020202020204" pitchFamily="34" charset="0"/>
              </a:rPr>
              <a:t>menor</a:t>
            </a:r>
            <a:r>
              <a:rPr sz="1486" b="1" dirty="0">
                <a:solidFill>
                  <a:srgbClr val="22346A"/>
                </a:solidFill>
                <a:latin typeface="Arial" panose="020B0604020202020204" pitchFamily="34" charset="0"/>
                <a:cs typeface="Arial" panose="020B0604020202020204" pitchFamily="34" charset="0"/>
              </a:rPr>
              <a:t> </a:t>
            </a:r>
            <a:r>
              <a:rPr sz="1486" b="1" dirty="0" err="1">
                <a:solidFill>
                  <a:srgbClr val="22346A"/>
                </a:solidFill>
                <a:latin typeface="Arial" panose="020B0604020202020204" pitchFamily="34" charset="0"/>
                <a:cs typeface="Arial" panose="020B0604020202020204" pitchFamily="34" charset="0"/>
              </a:rPr>
              <a:t>potencia</a:t>
            </a:r>
            <a:r>
              <a:rPr sz="1486" b="1" dirty="0">
                <a:solidFill>
                  <a:srgbClr val="22346A"/>
                </a:solidFill>
                <a:latin typeface="Arial" panose="020B0604020202020204" pitchFamily="34" charset="0"/>
                <a:cs typeface="Arial" panose="020B0604020202020204" pitchFamily="34" charset="0"/>
              </a:rPr>
              <a:t> </a:t>
            </a:r>
            <a:r>
              <a:rPr sz="1486" dirty="0">
                <a:solidFill>
                  <a:srgbClr val="22346A"/>
                </a:solidFill>
                <a:latin typeface="Arial" panose="020B0604020202020204" pitchFamily="34" charset="0"/>
                <a:cs typeface="Arial" panose="020B0604020202020204" pitchFamily="34" charset="0"/>
              </a:rPr>
              <a:t>de </a:t>
            </a:r>
            <a:r>
              <a:rPr sz="1486" dirty="0" err="1">
                <a:solidFill>
                  <a:srgbClr val="22346A"/>
                </a:solidFill>
                <a:latin typeface="Arial" panose="020B0604020202020204" pitchFamily="34" charset="0"/>
                <a:cs typeface="Arial" panose="020B0604020202020204" pitchFamily="34" charset="0"/>
              </a:rPr>
              <a:t>los</a:t>
            </a:r>
            <a:r>
              <a:rPr lang="es-ES" sz="1486" dirty="0">
                <a:latin typeface="Arial" panose="020B0604020202020204" pitchFamily="34" charset="0"/>
                <a:cs typeface="Arial" panose="020B0604020202020204" pitchFamily="34" charset="0"/>
              </a:rPr>
              <a:t> </a:t>
            </a:r>
            <a:r>
              <a:rPr sz="1486" b="1" dirty="0">
                <a:solidFill>
                  <a:srgbClr val="22346A"/>
                </a:solidFill>
                <a:latin typeface="Arial" panose="020B0604020202020204" pitchFamily="34" charset="0"/>
                <a:cs typeface="Arial" panose="020B0604020202020204" pitchFamily="34" charset="0"/>
              </a:rPr>
              <a:t>TCS </a:t>
            </a:r>
            <a:r>
              <a:rPr sz="1486" b="1" dirty="0" err="1">
                <a:solidFill>
                  <a:srgbClr val="22346A"/>
                </a:solidFill>
                <a:latin typeface="Arial" panose="020B0604020202020204" pitchFamily="34" charset="0"/>
                <a:cs typeface="Arial" panose="020B0604020202020204" pitchFamily="34" charset="0"/>
              </a:rPr>
              <a:t>utilizados</a:t>
            </a:r>
            <a:r>
              <a:rPr lang="es-ES" sz="1400" baseline="30000" dirty="0">
                <a:solidFill>
                  <a:srgbClr val="22346A"/>
                </a:solidFill>
                <a:latin typeface="Arial" panose="020B0604020202020204" pitchFamily="34" charset="0"/>
                <a:cs typeface="Arial" panose="020B0604020202020204" pitchFamily="34" charset="0"/>
              </a:rPr>
              <a:t>$#</a:t>
            </a:r>
            <a:r>
              <a:rPr sz="1319" baseline="30651" dirty="0">
                <a:solidFill>
                  <a:srgbClr val="22346A"/>
                </a:solidFill>
                <a:latin typeface="Arial" panose="020B0604020202020204" pitchFamily="34" charset="0"/>
                <a:cs typeface="Arial" panose="020B0604020202020204" pitchFamily="34" charset="0"/>
              </a:rPr>
              <a:t>1,2</a:t>
            </a:r>
            <a:endParaRPr sz="1319" baseline="3065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764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D1052-F52D-F588-DA12-99B73D8CB77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96AEA4F-DC62-9B34-B00D-9C5640B19EC4}"/>
              </a:ext>
            </a:extLst>
          </p:cNvPr>
          <p:cNvSpPr>
            <a:spLocks noGrp="1"/>
          </p:cNvSpPr>
          <p:nvPr>
            <p:ph type="title"/>
          </p:nvPr>
        </p:nvSpPr>
        <p:spPr>
          <a:xfrm>
            <a:off x="541058" y="180535"/>
            <a:ext cx="10710038" cy="640214"/>
          </a:xfrm>
        </p:spPr>
        <p:txBody>
          <a:bodyPr/>
          <a:lstStyle/>
          <a:p>
            <a:r>
              <a:rPr lang="es-ES" dirty="0" err="1"/>
              <a:t>Lebrikizumab</a:t>
            </a:r>
            <a:r>
              <a:rPr lang="es-ES" dirty="0"/>
              <a:t> proporciona altos niveles de efectividad en pacientes con DA moderada a grave en la práctica habitual: análisis provisional del estudio no intervencionista AD-LIFE.</a:t>
            </a:r>
            <a:r>
              <a:rPr lang="es-ES" baseline="30000" dirty="0"/>
              <a:t>$1,2</a:t>
            </a:r>
          </a:p>
        </p:txBody>
      </p:sp>
      <p:sp>
        <p:nvSpPr>
          <p:cNvPr id="8" name="CuadroTexto 7">
            <a:extLst>
              <a:ext uri="{FF2B5EF4-FFF2-40B4-BE49-F238E27FC236}">
                <a16:creationId xmlns:a16="http://schemas.microsoft.com/office/drawing/2014/main" id="{8A4265FC-7DC5-AE45-B3EE-68A975BD0B3C}"/>
              </a:ext>
            </a:extLst>
          </p:cNvPr>
          <p:cNvSpPr txBox="1"/>
          <p:nvPr/>
        </p:nvSpPr>
        <p:spPr>
          <a:xfrm>
            <a:off x="1470213" y="5757978"/>
            <a:ext cx="8875058" cy="846386"/>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endParaRPr lang="es-ES" sz="700" b="1"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LEB</a:t>
            </a:r>
            <a:r>
              <a:rPr lang="es-ES" sz="700" dirty="0">
                <a:solidFill>
                  <a:srgbClr val="646464"/>
                </a:solidFill>
              </a:rPr>
              <a:t>: lebrikizumab; </a:t>
            </a:r>
            <a:r>
              <a:rPr lang="es-ES" sz="700" b="1" dirty="0">
                <a:solidFill>
                  <a:srgbClr val="646464"/>
                </a:solidFill>
              </a:rPr>
              <a:t>FT</a:t>
            </a:r>
            <a:r>
              <a:rPr lang="es-ES" sz="700" dirty="0">
                <a:solidFill>
                  <a:srgbClr val="646464"/>
                </a:solidFill>
              </a:rPr>
              <a:t>: ficha técnica; </a:t>
            </a:r>
            <a:r>
              <a:rPr lang="es-ES" sz="700" b="1" dirty="0">
                <a:solidFill>
                  <a:srgbClr val="646464"/>
                </a:solidFill>
              </a:rPr>
              <a:t>C2S: </a:t>
            </a:r>
            <a:r>
              <a:rPr lang="es-ES" sz="700" dirty="0">
                <a:solidFill>
                  <a:srgbClr val="646464"/>
                </a:solidFill>
              </a:rPr>
              <a:t>cada 2 semanas </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graphicFrame>
        <p:nvGraphicFramePr>
          <p:cNvPr id="3" name="object 16">
            <a:extLst>
              <a:ext uri="{FF2B5EF4-FFF2-40B4-BE49-F238E27FC236}">
                <a16:creationId xmlns:a16="http://schemas.microsoft.com/office/drawing/2014/main" id="{C0CAE1A6-1563-E14A-3052-52DAE77C7664}"/>
              </a:ext>
            </a:extLst>
          </p:cNvPr>
          <p:cNvGraphicFramePr>
            <a:graphicFrameLocks noGrp="1"/>
          </p:cNvGraphicFramePr>
          <p:nvPr>
            <p:extLst>
              <p:ext uri="{D42A27DB-BD31-4B8C-83A1-F6EECF244321}">
                <p14:modId xmlns:p14="http://schemas.microsoft.com/office/powerpoint/2010/main" val="2768388573"/>
              </p:ext>
            </p:extLst>
          </p:nvPr>
        </p:nvGraphicFramePr>
        <p:xfrm>
          <a:off x="1219971" y="2448980"/>
          <a:ext cx="9959795" cy="2955920"/>
        </p:xfrm>
        <a:graphic>
          <a:graphicData uri="http://schemas.openxmlformats.org/drawingml/2006/table">
            <a:tbl>
              <a:tblPr firstRow="1" bandRow="1">
                <a:tableStyleId>{2D5ABB26-0587-4C30-8999-92F81FD0307C}</a:tableStyleId>
              </a:tblPr>
              <a:tblGrid>
                <a:gridCol w="4811077">
                  <a:extLst>
                    <a:ext uri="{9D8B030D-6E8A-4147-A177-3AD203B41FA5}">
                      <a16:colId xmlns:a16="http://schemas.microsoft.com/office/drawing/2014/main" val="20000"/>
                    </a:ext>
                  </a:extLst>
                </a:gridCol>
                <a:gridCol w="2416869">
                  <a:extLst>
                    <a:ext uri="{9D8B030D-6E8A-4147-A177-3AD203B41FA5}">
                      <a16:colId xmlns:a16="http://schemas.microsoft.com/office/drawing/2014/main" val="20001"/>
                    </a:ext>
                  </a:extLst>
                </a:gridCol>
                <a:gridCol w="2731849">
                  <a:extLst>
                    <a:ext uri="{9D8B030D-6E8A-4147-A177-3AD203B41FA5}">
                      <a16:colId xmlns:a16="http://schemas.microsoft.com/office/drawing/2014/main" val="20002"/>
                    </a:ext>
                  </a:extLst>
                </a:gridCol>
              </a:tblGrid>
              <a:tr h="431706">
                <a:tc>
                  <a:txBody>
                    <a:bodyPr/>
                    <a:lstStyle/>
                    <a:p>
                      <a:pPr marL="0" algn="ctr">
                        <a:lnSpc>
                          <a:spcPct val="100000"/>
                        </a:lnSpc>
                        <a:spcBef>
                          <a:spcPts val="0"/>
                        </a:spcBef>
                      </a:pPr>
                      <a:r>
                        <a:rPr sz="1300" b="1">
                          <a:solidFill>
                            <a:srgbClr val="FFFFFF"/>
                          </a:solidFill>
                          <a:latin typeface="Arial" panose="020B0604020202020204" pitchFamily="34" charset="0"/>
                          <a:cs typeface="Arial" panose="020B0604020202020204" pitchFamily="34" charset="0"/>
                        </a:rPr>
                        <a:t>Pacientes</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que</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presentaron</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reacciones</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adversas</a:t>
                      </a:r>
                      <a:r>
                        <a:rPr sz="1300" b="1" baseline="31400">
                          <a:solidFill>
                            <a:srgbClr val="FFFFFF"/>
                          </a:solidFill>
                          <a:latin typeface="Arial" panose="020B0604020202020204" pitchFamily="34" charset="0"/>
                          <a:cs typeface="Arial" panose="020B0604020202020204" pitchFamily="34" charset="0"/>
                        </a:rPr>
                        <a:t>a</a:t>
                      </a:r>
                      <a:r>
                        <a:rPr sz="1300" b="1">
                          <a:solidFill>
                            <a:srgbClr val="FFFFFF"/>
                          </a:solidFill>
                          <a:latin typeface="Arial" panose="020B0604020202020204" pitchFamily="34" charset="0"/>
                          <a:cs typeface="Arial" panose="020B0604020202020204" pitchFamily="34" charset="0"/>
                        </a:rPr>
                        <a:t>,</a:t>
                      </a:r>
                      <a:r>
                        <a:rPr sz="1300" b="1" spc="25">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n</a:t>
                      </a:r>
                      <a:r>
                        <a:rPr sz="1300" b="1" spc="30">
                          <a:solidFill>
                            <a:srgbClr val="FFFFFF"/>
                          </a:solidFill>
                          <a:latin typeface="Arial" panose="020B0604020202020204" pitchFamily="34" charset="0"/>
                          <a:cs typeface="Arial" panose="020B0604020202020204" pitchFamily="34" charset="0"/>
                        </a:rPr>
                        <a:t> </a:t>
                      </a:r>
                      <a:r>
                        <a:rPr sz="1300" b="1" spc="-25">
                          <a:solidFill>
                            <a:srgbClr val="FFFFFF"/>
                          </a:solidFill>
                          <a:latin typeface="Arial" panose="020B0604020202020204" pitchFamily="34" charset="0"/>
                          <a:cs typeface="Arial" panose="020B0604020202020204" pitchFamily="34" charset="0"/>
                        </a:rPr>
                        <a:t>(%)</a:t>
                      </a:r>
                      <a:endParaRPr sz="1300">
                        <a:latin typeface="Arial" panose="020B0604020202020204" pitchFamily="34" charset="0"/>
                        <a:cs typeface="Arial" panose="020B0604020202020204" pitchFamily="34" charset="0"/>
                      </a:endParaRPr>
                    </a:p>
                  </a:txBody>
                  <a:tcPr marL="45720" marR="45720" anchor="ctr">
                    <a:solidFill>
                      <a:srgbClr val="22346A"/>
                    </a:solidFill>
                  </a:tcPr>
                </a:tc>
                <a:tc>
                  <a:txBody>
                    <a:bodyPr/>
                    <a:lstStyle/>
                    <a:p>
                      <a:pPr marL="266700" marR="276225" indent="0" algn="ctr">
                        <a:lnSpc>
                          <a:spcPct val="100000"/>
                        </a:lnSpc>
                        <a:spcBef>
                          <a:spcPts val="0"/>
                        </a:spcBef>
                        <a:tabLst/>
                      </a:pPr>
                      <a:r>
                        <a:rPr sz="1300" b="1">
                          <a:solidFill>
                            <a:srgbClr val="FFFFFF"/>
                          </a:solidFill>
                          <a:latin typeface="Arial" panose="020B0604020202020204" pitchFamily="34" charset="0"/>
                          <a:cs typeface="Arial" panose="020B0604020202020204" pitchFamily="34" charset="0"/>
                        </a:rPr>
                        <a:t>LEB</a:t>
                      </a:r>
                      <a:r>
                        <a:rPr sz="1300" b="1" spc="4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250</a:t>
                      </a:r>
                      <a:r>
                        <a:rPr sz="1300" b="1" spc="4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mg</a:t>
                      </a:r>
                      <a:r>
                        <a:rPr sz="1300" b="1" spc="40">
                          <a:solidFill>
                            <a:srgbClr val="FFFFFF"/>
                          </a:solidFill>
                          <a:latin typeface="Arial" panose="020B0604020202020204" pitchFamily="34" charset="0"/>
                          <a:cs typeface="Arial" panose="020B0604020202020204" pitchFamily="34" charset="0"/>
                        </a:rPr>
                        <a:t> </a:t>
                      </a:r>
                      <a:r>
                        <a:rPr sz="1300" b="1" spc="-25">
                          <a:solidFill>
                            <a:srgbClr val="FFFFFF"/>
                          </a:solidFill>
                          <a:latin typeface="Arial" panose="020B0604020202020204" pitchFamily="34" charset="0"/>
                          <a:cs typeface="Arial" panose="020B0604020202020204" pitchFamily="34" charset="0"/>
                        </a:rPr>
                        <a:t>C2S </a:t>
                      </a:r>
                      <a:r>
                        <a:rPr sz="1300" b="1" spc="-10">
                          <a:solidFill>
                            <a:srgbClr val="FFFFFF"/>
                          </a:solidFill>
                          <a:latin typeface="Arial" panose="020B0604020202020204" pitchFamily="34" charset="0"/>
                          <a:cs typeface="Arial" panose="020B0604020202020204" pitchFamily="34" charset="0"/>
                        </a:rPr>
                        <a:t>(N=100)</a:t>
                      </a:r>
                      <a:endParaRPr sz="1300">
                        <a:latin typeface="Arial" panose="020B0604020202020204" pitchFamily="34" charset="0"/>
                        <a:cs typeface="Arial" panose="020B0604020202020204" pitchFamily="34" charset="0"/>
                      </a:endParaRPr>
                    </a:p>
                  </a:txBody>
                  <a:tcPr marL="45720" marR="45720" anchor="ctr">
                    <a:solidFill>
                      <a:srgbClr val="22346A"/>
                    </a:solidFill>
                  </a:tcPr>
                </a:tc>
                <a:tc>
                  <a:txBody>
                    <a:bodyPr/>
                    <a:lstStyle/>
                    <a:p>
                      <a:pPr marL="0" marR="959485" indent="0" algn="ctr" defTabSz="950400">
                        <a:lnSpc>
                          <a:spcPct val="100000"/>
                        </a:lnSpc>
                        <a:spcBef>
                          <a:spcPts val="0"/>
                        </a:spcBef>
                        <a:tabLst>
                          <a:tab pos="0" algn="l"/>
                          <a:tab pos="2660400" algn="l"/>
                        </a:tabLst>
                      </a:pPr>
                      <a:endParaRPr sz="1300">
                        <a:latin typeface="Arial" panose="020B0604020202020204" pitchFamily="34" charset="0"/>
                        <a:cs typeface="Arial" panose="020B0604020202020204" pitchFamily="34" charset="0"/>
                      </a:endParaRPr>
                    </a:p>
                  </a:txBody>
                  <a:tcPr marL="45720" marR="45720" anchor="ctr">
                    <a:solidFill>
                      <a:srgbClr val="22346A"/>
                    </a:solidFill>
                  </a:tcPr>
                </a:tc>
                <a:extLst>
                  <a:ext uri="{0D108BD9-81ED-4DB2-BD59-A6C34878D82A}">
                    <a16:rowId xmlns:a16="http://schemas.microsoft.com/office/drawing/2014/main" val="10000"/>
                  </a:ext>
                </a:extLst>
              </a:tr>
              <a:tr h="273188">
                <a:tc>
                  <a:txBody>
                    <a:bodyPr/>
                    <a:lstStyle/>
                    <a:p>
                      <a:pPr marL="0">
                        <a:lnSpc>
                          <a:spcPct val="100000"/>
                        </a:lnSpc>
                        <a:spcBef>
                          <a:spcPts val="0"/>
                        </a:spcBef>
                      </a:pPr>
                      <a:r>
                        <a:rPr sz="1300" spc="-10" dirty="0" err="1">
                          <a:solidFill>
                            <a:srgbClr val="22346A"/>
                          </a:solidFill>
                          <a:latin typeface="Arial" panose="020B0604020202020204" pitchFamily="34" charset="0"/>
                          <a:cs typeface="Arial" panose="020B0604020202020204" pitchFamily="34" charset="0"/>
                        </a:rPr>
                        <a:t>Conjuntivitis</a:t>
                      </a:r>
                      <a:endParaRPr sz="1300" dirty="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tcPr>
                </a:tc>
                <a:tc>
                  <a:txBody>
                    <a:bodyPr/>
                    <a:lstStyle/>
                    <a:p>
                      <a:pPr marL="0" algn="ctr">
                        <a:lnSpc>
                          <a:spcPct val="100000"/>
                        </a:lnSpc>
                        <a:spcBef>
                          <a:spcPts val="0"/>
                        </a:spcBef>
                      </a:pPr>
                      <a:r>
                        <a:rPr sz="1300">
                          <a:solidFill>
                            <a:srgbClr val="22346A"/>
                          </a:solidFill>
                          <a:latin typeface="Arial" panose="020B0604020202020204" pitchFamily="34" charset="0"/>
                          <a:cs typeface="Arial" panose="020B0604020202020204" pitchFamily="34" charset="0"/>
                        </a:rPr>
                        <a:t>7</a:t>
                      </a:r>
                      <a:r>
                        <a:rPr sz="1300" spc="-10">
                          <a:solidFill>
                            <a:srgbClr val="22346A"/>
                          </a:solidFill>
                          <a:latin typeface="Arial" panose="020B0604020202020204" pitchFamily="34" charset="0"/>
                          <a:cs typeface="Arial" panose="020B0604020202020204" pitchFamily="34" charset="0"/>
                        </a:rPr>
                        <a:t> (7,0)</a:t>
                      </a:r>
                      <a:endParaRPr sz="130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solidFill>
                      <a:srgbClr val="7945B8">
                        <a:alpha val="8000"/>
                      </a:srgbClr>
                    </a:solidFill>
                  </a:tcPr>
                </a:tc>
                <a:tc>
                  <a:txBody>
                    <a:bodyPr/>
                    <a:lstStyle/>
                    <a:p>
                      <a:pPr marL="0" marR="19685" algn="ctr">
                        <a:lnSpc>
                          <a:spcPct val="100000"/>
                        </a:lnSpc>
                        <a:spcBef>
                          <a:spcPts val="0"/>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solidFill>
                      <a:srgbClr val="7945B8">
                        <a:alpha val="8000"/>
                      </a:srgbClr>
                    </a:solidFill>
                  </a:tcPr>
                </a:tc>
                <a:extLst>
                  <a:ext uri="{0D108BD9-81ED-4DB2-BD59-A6C34878D82A}">
                    <a16:rowId xmlns:a16="http://schemas.microsoft.com/office/drawing/2014/main" val="10001"/>
                  </a:ext>
                </a:extLst>
              </a:tr>
              <a:tr h="273188">
                <a:tc>
                  <a:txBody>
                    <a:bodyPr/>
                    <a:lstStyle/>
                    <a:p>
                      <a:pPr marL="0">
                        <a:lnSpc>
                          <a:spcPct val="100000"/>
                        </a:lnSpc>
                        <a:spcBef>
                          <a:spcPts val="0"/>
                        </a:spcBef>
                      </a:pPr>
                      <a:r>
                        <a:rPr sz="1300">
                          <a:solidFill>
                            <a:srgbClr val="22346A"/>
                          </a:solidFill>
                          <a:latin typeface="Arial" panose="020B0604020202020204" pitchFamily="34" charset="0"/>
                          <a:cs typeface="Arial" panose="020B0604020202020204" pitchFamily="34" charset="0"/>
                        </a:rPr>
                        <a:t>Herpes</a:t>
                      </a:r>
                      <a:r>
                        <a:rPr sz="1300" spc="5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zoster</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0"/>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2"/>
                  </a:ext>
                </a:extLst>
              </a:tr>
              <a:tr h="273188">
                <a:tc>
                  <a:txBody>
                    <a:bodyPr/>
                    <a:lstStyle/>
                    <a:p>
                      <a:pPr marL="0">
                        <a:lnSpc>
                          <a:spcPct val="100000"/>
                        </a:lnSpc>
                        <a:spcBef>
                          <a:spcPts val="0"/>
                        </a:spcBef>
                      </a:pPr>
                      <a:r>
                        <a:rPr sz="1300" spc="-10">
                          <a:solidFill>
                            <a:srgbClr val="22346A"/>
                          </a:solidFill>
                          <a:latin typeface="Arial" panose="020B0604020202020204" pitchFamily="34" charset="0"/>
                          <a:cs typeface="Arial" panose="020B0604020202020204" pitchFamily="34" charset="0"/>
                        </a:rPr>
                        <a:t>Eosinofilia</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0"/>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3"/>
                  </a:ext>
                </a:extLst>
              </a:tr>
              <a:tr h="273188">
                <a:tc>
                  <a:txBody>
                    <a:bodyPr/>
                    <a:lstStyle/>
                    <a:p>
                      <a:pPr marL="0">
                        <a:lnSpc>
                          <a:spcPct val="100000"/>
                        </a:lnSpc>
                        <a:spcBef>
                          <a:spcPts val="0"/>
                        </a:spcBef>
                      </a:pPr>
                      <a:r>
                        <a:rPr sz="1300">
                          <a:solidFill>
                            <a:srgbClr val="22346A"/>
                          </a:solidFill>
                          <a:latin typeface="Arial" panose="020B0604020202020204" pitchFamily="34" charset="0"/>
                          <a:cs typeface="Arial" panose="020B0604020202020204" pitchFamily="34" charset="0"/>
                        </a:rPr>
                        <a:t>Conjuntivitis</a:t>
                      </a:r>
                      <a:r>
                        <a:rPr sz="1300" spc="9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alérgica</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9685" algn="ctr">
                        <a:lnSpc>
                          <a:spcPct val="100000"/>
                        </a:lnSpc>
                        <a:spcBef>
                          <a:spcPts val="0"/>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4"/>
                  </a:ext>
                </a:extLst>
              </a:tr>
              <a:tr h="273189">
                <a:tc>
                  <a:txBody>
                    <a:bodyPr/>
                    <a:lstStyle/>
                    <a:p>
                      <a:pPr marL="0">
                        <a:lnSpc>
                          <a:spcPct val="100000"/>
                        </a:lnSpc>
                        <a:spcBef>
                          <a:spcPts val="0"/>
                        </a:spcBef>
                      </a:pPr>
                      <a:r>
                        <a:rPr sz="1300" dirty="0">
                          <a:solidFill>
                            <a:srgbClr val="22346A"/>
                          </a:solidFill>
                          <a:latin typeface="Arial" panose="020B0604020202020204" pitchFamily="34" charset="0"/>
                          <a:cs typeface="Arial" panose="020B0604020202020204" pitchFamily="34" charset="0"/>
                        </a:rPr>
                        <a:t>Ojo</a:t>
                      </a:r>
                      <a:r>
                        <a:rPr sz="1300" spc="30" dirty="0">
                          <a:solidFill>
                            <a:srgbClr val="22346A"/>
                          </a:solidFill>
                          <a:latin typeface="Arial" panose="020B0604020202020204" pitchFamily="34" charset="0"/>
                          <a:cs typeface="Arial" panose="020B0604020202020204" pitchFamily="34" charset="0"/>
                        </a:rPr>
                        <a:t> </a:t>
                      </a:r>
                      <a:r>
                        <a:rPr sz="1300" spc="-20" dirty="0">
                          <a:solidFill>
                            <a:srgbClr val="22346A"/>
                          </a:solidFill>
                          <a:latin typeface="Arial" panose="020B0604020202020204" pitchFamily="34" charset="0"/>
                          <a:cs typeface="Arial" panose="020B0604020202020204" pitchFamily="34" charset="0"/>
                        </a:rPr>
                        <a:t>seco</a:t>
                      </a:r>
                      <a:endParaRPr sz="1300" dirty="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a:solidFill>
                            <a:srgbClr val="22346A"/>
                          </a:solidFill>
                          <a:latin typeface="Arial" panose="020B0604020202020204" pitchFamily="34" charset="0"/>
                          <a:cs typeface="Arial" panose="020B0604020202020204" pitchFamily="34" charset="0"/>
                        </a:rPr>
                        <a:t>1</a:t>
                      </a:r>
                      <a:r>
                        <a:rPr sz="1300" spc="-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9685" algn="ctr">
                        <a:lnSpc>
                          <a:spcPct val="100000"/>
                        </a:lnSpc>
                        <a:spcBef>
                          <a:spcPts val="0"/>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5"/>
                  </a:ext>
                </a:extLst>
              </a:tr>
              <a:tr h="273189">
                <a:tc>
                  <a:txBody>
                    <a:bodyPr/>
                    <a:lstStyle/>
                    <a:p>
                      <a:pPr marL="0">
                        <a:lnSpc>
                          <a:spcPct val="100000"/>
                        </a:lnSpc>
                        <a:spcBef>
                          <a:spcPts val="0"/>
                        </a:spcBef>
                      </a:pPr>
                      <a:r>
                        <a:rPr sz="1300" spc="-10">
                          <a:solidFill>
                            <a:srgbClr val="22346A"/>
                          </a:solidFill>
                          <a:latin typeface="Arial" panose="020B0604020202020204" pitchFamily="34" charset="0"/>
                          <a:cs typeface="Arial" panose="020B0604020202020204" pitchFamily="34" charset="0"/>
                        </a:rPr>
                        <a:t>Queratitis</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0"/>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6"/>
                  </a:ext>
                </a:extLst>
              </a:tr>
              <a:tr h="272627">
                <a:tc>
                  <a:txBody>
                    <a:bodyPr/>
                    <a:lstStyle/>
                    <a:p>
                      <a:pPr marL="0">
                        <a:lnSpc>
                          <a:spcPct val="100000"/>
                        </a:lnSpc>
                        <a:spcBef>
                          <a:spcPts val="0"/>
                        </a:spcBef>
                      </a:pPr>
                      <a:r>
                        <a:rPr sz="1300" spc="-10">
                          <a:solidFill>
                            <a:srgbClr val="22346A"/>
                          </a:solidFill>
                          <a:latin typeface="Arial" panose="020B0604020202020204" pitchFamily="34" charset="0"/>
                          <a:cs typeface="Arial" panose="020B0604020202020204" pitchFamily="34" charset="0"/>
                        </a:rPr>
                        <a:t>Blefaritis</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0"/>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7"/>
                  </a:ext>
                </a:extLst>
              </a:tr>
              <a:tr h="273188">
                <a:tc>
                  <a:txBody>
                    <a:bodyPr/>
                    <a:lstStyle/>
                    <a:p>
                      <a:pPr marL="0">
                        <a:lnSpc>
                          <a:spcPct val="100000"/>
                        </a:lnSpc>
                        <a:spcBef>
                          <a:spcPts val="0"/>
                        </a:spcBef>
                      </a:pPr>
                      <a:r>
                        <a:rPr sz="1300">
                          <a:solidFill>
                            <a:srgbClr val="22346A"/>
                          </a:solidFill>
                          <a:latin typeface="Arial" panose="020B0604020202020204" pitchFamily="34" charset="0"/>
                          <a:cs typeface="Arial" panose="020B0604020202020204" pitchFamily="34" charset="0"/>
                        </a:rPr>
                        <a:t>Reacción</a:t>
                      </a:r>
                      <a:r>
                        <a:rPr sz="1300" spc="3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en</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el</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lugar</a:t>
                      </a:r>
                      <a:r>
                        <a:rPr sz="1300" spc="-2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de</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la</a:t>
                      </a:r>
                      <a:r>
                        <a:rPr sz="1300" spc="3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inyección</a:t>
                      </a:r>
                      <a:r>
                        <a:rPr sz="1300" spc="-15" baseline="31400">
                          <a:solidFill>
                            <a:srgbClr val="22346A"/>
                          </a:solidFill>
                          <a:latin typeface="Arial" panose="020B0604020202020204" pitchFamily="34" charset="0"/>
                          <a:cs typeface="Arial" panose="020B0604020202020204" pitchFamily="34" charset="0"/>
                        </a:rPr>
                        <a:t>b</a:t>
                      </a:r>
                      <a:endParaRPr sz="1300" baseline="314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0"/>
                        </a:spcBef>
                      </a:pPr>
                      <a:r>
                        <a:rPr sz="1300">
                          <a:solidFill>
                            <a:srgbClr val="22346A"/>
                          </a:solidFill>
                          <a:latin typeface="Arial" panose="020B0604020202020204" pitchFamily="34" charset="0"/>
                          <a:cs typeface="Arial" panose="020B0604020202020204" pitchFamily="34" charset="0"/>
                        </a:rPr>
                        <a:t>5</a:t>
                      </a:r>
                      <a:r>
                        <a:rPr sz="1300" spc="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(5,0)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20320" algn="ctr">
                        <a:lnSpc>
                          <a:spcPct val="100000"/>
                        </a:lnSpc>
                        <a:spcBef>
                          <a:spcPts val="0"/>
                        </a:spcBef>
                      </a:pPr>
                      <a:r>
                        <a:rPr sz="1300" dirty="0">
                          <a:solidFill>
                            <a:srgbClr val="22346A"/>
                          </a:solidFill>
                          <a:latin typeface="Arial" panose="020B0604020202020204" pitchFamily="34" charset="0"/>
                          <a:cs typeface="Arial" panose="020B0604020202020204" pitchFamily="34" charset="0"/>
                        </a:rPr>
                        <a:t>Común</a:t>
                      </a:r>
                      <a:r>
                        <a:rPr sz="1300" spc="35" dirty="0">
                          <a:solidFill>
                            <a:srgbClr val="22346A"/>
                          </a:solidFill>
                          <a:latin typeface="Arial" panose="020B0604020202020204" pitchFamily="34" charset="0"/>
                          <a:cs typeface="Arial" panose="020B0604020202020204" pitchFamily="34" charset="0"/>
                        </a:rPr>
                        <a:t> </a:t>
                      </a:r>
                      <a:r>
                        <a:rPr sz="1300" spc="-10" dirty="0">
                          <a:solidFill>
                            <a:srgbClr val="22346A"/>
                          </a:solidFill>
                          <a:latin typeface="Arial" panose="020B0604020202020204" pitchFamily="34" charset="0"/>
                          <a:cs typeface="Arial" panose="020B0604020202020204" pitchFamily="34" charset="0"/>
                        </a:rPr>
                        <a:t>(</a:t>
                      </a:r>
                      <a:r>
                        <a:rPr sz="1300" spc="-10" dirty="0">
                          <a:solidFill>
                            <a:srgbClr val="22346A"/>
                          </a:solidFill>
                          <a:latin typeface="Symbol" pitchFamily="2" charset="2"/>
                          <a:cs typeface="Arial" panose="020B0604020202020204" pitchFamily="34" charset="0"/>
                        </a:rPr>
                        <a:t></a:t>
                      </a:r>
                      <a:r>
                        <a:rPr sz="1300" spc="-10" dirty="0">
                          <a:solidFill>
                            <a:srgbClr val="22346A"/>
                          </a:solidFill>
                          <a:latin typeface="Arial" panose="020B0604020202020204" pitchFamily="34" charset="0"/>
                          <a:cs typeface="Arial" panose="020B0604020202020204" pitchFamily="34" charset="0"/>
                        </a:rPr>
                        <a:t>1/100</a:t>
                      </a:r>
                      <a:r>
                        <a:rPr sz="1300" spc="40" dirty="0">
                          <a:solidFill>
                            <a:srgbClr val="22346A"/>
                          </a:solidFill>
                          <a:latin typeface="Arial" panose="020B0604020202020204" pitchFamily="34" charset="0"/>
                          <a:cs typeface="Arial" panose="020B0604020202020204" pitchFamily="34" charset="0"/>
                        </a:rPr>
                        <a:t> </a:t>
                      </a:r>
                      <a:r>
                        <a:rPr sz="1300" dirty="0">
                          <a:solidFill>
                            <a:srgbClr val="22346A"/>
                          </a:solidFill>
                          <a:latin typeface="Arial" panose="020B0604020202020204" pitchFamily="34" charset="0"/>
                          <a:cs typeface="Arial" panose="020B0604020202020204" pitchFamily="34" charset="0"/>
                        </a:rPr>
                        <a:t>a</a:t>
                      </a:r>
                      <a:r>
                        <a:rPr sz="1300" spc="45" dirty="0">
                          <a:solidFill>
                            <a:srgbClr val="22346A"/>
                          </a:solidFill>
                          <a:latin typeface="Arial" panose="020B0604020202020204" pitchFamily="34" charset="0"/>
                          <a:cs typeface="Arial" panose="020B0604020202020204" pitchFamily="34" charset="0"/>
                        </a:rPr>
                        <a:t> </a:t>
                      </a:r>
                      <a:r>
                        <a:rPr sz="1300" dirty="0">
                          <a:solidFill>
                            <a:srgbClr val="22346A"/>
                          </a:solidFill>
                          <a:latin typeface="Arial" panose="020B0604020202020204" pitchFamily="34" charset="0"/>
                          <a:cs typeface="Arial" panose="020B0604020202020204" pitchFamily="34" charset="0"/>
                        </a:rPr>
                        <a:t>&lt;</a:t>
                      </a:r>
                      <a:r>
                        <a:rPr sz="1300" spc="45" dirty="0">
                          <a:solidFill>
                            <a:srgbClr val="22346A"/>
                          </a:solidFill>
                          <a:latin typeface="Arial" panose="020B0604020202020204" pitchFamily="34" charset="0"/>
                          <a:cs typeface="Arial" panose="020B0604020202020204" pitchFamily="34" charset="0"/>
                        </a:rPr>
                        <a:t> </a:t>
                      </a:r>
                      <a:r>
                        <a:rPr sz="1300" spc="-20" dirty="0">
                          <a:solidFill>
                            <a:srgbClr val="22346A"/>
                          </a:solidFill>
                          <a:latin typeface="Arial" panose="020B0604020202020204" pitchFamily="34" charset="0"/>
                          <a:cs typeface="Arial" panose="020B0604020202020204" pitchFamily="34" charset="0"/>
                        </a:rPr>
                        <a:t>1/10)</a:t>
                      </a:r>
                      <a:endParaRPr sz="1300" dirty="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8"/>
                  </a:ext>
                </a:extLst>
              </a:tr>
            </a:tbl>
          </a:graphicData>
        </a:graphic>
      </p:graphicFrame>
      <p:sp>
        <p:nvSpPr>
          <p:cNvPr id="4" name="Rectángulo redondeado 3">
            <a:extLst>
              <a:ext uri="{FF2B5EF4-FFF2-40B4-BE49-F238E27FC236}">
                <a16:creationId xmlns:a16="http://schemas.microsoft.com/office/drawing/2014/main" id="{6C37724E-1493-746A-4ADC-CB4B339B5AD4}"/>
              </a:ext>
            </a:extLst>
          </p:cNvPr>
          <p:cNvSpPr/>
          <p:nvPr/>
        </p:nvSpPr>
        <p:spPr>
          <a:xfrm>
            <a:off x="1219971" y="1877400"/>
            <a:ext cx="9959795" cy="475416"/>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p>
        </p:txBody>
      </p:sp>
      <p:sp>
        <p:nvSpPr>
          <p:cNvPr id="5" name="object 2" descr="$PPTXTitle">
            <a:extLst>
              <a:ext uri="{FF2B5EF4-FFF2-40B4-BE49-F238E27FC236}">
                <a16:creationId xmlns:a16="http://schemas.microsoft.com/office/drawing/2014/main" id="{026CCC6F-F220-8101-CBA2-1CBA812E02B2}"/>
              </a:ext>
            </a:extLst>
          </p:cNvPr>
          <p:cNvSpPr txBox="1">
            <a:spLocks/>
          </p:cNvSpPr>
          <p:nvPr/>
        </p:nvSpPr>
        <p:spPr>
          <a:xfrm>
            <a:off x="2766727" y="2009561"/>
            <a:ext cx="6681640" cy="211094"/>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gn="ctr">
              <a:lnSpc>
                <a:spcPct val="100800"/>
              </a:lnSpc>
              <a:spcBef>
                <a:spcPts val="55"/>
              </a:spcBef>
            </a:pPr>
            <a:r>
              <a:rPr lang="es-ES" sz="1400" dirty="0">
                <a:solidFill>
                  <a:srgbClr val="003867"/>
                </a:solidFill>
                <a:ea typeface="+mn-ea"/>
              </a:rPr>
              <a:t>No se observaron nuevas señales de seguridad </a:t>
            </a:r>
            <a:r>
              <a:rPr lang="es-ES" sz="1400" baseline="30000" dirty="0">
                <a:solidFill>
                  <a:srgbClr val="003867"/>
                </a:solidFill>
                <a:ea typeface="+mn-ea"/>
              </a:rPr>
              <a:t>1,2</a:t>
            </a:r>
          </a:p>
        </p:txBody>
      </p:sp>
      <p:sp>
        <p:nvSpPr>
          <p:cNvPr id="6" name="CuadroTexto 5">
            <a:extLst>
              <a:ext uri="{FF2B5EF4-FFF2-40B4-BE49-F238E27FC236}">
                <a16:creationId xmlns:a16="http://schemas.microsoft.com/office/drawing/2014/main" id="{A20FACAF-0EE0-F440-B6B7-218538A920CE}"/>
              </a:ext>
            </a:extLst>
          </p:cNvPr>
          <p:cNvSpPr txBox="1"/>
          <p:nvPr/>
        </p:nvSpPr>
        <p:spPr>
          <a:xfrm>
            <a:off x="8916911" y="2560968"/>
            <a:ext cx="2661350" cy="292388"/>
          </a:xfrm>
          <a:prstGeom prst="rect">
            <a:avLst/>
          </a:prstGeom>
          <a:noFill/>
        </p:spPr>
        <p:txBody>
          <a:bodyPr wrap="square">
            <a:spAutoFit/>
          </a:bodyPr>
          <a:lstStyle/>
          <a:p>
            <a:pPr marL="0" marR="959485" lvl="0" indent="0" algn="ctr" defTabSz="950400" rtl="0" eaLnBrk="1" fontAlgn="auto" latinLnBrk="0" hangingPunct="1">
              <a:lnSpc>
                <a:spcPct val="100000"/>
              </a:lnSpc>
              <a:spcBef>
                <a:spcPts val="0"/>
              </a:spcBef>
              <a:spcAft>
                <a:spcPts val="0"/>
              </a:spcAft>
              <a:buClrTx/>
              <a:buSzTx/>
              <a:buFontTx/>
              <a:buNone/>
              <a:tabLst>
                <a:tab pos="0" algn="l"/>
                <a:tab pos="2660400" algn="l"/>
              </a:tabLst>
              <a:defRPr/>
            </a:pPr>
            <a:r>
              <a:rPr kumimoji="0" lang="es-ES" sz="13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Frecuencia </a:t>
            </a:r>
            <a:r>
              <a:rPr kumimoji="0" lang="es-E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 </a:t>
            </a:r>
            <a:r>
              <a:rPr kumimoji="0" lang="es-ES" sz="1300" b="1" i="0" u="none" strike="noStrike" kern="120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FT</a:t>
            </a:r>
            <a:endParaRPr kumimoji="0" lang="es-E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ángulo redondeado 9">
            <a:extLst>
              <a:ext uri="{FF2B5EF4-FFF2-40B4-BE49-F238E27FC236}">
                <a16:creationId xmlns:a16="http://schemas.microsoft.com/office/drawing/2014/main" id="{04D284F9-9A0C-3C5F-F789-4E0F79B2E1E6}"/>
              </a:ext>
            </a:extLst>
          </p:cNvPr>
          <p:cNvSpPr/>
          <p:nvPr/>
        </p:nvSpPr>
        <p:spPr>
          <a:xfrm>
            <a:off x="618828"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EA27C9CA-6BD4-7D2E-3FA5-21E5C10E4700}"/>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Resultados</a:t>
            </a:r>
          </a:p>
        </p:txBody>
      </p:sp>
    </p:spTree>
    <p:extLst>
      <p:ext uri="{BB962C8B-B14F-4D97-AF65-F5344CB8AC3E}">
        <p14:creationId xmlns:p14="http://schemas.microsoft.com/office/powerpoint/2010/main" val="2062422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46B2-981A-FB76-F99F-FC00B1E6A17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B68724E-A1EF-26F8-5D08-B1393DC564B8}"/>
              </a:ext>
            </a:extLst>
          </p:cNvPr>
          <p:cNvSpPr>
            <a:spLocks noGrp="1"/>
          </p:cNvSpPr>
          <p:nvPr>
            <p:ph type="title"/>
          </p:nvPr>
        </p:nvSpPr>
        <p:spPr>
          <a:xfrm>
            <a:off x="541058" y="180535"/>
            <a:ext cx="10710038" cy="640214"/>
          </a:xfrm>
        </p:spPr>
        <p:txBody>
          <a:bodyPr/>
          <a:lstStyle/>
          <a:p>
            <a:r>
              <a:rPr lang="es-ES" dirty="0" err="1"/>
              <a:t>Lebrikizumab</a:t>
            </a:r>
            <a:r>
              <a:rPr lang="es-ES" dirty="0"/>
              <a:t> proporciona altos niveles de efectividad en pacientes con DA moderada a grave en la práctica habitual: análisis provisional del estudio no intervencionista AD-LIFE.</a:t>
            </a:r>
            <a:r>
              <a:rPr lang="es-ES" baseline="30000" dirty="0"/>
              <a:t>$1,2</a:t>
            </a:r>
          </a:p>
        </p:txBody>
      </p:sp>
      <p:sp>
        <p:nvSpPr>
          <p:cNvPr id="19" name="object 2">
            <a:extLst>
              <a:ext uri="{FF2B5EF4-FFF2-40B4-BE49-F238E27FC236}">
                <a16:creationId xmlns:a16="http://schemas.microsoft.com/office/drawing/2014/main" id="{F65A9069-D935-7F38-8E8D-A3B605AD7F2F}"/>
              </a:ext>
            </a:extLst>
          </p:cNvPr>
          <p:cNvSpPr/>
          <p:nvPr/>
        </p:nvSpPr>
        <p:spPr>
          <a:xfrm>
            <a:off x="1924690" y="1993080"/>
            <a:ext cx="8677738" cy="584786"/>
          </a:xfrm>
          <a:custGeom>
            <a:avLst/>
            <a:gdLst/>
            <a:ahLst/>
            <a:cxnLst/>
            <a:rect l="l" t="t" r="r" b="b"/>
            <a:pathLst>
              <a:path w="12628244" h="1382395">
                <a:moveTo>
                  <a:pt x="12427118" y="0"/>
                </a:moveTo>
                <a:lnTo>
                  <a:pt x="200768" y="0"/>
                </a:lnTo>
                <a:lnTo>
                  <a:pt x="154735" y="5302"/>
                </a:lnTo>
                <a:lnTo>
                  <a:pt x="112478" y="20405"/>
                </a:lnTo>
                <a:lnTo>
                  <a:pt x="75200" y="44105"/>
                </a:lnTo>
                <a:lnTo>
                  <a:pt x="44108" y="75195"/>
                </a:lnTo>
                <a:lnTo>
                  <a:pt x="20407" y="112473"/>
                </a:lnTo>
                <a:lnTo>
                  <a:pt x="5302" y="154732"/>
                </a:lnTo>
                <a:lnTo>
                  <a:pt x="0" y="200768"/>
                </a:lnTo>
                <a:lnTo>
                  <a:pt x="0" y="1181388"/>
                </a:lnTo>
                <a:lnTo>
                  <a:pt x="5302" y="1227424"/>
                </a:lnTo>
                <a:lnTo>
                  <a:pt x="20407" y="1269683"/>
                </a:lnTo>
                <a:lnTo>
                  <a:pt x="44108" y="1306960"/>
                </a:lnTo>
                <a:lnTo>
                  <a:pt x="75200" y="1338051"/>
                </a:lnTo>
                <a:lnTo>
                  <a:pt x="112478" y="1361751"/>
                </a:lnTo>
                <a:lnTo>
                  <a:pt x="154735" y="1376854"/>
                </a:lnTo>
                <a:lnTo>
                  <a:pt x="200768" y="1382156"/>
                </a:lnTo>
                <a:lnTo>
                  <a:pt x="12427118" y="1382156"/>
                </a:lnTo>
                <a:lnTo>
                  <a:pt x="12473155" y="1376854"/>
                </a:lnTo>
                <a:lnTo>
                  <a:pt x="12515414" y="1361751"/>
                </a:lnTo>
                <a:lnTo>
                  <a:pt x="12552691" y="1338051"/>
                </a:lnTo>
                <a:lnTo>
                  <a:pt x="12583782" y="1306960"/>
                </a:lnTo>
                <a:lnTo>
                  <a:pt x="12607482" y="1269683"/>
                </a:lnTo>
                <a:lnTo>
                  <a:pt x="12622585" y="1227424"/>
                </a:lnTo>
                <a:lnTo>
                  <a:pt x="12627887" y="1181388"/>
                </a:lnTo>
                <a:lnTo>
                  <a:pt x="12627887" y="200768"/>
                </a:lnTo>
                <a:lnTo>
                  <a:pt x="12622585" y="154732"/>
                </a:lnTo>
                <a:lnTo>
                  <a:pt x="12607482" y="112473"/>
                </a:lnTo>
                <a:lnTo>
                  <a:pt x="12583782" y="75195"/>
                </a:lnTo>
                <a:lnTo>
                  <a:pt x="12552691" y="44105"/>
                </a:lnTo>
                <a:lnTo>
                  <a:pt x="12515414" y="20405"/>
                </a:lnTo>
                <a:lnTo>
                  <a:pt x="12473155" y="5302"/>
                </a:lnTo>
                <a:lnTo>
                  <a:pt x="12427118" y="0"/>
                </a:lnTo>
                <a:close/>
              </a:path>
            </a:pathLst>
          </a:custGeom>
          <a:solidFill>
            <a:srgbClr val="CAF5A8">
              <a:alpha val="20000"/>
            </a:srgbClr>
          </a:solidFill>
        </p:spPr>
        <p:txBody>
          <a:bodyPr wrap="square" lIns="0" tIns="0" rIns="0" bIns="0" rtlCol="0"/>
          <a:lstStyle/>
          <a:p>
            <a:endParaRPr sz="1092"/>
          </a:p>
        </p:txBody>
      </p:sp>
      <p:sp>
        <p:nvSpPr>
          <p:cNvPr id="21" name="object 3">
            <a:extLst>
              <a:ext uri="{FF2B5EF4-FFF2-40B4-BE49-F238E27FC236}">
                <a16:creationId xmlns:a16="http://schemas.microsoft.com/office/drawing/2014/main" id="{3D7F86BD-8967-B804-1369-D878BB47A1C6}"/>
              </a:ext>
            </a:extLst>
          </p:cNvPr>
          <p:cNvSpPr/>
          <p:nvPr/>
        </p:nvSpPr>
        <p:spPr>
          <a:xfrm>
            <a:off x="1924691" y="4465219"/>
            <a:ext cx="8677737" cy="838286"/>
          </a:xfrm>
          <a:custGeom>
            <a:avLst/>
            <a:gdLst/>
            <a:ahLst/>
            <a:cxnLst/>
            <a:rect l="l" t="t" r="r" b="b"/>
            <a:pathLst>
              <a:path w="12628244" h="1382395">
                <a:moveTo>
                  <a:pt x="12427118" y="0"/>
                </a:moveTo>
                <a:lnTo>
                  <a:pt x="200768" y="0"/>
                </a:lnTo>
                <a:lnTo>
                  <a:pt x="154735" y="5302"/>
                </a:lnTo>
                <a:lnTo>
                  <a:pt x="112478" y="20405"/>
                </a:lnTo>
                <a:lnTo>
                  <a:pt x="75200" y="44105"/>
                </a:lnTo>
                <a:lnTo>
                  <a:pt x="44108" y="75195"/>
                </a:lnTo>
                <a:lnTo>
                  <a:pt x="20407" y="112473"/>
                </a:lnTo>
                <a:lnTo>
                  <a:pt x="5302" y="154732"/>
                </a:lnTo>
                <a:lnTo>
                  <a:pt x="0" y="200768"/>
                </a:lnTo>
                <a:lnTo>
                  <a:pt x="0" y="1181388"/>
                </a:lnTo>
                <a:lnTo>
                  <a:pt x="5302" y="1227424"/>
                </a:lnTo>
                <a:lnTo>
                  <a:pt x="20407" y="1269683"/>
                </a:lnTo>
                <a:lnTo>
                  <a:pt x="44108" y="1306960"/>
                </a:lnTo>
                <a:lnTo>
                  <a:pt x="75200" y="1338051"/>
                </a:lnTo>
                <a:lnTo>
                  <a:pt x="112478" y="1361751"/>
                </a:lnTo>
                <a:lnTo>
                  <a:pt x="154735" y="1376854"/>
                </a:lnTo>
                <a:lnTo>
                  <a:pt x="200768" y="1382156"/>
                </a:lnTo>
                <a:lnTo>
                  <a:pt x="12427118" y="1382156"/>
                </a:lnTo>
                <a:lnTo>
                  <a:pt x="12473155" y="1376854"/>
                </a:lnTo>
                <a:lnTo>
                  <a:pt x="12515414" y="1361751"/>
                </a:lnTo>
                <a:lnTo>
                  <a:pt x="12552691" y="1338051"/>
                </a:lnTo>
                <a:lnTo>
                  <a:pt x="12583782" y="1306960"/>
                </a:lnTo>
                <a:lnTo>
                  <a:pt x="12607482" y="1269683"/>
                </a:lnTo>
                <a:lnTo>
                  <a:pt x="12622585" y="1227424"/>
                </a:lnTo>
                <a:lnTo>
                  <a:pt x="12627887" y="1181388"/>
                </a:lnTo>
                <a:lnTo>
                  <a:pt x="12627887" y="200768"/>
                </a:lnTo>
                <a:lnTo>
                  <a:pt x="12622585" y="154732"/>
                </a:lnTo>
                <a:lnTo>
                  <a:pt x="12607482" y="112473"/>
                </a:lnTo>
                <a:lnTo>
                  <a:pt x="12583782" y="75195"/>
                </a:lnTo>
                <a:lnTo>
                  <a:pt x="12552691" y="44105"/>
                </a:lnTo>
                <a:lnTo>
                  <a:pt x="12515414" y="20405"/>
                </a:lnTo>
                <a:lnTo>
                  <a:pt x="12473155" y="5302"/>
                </a:lnTo>
                <a:lnTo>
                  <a:pt x="12427118" y="0"/>
                </a:lnTo>
                <a:close/>
              </a:path>
            </a:pathLst>
          </a:custGeom>
          <a:solidFill>
            <a:srgbClr val="CAF5A8">
              <a:alpha val="20000"/>
            </a:srgbClr>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22" name="object 13">
            <a:extLst>
              <a:ext uri="{FF2B5EF4-FFF2-40B4-BE49-F238E27FC236}">
                <a16:creationId xmlns:a16="http://schemas.microsoft.com/office/drawing/2014/main" id="{84326BA2-6447-22C7-B319-A8B567544E11}"/>
              </a:ext>
            </a:extLst>
          </p:cNvPr>
          <p:cNvGrpSpPr/>
          <p:nvPr/>
        </p:nvGrpSpPr>
        <p:grpSpPr>
          <a:xfrm>
            <a:off x="2101978" y="4064264"/>
            <a:ext cx="254830" cy="247982"/>
            <a:chOff x="4030467" y="6952667"/>
            <a:chExt cx="370840" cy="408940"/>
          </a:xfrm>
        </p:grpSpPr>
        <p:sp>
          <p:nvSpPr>
            <p:cNvPr id="23" name="object 14">
              <a:extLst>
                <a:ext uri="{FF2B5EF4-FFF2-40B4-BE49-F238E27FC236}">
                  <a16:creationId xmlns:a16="http://schemas.microsoft.com/office/drawing/2014/main" id="{DD199D29-DD18-54FB-31BC-0F8B35C6C972}"/>
                </a:ext>
              </a:extLst>
            </p:cNvPr>
            <p:cNvSpPr/>
            <p:nvPr/>
          </p:nvSpPr>
          <p:spPr>
            <a:xfrm>
              <a:off x="4030459" y="6952671"/>
              <a:ext cx="370840" cy="408940"/>
            </a:xfrm>
            <a:custGeom>
              <a:avLst/>
              <a:gdLst/>
              <a:ahLst/>
              <a:cxnLst/>
              <a:rect l="l" t="t" r="r" b="b"/>
              <a:pathLst>
                <a:path w="370839" h="408940">
                  <a:moveTo>
                    <a:pt x="199212" y="191338"/>
                  </a:moveTo>
                  <a:lnTo>
                    <a:pt x="193116" y="185242"/>
                  </a:lnTo>
                  <a:lnTo>
                    <a:pt x="185597" y="185242"/>
                  </a:lnTo>
                  <a:lnTo>
                    <a:pt x="178079" y="185242"/>
                  </a:lnTo>
                  <a:lnTo>
                    <a:pt x="171983" y="191338"/>
                  </a:lnTo>
                  <a:lnTo>
                    <a:pt x="171983" y="204292"/>
                  </a:lnTo>
                  <a:lnTo>
                    <a:pt x="175183" y="208978"/>
                  </a:lnTo>
                  <a:lnTo>
                    <a:pt x="179781" y="211150"/>
                  </a:lnTo>
                  <a:lnTo>
                    <a:pt x="179781" y="230911"/>
                  </a:lnTo>
                  <a:lnTo>
                    <a:pt x="182384" y="233514"/>
                  </a:lnTo>
                  <a:lnTo>
                    <a:pt x="188810" y="233514"/>
                  </a:lnTo>
                  <a:lnTo>
                    <a:pt x="191414" y="230911"/>
                  </a:lnTo>
                  <a:lnTo>
                    <a:pt x="191414" y="211150"/>
                  </a:lnTo>
                  <a:lnTo>
                    <a:pt x="196011" y="208978"/>
                  </a:lnTo>
                  <a:lnTo>
                    <a:pt x="199212" y="204292"/>
                  </a:lnTo>
                  <a:lnTo>
                    <a:pt x="199212" y="191338"/>
                  </a:lnTo>
                  <a:close/>
                </a:path>
                <a:path w="370839" h="408940">
                  <a:moveTo>
                    <a:pt x="342188" y="98120"/>
                  </a:moveTo>
                  <a:lnTo>
                    <a:pt x="337654" y="91427"/>
                  </a:lnTo>
                  <a:lnTo>
                    <a:pt x="330644" y="88658"/>
                  </a:lnTo>
                  <a:lnTo>
                    <a:pt x="330568" y="102920"/>
                  </a:lnTo>
                  <a:lnTo>
                    <a:pt x="330568" y="141122"/>
                  </a:lnTo>
                  <a:lnTo>
                    <a:pt x="328168" y="174117"/>
                  </a:lnTo>
                  <a:lnTo>
                    <a:pt x="309372" y="237769"/>
                  </a:lnTo>
                  <a:lnTo>
                    <a:pt x="272605" y="295567"/>
                  </a:lnTo>
                  <a:lnTo>
                    <a:pt x="220256" y="343103"/>
                  </a:lnTo>
                  <a:lnTo>
                    <a:pt x="186550" y="363372"/>
                  </a:lnTo>
                  <a:lnTo>
                    <a:pt x="184200" y="363372"/>
                  </a:lnTo>
                  <a:lnTo>
                    <a:pt x="150507" y="343103"/>
                  </a:lnTo>
                  <a:lnTo>
                    <a:pt x="98145" y="295567"/>
                  </a:lnTo>
                  <a:lnTo>
                    <a:pt x="61379" y="237769"/>
                  </a:lnTo>
                  <a:lnTo>
                    <a:pt x="42570" y="174117"/>
                  </a:lnTo>
                  <a:lnTo>
                    <a:pt x="40170" y="141122"/>
                  </a:lnTo>
                  <a:lnTo>
                    <a:pt x="40170" y="102920"/>
                  </a:lnTo>
                  <a:lnTo>
                    <a:pt x="41821" y="100469"/>
                  </a:lnTo>
                  <a:lnTo>
                    <a:pt x="44386" y="99453"/>
                  </a:lnTo>
                  <a:lnTo>
                    <a:pt x="64071" y="89535"/>
                  </a:lnTo>
                  <a:lnTo>
                    <a:pt x="81241" y="76466"/>
                  </a:lnTo>
                  <a:lnTo>
                    <a:pt x="95516" y="60604"/>
                  </a:lnTo>
                  <a:lnTo>
                    <a:pt x="106514" y="42303"/>
                  </a:lnTo>
                  <a:lnTo>
                    <a:pt x="107607" y="40017"/>
                  </a:lnTo>
                  <a:lnTo>
                    <a:pt x="109969" y="38544"/>
                  </a:lnTo>
                  <a:lnTo>
                    <a:pt x="260769" y="38544"/>
                  </a:lnTo>
                  <a:lnTo>
                    <a:pt x="263144" y="40017"/>
                  </a:lnTo>
                  <a:lnTo>
                    <a:pt x="264223" y="42303"/>
                  </a:lnTo>
                  <a:lnTo>
                    <a:pt x="275234" y="60604"/>
                  </a:lnTo>
                  <a:lnTo>
                    <a:pt x="289509" y="76466"/>
                  </a:lnTo>
                  <a:lnTo>
                    <a:pt x="306679" y="89535"/>
                  </a:lnTo>
                  <a:lnTo>
                    <a:pt x="326377" y="99453"/>
                  </a:lnTo>
                  <a:lnTo>
                    <a:pt x="328930" y="100469"/>
                  </a:lnTo>
                  <a:lnTo>
                    <a:pt x="330568" y="102920"/>
                  </a:lnTo>
                  <a:lnTo>
                    <a:pt x="330568" y="88620"/>
                  </a:lnTo>
                  <a:lnTo>
                    <a:pt x="312902" y="79717"/>
                  </a:lnTo>
                  <a:lnTo>
                    <a:pt x="297446" y="67970"/>
                  </a:lnTo>
                  <a:lnTo>
                    <a:pt x="284607" y="53733"/>
                  </a:lnTo>
                  <a:lnTo>
                    <a:pt x="275463" y="38544"/>
                  </a:lnTo>
                  <a:lnTo>
                    <a:pt x="274726" y="37312"/>
                  </a:lnTo>
                  <a:lnTo>
                    <a:pt x="271729" y="31000"/>
                  </a:lnTo>
                  <a:lnTo>
                    <a:pt x="265239" y="26911"/>
                  </a:lnTo>
                  <a:lnTo>
                    <a:pt x="105511" y="26911"/>
                  </a:lnTo>
                  <a:lnTo>
                    <a:pt x="99021" y="31000"/>
                  </a:lnTo>
                  <a:lnTo>
                    <a:pt x="96024" y="37312"/>
                  </a:lnTo>
                  <a:lnTo>
                    <a:pt x="86144" y="53733"/>
                  </a:lnTo>
                  <a:lnTo>
                    <a:pt x="73304" y="67970"/>
                  </a:lnTo>
                  <a:lnTo>
                    <a:pt x="57848" y="79717"/>
                  </a:lnTo>
                  <a:lnTo>
                    <a:pt x="40093" y="88658"/>
                  </a:lnTo>
                  <a:lnTo>
                    <a:pt x="33083" y="91427"/>
                  </a:lnTo>
                  <a:lnTo>
                    <a:pt x="28549" y="98120"/>
                  </a:lnTo>
                  <a:lnTo>
                    <a:pt x="28549" y="141122"/>
                  </a:lnTo>
                  <a:lnTo>
                    <a:pt x="30949" y="174117"/>
                  </a:lnTo>
                  <a:lnTo>
                    <a:pt x="31064" y="175755"/>
                  </a:lnTo>
                  <a:lnTo>
                    <a:pt x="50787" y="242544"/>
                  </a:lnTo>
                  <a:lnTo>
                    <a:pt x="89230" y="303009"/>
                  </a:lnTo>
                  <a:lnTo>
                    <a:pt x="143802" y="352590"/>
                  </a:lnTo>
                  <a:lnTo>
                    <a:pt x="179514" y="374027"/>
                  </a:lnTo>
                  <a:lnTo>
                    <a:pt x="182435" y="374726"/>
                  </a:lnTo>
                  <a:lnTo>
                    <a:pt x="188302" y="374726"/>
                  </a:lnTo>
                  <a:lnTo>
                    <a:pt x="226949" y="352590"/>
                  </a:lnTo>
                  <a:lnTo>
                    <a:pt x="281520" y="303009"/>
                  </a:lnTo>
                  <a:lnTo>
                    <a:pt x="319963" y="242544"/>
                  </a:lnTo>
                  <a:lnTo>
                    <a:pt x="339674" y="175755"/>
                  </a:lnTo>
                  <a:lnTo>
                    <a:pt x="342188" y="141122"/>
                  </a:lnTo>
                  <a:lnTo>
                    <a:pt x="342188" y="98120"/>
                  </a:lnTo>
                  <a:close/>
                </a:path>
                <a:path w="370839" h="408940">
                  <a:moveTo>
                    <a:pt x="364883" y="200088"/>
                  </a:moveTo>
                  <a:lnTo>
                    <a:pt x="362915" y="196989"/>
                  </a:lnTo>
                  <a:lnTo>
                    <a:pt x="359778" y="196278"/>
                  </a:lnTo>
                  <a:lnTo>
                    <a:pt x="356654" y="195554"/>
                  </a:lnTo>
                  <a:lnTo>
                    <a:pt x="353542" y="197523"/>
                  </a:lnTo>
                  <a:lnTo>
                    <a:pt x="352831" y="200660"/>
                  </a:lnTo>
                  <a:lnTo>
                    <a:pt x="337985" y="246253"/>
                  </a:lnTo>
                  <a:lnTo>
                    <a:pt x="315099" y="288518"/>
                  </a:lnTo>
                  <a:lnTo>
                    <a:pt x="284861" y="326618"/>
                  </a:lnTo>
                  <a:lnTo>
                    <a:pt x="247916" y="359714"/>
                  </a:lnTo>
                  <a:lnTo>
                    <a:pt x="204927" y="386981"/>
                  </a:lnTo>
                  <a:lnTo>
                    <a:pt x="186067" y="396900"/>
                  </a:lnTo>
                  <a:lnTo>
                    <a:pt x="184696" y="396900"/>
                  </a:lnTo>
                  <a:lnTo>
                    <a:pt x="122783" y="359676"/>
                  </a:lnTo>
                  <a:lnTo>
                    <a:pt x="85801" y="326517"/>
                  </a:lnTo>
                  <a:lnTo>
                    <a:pt x="55537" y="288353"/>
                  </a:lnTo>
                  <a:lnTo>
                    <a:pt x="32664" y="246011"/>
                  </a:lnTo>
                  <a:lnTo>
                    <a:pt x="17843" y="200329"/>
                  </a:lnTo>
                  <a:lnTo>
                    <a:pt x="17145" y="197205"/>
                  </a:lnTo>
                  <a:lnTo>
                    <a:pt x="14033" y="195237"/>
                  </a:lnTo>
                  <a:lnTo>
                    <a:pt x="7772" y="196646"/>
                  </a:lnTo>
                  <a:lnTo>
                    <a:pt x="5803" y="199758"/>
                  </a:lnTo>
                  <a:lnTo>
                    <a:pt x="6502" y="202895"/>
                  </a:lnTo>
                  <a:lnTo>
                    <a:pt x="21945" y="250494"/>
                  </a:lnTo>
                  <a:lnTo>
                    <a:pt x="45732" y="294614"/>
                  </a:lnTo>
                  <a:lnTo>
                    <a:pt x="77203" y="334365"/>
                  </a:lnTo>
                  <a:lnTo>
                    <a:pt x="115658" y="368871"/>
                  </a:lnTo>
                  <a:lnTo>
                    <a:pt x="160413" y="397256"/>
                  </a:lnTo>
                  <a:lnTo>
                    <a:pt x="182892" y="408368"/>
                  </a:lnTo>
                  <a:lnTo>
                    <a:pt x="187858" y="408368"/>
                  </a:lnTo>
                  <a:lnTo>
                    <a:pt x="255028" y="368909"/>
                  </a:lnTo>
                  <a:lnTo>
                    <a:pt x="293433" y="334467"/>
                  </a:lnTo>
                  <a:lnTo>
                    <a:pt x="324891" y="294779"/>
                  </a:lnTo>
                  <a:lnTo>
                    <a:pt x="348703" y="250748"/>
                  </a:lnTo>
                  <a:lnTo>
                    <a:pt x="364172" y="203225"/>
                  </a:lnTo>
                  <a:lnTo>
                    <a:pt x="364883" y="200088"/>
                  </a:lnTo>
                  <a:close/>
                </a:path>
                <a:path w="370839" h="408940">
                  <a:moveTo>
                    <a:pt x="370751" y="73977"/>
                  </a:moveTo>
                  <a:lnTo>
                    <a:pt x="364820" y="67335"/>
                  </a:lnTo>
                  <a:lnTo>
                    <a:pt x="356958" y="66497"/>
                  </a:lnTo>
                  <a:lnTo>
                    <a:pt x="335140" y="60769"/>
                  </a:lnTo>
                  <a:lnTo>
                    <a:pt x="317106" y="49250"/>
                  </a:lnTo>
                  <a:lnTo>
                    <a:pt x="304165" y="33121"/>
                  </a:lnTo>
                  <a:lnTo>
                    <a:pt x="297611" y="13525"/>
                  </a:lnTo>
                  <a:lnTo>
                    <a:pt x="296532" y="5816"/>
                  </a:lnTo>
                  <a:lnTo>
                    <a:pt x="289915" y="0"/>
                  </a:lnTo>
                  <a:lnTo>
                    <a:pt x="80848" y="0"/>
                  </a:lnTo>
                  <a:lnTo>
                    <a:pt x="74218" y="5816"/>
                  </a:lnTo>
                  <a:lnTo>
                    <a:pt x="73126" y="13525"/>
                  </a:lnTo>
                  <a:lnTo>
                    <a:pt x="66573" y="33121"/>
                  </a:lnTo>
                  <a:lnTo>
                    <a:pt x="53632" y="49250"/>
                  </a:lnTo>
                  <a:lnTo>
                    <a:pt x="35610" y="60769"/>
                  </a:lnTo>
                  <a:lnTo>
                    <a:pt x="13792" y="66497"/>
                  </a:lnTo>
                  <a:lnTo>
                    <a:pt x="5930" y="67335"/>
                  </a:lnTo>
                  <a:lnTo>
                    <a:pt x="0" y="73977"/>
                  </a:lnTo>
                  <a:lnTo>
                    <a:pt x="88" y="151180"/>
                  </a:lnTo>
                  <a:lnTo>
                    <a:pt x="787" y="164820"/>
                  </a:lnTo>
                  <a:lnTo>
                    <a:pt x="1714" y="174599"/>
                  </a:lnTo>
                  <a:lnTo>
                    <a:pt x="4229" y="176834"/>
                  </a:lnTo>
                  <a:lnTo>
                    <a:pt x="7772" y="176796"/>
                  </a:lnTo>
                  <a:lnTo>
                    <a:pt x="10960" y="176466"/>
                  </a:lnTo>
                  <a:lnTo>
                    <a:pt x="13284" y="173621"/>
                  </a:lnTo>
                  <a:lnTo>
                    <a:pt x="12382" y="163931"/>
                  </a:lnTo>
                  <a:lnTo>
                    <a:pt x="11709" y="150876"/>
                  </a:lnTo>
                  <a:lnTo>
                    <a:pt x="11620" y="79971"/>
                  </a:lnTo>
                  <a:lnTo>
                    <a:pt x="13106" y="78257"/>
                  </a:lnTo>
                  <a:lnTo>
                    <a:pt x="15011" y="78066"/>
                  </a:lnTo>
                  <a:lnTo>
                    <a:pt x="40576" y="71285"/>
                  </a:lnTo>
                  <a:lnTo>
                    <a:pt x="61722" y="57619"/>
                  </a:lnTo>
                  <a:lnTo>
                    <a:pt x="76923" y="38442"/>
                  </a:lnTo>
                  <a:lnTo>
                    <a:pt x="84645" y="15138"/>
                  </a:lnTo>
                  <a:lnTo>
                    <a:pt x="84937" y="13106"/>
                  </a:lnTo>
                  <a:lnTo>
                    <a:pt x="86575" y="11620"/>
                  </a:lnTo>
                  <a:lnTo>
                    <a:pt x="284175" y="11620"/>
                  </a:lnTo>
                  <a:lnTo>
                    <a:pt x="285813" y="13106"/>
                  </a:lnTo>
                  <a:lnTo>
                    <a:pt x="286092" y="15138"/>
                  </a:lnTo>
                  <a:lnTo>
                    <a:pt x="293827" y="38442"/>
                  </a:lnTo>
                  <a:lnTo>
                    <a:pt x="309029" y="57619"/>
                  </a:lnTo>
                  <a:lnTo>
                    <a:pt x="330174" y="71285"/>
                  </a:lnTo>
                  <a:lnTo>
                    <a:pt x="355727" y="78066"/>
                  </a:lnTo>
                  <a:lnTo>
                    <a:pt x="357632" y="78257"/>
                  </a:lnTo>
                  <a:lnTo>
                    <a:pt x="359117" y="79971"/>
                  </a:lnTo>
                  <a:lnTo>
                    <a:pt x="359041" y="150812"/>
                  </a:lnTo>
                  <a:lnTo>
                    <a:pt x="358381" y="163728"/>
                  </a:lnTo>
                  <a:lnTo>
                    <a:pt x="357492" y="173342"/>
                  </a:lnTo>
                  <a:lnTo>
                    <a:pt x="359816" y="176199"/>
                  </a:lnTo>
                  <a:lnTo>
                    <a:pt x="366204" y="176860"/>
                  </a:lnTo>
                  <a:lnTo>
                    <a:pt x="369062" y="174523"/>
                  </a:lnTo>
                  <a:lnTo>
                    <a:pt x="369976" y="164617"/>
                  </a:lnTo>
                  <a:lnTo>
                    <a:pt x="370662" y="151104"/>
                  </a:lnTo>
                  <a:lnTo>
                    <a:pt x="370751" y="73977"/>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25" name="object 15">
              <a:extLst>
                <a:ext uri="{FF2B5EF4-FFF2-40B4-BE49-F238E27FC236}">
                  <a16:creationId xmlns:a16="http://schemas.microsoft.com/office/drawing/2014/main" id="{684A570E-2CB9-CB91-73C7-DB445BD52D21}"/>
                </a:ext>
              </a:extLst>
            </p:cNvPr>
            <p:cNvPicPr/>
            <p:nvPr/>
          </p:nvPicPr>
          <p:blipFill>
            <a:blip r:embed="rId2" cstate="print"/>
            <a:stretch>
              <a:fillRect/>
            </a:stretch>
          </p:blipFill>
          <p:spPr>
            <a:xfrm>
              <a:off x="4131238" y="7013189"/>
              <a:ext cx="169649" cy="204705"/>
            </a:xfrm>
            <a:prstGeom prst="rect">
              <a:avLst/>
            </a:prstGeom>
          </p:spPr>
        </p:pic>
      </p:grpSp>
      <p:grpSp>
        <p:nvGrpSpPr>
          <p:cNvPr id="26" name="object 16">
            <a:extLst>
              <a:ext uri="{FF2B5EF4-FFF2-40B4-BE49-F238E27FC236}">
                <a16:creationId xmlns:a16="http://schemas.microsoft.com/office/drawing/2014/main" id="{530C6306-9DF3-FF69-BD27-DACD0CC0CB56}"/>
              </a:ext>
            </a:extLst>
          </p:cNvPr>
          <p:cNvGrpSpPr/>
          <p:nvPr/>
        </p:nvGrpSpPr>
        <p:grpSpPr>
          <a:xfrm>
            <a:off x="2096125" y="2746859"/>
            <a:ext cx="287993" cy="254143"/>
            <a:chOff x="4020815" y="4780168"/>
            <a:chExt cx="419100" cy="419100"/>
          </a:xfrm>
        </p:grpSpPr>
        <p:sp>
          <p:nvSpPr>
            <p:cNvPr id="30" name="object 17">
              <a:extLst>
                <a:ext uri="{FF2B5EF4-FFF2-40B4-BE49-F238E27FC236}">
                  <a16:creationId xmlns:a16="http://schemas.microsoft.com/office/drawing/2014/main" id="{82EE13B1-3C4F-072E-1FDC-3FF6B3A677B3}"/>
                </a:ext>
              </a:extLst>
            </p:cNvPr>
            <p:cNvSpPr/>
            <p:nvPr/>
          </p:nvSpPr>
          <p:spPr>
            <a:xfrm>
              <a:off x="4086982" y="4899115"/>
              <a:ext cx="274320" cy="273050"/>
            </a:xfrm>
            <a:custGeom>
              <a:avLst/>
              <a:gdLst/>
              <a:ahLst/>
              <a:cxnLst/>
              <a:rect l="l" t="t" r="r" b="b"/>
              <a:pathLst>
                <a:path w="274320" h="273050">
                  <a:moveTo>
                    <a:pt x="39182" y="272724"/>
                  </a:moveTo>
                  <a:lnTo>
                    <a:pt x="39182" y="235050"/>
                  </a:lnTo>
                  <a:lnTo>
                    <a:pt x="0" y="235050"/>
                  </a:lnTo>
                  <a:lnTo>
                    <a:pt x="0" y="272724"/>
                  </a:lnTo>
                </a:path>
                <a:path w="274320" h="273050">
                  <a:moveTo>
                    <a:pt x="117546" y="272724"/>
                  </a:moveTo>
                  <a:lnTo>
                    <a:pt x="117546" y="156707"/>
                  </a:lnTo>
                  <a:lnTo>
                    <a:pt x="77903" y="156707"/>
                  </a:lnTo>
                  <a:lnTo>
                    <a:pt x="77903" y="272724"/>
                  </a:lnTo>
                </a:path>
                <a:path w="274320" h="273050">
                  <a:moveTo>
                    <a:pt x="195910" y="272724"/>
                  </a:moveTo>
                  <a:lnTo>
                    <a:pt x="195910" y="78353"/>
                  </a:lnTo>
                  <a:lnTo>
                    <a:pt x="156728" y="78353"/>
                  </a:lnTo>
                  <a:lnTo>
                    <a:pt x="156728" y="272724"/>
                  </a:lnTo>
                </a:path>
                <a:path w="274320" h="273050">
                  <a:moveTo>
                    <a:pt x="274274" y="271907"/>
                  </a:moveTo>
                  <a:lnTo>
                    <a:pt x="274274" y="0"/>
                  </a:lnTo>
                  <a:lnTo>
                    <a:pt x="235092" y="0"/>
                  </a:lnTo>
                  <a:lnTo>
                    <a:pt x="235092" y="272724"/>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2" name="object 18">
              <a:extLst>
                <a:ext uri="{FF2B5EF4-FFF2-40B4-BE49-F238E27FC236}">
                  <a16:creationId xmlns:a16="http://schemas.microsoft.com/office/drawing/2014/main" id="{13843B95-BD2B-85E7-1CE5-B3375047524A}"/>
                </a:ext>
              </a:extLst>
            </p:cNvPr>
            <p:cNvSpPr/>
            <p:nvPr/>
          </p:nvSpPr>
          <p:spPr>
            <a:xfrm>
              <a:off x="4026051" y="4785404"/>
              <a:ext cx="408940" cy="408940"/>
            </a:xfrm>
            <a:custGeom>
              <a:avLst/>
              <a:gdLst/>
              <a:ahLst/>
              <a:cxnLst/>
              <a:rect l="l" t="t" r="r" b="b"/>
              <a:pathLst>
                <a:path w="408939" h="408939">
                  <a:moveTo>
                    <a:pt x="18920" y="0"/>
                  </a:moveTo>
                  <a:lnTo>
                    <a:pt x="26285" y="1486"/>
                  </a:lnTo>
                  <a:lnTo>
                    <a:pt x="32300" y="5541"/>
                  </a:lnTo>
                  <a:lnTo>
                    <a:pt x="36354" y="11555"/>
                  </a:lnTo>
                  <a:lnTo>
                    <a:pt x="37841" y="18920"/>
                  </a:lnTo>
                  <a:lnTo>
                    <a:pt x="36354" y="26279"/>
                  </a:lnTo>
                  <a:lnTo>
                    <a:pt x="32300" y="32290"/>
                  </a:lnTo>
                  <a:lnTo>
                    <a:pt x="26285" y="36344"/>
                  </a:lnTo>
                  <a:lnTo>
                    <a:pt x="18920" y="37831"/>
                  </a:lnTo>
                  <a:lnTo>
                    <a:pt x="11555" y="36344"/>
                  </a:lnTo>
                  <a:lnTo>
                    <a:pt x="5541" y="32290"/>
                  </a:lnTo>
                  <a:lnTo>
                    <a:pt x="1486" y="26279"/>
                  </a:lnTo>
                  <a:lnTo>
                    <a:pt x="0" y="18920"/>
                  </a:lnTo>
                  <a:lnTo>
                    <a:pt x="1486" y="11555"/>
                  </a:lnTo>
                  <a:lnTo>
                    <a:pt x="5541" y="5541"/>
                  </a:lnTo>
                  <a:lnTo>
                    <a:pt x="11555" y="1486"/>
                  </a:lnTo>
                  <a:lnTo>
                    <a:pt x="18920" y="0"/>
                  </a:lnTo>
                  <a:close/>
                </a:path>
                <a:path w="408939" h="408939">
                  <a:moveTo>
                    <a:pt x="389454" y="370533"/>
                  </a:moveTo>
                  <a:lnTo>
                    <a:pt x="396817" y="372019"/>
                  </a:lnTo>
                  <a:lnTo>
                    <a:pt x="402828" y="376073"/>
                  </a:lnTo>
                  <a:lnTo>
                    <a:pt x="406879" y="382084"/>
                  </a:lnTo>
                  <a:lnTo>
                    <a:pt x="408364" y="389443"/>
                  </a:lnTo>
                  <a:lnTo>
                    <a:pt x="406879" y="396808"/>
                  </a:lnTo>
                  <a:lnTo>
                    <a:pt x="402828" y="402822"/>
                  </a:lnTo>
                  <a:lnTo>
                    <a:pt x="396817" y="406877"/>
                  </a:lnTo>
                  <a:lnTo>
                    <a:pt x="389454" y="408364"/>
                  </a:lnTo>
                  <a:lnTo>
                    <a:pt x="382089" y="406877"/>
                  </a:lnTo>
                  <a:lnTo>
                    <a:pt x="376074" y="402822"/>
                  </a:lnTo>
                  <a:lnTo>
                    <a:pt x="372020" y="396808"/>
                  </a:lnTo>
                  <a:lnTo>
                    <a:pt x="370533" y="389443"/>
                  </a:lnTo>
                  <a:lnTo>
                    <a:pt x="372020" y="382084"/>
                  </a:lnTo>
                  <a:lnTo>
                    <a:pt x="376074" y="376073"/>
                  </a:lnTo>
                  <a:lnTo>
                    <a:pt x="382089" y="372019"/>
                  </a:lnTo>
                  <a:lnTo>
                    <a:pt x="389454" y="370533"/>
                  </a:lnTo>
                  <a:close/>
                </a:path>
                <a:path w="408939" h="408939">
                  <a:moveTo>
                    <a:pt x="18920" y="38668"/>
                  </a:moveTo>
                  <a:lnTo>
                    <a:pt x="18920" y="408364"/>
                  </a:lnTo>
                </a:path>
                <a:path w="408939" h="408939">
                  <a:moveTo>
                    <a:pt x="330597" y="57872"/>
                  </a:moveTo>
                  <a:lnTo>
                    <a:pt x="336722" y="12921"/>
                  </a:lnTo>
                  <a:lnTo>
                    <a:pt x="291771" y="19036"/>
                  </a:lnTo>
                </a:path>
                <a:path w="408939" h="408939">
                  <a:moveTo>
                    <a:pt x="52919" y="296713"/>
                  </a:moveTo>
                  <a:lnTo>
                    <a:pt x="334377" y="15266"/>
                  </a:lnTo>
                </a:path>
                <a:path w="408939" h="408939">
                  <a:moveTo>
                    <a:pt x="369695" y="389443"/>
                  </a:moveTo>
                  <a:lnTo>
                    <a:pt x="0" y="389443"/>
                  </a:lnTo>
                </a:path>
                <a:path w="408939" h="408939">
                  <a:moveTo>
                    <a:pt x="18083" y="336450"/>
                  </a:moveTo>
                  <a:lnTo>
                    <a:pt x="5402" y="336450"/>
                  </a:lnTo>
                </a:path>
                <a:path w="408939" h="408939">
                  <a:moveTo>
                    <a:pt x="18083" y="283457"/>
                  </a:moveTo>
                  <a:lnTo>
                    <a:pt x="5402" y="283457"/>
                  </a:lnTo>
                </a:path>
                <a:path w="408939" h="408939">
                  <a:moveTo>
                    <a:pt x="18083" y="230464"/>
                  </a:moveTo>
                  <a:lnTo>
                    <a:pt x="5402" y="230464"/>
                  </a:lnTo>
                </a:path>
                <a:path w="408939" h="408939">
                  <a:moveTo>
                    <a:pt x="18083" y="124467"/>
                  </a:moveTo>
                  <a:lnTo>
                    <a:pt x="5402" y="124467"/>
                  </a:lnTo>
                </a:path>
                <a:path w="408939" h="408939">
                  <a:moveTo>
                    <a:pt x="18083" y="177471"/>
                  </a:moveTo>
                  <a:lnTo>
                    <a:pt x="5402" y="177471"/>
                  </a:lnTo>
                </a:path>
                <a:path w="408939" h="408939">
                  <a:moveTo>
                    <a:pt x="5402" y="71474"/>
                  </a:moveTo>
                  <a:lnTo>
                    <a:pt x="18083" y="71474"/>
                  </a:lnTo>
                </a:path>
                <a:path w="408939" h="408939">
                  <a:moveTo>
                    <a:pt x="71914" y="402972"/>
                  </a:moveTo>
                  <a:lnTo>
                    <a:pt x="71914" y="390291"/>
                  </a:lnTo>
                </a:path>
                <a:path w="408939" h="408939">
                  <a:moveTo>
                    <a:pt x="124907" y="402972"/>
                  </a:moveTo>
                  <a:lnTo>
                    <a:pt x="124907" y="390291"/>
                  </a:lnTo>
                </a:path>
                <a:path w="408939" h="408939">
                  <a:moveTo>
                    <a:pt x="177910" y="402972"/>
                  </a:moveTo>
                  <a:lnTo>
                    <a:pt x="177910" y="390291"/>
                  </a:lnTo>
                </a:path>
                <a:path w="408939" h="408939">
                  <a:moveTo>
                    <a:pt x="283897" y="402972"/>
                  </a:moveTo>
                  <a:lnTo>
                    <a:pt x="283897" y="390291"/>
                  </a:lnTo>
                </a:path>
                <a:path w="408939" h="408939">
                  <a:moveTo>
                    <a:pt x="230903" y="402972"/>
                  </a:moveTo>
                  <a:lnTo>
                    <a:pt x="230903" y="390291"/>
                  </a:lnTo>
                </a:path>
                <a:path w="408939" h="408939">
                  <a:moveTo>
                    <a:pt x="336890" y="390291"/>
                  </a:moveTo>
                  <a:lnTo>
                    <a:pt x="336890" y="402972"/>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36" name="object 19">
            <a:extLst>
              <a:ext uri="{FF2B5EF4-FFF2-40B4-BE49-F238E27FC236}">
                <a16:creationId xmlns:a16="http://schemas.microsoft.com/office/drawing/2014/main" id="{4D0DA8C9-72C9-B502-BAD7-A9E7B7785405}"/>
              </a:ext>
            </a:extLst>
          </p:cNvPr>
          <p:cNvGrpSpPr/>
          <p:nvPr/>
        </p:nvGrpSpPr>
        <p:grpSpPr>
          <a:xfrm>
            <a:off x="2096130" y="3200727"/>
            <a:ext cx="287993" cy="254143"/>
            <a:chOff x="4020822" y="5528630"/>
            <a:chExt cx="419100" cy="419100"/>
          </a:xfrm>
        </p:grpSpPr>
        <p:sp>
          <p:nvSpPr>
            <p:cNvPr id="38" name="object 20">
              <a:extLst>
                <a:ext uri="{FF2B5EF4-FFF2-40B4-BE49-F238E27FC236}">
                  <a16:creationId xmlns:a16="http://schemas.microsoft.com/office/drawing/2014/main" id="{40BBE367-2642-7AFA-763D-48F08E92092B}"/>
                </a:ext>
              </a:extLst>
            </p:cNvPr>
            <p:cNvSpPr/>
            <p:nvPr/>
          </p:nvSpPr>
          <p:spPr>
            <a:xfrm>
              <a:off x="4026057" y="5533866"/>
              <a:ext cx="408940" cy="408940"/>
            </a:xfrm>
            <a:custGeom>
              <a:avLst/>
              <a:gdLst/>
              <a:ahLst/>
              <a:cxnLst/>
              <a:rect l="l" t="t" r="r" b="b"/>
              <a:pathLst>
                <a:path w="408939" h="408939">
                  <a:moveTo>
                    <a:pt x="41925" y="328147"/>
                  </a:moveTo>
                  <a:lnTo>
                    <a:pt x="73715" y="361252"/>
                  </a:lnTo>
                  <a:lnTo>
                    <a:pt x="112240" y="386541"/>
                  </a:lnTo>
                  <a:lnTo>
                    <a:pt x="156171" y="402687"/>
                  </a:lnTo>
                  <a:lnTo>
                    <a:pt x="204182" y="408364"/>
                  </a:lnTo>
                  <a:lnTo>
                    <a:pt x="250997" y="402971"/>
                  </a:lnTo>
                  <a:lnTo>
                    <a:pt x="293973" y="387610"/>
                  </a:lnTo>
                  <a:lnTo>
                    <a:pt x="331885" y="363506"/>
                  </a:lnTo>
                  <a:lnTo>
                    <a:pt x="363506" y="331885"/>
                  </a:lnTo>
                  <a:lnTo>
                    <a:pt x="387610" y="293973"/>
                  </a:lnTo>
                  <a:lnTo>
                    <a:pt x="402971" y="250997"/>
                  </a:lnTo>
                  <a:lnTo>
                    <a:pt x="408364" y="204182"/>
                  </a:lnTo>
                  <a:lnTo>
                    <a:pt x="407064" y="181025"/>
                  </a:lnTo>
                  <a:lnTo>
                    <a:pt x="403261" y="158626"/>
                  </a:lnTo>
                  <a:lnTo>
                    <a:pt x="397095" y="137126"/>
                  </a:lnTo>
                  <a:lnTo>
                    <a:pt x="388710" y="116666"/>
                  </a:lnTo>
                </a:path>
                <a:path w="408939" h="408939">
                  <a:moveTo>
                    <a:pt x="364606" y="77861"/>
                  </a:moveTo>
                  <a:lnTo>
                    <a:pt x="332917" y="45689"/>
                  </a:lnTo>
                  <a:lnTo>
                    <a:pt x="294776" y="21147"/>
                  </a:lnTo>
                  <a:lnTo>
                    <a:pt x="251444" y="5497"/>
                  </a:lnTo>
                  <a:lnTo>
                    <a:pt x="204182" y="0"/>
                  </a:lnTo>
                  <a:lnTo>
                    <a:pt x="157363" y="5392"/>
                  </a:lnTo>
                  <a:lnTo>
                    <a:pt x="114386" y="20752"/>
                  </a:lnTo>
                  <a:lnTo>
                    <a:pt x="76474" y="44855"/>
                  </a:lnTo>
                  <a:lnTo>
                    <a:pt x="44855" y="76474"/>
                  </a:lnTo>
                  <a:lnTo>
                    <a:pt x="20752" y="114386"/>
                  </a:lnTo>
                  <a:lnTo>
                    <a:pt x="5392" y="157363"/>
                  </a:lnTo>
                  <a:lnTo>
                    <a:pt x="0" y="204182"/>
                  </a:lnTo>
                  <a:lnTo>
                    <a:pt x="1297" y="227337"/>
                  </a:lnTo>
                  <a:lnTo>
                    <a:pt x="5098" y="249733"/>
                  </a:lnTo>
                  <a:lnTo>
                    <a:pt x="11259" y="271229"/>
                  </a:lnTo>
                  <a:lnTo>
                    <a:pt x="19643" y="291687"/>
                  </a:lnTo>
                </a:path>
                <a:path w="408939" h="408939">
                  <a:moveTo>
                    <a:pt x="43747" y="371904"/>
                  </a:moveTo>
                  <a:lnTo>
                    <a:pt x="36459" y="320859"/>
                  </a:lnTo>
                  <a:lnTo>
                    <a:pt x="80217" y="335434"/>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39" name="object 21">
              <a:extLst>
                <a:ext uri="{FF2B5EF4-FFF2-40B4-BE49-F238E27FC236}">
                  <a16:creationId xmlns:a16="http://schemas.microsoft.com/office/drawing/2014/main" id="{35599C88-0189-8805-097E-963DC6395693}"/>
                </a:ext>
              </a:extLst>
            </p:cNvPr>
            <p:cNvPicPr/>
            <p:nvPr/>
          </p:nvPicPr>
          <p:blipFill>
            <a:blip r:embed="rId3" cstate="print"/>
            <a:stretch>
              <a:fillRect/>
            </a:stretch>
          </p:blipFill>
          <p:spPr>
            <a:xfrm>
              <a:off x="4099856" y="5565090"/>
              <a:ext cx="303341" cy="263813"/>
            </a:xfrm>
            <a:prstGeom prst="rect">
              <a:avLst/>
            </a:prstGeom>
          </p:spPr>
        </p:pic>
      </p:grpSp>
      <p:sp>
        <p:nvSpPr>
          <p:cNvPr id="40" name="object 22">
            <a:extLst>
              <a:ext uri="{FF2B5EF4-FFF2-40B4-BE49-F238E27FC236}">
                <a16:creationId xmlns:a16="http://schemas.microsoft.com/office/drawing/2014/main" id="{56BB4C0A-2ABE-BA87-9836-80408BE9B3D5}"/>
              </a:ext>
            </a:extLst>
          </p:cNvPr>
          <p:cNvSpPr txBox="1"/>
          <p:nvPr/>
        </p:nvSpPr>
        <p:spPr>
          <a:xfrm>
            <a:off x="1924690" y="1813556"/>
            <a:ext cx="8342619" cy="3410576"/>
          </a:xfrm>
          <a:prstGeom prst="rect">
            <a:avLst/>
          </a:prstGeom>
        </p:spPr>
        <p:txBody>
          <a:bodyPr vert="horz" wrap="square" lIns="0" tIns="44667" rIns="0" bIns="0" rtlCol="0">
            <a:spAutoFit/>
          </a:bodyPr>
          <a:lstStyle/>
          <a:p>
            <a:pPr>
              <a:spcBef>
                <a:spcPts val="24"/>
              </a:spcBef>
            </a:pPr>
            <a:endParaRPr sz="1486" dirty="0">
              <a:latin typeface="Arial" panose="020B0604020202020204" pitchFamily="34" charset="0"/>
              <a:cs typeface="Arial" panose="020B0604020202020204" pitchFamily="34" charset="0"/>
            </a:endParaRPr>
          </a:p>
          <a:p>
            <a:pPr marL="239125" marR="452450">
              <a:lnSpc>
                <a:spcPct val="101200"/>
              </a:lnSpc>
            </a:pPr>
            <a:r>
              <a:rPr sz="1334" dirty="0" err="1">
                <a:solidFill>
                  <a:srgbClr val="22346A"/>
                </a:solidFill>
                <a:latin typeface="Arial" panose="020B0604020202020204" pitchFamily="34" charset="0"/>
                <a:cs typeface="Arial" panose="020B0604020202020204" pitchFamily="34" charset="0"/>
              </a:rPr>
              <a:t>Estos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resultados</a:t>
            </a:r>
            <a:r>
              <a:rPr sz="1334" dirty="0">
                <a:solidFill>
                  <a:srgbClr val="22346A"/>
                </a:solidFill>
                <a:latin typeface="Arial" panose="020B0604020202020204" pitchFamily="34" charset="0"/>
                <a:cs typeface="Arial" panose="020B0604020202020204" pitchFamily="34" charset="0"/>
              </a:rPr>
              <a:t> (</a:t>
            </a:r>
            <a:r>
              <a:rPr sz="1334" b="1" dirty="0">
                <a:solidFill>
                  <a:srgbClr val="22346A"/>
                </a:solidFill>
                <a:latin typeface="Arial" panose="020B0604020202020204" pitchFamily="34" charset="0"/>
                <a:cs typeface="Arial" panose="020B0604020202020204" pitchFamily="34" charset="0"/>
              </a:rPr>
              <a:t>n=100</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muestran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que</a:t>
            </a:r>
            <a:r>
              <a:rPr sz="1334" dirty="0">
                <a:solidFill>
                  <a:srgbClr val="22346A"/>
                </a:solidFill>
                <a:latin typeface="Arial" panose="020B0604020202020204" pitchFamily="34" charset="0"/>
                <a:cs typeface="Arial" panose="020B0604020202020204" pitchFamily="34" charset="0"/>
              </a:rPr>
              <a:t> Lebrikizumab </a:t>
            </a:r>
            <a:r>
              <a:rPr sz="1334" dirty="0" err="1">
                <a:solidFill>
                  <a:srgbClr val="22346A"/>
                </a:solidFill>
                <a:latin typeface="Arial" panose="020B0604020202020204" pitchFamily="34" charset="0"/>
                <a:cs typeface="Arial" panose="020B0604020202020204" pitchFamily="34" charset="0"/>
              </a:rPr>
              <a:t>ofrece</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una</a:t>
            </a:r>
            <a:r>
              <a:rPr sz="1334"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alta</a:t>
            </a:r>
            <a:r>
              <a:rPr sz="1334" b="1" dirty="0">
                <a:solidFill>
                  <a:srgbClr val="22346A"/>
                </a:solidFill>
                <a:latin typeface="Arial" panose="020B0604020202020204" pitchFamily="34" charset="0"/>
                <a:cs typeface="Arial" panose="020B0604020202020204" pitchFamily="34" charset="0"/>
              </a:rPr>
              <a:t> </a:t>
            </a:r>
            <a:r>
              <a:rPr lang="es-ES" sz="1334" b="1" dirty="0">
                <a:solidFill>
                  <a:srgbClr val="22346A"/>
                </a:solidFill>
                <a:latin typeface="Arial" panose="020B0604020202020204" pitchFamily="34" charset="0"/>
                <a:cs typeface="Arial" panose="020B0604020202020204" pitchFamily="34" charset="0"/>
              </a:rPr>
              <a:t>efectividad</a:t>
            </a:r>
            <a:r>
              <a:rPr sz="1334" dirty="0">
                <a:solidFill>
                  <a:srgbClr val="22346A"/>
                </a:solidFill>
                <a:latin typeface="Arial" panose="020B0604020202020204" pitchFamily="34" charset="0"/>
                <a:cs typeface="Arial" panose="020B0604020202020204" pitchFamily="34" charset="0"/>
              </a:rPr>
              <a:t>, con </a:t>
            </a:r>
            <a:r>
              <a:rPr sz="1334" dirty="0" err="1">
                <a:solidFill>
                  <a:srgbClr val="22346A"/>
                </a:solidFill>
                <a:latin typeface="Arial" panose="020B0604020202020204" pitchFamily="34" charset="0"/>
                <a:cs typeface="Arial" panose="020B0604020202020204" pitchFamily="34" charset="0"/>
              </a:rPr>
              <a:t>mejoras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relevantes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en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los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signos</a:t>
            </a:r>
            <a:r>
              <a:rPr sz="1334" dirty="0">
                <a:solidFill>
                  <a:srgbClr val="22346A"/>
                </a:solidFill>
                <a:latin typeface="Arial" panose="020B0604020202020204" pitchFamily="34" charset="0"/>
                <a:cs typeface="Arial" panose="020B0604020202020204" pitchFamily="34" charset="0"/>
              </a:rPr>
              <a:t> y </a:t>
            </a:r>
            <a:r>
              <a:rPr sz="1334" dirty="0" err="1">
                <a:solidFill>
                  <a:srgbClr val="22346A"/>
                </a:solidFill>
                <a:latin typeface="Arial" panose="020B0604020202020204" pitchFamily="34" charset="0"/>
                <a:cs typeface="Arial" panose="020B0604020202020204" pitchFamily="34" charset="0"/>
              </a:rPr>
              <a:t>síntomas</a:t>
            </a:r>
            <a:r>
              <a:rPr sz="1334" dirty="0">
                <a:solidFill>
                  <a:srgbClr val="22346A"/>
                </a:solidFill>
                <a:latin typeface="Arial" panose="020B0604020202020204" pitchFamily="34" charset="0"/>
                <a:cs typeface="Arial" panose="020B0604020202020204" pitchFamily="34" charset="0"/>
              </a:rPr>
              <a:t> y PRO </a:t>
            </a:r>
            <a:r>
              <a:rPr sz="1334" dirty="0" err="1">
                <a:solidFill>
                  <a:srgbClr val="22346A"/>
                </a:solidFill>
                <a:latin typeface="Arial" panose="020B0604020202020204" pitchFamily="34" charset="0"/>
                <a:cs typeface="Arial" panose="020B0604020202020204" pitchFamily="34" charset="0"/>
              </a:rPr>
              <a:t>en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pacientes</a:t>
            </a:r>
            <a:r>
              <a:rPr sz="1334" dirty="0">
                <a:solidFill>
                  <a:srgbClr val="22346A"/>
                </a:solidFill>
                <a:latin typeface="Arial" panose="020B0604020202020204" pitchFamily="34" charset="0"/>
                <a:cs typeface="Arial" panose="020B0604020202020204" pitchFamily="34" charset="0"/>
              </a:rPr>
              <a:t> con DA y </a:t>
            </a:r>
            <a:r>
              <a:rPr sz="1334" b="1" dirty="0">
                <a:solidFill>
                  <a:srgbClr val="22346A"/>
                </a:solidFill>
                <a:latin typeface="Arial" panose="020B0604020202020204" pitchFamily="34" charset="0"/>
                <a:cs typeface="Arial" panose="020B0604020202020204" pitchFamily="34" charset="0"/>
              </a:rPr>
              <a:t>un </a:t>
            </a:r>
            <a:r>
              <a:rPr sz="1334" b="1" dirty="0" err="1">
                <a:solidFill>
                  <a:srgbClr val="22346A"/>
                </a:solidFill>
                <a:latin typeface="Arial" panose="020B0604020202020204" pitchFamily="34" charset="0"/>
                <a:cs typeface="Arial" panose="020B0604020202020204" pitchFamily="34" charset="0"/>
              </a:rPr>
              <a:t>perfil</a:t>
            </a:r>
            <a:r>
              <a:rPr sz="1334" b="1" dirty="0">
                <a:solidFill>
                  <a:srgbClr val="22346A"/>
                </a:solidFill>
                <a:latin typeface="Arial" panose="020B0604020202020204" pitchFamily="34" charset="0"/>
                <a:cs typeface="Arial" panose="020B0604020202020204" pitchFamily="34" charset="0"/>
              </a:rPr>
              <a:t> de </a:t>
            </a:r>
            <a:r>
              <a:rPr sz="1334" b="1" dirty="0" err="1">
                <a:solidFill>
                  <a:srgbClr val="22346A"/>
                </a:solidFill>
                <a:latin typeface="Arial" panose="020B0604020202020204" pitchFamily="34" charset="0"/>
                <a:cs typeface="Arial" panose="020B0604020202020204" pitchFamily="34" charset="0"/>
              </a:rPr>
              <a:t>seguridad</a:t>
            </a:r>
            <a:r>
              <a:rPr sz="1334" b="1" dirty="0">
                <a:solidFill>
                  <a:srgbClr val="22346A"/>
                </a:solidFill>
                <a:latin typeface="Arial" panose="020B0604020202020204" pitchFamily="34" charset="0"/>
                <a:cs typeface="Arial" panose="020B0604020202020204" pitchFamily="34" charset="0"/>
              </a:rPr>
              <a:t> favorable</a:t>
            </a:r>
            <a:r>
              <a:rPr sz="1334" dirty="0">
                <a:solidFill>
                  <a:srgbClr val="22346A"/>
                </a:solidFill>
                <a:latin typeface="Arial" panose="020B0604020202020204" pitchFamily="34" charset="0"/>
                <a:cs typeface="Arial" panose="020B0604020202020204" pitchFamily="34" charset="0"/>
              </a:rPr>
              <a:t>.</a:t>
            </a:r>
            <a:endParaRPr sz="1334" dirty="0">
              <a:latin typeface="Arial" panose="020B0604020202020204" pitchFamily="34" charset="0"/>
              <a:cs typeface="Arial" panose="020B0604020202020204" pitchFamily="34" charset="0"/>
            </a:endParaRPr>
          </a:p>
          <a:p>
            <a:pPr marL="683489" marR="41587">
              <a:lnSpc>
                <a:spcPct val="101499"/>
              </a:lnSpc>
              <a:spcBef>
                <a:spcPts val="1637"/>
              </a:spcBef>
            </a:pPr>
            <a:r>
              <a:rPr sz="1182" dirty="0">
                <a:solidFill>
                  <a:srgbClr val="22346A"/>
                </a:solidFill>
                <a:latin typeface="Arial" panose="020B0604020202020204" pitchFamily="34" charset="0"/>
                <a:cs typeface="Arial" panose="020B0604020202020204" pitchFamily="34" charset="0"/>
              </a:rPr>
              <a:t>En la </a:t>
            </a:r>
            <a:r>
              <a:rPr sz="1182" dirty="0" err="1">
                <a:solidFill>
                  <a:srgbClr val="22346A"/>
                </a:solidFill>
                <a:latin typeface="Arial" panose="020B0604020202020204" pitchFamily="34" charset="0"/>
                <a:cs typeface="Arial" panose="020B0604020202020204" pitchFamily="34" charset="0"/>
              </a:rPr>
              <a:t>semana</a:t>
            </a:r>
            <a:r>
              <a:rPr sz="1182" dirty="0">
                <a:solidFill>
                  <a:srgbClr val="22346A"/>
                </a:solidFill>
                <a:latin typeface="Arial" panose="020B0604020202020204" pitchFamily="34" charset="0"/>
                <a:cs typeface="Arial" panose="020B0604020202020204" pitchFamily="34" charset="0"/>
              </a:rPr>
              <a:t> 16, </a:t>
            </a:r>
            <a:r>
              <a:rPr sz="1182" b="1" dirty="0" err="1">
                <a:solidFill>
                  <a:srgbClr val="22346A"/>
                </a:solidFill>
                <a:latin typeface="Arial" panose="020B0604020202020204" pitchFamily="34" charset="0"/>
                <a:cs typeface="Arial" panose="020B0604020202020204" pitchFamily="34" charset="0"/>
              </a:rPr>
              <a:t>más</a:t>
            </a:r>
            <a:r>
              <a:rPr sz="1182" b="1" dirty="0">
                <a:solidFill>
                  <a:srgbClr val="22346A"/>
                </a:solidFill>
                <a:latin typeface="Arial" panose="020B0604020202020204" pitchFamily="34" charset="0"/>
                <a:cs typeface="Arial" panose="020B0604020202020204" pitchFamily="34" charset="0"/>
              </a:rPr>
              <a:t> del 60% de </a:t>
            </a:r>
            <a:r>
              <a:rPr sz="1182" b="1" dirty="0" err="1">
                <a:solidFill>
                  <a:srgbClr val="22346A"/>
                </a:solidFill>
                <a:latin typeface="Arial" panose="020B0604020202020204" pitchFamily="34" charset="0"/>
                <a:cs typeface="Arial" panose="020B0604020202020204" pitchFamily="34" charset="0"/>
              </a:rPr>
              <a:t>los</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pacientes</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alcanzaron</a:t>
            </a:r>
            <a:r>
              <a:rPr sz="1182" b="1" dirty="0">
                <a:solidFill>
                  <a:srgbClr val="22346A"/>
                </a:solidFill>
                <a:latin typeface="Arial" panose="020B0604020202020204" pitchFamily="34" charset="0"/>
                <a:cs typeface="Arial" panose="020B0604020202020204" pitchFamily="34" charset="0"/>
              </a:rPr>
              <a:t> EASI-75 y </a:t>
            </a:r>
            <a:r>
              <a:rPr sz="1182" b="1" dirty="0" err="1">
                <a:solidFill>
                  <a:srgbClr val="22346A"/>
                </a:solidFill>
                <a:latin typeface="Arial" panose="020B0604020202020204" pitchFamily="34" charset="0"/>
                <a:cs typeface="Arial" panose="020B0604020202020204" pitchFamily="34" charset="0"/>
              </a:rPr>
              <a:t>una</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mejora</a:t>
            </a:r>
            <a:r>
              <a:rPr sz="1182" b="1" dirty="0">
                <a:solidFill>
                  <a:srgbClr val="22346A"/>
                </a:solidFill>
                <a:latin typeface="Arial" panose="020B0604020202020204" pitchFamily="34" charset="0"/>
                <a:cs typeface="Arial" panose="020B0604020202020204" pitchFamily="34" charset="0"/>
              </a:rPr>
              <a:t> de 4 puntos </a:t>
            </a:r>
            <a:r>
              <a:rPr sz="1182" dirty="0" err="1">
                <a:solidFill>
                  <a:srgbClr val="22346A"/>
                </a:solidFill>
                <a:latin typeface="Arial" panose="020B0604020202020204" pitchFamily="34" charset="0"/>
                <a:cs typeface="Arial" panose="020B0604020202020204" pitchFamily="34" charset="0"/>
              </a:rPr>
              <a:t>en</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el</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prurito</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máximo</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respectivamente</a:t>
            </a:r>
            <a:r>
              <a:rPr sz="1182" dirty="0">
                <a:solidFill>
                  <a:srgbClr val="22346A"/>
                </a:solidFill>
                <a:latin typeface="Arial" panose="020B0604020202020204" pitchFamily="34" charset="0"/>
                <a:cs typeface="Arial" panose="020B0604020202020204" pitchFamily="34" charset="0"/>
              </a:rPr>
              <a:t>.</a:t>
            </a:r>
            <a:endParaRPr sz="1182" dirty="0">
              <a:latin typeface="Arial" panose="020B0604020202020204" pitchFamily="34" charset="0"/>
              <a:cs typeface="Arial" panose="020B0604020202020204" pitchFamily="34" charset="0"/>
            </a:endParaRPr>
          </a:p>
          <a:p>
            <a:pPr marL="683489">
              <a:spcBef>
                <a:spcPts val="1328"/>
              </a:spcBef>
            </a:pPr>
            <a:r>
              <a:rPr sz="1182" dirty="0">
                <a:solidFill>
                  <a:srgbClr val="22346A"/>
                </a:solidFill>
                <a:latin typeface="Arial" panose="020B0604020202020204" pitchFamily="34" charset="0"/>
                <a:cs typeface="Arial" panose="020B0604020202020204" pitchFamily="34" charset="0"/>
              </a:rPr>
              <a:t>Se </a:t>
            </a:r>
            <a:r>
              <a:rPr sz="1182" dirty="0" err="1">
                <a:solidFill>
                  <a:srgbClr val="22346A"/>
                </a:solidFill>
                <a:latin typeface="Arial" panose="020B0604020202020204" pitchFamily="34" charset="0"/>
                <a:cs typeface="Arial" panose="020B0604020202020204" pitchFamily="34" charset="0"/>
              </a:rPr>
              <a:t>observaron</a:t>
            </a:r>
            <a:r>
              <a:rPr sz="1182"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mejoras</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clínicamente</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relevantes</a:t>
            </a:r>
            <a:r>
              <a:rPr sz="1182" b="1"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durante</a:t>
            </a:r>
            <a:r>
              <a:rPr sz="1182" dirty="0">
                <a:solidFill>
                  <a:srgbClr val="22346A"/>
                </a:solidFill>
                <a:latin typeface="Arial" panose="020B0604020202020204" pitchFamily="34" charset="0"/>
                <a:cs typeface="Arial" panose="020B0604020202020204" pitchFamily="34" charset="0"/>
              </a:rPr>
              <a:t> las </a:t>
            </a:r>
            <a:r>
              <a:rPr sz="1182" dirty="0" err="1">
                <a:solidFill>
                  <a:srgbClr val="22346A"/>
                </a:solidFill>
                <a:latin typeface="Arial" panose="020B0604020202020204" pitchFamily="34" charset="0"/>
                <a:cs typeface="Arial" panose="020B0604020202020204" pitchFamily="34" charset="0"/>
              </a:rPr>
              <a:t>primeras</a:t>
            </a:r>
            <a:r>
              <a:rPr sz="1182" dirty="0">
                <a:solidFill>
                  <a:srgbClr val="22346A"/>
                </a:solidFill>
                <a:latin typeface="Arial" panose="020B0604020202020204" pitchFamily="34" charset="0"/>
                <a:cs typeface="Arial" panose="020B0604020202020204" pitchFamily="34" charset="0"/>
              </a:rPr>
              <a:t> 4 </a:t>
            </a:r>
            <a:r>
              <a:rPr sz="1182" dirty="0" err="1">
                <a:solidFill>
                  <a:srgbClr val="22346A"/>
                </a:solidFill>
                <a:latin typeface="Arial" panose="020B0604020202020204" pitchFamily="34" charset="0"/>
                <a:cs typeface="Arial" panose="020B0604020202020204" pitchFamily="34" charset="0"/>
              </a:rPr>
              <a:t>semanas</a:t>
            </a:r>
            <a:r>
              <a:rPr sz="1182" dirty="0">
                <a:solidFill>
                  <a:srgbClr val="22346A"/>
                </a:solidFill>
                <a:latin typeface="Arial" panose="020B0604020202020204" pitchFamily="34" charset="0"/>
                <a:cs typeface="Arial" panose="020B0604020202020204" pitchFamily="34" charset="0"/>
              </a:rPr>
              <a:t> de </a:t>
            </a:r>
            <a:r>
              <a:rPr sz="1182" dirty="0" err="1">
                <a:solidFill>
                  <a:srgbClr val="22346A"/>
                </a:solidFill>
                <a:latin typeface="Arial" panose="020B0604020202020204" pitchFamily="34" charset="0"/>
                <a:cs typeface="Arial" panose="020B0604020202020204" pitchFamily="34" charset="0"/>
              </a:rPr>
              <a:t>tratamiento</a:t>
            </a:r>
            <a:r>
              <a:rPr sz="1182" dirty="0">
                <a:solidFill>
                  <a:srgbClr val="22346A"/>
                </a:solidFill>
                <a:latin typeface="Arial" panose="020B0604020202020204" pitchFamily="34" charset="0"/>
                <a:cs typeface="Arial" panose="020B0604020202020204" pitchFamily="34" charset="0"/>
              </a:rPr>
              <a:t>.</a:t>
            </a:r>
            <a:endParaRPr sz="1182" dirty="0">
              <a:latin typeface="Arial" panose="020B0604020202020204" pitchFamily="34" charset="0"/>
              <a:cs typeface="Arial" panose="020B0604020202020204" pitchFamily="34" charset="0"/>
            </a:endParaRPr>
          </a:p>
          <a:p>
            <a:pPr>
              <a:spcBef>
                <a:spcPts val="515"/>
              </a:spcBef>
            </a:pPr>
            <a:endParaRPr sz="1182" dirty="0">
              <a:latin typeface="Arial" panose="020B0604020202020204" pitchFamily="34" charset="0"/>
              <a:cs typeface="Arial" panose="020B0604020202020204" pitchFamily="34" charset="0"/>
            </a:endParaRPr>
          </a:p>
          <a:p>
            <a:pPr marL="683489"/>
            <a:r>
              <a:rPr sz="1182" dirty="0">
                <a:solidFill>
                  <a:srgbClr val="22346A"/>
                </a:solidFill>
                <a:latin typeface="Arial" panose="020B0604020202020204" pitchFamily="34" charset="0"/>
                <a:cs typeface="Arial" panose="020B0604020202020204" pitchFamily="34" charset="0"/>
              </a:rPr>
              <a:t>El </a:t>
            </a:r>
            <a:r>
              <a:rPr sz="1182" b="1" dirty="0" err="1">
                <a:solidFill>
                  <a:srgbClr val="22346A"/>
                </a:solidFill>
                <a:latin typeface="Arial" panose="020B0604020202020204" pitchFamily="34" charset="0"/>
                <a:cs typeface="Arial" panose="020B0604020202020204" pitchFamily="34" charset="0"/>
              </a:rPr>
              <a:t>uso</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concomitante</a:t>
            </a:r>
            <a:r>
              <a:rPr sz="1182" b="1" dirty="0">
                <a:solidFill>
                  <a:srgbClr val="22346A"/>
                </a:solidFill>
                <a:latin typeface="Arial" panose="020B0604020202020204" pitchFamily="34" charset="0"/>
                <a:cs typeface="Arial" panose="020B0604020202020204" pitchFamily="34" charset="0"/>
              </a:rPr>
              <a:t> de TCS</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así</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como</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su</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potencia</a:t>
            </a:r>
            <a:r>
              <a:rPr sz="1182"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disminuyó</a:t>
            </a:r>
            <a:r>
              <a:rPr sz="1182" b="1"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desde</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el</a:t>
            </a:r>
            <a:r>
              <a:rPr sz="118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inicio</a:t>
            </a:r>
            <a:r>
              <a:rPr sz="1182" dirty="0">
                <a:solidFill>
                  <a:srgbClr val="22346A"/>
                </a:solidFill>
                <a:latin typeface="Arial" panose="020B0604020202020204" pitchFamily="34" charset="0"/>
                <a:cs typeface="Arial" panose="020B0604020202020204" pitchFamily="34" charset="0"/>
              </a:rPr>
              <a:t> hasta la </a:t>
            </a:r>
            <a:r>
              <a:rPr sz="1182" dirty="0" err="1">
                <a:solidFill>
                  <a:srgbClr val="22346A"/>
                </a:solidFill>
                <a:latin typeface="Arial" panose="020B0604020202020204" pitchFamily="34" charset="0"/>
                <a:cs typeface="Arial" panose="020B0604020202020204" pitchFamily="34" charset="0"/>
              </a:rPr>
              <a:t>semana</a:t>
            </a:r>
            <a:r>
              <a:rPr sz="1182" dirty="0">
                <a:solidFill>
                  <a:srgbClr val="22346A"/>
                </a:solidFill>
                <a:latin typeface="Arial" panose="020B0604020202020204" pitchFamily="34" charset="0"/>
                <a:cs typeface="Arial" panose="020B0604020202020204" pitchFamily="34" charset="0"/>
              </a:rPr>
              <a:t> 16.</a:t>
            </a:r>
            <a:endParaRPr sz="1182" dirty="0">
              <a:latin typeface="Arial" panose="020B0604020202020204" pitchFamily="34" charset="0"/>
              <a:cs typeface="Arial" panose="020B0604020202020204" pitchFamily="34" charset="0"/>
            </a:endParaRPr>
          </a:p>
          <a:p>
            <a:pPr>
              <a:spcBef>
                <a:spcPts val="382"/>
              </a:spcBef>
            </a:pPr>
            <a:endParaRPr sz="1182" dirty="0">
              <a:latin typeface="Arial" panose="020B0604020202020204" pitchFamily="34" charset="0"/>
              <a:cs typeface="Arial" panose="020B0604020202020204" pitchFamily="34" charset="0"/>
            </a:endParaRPr>
          </a:p>
          <a:p>
            <a:pPr marL="683489"/>
            <a:r>
              <a:rPr sz="1182" b="1" dirty="0">
                <a:solidFill>
                  <a:srgbClr val="22346A"/>
                </a:solidFill>
                <a:latin typeface="Arial" panose="020B0604020202020204" pitchFamily="34" charset="0"/>
                <a:cs typeface="Arial" panose="020B0604020202020204" pitchFamily="34" charset="0"/>
              </a:rPr>
              <a:t>No </a:t>
            </a:r>
            <a:r>
              <a:rPr sz="1182" dirty="0">
                <a:solidFill>
                  <a:srgbClr val="22346A"/>
                </a:solidFill>
                <a:latin typeface="Arial" panose="020B0604020202020204" pitchFamily="34" charset="0"/>
                <a:cs typeface="Arial" panose="020B0604020202020204" pitchFamily="34" charset="0"/>
              </a:rPr>
              <a:t>se </a:t>
            </a:r>
            <a:r>
              <a:rPr sz="1182" dirty="0" err="1">
                <a:solidFill>
                  <a:srgbClr val="22346A"/>
                </a:solidFill>
                <a:latin typeface="Arial" panose="020B0604020202020204" pitchFamily="34" charset="0"/>
                <a:cs typeface="Arial" panose="020B0604020202020204" pitchFamily="34" charset="0"/>
              </a:rPr>
              <a:t>observaron</a:t>
            </a:r>
            <a:r>
              <a:rPr sz="1182"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nuevas</a:t>
            </a:r>
            <a:r>
              <a:rPr sz="1182" b="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señales</a:t>
            </a:r>
            <a:r>
              <a:rPr sz="1182" b="1" dirty="0">
                <a:solidFill>
                  <a:srgbClr val="22346A"/>
                </a:solidFill>
                <a:latin typeface="Arial" panose="020B0604020202020204" pitchFamily="34" charset="0"/>
                <a:cs typeface="Arial" panose="020B0604020202020204" pitchFamily="34" charset="0"/>
              </a:rPr>
              <a:t> de </a:t>
            </a:r>
            <a:r>
              <a:rPr sz="1182" b="1" dirty="0" err="1">
                <a:solidFill>
                  <a:srgbClr val="22346A"/>
                </a:solidFill>
                <a:latin typeface="Arial" panose="020B0604020202020204" pitchFamily="34" charset="0"/>
                <a:cs typeface="Arial" panose="020B0604020202020204" pitchFamily="34" charset="0"/>
              </a:rPr>
              <a:t>seguridad</a:t>
            </a:r>
            <a:r>
              <a:rPr sz="1182" dirty="0">
                <a:solidFill>
                  <a:srgbClr val="22346A"/>
                </a:solidFill>
                <a:latin typeface="Arial" panose="020B0604020202020204" pitchFamily="34" charset="0"/>
                <a:cs typeface="Arial" panose="020B0604020202020204" pitchFamily="34" charset="0"/>
              </a:rPr>
              <a:t>.</a:t>
            </a:r>
            <a:endParaRPr sz="1182" dirty="0">
              <a:latin typeface="Arial" panose="020B0604020202020204" pitchFamily="34" charset="0"/>
              <a:cs typeface="Arial" panose="020B0604020202020204" pitchFamily="34" charset="0"/>
            </a:endParaRPr>
          </a:p>
          <a:p>
            <a:pPr>
              <a:spcBef>
                <a:spcPts val="1252"/>
              </a:spcBef>
            </a:pPr>
            <a:endParaRPr sz="1182" dirty="0">
              <a:latin typeface="Arial" panose="020B0604020202020204" pitchFamily="34" charset="0"/>
              <a:cs typeface="Arial" panose="020B0604020202020204" pitchFamily="34" charset="0"/>
            </a:endParaRPr>
          </a:p>
          <a:p>
            <a:pPr marL="239125" marR="66616">
              <a:lnSpc>
                <a:spcPct val="101200"/>
              </a:lnSpc>
            </a:pPr>
            <a:r>
              <a:rPr sz="1334" dirty="0">
                <a:solidFill>
                  <a:srgbClr val="22346A"/>
                </a:solidFill>
                <a:latin typeface="Arial" panose="020B0604020202020204" pitchFamily="34" charset="0"/>
                <a:cs typeface="Arial" panose="020B0604020202020204" pitchFamily="34" charset="0"/>
              </a:rPr>
              <a:t>Los </a:t>
            </a:r>
            <a:r>
              <a:rPr sz="1334" dirty="0" err="1">
                <a:solidFill>
                  <a:srgbClr val="22346A"/>
                </a:solidFill>
                <a:latin typeface="Arial" panose="020B0604020202020204" pitchFamily="34" charset="0"/>
                <a:cs typeface="Arial" panose="020B0604020202020204" pitchFamily="34" charset="0"/>
              </a:rPr>
              <a:t>datos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sugieren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que</a:t>
            </a:r>
            <a:r>
              <a:rPr sz="1334" dirty="0">
                <a:solidFill>
                  <a:srgbClr val="22346A"/>
                </a:solidFill>
                <a:latin typeface="Arial" panose="020B0604020202020204" pitchFamily="34" charset="0"/>
                <a:cs typeface="Arial" panose="020B0604020202020204" pitchFamily="34" charset="0"/>
              </a:rPr>
              <a:t> la </a:t>
            </a:r>
            <a:r>
              <a:rPr sz="1334" b="1" dirty="0" err="1">
                <a:solidFill>
                  <a:srgbClr val="22346A"/>
                </a:solidFill>
                <a:latin typeface="Arial" panose="020B0604020202020204" pitchFamily="34" charset="0"/>
                <a:cs typeface="Arial" panose="020B0604020202020204" pitchFamily="34" charset="0"/>
              </a:rPr>
              <a:t>eficacia</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observada</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en</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los</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ensayos</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clínicos</a:t>
            </a:r>
            <a:r>
              <a:rPr sz="1334" b="1" dirty="0">
                <a:solidFill>
                  <a:srgbClr val="22346A"/>
                </a:solidFill>
                <a:latin typeface="Arial" panose="020B0604020202020204" pitchFamily="34" charset="0"/>
                <a:cs typeface="Arial" panose="020B0604020202020204" pitchFamily="34" charset="0"/>
              </a:rPr>
              <a:t> </a:t>
            </a:r>
            <a:r>
              <a:rPr sz="1334" b="1" dirty="0" err="1">
                <a:solidFill>
                  <a:srgbClr val="22346A"/>
                </a:solidFill>
                <a:latin typeface="Arial" panose="020B0604020202020204" pitchFamily="34" charset="0"/>
                <a:cs typeface="Arial" panose="020B0604020202020204" pitchFamily="34" charset="0"/>
              </a:rPr>
              <a:t>aleatorizados</a:t>
            </a:r>
            <a:r>
              <a:rPr sz="1334" b="1" dirty="0">
                <a:solidFill>
                  <a:srgbClr val="22346A"/>
                </a:solidFill>
                <a:latin typeface="Arial" panose="020B0604020202020204" pitchFamily="34" charset="0"/>
                <a:cs typeface="Arial" panose="020B0604020202020204" pitchFamily="34" charset="0"/>
              </a:rPr>
              <a:t> se traduce </a:t>
            </a:r>
            <a:r>
              <a:rPr sz="1334" b="1" dirty="0" err="1">
                <a:solidFill>
                  <a:srgbClr val="22346A"/>
                </a:solidFill>
                <a:latin typeface="Arial" panose="020B0604020202020204" pitchFamily="34" charset="0"/>
                <a:cs typeface="Arial" panose="020B0604020202020204" pitchFamily="34" charset="0"/>
              </a:rPr>
              <a:t>adecuadamente</a:t>
            </a:r>
            <a:r>
              <a:rPr sz="1334" b="1" dirty="0">
                <a:solidFill>
                  <a:srgbClr val="22346A"/>
                </a:solidFill>
                <a:latin typeface="Arial" panose="020B0604020202020204" pitchFamily="34" charset="0"/>
                <a:cs typeface="Arial" panose="020B0604020202020204" pitchFamily="34" charset="0"/>
              </a:rPr>
              <a:t> al </a:t>
            </a:r>
            <a:r>
              <a:rPr sz="1334" b="1" dirty="0" err="1">
                <a:solidFill>
                  <a:srgbClr val="22346A"/>
                </a:solidFill>
                <a:latin typeface="Arial" panose="020B0604020202020204" pitchFamily="34" charset="0"/>
                <a:cs typeface="Arial" panose="020B0604020202020204" pitchFamily="34" charset="0"/>
              </a:rPr>
              <a:t>mundo</a:t>
            </a:r>
            <a:r>
              <a:rPr sz="1334" b="1" dirty="0">
                <a:solidFill>
                  <a:srgbClr val="22346A"/>
                </a:solidFill>
                <a:latin typeface="Arial" panose="020B0604020202020204" pitchFamily="34" charset="0"/>
                <a:cs typeface="Arial" panose="020B0604020202020204" pitchFamily="34" charset="0"/>
              </a:rPr>
              <a:t> real</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incluso</a:t>
            </a:r>
            <a:r>
              <a:rPr sz="1334" dirty="0">
                <a:solidFill>
                  <a:srgbClr val="22346A"/>
                </a:solidFill>
                <a:latin typeface="Arial" panose="020B0604020202020204" pitchFamily="34" charset="0"/>
                <a:cs typeface="Arial" panose="020B0604020202020204" pitchFamily="34" charset="0"/>
              </a:rPr>
              <a:t> con </a:t>
            </a:r>
            <a:r>
              <a:rPr sz="1334" dirty="0" err="1">
                <a:solidFill>
                  <a:srgbClr val="22346A"/>
                </a:solidFill>
                <a:latin typeface="Arial" panose="020B0604020202020204" pitchFamily="34" charset="0"/>
                <a:cs typeface="Arial" panose="020B0604020202020204" pitchFamily="34" charset="0"/>
              </a:rPr>
              <a:t>una</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proporción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significativa</a:t>
            </a:r>
            <a:r>
              <a:rPr sz="1334" dirty="0">
                <a:solidFill>
                  <a:srgbClr val="22346A"/>
                </a:solidFill>
                <a:latin typeface="Arial" panose="020B0604020202020204" pitchFamily="34" charset="0"/>
                <a:cs typeface="Arial" panose="020B0604020202020204" pitchFamily="34" charset="0"/>
              </a:rPr>
              <a:t> de </a:t>
            </a:r>
            <a:r>
              <a:rPr sz="1334" dirty="0" err="1">
                <a:solidFill>
                  <a:srgbClr val="22346A"/>
                </a:solidFill>
                <a:latin typeface="Arial" panose="020B0604020202020204" pitchFamily="34" charset="0"/>
                <a:cs typeface="Arial" panose="020B0604020202020204" pitchFamily="34" charset="0"/>
              </a:rPr>
              <a:t>pacientes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pretratados</a:t>
            </a:r>
            <a:r>
              <a:rPr sz="1334" dirty="0">
                <a:solidFill>
                  <a:srgbClr val="22346A"/>
                </a:solidFill>
                <a:latin typeface="Arial" panose="020B0604020202020204" pitchFamily="34" charset="0"/>
                <a:cs typeface="Arial" panose="020B0604020202020204" pitchFamily="34" charset="0"/>
              </a:rPr>
              <a:t> con </a:t>
            </a:r>
            <a:r>
              <a:rPr sz="1334" dirty="0" err="1">
                <a:solidFill>
                  <a:srgbClr val="22346A"/>
                </a:solidFill>
                <a:latin typeface="Arial" panose="020B0604020202020204" pitchFamily="34" charset="0"/>
                <a:cs typeface="Arial" panose="020B0604020202020204" pitchFamily="34" charset="0"/>
              </a:rPr>
              <a:t>terapias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sistémicas</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avanzadas</a:t>
            </a:r>
            <a:r>
              <a:rPr sz="1334" dirty="0">
                <a:solidFill>
                  <a:srgbClr val="22346A"/>
                </a:solidFill>
                <a:latin typeface="Arial" panose="020B0604020202020204" pitchFamily="34" charset="0"/>
                <a:cs typeface="Arial" panose="020B0604020202020204" pitchFamily="34" charset="0"/>
              </a:rPr>
              <a:t> y </a:t>
            </a:r>
            <a:r>
              <a:rPr sz="1334" dirty="0" err="1">
                <a:solidFill>
                  <a:srgbClr val="22346A"/>
                </a:solidFill>
                <a:latin typeface="Arial" panose="020B0604020202020204" pitchFamily="34" charset="0"/>
                <a:cs typeface="Arial" panose="020B0604020202020204" pitchFamily="34" charset="0"/>
              </a:rPr>
              <a:t>que</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presentan</a:t>
            </a:r>
            <a:r>
              <a:rPr sz="1334" dirty="0">
                <a:solidFill>
                  <a:srgbClr val="22346A"/>
                </a:solidFill>
                <a:latin typeface="Arial" panose="020B0604020202020204" pitchFamily="34" charset="0"/>
                <a:cs typeface="Arial" panose="020B0604020202020204" pitchFamily="34" charset="0"/>
              </a:rPr>
              <a:t> </a:t>
            </a:r>
            <a:r>
              <a:rPr sz="1334" dirty="0" err="1">
                <a:solidFill>
                  <a:srgbClr val="22346A"/>
                </a:solidFill>
                <a:latin typeface="Arial" panose="020B0604020202020204" pitchFamily="34" charset="0"/>
                <a:cs typeface="Arial" panose="020B0604020202020204" pitchFamily="34" charset="0"/>
              </a:rPr>
              <a:t>comorbilidades</a:t>
            </a:r>
            <a:r>
              <a:rPr sz="1334" dirty="0">
                <a:solidFill>
                  <a:srgbClr val="22346A"/>
                </a:solidFill>
                <a:latin typeface="Arial" panose="020B0604020202020204" pitchFamily="34" charset="0"/>
                <a:cs typeface="Arial" panose="020B0604020202020204" pitchFamily="34" charset="0"/>
              </a:rPr>
              <a:t>.</a:t>
            </a:r>
            <a:endParaRPr sz="1334" dirty="0">
              <a:latin typeface="Arial" panose="020B0604020202020204" pitchFamily="34" charset="0"/>
              <a:cs typeface="Arial" panose="020B0604020202020204" pitchFamily="34" charset="0"/>
            </a:endParaRPr>
          </a:p>
        </p:txBody>
      </p:sp>
      <p:sp>
        <p:nvSpPr>
          <p:cNvPr id="41" name="object 23">
            <a:extLst>
              <a:ext uri="{FF2B5EF4-FFF2-40B4-BE49-F238E27FC236}">
                <a16:creationId xmlns:a16="http://schemas.microsoft.com/office/drawing/2014/main" id="{0BE8BCB4-1A8D-109B-E897-373306D0FCF3}"/>
              </a:ext>
            </a:extLst>
          </p:cNvPr>
          <p:cNvSpPr/>
          <p:nvPr/>
        </p:nvSpPr>
        <p:spPr>
          <a:xfrm>
            <a:off x="2086605" y="3622971"/>
            <a:ext cx="281011" cy="247982"/>
          </a:xfrm>
          <a:custGeom>
            <a:avLst/>
            <a:gdLst/>
            <a:ahLst/>
            <a:cxnLst/>
            <a:rect l="l" t="t" r="r" b="b"/>
            <a:pathLst>
              <a:path w="408939" h="408940">
                <a:moveTo>
                  <a:pt x="377213" y="408364"/>
                </a:moveTo>
                <a:lnTo>
                  <a:pt x="377213" y="311466"/>
                </a:lnTo>
                <a:lnTo>
                  <a:pt x="342607" y="276860"/>
                </a:lnTo>
                <a:lnTo>
                  <a:pt x="308001" y="311466"/>
                </a:lnTo>
                <a:lnTo>
                  <a:pt x="308001" y="408364"/>
                </a:lnTo>
              </a:path>
              <a:path w="408939" h="408940">
                <a:moveTo>
                  <a:pt x="238788" y="408364"/>
                </a:moveTo>
                <a:lnTo>
                  <a:pt x="238788" y="242254"/>
                </a:lnTo>
                <a:lnTo>
                  <a:pt x="204182" y="207648"/>
                </a:lnTo>
                <a:lnTo>
                  <a:pt x="169565" y="242254"/>
                </a:lnTo>
                <a:lnTo>
                  <a:pt x="169565" y="408364"/>
                </a:lnTo>
              </a:path>
              <a:path w="408939" h="408940">
                <a:moveTo>
                  <a:pt x="100352" y="408364"/>
                </a:moveTo>
                <a:lnTo>
                  <a:pt x="100352" y="173031"/>
                </a:lnTo>
                <a:lnTo>
                  <a:pt x="65746" y="138425"/>
                </a:lnTo>
                <a:lnTo>
                  <a:pt x="31140" y="173031"/>
                </a:lnTo>
                <a:lnTo>
                  <a:pt x="31140" y="408364"/>
                </a:lnTo>
              </a:path>
              <a:path w="408939" h="408940">
                <a:moveTo>
                  <a:pt x="408364" y="408364"/>
                </a:moveTo>
                <a:lnTo>
                  <a:pt x="0" y="408364"/>
                </a:lnTo>
              </a:path>
              <a:path w="408939" h="408940">
                <a:moveTo>
                  <a:pt x="308001" y="207648"/>
                </a:moveTo>
                <a:lnTo>
                  <a:pt x="377213" y="207648"/>
                </a:lnTo>
                <a:lnTo>
                  <a:pt x="377213" y="138425"/>
                </a:lnTo>
              </a:path>
              <a:path w="408939" h="408940">
                <a:moveTo>
                  <a:pt x="31140" y="0"/>
                </a:moveTo>
                <a:lnTo>
                  <a:pt x="80506" y="14363"/>
                </a:lnTo>
                <a:lnTo>
                  <a:pt x="128484" y="32252"/>
                </a:lnTo>
                <a:lnTo>
                  <a:pt x="174895" y="53559"/>
                </a:lnTo>
                <a:lnTo>
                  <a:pt x="219561" y="78179"/>
                </a:lnTo>
                <a:lnTo>
                  <a:pt x="262304" y="106004"/>
                </a:lnTo>
                <a:lnTo>
                  <a:pt x="302946" y="136929"/>
                </a:lnTo>
                <a:lnTo>
                  <a:pt x="341308" y="170845"/>
                </a:lnTo>
                <a:lnTo>
                  <a:pt x="377213" y="207648"/>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7A569F3-0D91-C310-CE0A-95DA108D90FD}"/>
              </a:ext>
            </a:extLst>
          </p:cNvPr>
          <p:cNvSpPr txBox="1"/>
          <p:nvPr/>
        </p:nvSpPr>
        <p:spPr>
          <a:xfrm>
            <a:off x="1479176" y="5795202"/>
            <a:ext cx="8910918" cy="846386"/>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700" baseline="30000" dirty="0">
                <a:solidFill>
                  <a:srgbClr val="646464"/>
                </a:solidFill>
              </a:rPr>
              <a:t>1,2</a:t>
            </a:r>
            <a:endParaRPr lang="es-ES" sz="700" b="1" dirty="0">
              <a:solidFill>
                <a:srgbClr val="646464"/>
              </a:solidFill>
            </a:endParaRP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EASI-75</a:t>
            </a:r>
            <a:r>
              <a:rPr lang="es-ES" sz="700" dirty="0">
                <a:solidFill>
                  <a:srgbClr val="646464"/>
                </a:solidFill>
              </a:rPr>
              <a:t>: reducción del 75 % en el EASI respecto al valor basa; </a:t>
            </a:r>
            <a:r>
              <a:rPr lang="es-ES" sz="700" b="1" dirty="0">
                <a:solidFill>
                  <a:srgbClr val="646464"/>
                </a:solidFill>
              </a:rPr>
              <a:t>PRO</a:t>
            </a:r>
            <a:r>
              <a:rPr lang="es-ES" sz="700" dirty="0">
                <a:solidFill>
                  <a:srgbClr val="646464"/>
                </a:solidFill>
              </a:rPr>
              <a:t>: resultados comunicados por el paciente; </a:t>
            </a:r>
            <a:r>
              <a:rPr lang="es-ES" sz="700" b="1" dirty="0">
                <a:solidFill>
                  <a:srgbClr val="646464"/>
                </a:solidFill>
              </a:rPr>
              <a:t>TCS</a:t>
            </a:r>
            <a:r>
              <a:rPr lang="es-ES" sz="700" dirty="0">
                <a:solidFill>
                  <a:srgbClr val="646464"/>
                </a:solidFill>
              </a:rPr>
              <a:t>: corticosteroides tópicos.</a:t>
            </a:r>
          </a:p>
          <a:p>
            <a:r>
              <a:rPr lang="es-ES" sz="700" b="1" dirty="0">
                <a:solidFill>
                  <a:srgbClr val="646464"/>
                </a:solidFill>
              </a:rPr>
              <a:t>1. </a:t>
            </a:r>
            <a:r>
              <a:rPr lang="es-ES" sz="700" dirty="0">
                <a:solidFill>
                  <a:srgbClr val="646464"/>
                </a:solidFill>
              </a:rPr>
              <a:t>Lauffer F., </a:t>
            </a:r>
            <a:r>
              <a:rPr lang="es-ES" sz="700" i="1" dirty="0">
                <a:solidFill>
                  <a:srgbClr val="646464"/>
                </a:solidFill>
              </a:rPr>
              <a:t>et al</a:t>
            </a:r>
            <a:r>
              <a:rPr lang="es-ES" sz="700" dirty="0">
                <a:solidFill>
                  <a:srgbClr val="646464"/>
                </a:solidFill>
              </a:rPr>
              <a:t>. </a:t>
            </a:r>
            <a:r>
              <a:rPr lang="es-ES" sz="700" dirty="0" err="1">
                <a:solidFill>
                  <a:srgbClr val="646464"/>
                </a:solidFill>
              </a:rPr>
              <a:t>Lebrikizumab</a:t>
            </a:r>
            <a:r>
              <a:rPr lang="es-ES" sz="700" dirty="0">
                <a:solidFill>
                  <a:srgbClr val="646464"/>
                </a:solidFill>
              </a:rPr>
              <a:t> </a:t>
            </a:r>
            <a:r>
              <a:rPr lang="es-ES" sz="700" dirty="0" err="1">
                <a:solidFill>
                  <a:srgbClr val="646464"/>
                </a:solidFill>
              </a:rPr>
              <a:t>provides</a:t>
            </a:r>
            <a:r>
              <a:rPr lang="es-ES" sz="700" dirty="0">
                <a:solidFill>
                  <a:srgbClr val="646464"/>
                </a:solidFill>
              </a:rPr>
              <a:t> </a:t>
            </a:r>
            <a:r>
              <a:rPr lang="es-ES" sz="700" dirty="0" err="1">
                <a:solidFill>
                  <a:srgbClr val="646464"/>
                </a:solidFill>
              </a:rPr>
              <a:t>high</a:t>
            </a:r>
            <a:r>
              <a:rPr lang="es-ES" sz="700" dirty="0">
                <a:solidFill>
                  <a:srgbClr val="646464"/>
                </a:solidFill>
              </a:rPr>
              <a:t> </a:t>
            </a:r>
            <a:r>
              <a:rPr lang="es-ES" sz="700" dirty="0" err="1">
                <a:solidFill>
                  <a:srgbClr val="646464"/>
                </a:solidFill>
              </a:rPr>
              <a:t>levels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effectiveness</a:t>
            </a:r>
            <a:r>
              <a:rPr lang="es-ES" sz="700" dirty="0">
                <a:solidFill>
                  <a:srgbClr val="646464"/>
                </a:solidFill>
              </a:rPr>
              <a:t> in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t>
            </a:r>
            <a:r>
              <a:rPr lang="es-ES" sz="700" dirty="0" err="1">
                <a:solidFill>
                  <a:srgbClr val="646464"/>
                </a:solidFill>
              </a:rPr>
              <a:t>routine</a:t>
            </a:r>
            <a:r>
              <a:rPr lang="es-ES" sz="700" dirty="0">
                <a:solidFill>
                  <a:srgbClr val="646464"/>
                </a:solidFill>
              </a:rPr>
              <a:t> </a:t>
            </a:r>
            <a:r>
              <a:rPr lang="es-ES" sz="700" dirty="0" err="1">
                <a:solidFill>
                  <a:srgbClr val="646464"/>
                </a:solidFill>
              </a:rPr>
              <a:t>practice</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Paris, France; 17–20 </a:t>
            </a:r>
            <a:r>
              <a:rPr lang="es-ES" sz="700" dirty="0" err="1">
                <a:solidFill>
                  <a:srgbClr val="646464"/>
                </a:solidFill>
              </a:rPr>
              <a:t>September</a:t>
            </a:r>
            <a:r>
              <a:rPr lang="es-ES" sz="700" dirty="0">
                <a:solidFill>
                  <a:srgbClr val="646464"/>
                </a:solidFill>
              </a:rPr>
              <a:t> 2025. P-2936; </a:t>
            </a:r>
            <a:r>
              <a:rPr lang="es-ES" sz="700" b="1" dirty="0">
                <a:solidFill>
                  <a:srgbClr val="646464"/>
                </a:solidFill>
              </a:rPr>
              <a:t>2</a:t>
            </a:r>
            <a:r>
              <a:rPr lang="es-ES" sz="700" dirty="0">
                <a:solidFill>
                  <a:srgbClr val="646464"/>
                </a:solidFill>
              </a:rPr>
              <a:t>. </a:t>
            </a:r>
            <a:r>
              <a:rPr lang="es-ES" sz="700" dirty="0" err="1">
                <a:solidFill>
                  <a:srgbClr val="646464"/>
                </a:solidFill>
              </a:rPr>
              <a:t>Lauffler</a:t>
            </a:r>
            <a:r>
              <a:rPr lang="es-ES" sz="700" dirty="0">
                <a:solidFill>
                  <a:srgbClr val="646464"/>
                </a:solidFill>
              </a:rPr>
              <a:t> F., </a:t>
            </a:r>
            <a:r>
              <a:rPr lang="es-ES" sz="700" i="1" dirty="0">
                <a:solidFill>
                  <a:srgbClr val="646464"/>
                </a:solidFill>
              </a:rPr>
              <a:t>et al</a:t>
            </a:r>
            <a:r>
              <a:rPr lang="es-ES" sz="700" dirty="0">
                <a:solidFill>
                  <a:srgbClr val="646464"/>
                </a:solidFill>
              </a:rPr>
              <a:t>. </a:t>
            </a:r>
            <a:r>
              <a:rPr lang="es-ES" sz="700" dirty="0" err="1">
                <a:solidFill>
                  <a:srgbClr val="646464"/>
                </a:solidFill>
              </a:rPr>
              <a:t>Patient</a:t>
            </a:r>
            <a:r>
              <a:rPr lang="es-ES" sz="700" dirty="0">
                <a:solidFill>
                  <a:srgbClr val="646464"/>
                </a:solidFill>
              </a:rPr>
              <a:t> </a:t>
            </a:r>
            <a:r>
              <a:rPr lang="es-ES" sz="700" dirty="0" err="1">
                <a:solidFill>
                  <a:srgbClr val="646464"/>
                </a:solidFill>
              </a:rPr>
              <a:t>reported</a:t>
            </a:r>
            <a:r>
              <a:rPr lang="es-ES" sz="700" dirty="0">
                <a:solidFill>
                  <a:srgbClr val="646464"/>
                </a:solidFill>
              </a:rPr>
              <a:t> </a:t>
            </a:r>
            <a:r>
              <a:rPr lang="es-ES" sz="700" dirty="0" err="1">
                <a:solidFill>
                  <a:srgbClr val="646464"/>
                </a:solidFill>
              </a:rPr>
              <a:t>outcomes</a:t>
            </a:r>
            <a:r>
              <a:rPr lang="es-ES" sz="700" dirty="0">
                <a:solidFill>
                  <a:srgbClr val="646464"/>
                </a:solidFill>
              </a:rPr>
              <a:t> in </a:t>
            </a:r>
            <a:r>
              <a:rPr lang="es-ES" sz="700" dirty="0" err="1">
                <a:solidFill>
                  <a:srgbClr val="646464"/>
                </a:solidFill>
              </a:rPr>
              <a:t>lebrikizumab</a:t>
            </a:r>
            <a:r>
              <a:rPr lang="es-ES" sz="700" dirty="0">
                <a:solidFill>
                  <a:srgbClr val="646464"/>
                </a:solidFill>
              </a:rPr>
              <a:t> </a:t>
            </a:r>
            <a:r>
              <a:rPr lang="es-ES" sz="700" dirty="0" err="1">
                <a:solidFill>
                  <a:srgbClr val="646464"/>
                </a:solidFill>
              </a:rPr>
              <a:t>treated</a:t>
            </a:r>
            <a:r>
              <a:rPr lang="es-ES" sz="700" dirty="0">
                <a:solidFill>
                  <a:srgbClr val="646464"/>
                </a:solidFill>
              </a:rPr>
              <a:t> </a:t>
            </a:r>
            <a:r>
              <a:rPr lang="es-ES" sz="700" dirty="0" err="1">
                <a:solidFill>
                  <a:srgbClr val="646464"/>
                </a:solidFill>
              </a:rPr>
              <a:t>patients</a:t>
            </a:r>
            <a:r>
              <a:rPr lang="es-ES" sz="700" dirty="0">
                <a:solidFill>
                  <a:srgbClr val="646464"/>
                </a:solidFill>
              </a:rPr>
              <a:t> </a:t>
            </a:r>
            <a:r>
              <a:rPr lang="es-ES" sz="700" dirty="0" err="1">
                <a:solidFill>
                  <a:srgbClr val="646464"/>
                </a:solidFill>
              </a:rPr>
              <a:t>with</a:t>
            </a:r>
            <a:r>
              <a:rPr lang="es-ES" sz="700" dirty="0">
                <a:solidFill>
                  <a:srgbClr val="646464"/>
                </a:solidFill>
              </a:rPr>
              <a:t> </a:t>
            </a:r>
            <a:r>
              <a:rPr lang="es-ES" sz="700" dirty="0" err="1">
                <a:solidFill>
                  <a:srgbClr val="646464"/>
                </a:solidFill>
              </a:rPr>
              <a:t>moderate</a:t>
            </a:r>
            <a:r>
              <a:rPr lang="es-ES" sz="700" dirty="0">
                <a:solidFill>
                  <a:srgbClr val="646464"/>
                </a:solidFill>
              </a:rPr>
              <a:t>-</a:t>
            </a:r>
            <a:r>
              <a:rPr lang="es-ES" sz="700" dirty="0" err="1">
                <a:solidFill>
                  <a:srgbClr val="646464"/>
                </a:solidFill>
              </a:rPr>
              <a:t>to</a:t>
            </a:r>
            <a:r>
              <a:rPr lang="es-ES" sz="700" dirty="0">
                <a:solidFill>
                  <a:srgbClr val="646464"/>
                </a:solidFill>
              </a:rPr>
              <a:t>-severe </a:t>
            </a:r>
            <a:r>
              <a:rPr lang="es-ES" sz="700" dirty="0" err="1">
                <a:solidFill>
                  <a:srgbClr val="646464"/>
                </a:solidFill>
              </a:rPr>
              <a:t>atopic</a:t>
            </a:r>
            <a:r>
              <a:rPr lang="es-ES" sz="700" dirty="0">
                <a:solidFill>
                  <a:srgbClr val="646464"/>
                </a:solidFill>
              </a:rPr>
              <a:t> dermatitis in a real-</a:t>
            </a:r>
            <a:r>
              <a:rPr lang="es-ES" sz="700" dirty="0" err="1">
                <a:solidFill>
                  <a:srgbClr val="646464"/>
                </a:solidFill>
              </a:rPr>
              <a:t>world</a:t>
            </a:r>
            <a:r>
              <a:rPr lang="es-ES" sz="700" dirty="0">
                <a:solidFill>
                  <a:srgbClr val="646464"/>
                </a:solidFill>
              </a:rPr>
              <a:t> </a:t>
            </a:r>
            <a:r>
              <a:rPr lang="es-ES" sz="700" dirty="0" err="1">
                <a:solidFill>
                  <a:srgbClr val="646464"/>
                </a:solidFill>
              </a:rPr>
              <a:t>setting</a:t>
            </a:r>
            <a:r>
              <a:rPr lang="es-ES" sz="700" dirty="0">
                <a:solidFill>
                  <a:srgbClr val="646464"/>
                </a:solidFill>
              </a:rPr>
              <a:t>: </a:t>
            </a:r>
            <a:r>
              <a:rPr lang="es-ES" sz="700" dirty="0" err="1">
                <a:solidFill>
                  <a:srgbClr val="646464"/>
                </a:solidFill>
              </a:rPr>
              <a:t>interim</a:t>
            </a:r>
            <a:r>
              <a:rPr lang="es-ES" sz="700" dirty="0">
                <a:solidFill>
                  <a:srgbClr val="646464"/>
                </a:solidFill>
              </a:rPr>
              <a:t> </a:t>
            </a:r>
            <a:r>
              <a:rPr lang="es-ES" sz="700" dirty="0" err="1">
                <a:solidFill>
                  <a:srgbClr val="646464"/>
                </a:solidFill>
              </a:rPr>
              <a:t>analysis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non-</a:t>
            </a:r>
            <a:r>
              <a:rPr lang="es-ES" sz="700" dirty="0" err="1">
                <a:solidFill>
                  <a:srgbClr val="646464"/>
                </a:solidFill>
              </a:rPr>
              <a:t>interventional</a:t>
            </a:r>
            <a:r>
              <a:rPr lang="es-ES" sz="700" dirty="0">
                <a:solidFill>
                  <a:srgbClr val="646464"/>
                </a:solidFill>
              </a:rPr>
              <a:t> </a:t>
            </a:r>
            <a:r>
              <a:rPr lang="es-ES" sz="700" dirty="0" err="1">
                <a:solidFill>
                  <a:srgbClr val="646464"/>
                </a:solidFill>
              </a:rPr>
              <a:t>study</a:t>
            </a:r>
            <a:r>
              <a:rPr lang="es-ES" sz="700" dirty="0">
                <a:solidFill>
                  <a:srgbClr val="646464"/>
                </a:solidFill>
              </a:rPr>
              <a:t> AD-LIFE. 33rd </a:t>
            </a:r>
            <a:r>
              <a:rPr lang="es-ES" sz="700" dirty="0" err="1">
                <a:solidFill>
                  <a:srgbClr val="646464"/>
                </a:solidFill>
              </a:rPr>
              <a:t>Congress</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the</a:t>
            </a:r>
            <a:r>
              <a:rPr lang="es-ES" sz="700" dirty="0">
                <a:solidFill>
                  <a:srgbClr val="646464"/>
                </a:solidFill>
              </a:rPr>
              <a:t> </a:t>
            </a:r>
            <a:r>
              <a:rPr lang="es-ES" sz="700" dirty="0" err="1">
                <a:solidFill>
                  <a:srgbClr val="646464"/>
                </a:solidFill>
              </a:rPr>
              <a:t>European</a:t>
            </a:r>
            <a:r>
              <a:rPr lang="es-ES" sz="700" dirty="0">
                <a:solidFill>
                  <a:srgbClr val="646464"/>
                </a:solidFill>
              </a:rPr>
              <a:t> </a:t>
            </a:r>
            <a:r>
              <a:rPr lang="es-ES" sz="700" dirty="0" err="1">
                <a:solidFill>
                  <a:srgbClr val="646464"/>
                </a:solidFill>
              </a:rPr>
              <a:t>Academy</a:t>
            </a:r>
            <a:r>
              <a:rPr lang="es-ES" sz="700" dirty="0">
                <a:solidFill>
                  <a:srgbClr val="646464"/>
                </a:solidFill>
              </a:rPr>
              <a:t> </a:t>
            </a:r>
            <a:r>
              <a:rPr lang="es-ES" sz="700" dirty="0" err="1">
                <a:solidFill>
                  <a:srgbClr val="646464"/>
                </a:solidFill>
              </a:rPr>
              <a:t>of</a:t>
            </a:r>
            <a:r>
              <a:rPr lang="es-ES" sz="700" dirty="0">
                <a:solidFill>
                  <a:srgbClr val="646464"/>
                </a:solidFill>
              </a:rPr>
              <a:t> </a:t>
            </a:r>
            <a:r>
              <a:rPr lang="es-ES" sz="700" dirty="0" err="1">
                <a:solidFill>
                  <a:srgbClr val="646464"/>
                </a:solidFill>
              </a:rPr>
              <a:t>Dermatology</a:t>
            </a:r>
            <a:r>
              <a:rPr lang="es-ES" sz="700" dirty="0">
                <a:solidFill>
                  <a:srgbClr val="646464"/>
                </a:solidFill>
              </a:rPr>
              <a:t> and </a:t>
            </a:r>
            <a:r>
              <a:rPr lang="es-ES" sz="700" dirty="0" err="1">
                <a:solidFill>
                  <a:srgbClr val="646464"/>
                </a:solidFill>
              </a:rPr>
              <a:t>Venereology</a:t>
            </a:r>
            <a:r>
              <a:rPr lang="es-ES" sz="700" dirty="0">
                <a:solidFill>
                  <a:srgbClr val="646464"/>
                </a:solidFill>
              </a:rPr>
              <a:t> (EADV); 2025; París, Francia; 17–20 septiembre 2025. P-3457.</a:t>
            </a:r>
          </a:p>
        </p:txBody>
      </p:sp>
      <p:sp>
        <p:nvSpPr>
          <p:cNvPr id="3" name="Rectángulo redondeado 2">
            <a:extLst>
              <a:ext uri="{FF2B5EF4-FFF2-40B4-BE49-F238E27FC236}">
                <a16:creationId xmlns:a16="http://schemas.microsoft.com/office/drawing/2014/main" id="{63E39B30-895B-AD60-7BAF-067ED79D168B}"/>
              </a:ext>
            </a:extLst>
          </p:cNvPr>
          <p:cNvSpPr/>
          <p:nvPr/>
        </p:nvSpPr>
        <p:spPr>
          <a:xfrm>
            <a:off x="630375"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E7B30B1A-8A28-C150-2A6A-0676DC0BE50C}"/>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Conclusiones</a:t>
            </a:r>
            <a:r>
              <a:rPr lang="pt-BR" sz="1600" b="1" baseline="30000" dirty="0">
                <a:solidFill>
                  <a:srgbClr val="7A45B8"/>
                </a:solidFill>
              </a:rPr>
              <a:t>1,2</a:t>
            </a:r>
          </a:p>
        </p:txBody>
      </p:sp>
    </p:spTree>
    <p:extLst>
      <p:ext uri="{BB962C8B-B14F-4D97-AF65-F5344CB8AC3E}">
        <p14:creationId xmlns:p14="http://schemas.microsoft.com/office/powerpoint/2010/main" val="490930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D754-4763-F0B2-BA38-DF97A3F49DA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F073F9BB-8773-B651-FDB3-55E8910557ED}"/>
              </a:ext>
            </a:extLst>
          </p:cNvPr>
          <p:cNvSpPr>
            <a:spLocks noGrp="1"/>
          </p:cNvSpPr>
          <p:nvPr>
            <p:ph type="title"/>
          </p:nvPr>
        </p:nvSpPr>
        <p:spPr/>
        <p:txBody>
          <a:bodyPr/>
          <a:lstStyle/>
          <a:p>
            <a:r>
              <a:rPr lang="es-ES" dirty="0"/>
              <a:t>Diferencias a corto-medio plazo en la respuesta a </a:t>
            </a:r>
            <a:r>
              <a:rPr lang="es-ES" dirty="0" err="1"/>
              <a:t>Lebrikizumab</a:t>
            </a:r>
            <a:r>
              <a:rPr lang="es-ES" dirty="0"/>
              <a:t> en pacientes </a:t>
            </a:r>
            <a:r>
              <a:rPr lang="es-ES" dirty="0" err="1"/>
              <a:t>naïve</a:t>
            </a:r>
            <a:r>
              <a:rPr lang="es-ES" dirty="0"/>
              <a:t> vs. Pacientes con fallo o cambio de terapias avanzadas previas</a:t>
            </a:r>
            <a:br>
              <a:rPr lang="es-ES" dirty="0"/>
            </a:br>
            <a:br>
              <a:rPr lang="es-ES" dirty="0"/>
            </a:br>
            <a:r>
              <a:rPr lang="es-ES" sz="1800" b="0" dirty="0"/>
              <a:t>Marcos, C. </a:t>
            </a:r>
            <a:r>
              <a:rPr lang="es-ES" sz="1800" b="0" i="1" dirty="0"/>
              <a:t>et al</a:t>
            </a:r>
            <a:r>
              <a:rPr lang="es-ES" sz="1800" b="0" dirty="0"/>
              <a:t>. 2025. C. de Madrid </a:t>
            </a:r>
            <a:endParaRPr lang="es-ES" dirty="0"/>
          </a:p>
        </p:txBody>
      </p:sp>
    </p:spTree>
    <p:extLst>
      <p:ext uri="{BB962C8B-B14F-4D97-AF65-F5344CB8AC3E}">
        <p14:creationId xmlns:p14="http://schemas.microsoft.com/office/powerpoint/2010/main" val="163738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91645-96A5-AC83-7137-F2061C99E382}"/>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C774B9EE-192A-B45F-84CE-61EC10989A65}"/>
              </a:ext>
            </a:extLst>
          </p:cNvPr>
          <p:cNvSpPr>
            <a:spLocks noGrp="1"/>
          </p:cNvSpPr>
          <p:nvPr>
            <p:ph type="title"/>
          </p:nvPr>
        </p:nvSpPr>
        <p:spPr/>
        <p:txBody>
          <a:bodyPr/>
          <a:lstStyle/>
          <a:p>
            <a:r>
              <a:rPr lang="es-ES" dirty="0"/>
              <a:t>Diferencias a corto-medio plazo en la respuesta a Lebrikizumab en pacientes naïve vs. Pacientes con fallo o cambio de terapias avanzadas previas.</a:t>
            </a:r>
            <a:r>
              <a:rPr lang="es-ES" baseline="30000" dirty="0"/>
              <a:t>#1</a:t>
            </a:r>
          </a:p>
        </p:txBody>
      </p:sp>
      <p:graphicFrame>
        <p:nvGraphicFramePr>
          <p:cNvPr id="4" name="object 14">
            <a:extLst>
              <a:ext uri="{FF2B5EF4-FFF2-40B4-BE49-F238E27FC236}">
                <a16:creationId xmlns:a16="http://schemas.microsoft.com/office/drawing/2014/main" id="{0A4846D2-BAC7-A097-DF1A-13D89341A90D}"/>
              </a:ext>
            </a:extLst>
          </p:cNvPr>
          <p:cNvGraphicFramePr>
            <a:graphicFrameLocks noGrp="1"/>
          </p:cNvGraphicFramePr>
          <p:nvPr>
            <p:extLst>
              <p:ext uri="{D42A27DB-BD31-4B8C-83A1-F6EECF244321}">
                <p14:modId xmlns:p14="http://schemas.microsoft.com/office/powerpoint/2010/main" val="607402704"/>
              </p:ext>
            </p:extLst>
          </p:nvPr>
        </p:nvGraphicFramePr>
        <p:xfrm>
          <a:off x="4302502" y="1904661"/>
          <a:ext cx="3437759" cy="2124075"/>
        </p:xfrm>
        <a:graphic>
          <a:graphicData uri="http://schemas.openxmlformats.org/drawingml/2006/table">
            <a:tbl>
              <a:tblPr firstRow="1" bandRow="1">
                <a:tableStyleId>{2D5ABB26-0587-4C30-8999-92F81FD0307C}</a:tableStyleId>
              </a:tblPr>
              <a:tblGrid>
                <a:gridCol w="1528813">
                  <a:extLst>
                    <a:ext uri="{9D8B030D-6E8A-4147-A177-3AD203B41FA5}">
                      <a16:colId xmlns:a16="http://schemas.microsoft.com/office/drawing/2014/main" val="20000"/>
                    </a:ext>
                  </a:extLst>
                </a:gridCol>
                <a:gridCol w="575274">
                  <a:extLst>
                    <a:ext uri="{9D8B030D-6E8A-4147-A177-3AD203B41FA5}">
                      <a16:colId xmlns:a16="http://schemas.microsoft.com/office/drawing/2014/main" val="20001"/>
                    </a:ext>
                  </a:extLst>
                </a:gridCol>
                <a:gridCol w="713879">
                  <a:extLst>
                    <a:ext uri="{9D8B030D-6E8A-4147-A177-3AD203B41FA5}">
                      <a16:colId xmlns:a16="http://schemas.microsoft.com/office/drawing/2014/main" val="20002"/>
                    </a:ext>
                  </a:extLst>
                </a:gridCol>
                <a:gridCol w="591500">
                  <a:extLst>
                    <a:ext uri="{9D8B030D-6E8A-4147-A177-3AD203B41FA5}">
                      <a16:colId xmlns:a16="http://schemas.microsoft.com/office/drawing/2014/main" val="20003"/>
                    </a:ext>
                  </a:extLst>
                </a:gridCol>
                <a:gridCol w="28293">
                  <a:extLst>
                    <a:ext uri="{9D8B030D-6E8A-4147-A177-3AD203B41FA5}">
                      <a16:colId xmlns:a16="http://schemas.microsoft.com/office/drawing/2014/main" val="20004"/>
                    </a:ext>
                  </a:extLst>
                </a:gridCol>
              </a:tblGrid>
              <a:tr h="212701">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B w="6350">
                      <a:solidFill>
                        <a:srgbClr val="22346A"/>
                      </a:solidFill>
                      <a:prstDash val="solid"/>
                    </a:lnB>
                  </a:tcPr>
                </a:tc>
                <a:tc>
                  <a:txBody>
                    <a:bodyPr/>
                    <a:lstStyle/>
                    <a:p>
                      <a:pPr marL="70485" algn="ctr">
                        <a:lnSpc>
                          <a:spcPct val="100000"/>
                        </a:lnSpc>
                        <a:spcBef>
                          <a:spcPts val="525"/>
                        </a:spcBef>
                      </a:pPr>
                      <a:r>
                        <a:rPr sz="1000" b="1" spc="-10">
                          <a:solidFill>
                            <a:srgbClr val="FFFFFF"/>
                          </a:solidFill>
                          <a:latin typeface="Arial" panose="020B0604020202020204" pitchFamily="34" charset="0"/>
                          <a:cs typeface="Arial" panose="020B0604020202020204" pitchFamily="34" charset="0"/>
                        </a:rPr>
                        <a:t>NAÏVE</a:t>
                      </a:r>
                      <a:endParaRPr sz="100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marL="22225" algn="ctr">
                        <a:lnSpc>
                          <a:spcPct val="100000"/>
                        </a:lnSpc>
                        <a:spcBef>
                          <a:spcPts val="525"/>
                        </a:spcBef>
                      </a:pPr>
                      <a:r>
                        <a:rPr sz="1000" b="1" dirty="0">
                          <a:solidFill>
                            <a:srgbClr val="FFFFFF"/>
                          </a:solidFill>
                          <a:latin typeface="Arial" panose="020B0604020202020204" pitchFamily="34" charset="0"/>
                          <a:cs typeface="Arial" panose="020B0604020202020204" pitchFamily="34" charset="0"/>
                        </a:rPr>
                        <a:t>NO</a:t>
                      </a:r>
                      <a:r>
                        <a:rPr sz="1000" b="1" spc="-5" dirty="0">
                          <a:solidFill>
                            <a:srgbClr val="FFFFFF"/>
                          </a:solidFill>
                          <a:latin typeface="Arial" panose="020B0604020202020204" pitchFamily="34" charset="0"/>
                          <a:cs typeface="Arial" panose="020B0604020202020204" pitchFamily="34" charset="0"/>
                        </a:rPr>
                        <a:t> </a:t>
                      </a:r>
                      <a:r>
                        <a:rPr sz="1000" b="1" spc="-20" dirty="0">
                          <a:solidFill>
                            <a:srgbClr val="FFFFFF"/>
                          </a:solidFill>
                          <a:latin typeface="Arial" panose="020B0604020202020204" pitchFamily="34" charset="0"/>
                          <a:cs typeface="Arial" panose="020B0604020202020204" pitchFamily="34" charset="0"/>
                        </a:rPr>
                        <a:t>NAÏVE</a:t>
                      </a:r>
                      <a:endParaRPr sz="1000" dirty="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marL="99060">
                        <a:lnSpc>
                          <a:spcPct val="100000"/>
                        </a:lnSpc>
                        <a:spcBef>
                          <a:spcPts val="525"/>
                        </a:spcBef>
                      </a:pPr>
                      <a:r>
                        <a:rPr sz="1000" b="1" spc="-10">
                          <a:solidFill>
                            <a:srgbClr val="FFFFFF"/>
                          </a:solidFill>
                          <a:latin typeface="Arial" panose="020B0604020202020204" pitchFamily="34" charset="0"/>
                          <a:cs typeface="Arial" panose="020B0604020202020204" pitchFamily="34" charset="0"/>
                        </a:rPr>
                        <a:t>Valor</a:t>
                      </a:r>
                      <a:r>
                        <a:rPr sz="1000" b="1" spc="-45">
                          <a:solidFill>
                            <a:srgbClr val="FFFFFF"/>
                          </a:solidFill>
                          <a:latin typeface="Arial" panose="020B0604020202020204" pitchFamily="34" charset="0"/>
                          <a:cs typeface="Arial" panose="020B0604020202020204" pitchFamily="34" charset="0"/>
                        </a:rPr>
                        <a:t> </a:t>
                      </a:r>
                      <a:r>
                        <a:rPr sz="1000" b="1" spc="-50">
                          <a:solidFill>
                            <a:srgbClr val="FFFFFF"/>
                          </a:solidFill>
                          <a:latin typeface="Arial" panose="020B0604020202020204" pitchFamily="34" charset="0"/>
                          <a:cs typeface="Arial" panose="020B0604020202020204" pitchFamily="34" charset="0"/>
                        </a:rPr>
                        <a:t>p</a:t>
                      </a:r>
                      <a:endParaRPr sz="100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R>
                      <a:noFill/>
                    </a:lnR>
                  </a:tcPr>
                </a:tc>
                <a:extLst>
                  <a:ext uri="{0D108BD9-81ED-4DB2-BD59-A6C34878D82A}">
                    <a16:rowId xmlns:a16="http://schemas.microsoft.com/office/drawing/2014/main" val="10000"/>
                  </a:ext>
                </a:extLst>
              </a:tr>
              <a:tr h="212701">
                <a:tc>
                  <a:txBody>
                    <a:bodyPr/>
                    <a:lstStyle/>
                    <a:p>
                      <a:pPr marL="31115">
                        <a:lnSpc>
                          <a:spcPct val="100000"/>
                        </a:lnSpc>
                        <a:spcBef>
                          <a:spcPts val="525"/>
                        </a:spcBef>
                      </a:pPr>
                      <a:r>
                        <a:rPr sz="1000" dirty="0">
                          <a:solidFill>
                            <a:srgbClr val="22346A"/>
                          </a:solidFill>
                          <a:latin typeface="Arial" panose="020B0604020202020204" pitchFamily="34" charset="0"/>
                          <a:cs typeface="Arial" panose="020B0604020202020204" pitchFamily="34" charset="0"/>
                        </a:rPr>
                        <a:t>Nº</a:t>
                      </a:r>
                      <a:r>
                        <a:rPr sz="1000" spc="15" dirty="0">
                          <a:solidFill>
                            <a:srgbClr val="22346A"/>
                          </a:solidFill>
                          <a:latin typeface="Arial" panose="020B0604020202020204" pitchFamily="34" charset="0"/>
                          <a:cs typeface="Arial" panose="020B0604020202020204" pitchFamily="34" charset="0"/>
                        </a:rPr>
                        <a:t> </a:t>
                      </a:r>
                      <a:r>
                        <a:rPr sz="1000" dirty="0" err="1">
                          <a:solidFill>
                            <a:srgbClr val="22346A"/>
                          </a:solidFill>
                          <a:latin typeface="Arial" panose="020B0604020202020204" pitchFamily="34" charset="0"/>
                          <a:cs typeface="Arial" panose="020B0604020202020204" pitchFamily="34" charset="0"/>
                        </a:rPr>
                        <a:t>pacientes</a:t>
                      </a:r>
                      <a:r>
                        <a:rPr sz="1000" spc="15" dirty="0">
                          <a:solidFill>
                            <a:srgbClr val="22346A"/>
                          </a:solidFill>
                          <a:latin typeface="Arial" panose="020B0604020202020204" pitchFamily="34" charset="0"/>
                          <a:cs typeface="Arial" panose="020B0604020202020204" pitchFamily="34" charset="0"/>
                        </a:rPr>
                        <a:t> </a:t>
                      </a:r>
                      <a:r>
                        <a:rPr sz="1000" spc="-25" dirty="0">
                          <a:solidFill>
                            <a:srgbClr val="22346A"/>
                          </a:solidFill>
                          <a:latin typeface="Arial" panose="020B0604020202020204" pitchFamily="34" charset="0"/>
                          <a:cs typeface="Arial" panose="020B0604020202020204" pitchFamily="34" charset="0"/>
                        </a:rPr>
                        <a:t>(n)</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6921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70</a:t>
                      </a:r>
                      <a:endParaRPr sz="1000">
                        <a:latin typeface="Arial" panose="020B0604020202020204" pitchFamily="34" charset="0"/>
                        <a:cs typeface="Arial" panose="020B0604020202020204" pitchFamily="34" charset="0"/>
                      </a:endParaRPr>
                    </a:p>
                  </a:txBody>
                  <a:tcPr marL="0" marR="0" marT="66675" marB="0">
                    <a:lnB w="6350">
                      <a:solidFill>
                        <a:srgbClr val="22346A"/>
                      </a:solidFill>
                      <a:prstDash val="solid"/>
                    </a:lnB>
                  </a:tcPr>
                </a:tc>
                <a:tc>
                  <a:txBody>
                    <a:bodyPr/>
                    <a:lstStyle/>
                    <a:p>
                      <a:pPr marL="2222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77</a:t>
                      </a:r>
                      <a:endParaRPr sz="1000">
                        <a:latin typeface="Arial" panose="020B0604020202020204" pitchFamily="34" charset="0"/>
                        <a:cs typeface="Arial" panose="020B0604020202020204" pitchFamily="34" charset="0"/>
                      </a:endParaRPr>
                    </a:p>
                  </a:txBody>
                  <a:tcPr marL="0" marR="0" marT="66675" marB="0">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212701">
                <a:tc>
                  <a:txBody>
                    <a:bodyPr/>
                    <a:lstStyle/>
                    <a:p>
                      <a:pPr marL="31115">
                        <a:lnSpc>
                          <a:spcPct val="100000"/>
                        </a:lnSpc>
                        <a:spcBef>
                          <a:spcPts val="525"/>
                        </a:spcBef>
                      </a:pPr>
                      <a:r>
                        <a:rPr sz="1000">
                          <a:solidFill>
                            <a:srgbClr val="22346A"/>
                          </a:solidFill>
                          <a:latin typeface="Arial" panose="020B0604020202020204" pitchFamily="34" charset="0"/>
                          <a:cs typeface="Arial" panose="020B0604020202020204" pitchFamily="34" charset="0"/>
                        </a:rPr>
                        <a:t>Hombre</a:t>
                      </a:r>
                      <a:r>
                        <a:rPr sz="1000" spc="-3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t>
                      </a:r>
                      <a:r>
                        <a:rPr sz="1000" spc="-3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Mujer</a:t>
                      </a:r>
                      <a:r>
                        <a:rPr sz="1000" spc="-20">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69850" algn="ctr">
                        <a:lnSpc>
                          <a:spcPct val="100000"/>
                        </a:lnSpc>
                        <a:spcBef>
                          <a:spcPts val="525"/>
                        </a:spcBef>
                      </a:pPr>
                      <a:r>
                        <a:rPr sz="1000">
                          <a:solidFill>
                            <a:srgbClr val="22346A"/>
                          </a:solidFill>
                          <a:latin typeface="Arial" panose="020B0604020202020204" pitchFamily="34" charset="0"/>
                          <a:cs typeface="Arial" panose="020B0604020202020204" pitchFamily="34" charset="0"/>
                        </a:rPr>
                        <a:t>56</a:t>
                      </a:r>
                      <a:r>
                        <a:rPr sz="1000" spc="-40">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t>
                      </a:r>
                      <a:r>
                        <a:rPr sz="1000" spc="-40">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44</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1590" algn="ctr">
                        <a:lnSpc>
                          <a:spcPct val="100000"/>
                        </a:lnSpc>
                        <a:spcBef>
                          <a:spcPts val="525"/>
                        </a:spcBef>
                      </a:pPr>
                      <a:r>
                        <a:rPr sz="1000">
                          <a:solidFill>
                            <a:srgbClr val="22346A"/>
                          </a:solidFill>
                          <a:latin typeface="Arial" panose="020B0604020202020204" pitchFamily="34" charset="0"/>
                          <a:cs typeface="Arial" panose="020B0604020202020204" pitchFamily="34" charset="0"/>
                        </a:rPr>
                        <a:t>60</a:t>
                      </a:r>
                      <a:r>
                        <a:rPr sz="1000" spc="-40">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t>
                      </a:r>
                      <a:r>
                        <a:rPr sz="1000" spc="-40">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40</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81915">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0,62</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212701">
                <a:tc>
                  <a:txBody>
                    <a:bodyPr/>
                    <a:lstStyle/>
                    <a:p>
                      <a:pPr marL="31115">
                        <a:lnSpc>
                          <a:spcPct val="100000"/>
                        </a:lnSpc>
                        <a:spcBef>
                          <a:spcPts val="525"/>
                        </a:spcBef>
                      </a:pPr>
                      <a:r>
                        <a:rPr sz="1000">
                          <a:solidFill>
                            <a:srgbClr val="22346A"/>
                          </a:solidFill>
                          <a:latin typeface="Arial" panose="020B0604020202020204" pitchFamily="34" charset="0"/>
                          <a:cs typeface="Arial" panose="020B0604020202020204" pitchFamily="34" charset="0"/>
                        </a:rPr>
                        <a:t>Edad</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(media,</a:t>
                      </a:r>
                      <a:r>
                        <a:rPr sz="1000" spc="-2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años)</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40,5</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0320"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37</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81915">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0,42</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362843">
                <a:tc gridSpan="2">
                  <a:txBody>
                    <a:bodyPr/>
                    <a:lstStyle/>
                    <a:p>
                      <a:pPr marL="31115">
                        <a:lnSpc>
                          <a:spcPct val="100000"/>
                        </a:lnSpc>
                        <a:spcBef>
                          <a:spcPts val="525"/>
                        </a:spcBef>
                      </a:pPr>
                      <a:r>
                        <a:rPr sz="1000" b="1" dirty="0">
                          <a:solidFill>
                            <a:srgbClr val="22346A"/>
                          </a:solidFill>
                          <a:latin typeface="Arial" panose="020B0604020202020204" pitchFamily="34" charset="0"/>
                          <a:cs typeface="Arial" panose="020B0604020202020204" pitchFamily="34" charset="0"/>
                        </a:rPr>
                        <a:t>COMORBILIDADES</a:t>
                      </a:r>
                      <a:r>
                        <a:rPr sz="1000" b="1" spc="-25" dirty="0">
                          <a:solidFill>
                            <a:srgbClr val="22346A"/>
                          </a:solidFill>
                          <a:latin typeface="Arial" panose="020B0604020202020204" pitchFamily="34" charset="0"/>
                          <a:cs typeface="Arial" panose="020B0604020202020204" pitchFamily="34" charset="0"/>
                        </a:rPr>
                        <a:t> </a:t>
                      </a:r>
                      <a:r>
                        <a:rPr sz="1000" b="1" spc="-10" dirty="0">
                          <a:solidFill>
                            <a:srgbClr val="22346A"/>
                          </a:solidFill>
                          <a:latin typeface="Arial" panose="020B0604020202020204" pitchFamily="34" charset="0"/>
                          <a:cs typeface="Arial" panose="020B0604020202020204" pitchFamily="34" charset="0"/>
                        </a:rPr>
                        <a:t>ATÓPICAS</a:t>
                      </a:r>
                      <a:r>
                        <a:rPr sz="1000" b="1" spc="10" dirty="0">
                          <a:solidFill>
                            <a:srgbClr val="22346A"/>
                          </a:solidFill>
                          <a:latin typeface="Arial" panose="020B0604020202020204" pitchFamily="34" charset="0"/>
                          <a:cs typeface="Arial" panose="020B0604020202020204" pitchFamily="34" charset="0"/>
                        </a:rPr>
                        <a:t> </a:t>
                      </a:r>
                      <a:r>
                        <a:rPr sz="1000" b="1" spc="-25" dirty="0">
                          <a:solidFill>
                            <a:srgbClr val="22346A"/>
                          </a:solidFill>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solidFill>
                      <a:srgbClr val="F1F1F2"/>
                    </a:solidFill>
                  </a:tcPr>
                </a:tc>
                <a:tc hMerge="1">
                  <a:txBody>
                    <a:bodyPr/>
                    <a:lstStyle/>
                    <a:p>
                      <a:endParaRPr/>
                    </a:p>
                  </a:txBody>
                  <a:tcPr marL="0" marR="0" marT="0" marB="0"/>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212701">
                <a:tc>
                  <a:txBody>
                    <a:bodyPr/>
                    <a:lstStyle/>
                    <a:p>
                      <a:pPr marL="31115">
                        <a:lnSpc>
                          <a:spcPct val="100000"/>
                        </a:lnSpc>
                        <a:spcBef>
                          <a:spcPts val="525"/>
                        </a:spcBef>
                      </a:pPr>
                      <a:r>
                        <a:rPr sz="1000">
                          <a:solidFill>
                            <a:srgbClr val="22346A"/>
                          </a:solidFill>
                          <a:latin typeface="Arial" panose="020B0604020202020204" pitchFamily="34" charset="0"/>
                          <a:cs typeface="Arial" panose="020B0604020202020204" pitchFamily="34" charset="0"/>
                        </a:rPr>
                        <a:t>Rinitis</a:t>
                      </a:r>
                      <a:r>
                        <a:rPr sz="1000" spc="25">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7048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35</a:t>
                      </a:r>
                      <a:endParaRPr sz="100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6350">
                      <a:solidFill>
                        <a:srgbClr val="22346A"/>
                      </a:solidFill>
                      <a:prstDash val="solid"/>
                    </a:lnB>
                  </a:tcPr>
                </a:tc>
                <a:tc>
                  <a:txBody>
                    <a:bodyPr/>
                    <a:lstStyle/>
                    <a:p>
                      <a:pPr marL="2222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50</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gridSpan="2">
                  <a:txBody>
                    <a:bodyPr/>
                    <a:lstStyle/>
                    <a:p>
                      <a:pPr marL="85725">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0,07</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9525"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5"/>
                  </a:ext>
                </a:extLst>
              </a:tr>
              <a:tr h="212701">
                <a:tc>
                  <a:txBody>
                    <a:bodyPr/>
                    <a:lstStyle/>
                    <a:p>
                      <a:pPr marL="31115">
                        <a:lnSpc>
                          <a:spcPct val="100000"/>
                        </a:lnSpc>
                        <a:spcBef>
                          <a:spcPts val="525"/>
                        </a:spcBef>
                      </a:pPr>
                      <a:r>
                        <a:rPr sz="1000">
                          <a:solidFill>
                            <a:srgbClr val="22346A"/>
                          </a:solidFill>
                          <a:latin typeface="Arial" panose="020B0604020202020204" pitchFamily="34" charset="0"/>
                          <a:cs typeface="Arial" panose="020B0604020202020204" pitchFamily="34" charset="0"/>
                        </a:rPr>
                        <a:t>Asma</a:t>
                      </a:r>
                      <a:r>
                        <a:rPr sz="1000" spc="25">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40</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53</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147320">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0,1</a:t>
                      </a:r>
                      <a:endParaRPr sz="1000">
                        <a:latin typeface="Arial" panose="020B0604020202020204" pitchFamily="34" charset="0"/>
                        <a:cs typeface="Arial" panose="020B0604020202020204" pitchFamily="34" charset="0"/>
                      </a:endParaRPr>
                    </a:p>
                  </a:txBody>
                  <a:tcPr marL="0" marR="0" marT="66675" marB="0">
                    <a:lnT w="9525"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6"/>
                  </a:ext>
                </a:extLst>
              </a:tr>
              <a:tr h="212701">
                <a:tc>
                  <a:txBody>
                    <a:bodyPr/>
                    <a:lstStyle/>
                    <a:p>
                      <a:pPr marL="31115">
                        <a:lnSpc>
                          <a:spcPct val="100000"/>
                        </a:lnSpc>
                        <a:spcBef>
                          <a:spcPts val="525"/>
                        </a:spcBef>
                      </a:pPr>
                      <a:r>
                        <a:rPr sz="1000">
                          <a:solidFill>
                            <a:srgbClr val="22346A"/>
                          </a:solidFill>
                          <a:latin typeface="Arial" panose="020B0604020202020204" pitchFamily="34" charset="0"/>
                          <a:cs typeface="Arial" panose="020B0604020202020204" pitchFamily="34" charset="0"/>
                        </a:rPr>
                        <a:t>Conjuntivitis</a:t>
                      </a:r>
                      <a:r>
                        <a:rPr sz="1000" spc="55">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35</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00" spc="-25" dirty="0">
                          <a:solidFill>
                            <a:srgbClr val="22346A"/>
                          </a:solidFill>
                          <a:latin typeface="Arial" panose="020B0604020202020204" pitchFamily="34" charset="0"/>
                          <a:cs typeface="Arial" panose="020B0604020202020204" pitchFamily="34" charset="0"/>
                        </a:rPr>
                        <a:t>34</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79375">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0,28</a:t>
                      </a:r>
                      <a:endParaRPr sz="100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9525"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7"/>
                  </a:ext>
                </a:extLst>
              </a:tr>
              <a:tr h="212701">
                <a:tc>
                  <a:txBody>
                    <a:bodyPr/>
                    <a:lstStyle/>
                    <a:p>
                      <a:pPr marL="31115">
                        <a:lnSpc>
                          <a:spcPct val="100000"/>
                        </a:lnSpc>
                        <a:spcBef>
                          <a:spcPts val="525"/>
                        </a:spcBef>
                      </a:pPr>
                      <a:r>
                        <a:rPr sz="1000" dirty="0" err="1">
                          <a:solidFill>
                            <a:srgbClr val="22346A"/>
                          </a:solidFill>
                          <a:latin typeface="Arial" panose="020B0604020202020204" pitchFamily="34" charset="0"/>
                          <a:cs typeface="Arial" panose="020B0604020202020204" pitchFamily="34" charset="0"/>
                        </a:rPr>
                        <a:t>Alergia</a:t>
                      </a:r>
                      <a:r>
                        <a:rPr sz="1000" spc="10" dirty="0">
                          <a:solidFill>
                            <a:srgbClr val="22346A"/>
                          </a:solidFill>
                          <a:latin typeface="Arial" panose="020B0604020202020204" pitchFamily="34" charset="0"/>
                          <a:cs typeface="Arial" panose="020B0604020202020204" pitchFamily="34" charset="0"/>
                        </a:rPr>
                        <a:t> </a:t>
                      </a:r>
                      <a:r>
                        <a:rPr sz="1000" dirty="0">
                          <a:solidFill>
                            <a:srgbClr val="22346A"/>
                          </a:solidFill>
                          <a:latin typeface="Arial" panose="020B0604020202020204" pitchFamily="34" charset="0"/>
                          <a:cs typeface="Arial" panose="020B0604020202020204" pitchFamily="34" charset="0"/>
                        </a:rPr>
                        <a:t>de</a:t>
                      </a:r>
                      <a:r>
                        <a:rPr sz="1000" spc="15" dirty="0">
                          <a:solidFill>
                            <a:srgbClr val="22346A"/>
                          </a:solidFill>
                          <a:latin typeface="Arial" panose="020B0604020202020204" pitchFamily="34" charset="0"/>
                          <a:cs typeface="Arial" panose="020B0604020202020204" pitchFamily="34" charset="0"/>
                        </a:rPr>
                        <a:t> </a:t>
                      </a:r>
                      <a:r>
                        <a:rPr sz="1000" dirty="0" err="1">
                          <a:solidFill>
                            <a:srgbClr val="22346A"/>
                          </a:solidFill>
                          <a:latin typeface="Arial" panose="020B0604020202020204" pitchFamily="34" charset="0"/>
                          <a:cs typeface="Arial" panose="020B0604020202020204" pitchFamily="34" charset="0"/>
                        </a:rPr>
                        <a:t>contacto</a:t>
                      </a:r>
                      <a:r>
                        <a:rPr sz="1000" spc="15" dirty="0">
                          <a:solidFill>
                            <a:srgbClr val="22346A"/>
                          </a:solidFill>
                          <a:latin typeface="Arial" panose="020B0604020202020204" pitchFamily="34" charset="0"/>
                          <a:cs typeface="Arial" panose="020B0604020202020204" pitchFamily="34" charset="0"/>
                        </a:rPr>
                        <a:t> </a:t>
                      </a:r>
                      <a:r>
                        <a:rPr sz="1000" spc="-25" dirty="0">
                          <a:solidFill>
                            <a:srgbClr val="22346A"/>
                          </a:solidFill>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00" spc="-25" dirty="0">
                          <a:solidFill>
                            <a:srgbClr val="22346A"/>
                          </a:solidFill>
                          <a:latin typeface="Arial" panose="020B0604020202020204" pitchFamily="34" charset="0"/>
                          <a:cs typeface="Arial" panose="020B0604020202020204" pitchFamily="34" charset="0"/>
                        </a:rPr>
                        <a:t>10</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00" spc="-25" dirty="0">
                          <a:solidFill>
                            <a:srgbClr val="22346A"/>
                          </a:solidFill>
                          <a:latin typeface="Arial" panose="020B0604020202020204" pitchFamily="34" charset="0"/>
                          <a:cs typeface="Arial" panose="020B0604020202020204" pitchFamily="34" charset="0"/>
                        </a:rPr>
                        <a:t>17</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79375">
                        <a:lnSpc>
                          <a:spcPct val="100000"/>
                        </a:lnSpc>
                        <a:spcBef>
                          <a:spcPts val="525"/>
                        </a:spcBef>
                      </a:pPr>
                      <a:r>
                        <a:rPr sz="1000" dirty="0">
                          <a:solidFill>
                            <a:srgbClr val="22346A"/>
                          </a:solidFill>
                          <a:latin typeface="Arial" panose="020B0604020202020204" pitchFamily="34" charset="0"/>
                          <a:cs typeface="Arial" panose="020B0604020202020204" pitchFamily="34" charset="0"/>
                        </a:rPr>
                        <a:t>p =</a:t>
                      </a:r>
                      <a:r>
                        <a:rPr sz="1000" spc="5" dirty="0">
                          <a:solidFill>
                            <a:srgbClr val="22346A"/>
                          </a:solidFill>
                          <a:latin typeface="Arial" panose="020B0604020202020204" pitchFamily="34" charset="0"/>
                          <a:cs typeface="Arial" panose="020B0604020202020204" pitchFamily="34" charset="0"/>
                        </a:rPr>
                        <a:t> </a:t>
                      </a:r>
                      <a:r>
                        <a:rPr sz="1000" spc="-20" dirty="0">
                          <a:solidFill>
                            <a:srgbClr val="22346A"/>
                          </a:solidFill>
                          <a:latin typeface="Arial" panose="020B0604020202020204" pitchFamily="34" charset="0"/>
                          <a:cs typeface="Arial" panose="020B0604020202020204" pitchFamily="34" charset="0"/>
                        </a:rPr>
                        <a:t>0,28</a:t>
                      </a:r>
                      <a:endParaRPr sz="1000" dirty="0">
                        <a:latin typeface="Arial" panose="020B0604020202020204" pitchFamily="34" charset="0"/>
                        <a:cs typeface="Arial" panose="020B0604020202020204" pitchFamily="34" charset="0"/>
                      </a:endParaRPr>
                    </a:p>
                  </a:txBody>
                  <a:tcPr marL="0" marR="0" marT="66675" marB="0">
                    <a:lnT w="9525"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8"/>
                  </a:ext>
                </a:extLst>
              </a:tr>
            </a:tbl>
          </a:graphicData>
        </a:graphic>
      </p:graphicFrame>
      <p:graphicFrame>
        <p:nvGraphicFramePr>
          <p:cNvPr id="28" name="object 4">
            <a:extLst>
              <a:ext uri="{FF2B5EF4-FFF2-40B4-BE49-F238E27FC236}">
                <a16:creationId xmlns:a16="http://schemas.microsoft.com/office/drawing/2014/main" id="{64296866-4A35-8713-F27B-13EAC4B286A4}"/>
              </a:ext>
            </a:extLst>
          </p:cNvPr>
          <p:cNvGraphicFramePr>
            <a:graphicFrameLocks noGrp="1"/>
          </p:cNvGraphicFramePr>
          <p:nvPr>
            <p:extLst>
              <p:ext uri="{D42A27DB-BD31-4B8C-83A1-F6EECF244321}">
                <p14:modId xmlns:p14="http://schemas.microsoft.com/office/powerpoint/2010/main" val="1366896569"/>
              </p:ext>
            </p:extLst>
          </p:nvPr>
        </p:nvGraphicFramePr>
        <p:xfrm>
          <a:off x="4261303" y="4234151"/>
          <a:ext cx="3450744" cy="1130400"/>
        </p:xfrm>
        <a:graphic>
          <a:graphicData uri="http://schemas.openxmlformats.org/drawingml/2006/table">
            <a:tbl>
              <a:tblPr firstRow="1" bandRow="1">
                <a:tableStyleId>{2D5ABB26-0587-4C30-8999-92F81FD0307C}</a:tableStyleId>
              </a:tblPr>
              <a:tblGrid>
                <a:gridCol w="2929512">
                  <a:extLst>
                    <a:ext uri="{9D8B030D-6E8A-4147-A177-3AD203B41FA5}">
                      <a16:colId xmlns:a16="http://schemas.microsoft.com/office/drawing/2014/main" val="20000"/>
                    </a:ext>
                  </a:extLst>
                </a:gridCol>
                <a:gridCol w="521232">
                  <a:extLst>
                    <a:ext uri="{9D8B030D-6E8A-4147-A177-3AD203B41FA5}">
                      <a16:colId xmlns:a16="http://schemas.microsoft.com/office/drawing/2014/main" val="20001"/>
                    </a:ext>
                  </a:extLst>
                </a:gridCol>
              </a:tblGrid>
              <a:tr h="167119">
                <a:tc>
                  <a:txBody>
                    <a:bodyPr/>
                    <a:lstStyle/>
                    <a:p>
                      <a:pPr marL="104139">
                        <a:lnSpc>
                          <a:spcPct val="100000"/>
                        </a:lnSpc>
                        <a:spcBef>
                          <a:spcPts val="0"/>
                        </a:spcBef>
                      </a:pPr>
                      <a:r>
                        <a:rPr sz="900" b="1" spc="-20" dirty="0" err="1">
                          <a:solidFill>
                            <a:srgbClr val="22346A"/>
                          </a:solidFill>
                          <a:latin typeface="Arial" panose="020B0604020202020204" pitchFamily="34" charset="0"/>
                          <a:cs typeface="Arial" panose="020B0604020202020204" pitchFamily="34" charset="0"/>
                        </a:rPr>
                        <a:t>Terapias</a:t>
                      </a:r>
                      <a:r>
                        <a:rPr sz="900" b="1" spc="-45" dirty="0">
                          <a:solidFill>
                            <a:srgbClr val="22346A"/>
                          </a:solidFill>
                          <a:latin typeface="Arial" panose="020B0604020202020204" pitchFamily="34" charset="0"/>
                          <a:cs typeface="Arial" panose="020B0604020202020204" pitchFamily="34" charset="0"/>
                        </a:rPr>
                        <a:t> </a:t>
                      </a:r>
                      <a:r>
                        <a:rPr sz="900" b="1" dirty="0" err="1">
                          <a:solidFill>
                            <a:srgbClr val="22346A"/>
                          </a:solidFill>
                          <a:latin typeface="Arial" panose="020B0604020202020204" pitchFamily="34" charset="0"/>
                          <a:cs typeface="Arial" panose="020B0604020202020204" pitchFamily="34" charset="0"/>
                        </a:rPr>
                        <a:t>avanzadas</a:t>
                      </a:r>
                      <a:r>
                        <a:rPr sz="900" b="1" spc="-40" dirty="0">
                          <a:solidFill>
                            <a:srgbClr val="22346A"/>
                          </a:solidFill>
                          <a:latin typeface="Arial" panose="020B0604020202020204" pitchFamily="34" charset="0"/>
                          <a:cs typeface="Arial" panose="020B0604020202020204" pitchFamily="34" charset="0"/>
                        </a:rPr>
                        <a:t> </a:t>
                      </a:r>
                      <a:r>
                        <a:rPr sz="900" b="1" dirty="0">
                          <a:solidFill>
                            <a:srgbClr val="22346A"/>
                          </a:solidFill>
                          <a:latin typeface="Arial" panose="020B0604020202020204" pitchFamily="34" charset="0"/>
                          <a:cs typeface="Arial" panose="020B0604020202020204" pitchFamily="34" charset="0"/>
                        </a:rPr>
                        <a:t>previas</a:t>
                      </a:r>
                      <a:r>
                        <a:rPr sz="900" b="1" spc="-40" dirty="0">
                          <a:solidFill>
                            <a:srgbClr val="22346A"/>
                          </a:solidFill>
                          <a:latin typeface="Arial" panose="020B0604020202020204" pitchFamily="34" charset="0"/>
                          <a:cs typeface="Arial" panose="020B0604020202020204" pitchFamily="34" charset="0"/>
                        </a:rPr>
                        <a:t> </a:t>
                      </a:r>
                      <a:r>
                        <a:rPr sz="900" b="1" dirty="0" err="1">
                          <a:solidFill>
                            <a:srgbClr val="22346A"/>
                          </a:solidFill>
                          <a:latin typeface="Arial" panose="020B0604020202020204" pitchFamily="34" charset="0"/>
                          <a:cs typeface="Arial" panose="020B0604020202020204" pitchFamily="34" charset="0"/>
                        </a:rPr>
                        <a:t>recibidas</a:t>
                      </a:r>
                      <a:r>
                        <a:rPr sz="900" b="1" spc="-40" dirty="0">
                          <a:solidFill>
                            <a:srgbClr val="22346A"/>
                          </a:solidFill>
                          <a:latin typeface="Arial" panose="020B0604020202020204" pitchFamily="34" charset="0"/>
                          <a:cs typeface="Arial" panose="020B0604020202020204" pitchFamily="34" charset="0"/>
                        </a:rPr>
                        <a:t> </a:t>
                      </a:r>
                      <a:r>
                        <a:rPr sz="900" b="1" dirty="0" err="1">
                          <a:solidFill>
                            <a:srgbClr val="22346A"/>
                          </a:solidFill>
                          <a:latin typeface="Arial" panose="020B0604020202020204" pitchFamily="34" charset="0"/>
                          <a:cs typeface="Arial" panose="020B0604020202020204" pitchFamily="34" charset="0"/>
                        </a:rPr>
                        <a:t>por</a:t>
                      </a:r>
                      <a:r>
                        <a:rPr sz="900" b="1" spc="-95" dirty="0">
                          <a:solidFill>
                            <a:srgbClr val="22346A"/>
                          </a:solidFill>
                          <a:latin typeface="Arial" panose="020B0604020202020204" pitchFamily="34" charset="0"/>
                          <a:cs typeface="Arial" panose="020B0604020202020204" pitchFamily="34" charset="0"/>
                        </a:rPr>
                        <a:t> </a:t>
                      </a:r>
                      <a:r>
                        <a:rPr sz="900" b="1" dirty="0">
                          <a:solidFill>
                            <a:srgbClr val="22346A"/>
                          </a:solidFill>
                          <a:latin typeface="Arial" panose="020B0604020202020204" pitchFamily="34" charset="0"/>
                          <a:cs typeface="Arial" panose="020B0604020202020204" pitchFamily="34" charset="0"/>
                        </a:rPr>
                        <a:t>no</a:t>
                      </a:r>
                      <a:r>
                        <a:rPr sz="900" b="1" spc="-45" dirty="0">
                          <a:solidFill>
                            <a:srgbClr val="22346A"/>
                          </a:solidFill>
                          <a:latin typeface="Arial" panose="020B0604020202020204" pitchFamily="34" charset="0"/>
                          <a:cs typeface="Arial" panose="020B0604020202020204" pitchFamily="34" charset="0"/>
                        </a:rPr>
                        <a:t> </a:t>
                      </a:r>
                      <a:r>
                        <a:rPr sz="900" b="1" spc="-10" dirty="0">
                          <a:solidFill>
                            <a:srgbClr val="22346A"/>
                          </a:solidFill>
                          <a:latin typeface="Arial" panose="020B0604020202020204" pitchFamily="34" charset="0"/>
                          <a:cs typeface="Arial" panose="020B0604020202020204" pitchFamily="34" charset="0"/>
                        </a:rPr>
                        <a:t>naïve</a:t>
                      </a:r>
                      <a:r>
                        <a:rPr lang="es-ES" sz="900" b="1" spc="-10" dirty="0">
                          <a:solidFill>
                            <a:srgbClr val="22346A"/>
                          </a:solidFill>
                          <a:latin typeface="Arial" panose="020B0604020202020204" pitchFamily="34" charset="0"/>
                          <a:cs typeface="Arial" panose="020B0604020202020204" pitchFamily="34" charset="0"/>
                        </a:rPr>
                        <a:t>S</a:t>
                      </a:r>
                      <a:endParaRPr sz="900" dirty="0">
                        <a:latin typeface="Arial" panose="020B0604020202020204" pitchFamily="34" charset="0"/>
                        <a:cs typeface="Arial" panose="020B0604020202020204" pitchFamily="34" charset="0"/>
                      </a:endParaRPr>
                    </a:p>
                  </a:txBody>
                  <a:tcPr marL="0" marR="0" marT="36000" marB="0" anchor="ctr">
                    <a:lnB w="6350">
                      <a:solidFill>
                        <a:srgbClr val="22346A"/>
                      </a:solidFill>
                      <a:prstDash val="solid"/>
                    </a:lnB>
                  </a:tcPr>
                </a:tc>
                <a:tc>
                  <a:txBody>
                    <a:bodyPr/>
                    <a:lstStyle/>
                    <a:p>
                      <a:pPr marL="168275" algn="ctr">
                        <a:lnSpc>
                          <a:spcPct val="100000"/>
                        </a:lnSpc>
                        <a:spcBef>
                          <a:spcPts val="0"/>
                        </a:spcBef>
                      </a:pPr>
                      <a:r>
                        <a:rPr sz="1000" b="1" spc="-50">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36000" marB="0" anchor="ctr">
                    <a:lnB w="6350">
                      <a:solidFill>
                        <a:srgbClr val="22346A"/>
                      </a:solidFill>
                      <a:prstDash val="solid"/>
                    </a:lnB>
                  </a:tcPr>
                </a:tc>
                <a:extLst>
                  <a:ext uri="{0D108BD9-81ED-4DB2-BD59-A6C34878D82A}">
                    <a16:rowId xmlns:a16="http://schemas.microsoft.com/office/drawing/2014/main" val="10000"/>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Dupilumab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66,23</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1"/>
                  </a:ext>
                </a:extLst>
              </a:tr>
              <a:tr h="99097">
                <a:tc>
                  <a:txBody>
                    <a:bodyPr/>
                    <a:lstStyle/>
                    <a:p>
                      <a:pPr marL="104139">
                        <a:lnSpc>
                          <a:spcPct val="100000"/>
                        </a:lnSpc>
                        <a:spcBef>
                          <a:spcPts val="0"/>
                        </a:spcBef>
                      </a:pPr>
                      <a:r>
                        <a:rPr sz="1000" spc="-10" dirty="0">
                          <a:solidFill>
                            <a:srgbClr val="22346A"/>
                          </a:solidFill>
                          <a:latin typeface="Arial" panose="020B0604020202020204" pitchFamily="34" charset="0"/>
                          <a:cs typeface="Arial" panose="020B0604020202020204" pitchFamily="34" charset="0"/>
                        </a:rPr>
                        <a:t>Tralokinumab</a:t>
                      </a:r>
                      <a:endParaRPr sz="1000" dirty="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37,66</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2"/>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Upadacitinib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910"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55,84</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3"/>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Baricitinib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16,88</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4"/>
                  </a:ext>
                </a:extLst>
              </a:tr>
              <a:tr h="99097">
                <a:tc>
                  <a:txBody>
                    <a:bodyPr/>
                    <a:lstStyle/>
                    <a:p>
                      <a:pPr marL="104139">
                        <a:lnSpc>
                          <a:spcPct val="100000"/>
                        </a:lnSpc>
                        <a:spcBef>
                          <a:spcPts val="0"/>
                        </a:spcBef>
                      </a:pPr>
                      <a:r>
                        <a:rPr sz="1000" spc="-10" dirty="0" err="1">
                          <a:solidFill>
                            <a:srgbClr val="22346A"/>
                          </a:solidFill>
                          <a:latin typeface="Arial" panose="020B0604020202020204" pitchFamily="34" charset="0"/>
                          <a:cs typeface="Arial" panose="020B0604020202020204" pitchFamily="34" charset="0"/>
                        </a:rPr>
                        <a:t>Abrocitinib</a:t>
                      </a:r>
                      <a:endParaRPr sz="1000" dirty="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910" algn="ctr">
                        <a:lnSpc>
                          <a:spcPct val="100000"/>
                        </a:lnSpc>
                        <a:spcBef>
                          <a:spcPts val="0"/>
                        </a:spcBef>
                      </a:pPr>
                      <a:r>
                        <a:rPr sz="1000" spc="-10" dirty="0">
                          <a:solidFill>
                            <a:srgbClr val="22346A"/>
                          </a:solidFill>
                          <a:latin typeface="Arial" panose="020B0604020202020204" pitchFamily="34" charset="0"/>
                          <a:cs typeface="Arial" panose="020B0604020202020204" pitchFamily="34" charset="0"/>
                        </a:rPr>
                        <a:t>20,78</a:t>
                      </a:r>
                      <a:endParaRPr sz="1000" dirty="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5"/>
                  </a:ext>
                </a:extLst>
              </a:tr>
            </a:tbl>
          </a:graphicData>
        </a:graphic>
      </p:graphicFrame>
      <p:sp>
        <p:nvSpPr>
          <p:cNvPr id="5" name="CuadroTexto 4">
            <a:extLst>
              <a:ext uri="{FF2B5EF4-FFF2-40B4-BE49-F238E27FC236}">
                <a16:creationId xmlns:a16="http://schemas.microsoft.com/office/drawing/2014/main" id="{B4BD4822-B6FC-88C2-1DE1-720D368D742E}"/>
              </a:ext>
            </a:extLst>
          </p:cNvPr>
          <p:cNvSpPr txBox="1"/>
          <p:nvPr/>
        </p:nvSpPr>
        <p:spPr>
          <a:xfrm>
            <a:off x="1556488" y="6027083"/>
            <a:ext cx="8644787" cy="523220"/>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En pacientes adolescentes y adultos (&gt;12años) con DA moderada-severa.</a:t>
            </a:r>
            <a:r>
              <a:rPr lang="es-ES" sz="700" baseline="30000" dirty="0">
                <a:solidFill>
                  <a:srgbClr val="646464"/>
                </a:solidFill>
              </a:rPr>
              <a:t>1</a:t>
            </a:r>
          </a:p>
          <a:p>
            <a:r>
              <a:rPr lang="es-ES" sz="700" b="1" dirty="0">
                <a:solidFill>
                  <a:srgbClr val="646464"/>
                </a:solidFill>
              </a:rPr>
              <a:t>BSA</a:t>
            </a:r>
            <a:r>
              <a:rPr lang="es-ES" sz="700" dirty="0">
                <a:solidFill>
                  <a:srgbClr val="646464"/>
                </a:solidFill>
              </a:rPr>
              <a:t>: superficie corporal afectada;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EASI</a:t>
            </a:r>
            <a:r>
              <a:rPr lang="es-ES" sz="700" dirty="0">
                <a:solidFill>
                  <a:srgbClr val="646464"/>
                </a:solidFill>
              </a:rPr>
              <a:t>: índice de área y severidad del eccema; </a:t>
            </a:r>
            <a:r>
              <a:rPr lang="es-ES" sz="700" b="1" dirty="0">
                <a:solidFill>
                  <a:srgbClr val="646464"/>
                </a:solidFill>
              </a:rPr>
              <a:t>IGA</a:t>
            </a:r>
            <a:r>
              <a:rPr lang="es-ES" sz="700" dirty="0">
                <a:solidFill>
                  <a:srgbClr val="646464"/>
                </a:solidFill>
              </a:rPr>
              <a:t>: valoración global del investigador; </a:t>
            </a:r>
            <a:r>
              <a:rPr lang="es-ES" sz="700" b="1" dirty="0">
                <a:solidFill>
                  <a:srgbClr val="646464"/>
                </a:solidFill>
              </a:rPr>
              <a:t>NRS</a:t>
            </a:r>
            <a:r>
              <a:rPr lang="es-ES" sz="700" dirty="0">
                <a:solidFill>
                  <a:srgbClr val="646464"/>
                </a:solidFill>
              </a:rPr>
              <a:t>: escala numérica de prurito.</a:t>
            </a:r>
          </a:p>
          <a:p>
            <a:r>
              <a:rPr lang="es-ES" sz="700" b="1" dirty="0">
                <a:solidFill>
                  <a:srgbClr val="646464"/>
                </a:solidFill>
              </a:rPr>
              <a:t>1. </a:t>
            </a:r>
            <a:r>
              <a:rPr lang="es-ES" sz="700" dirty="0">
                <a:solidFill>
                  <a:srgbClr val="646464"/>
                </a:solidFill>
              </a:rPr>
              <a:t>Marcos C, </a:t>
            </a:r>
            <a:r>
              <a:rPr lang="es-ES" sz="700" i="1" dirty="0">
                <a:solidFill>
                  <a:srgbClr val="646464"/>
                </a:solidFill>
              </a:rPr>
              <a:t>et al</a:t>
            </a:r>
            <a:r>
              <a:rPr lang="es-ES" sz="700" dirty="0">
                <a:solidFill>
                  <a:srgbClr val="646464"/>
                </a:solidFill>
              </a:rPr>
              <a:t>. Diferencias a corto-medio plazo en la respuesta a </a:t>
            </a:r>
            <a:r>
              <a:rPr lang="es-ES" sz="700" dirty="0" err="1">
                <a:solidFill>
                  <a:srgbClr val="646464"/>
                </a:solidFill>
              </a:rPr>
              <a:t>lebrikizumab</a:t>
            </a:r>
            <a:r>
              <a:rPr lang="es-ES" sz="700" dirty="0">
                <a:solidFill>
                  <a:srgbClr val="646464"/>
                </a:solidFill>
              </a:rPr>
              <a:t> en pacientes </a:t>
            </a:r>
            <a:r>
              <a:rPr lang="es-ES" sz="700" dirty="0" err="1">
                <a:solidFill>
                  <a:srgbClr val="646464"/>
                </a:solidFill>
              </a:rPr>
              <a:t>naïve</a:t>
            </a:r>
            <a:r>
              <a:rPr lang="es-ES" sz="700" dirty="0">
                <a:solidFill>
                  <a:srgbClr val="646464"/>
                </a:solidFill>
              </a:rPr>
              <a:t> vs. pacientes con fallo o cambio de terapias avanzadas previas. Póster presentado en la 70 Reunión GEIDAC; 2–4 octubre 2025; Madrid, España. PO‑44.</a:t>
            </a:r>
          </a:p>
        </p:txBody>
      </p:sp>
      <p:graphicFrame>
        <p:nvGraphicFramePr>
          <p:cNvPr id="11" name="Tabla 10">
            <a:extLst>
              <a:ext uri="{FF2B5EF4-FFF2-40B4-BE49-F238E27FC236}">
                <a16:creationId xmlns:a16="http://schemas.microsoft.com/office/drawing/2014/main" id="{A0210001-F77D-442F-DFC4-CAE8AE4BDE08}"/>
              </a:ext>
            </a:extLst>
          </p:cNvPr>
          <p:cNvGraphicFramePr>
            <a:graphicFrameLocks noGrp="1"/>
          </p:cNvGraphicFramePr>
          <p:nvPr>
            <p:extLst>
              <p:ext uri="{D42A27DB-BD31-4B8C-83A1-F6EECF244321}">
                <p14:modId xmlns:p14="http://schemas.microsoft.com/office/powerpoint/2010/main" val="3155110017"/>
              </p:ext>
            </p:extLst>
          </p:nvPr>
        </p:nvGraphicFramePr>
        <p:xfrm>
          <a:off x="7848240" y="1904661"/>
          <a:ext cx="3437760" cy="2870118"/>
        </p:xfrm>
        <a:graphic>
          <a:graphicData uri="http://schemas.openxmlformats.org/drawingml/2006/table">
            <a:tbl>
              <a:tblPr firstRow="1" bandRow="1">
                <a:tableStyleId>{2D5ABB26-0587-4C30-8999-92F81FD0307C}</a:tableStyleId>
              </a:tblPr>
              <a:tblGrid>
                <a:gridCol w="1704880">
                  <a:extLst>
                    <a:ext uri="{9D8B030D-6E8A-4147-A177-3AD203B41FA5}">
                      <a16:colId xmlns:a16="http://schemas.microsoft.com/office/drawing/2014/main" val="3887822189"/>
                    </a:ext>
                  </a:extLst>
                </a:gridCol>
                <a:gridCol w="485249">
                  <a:extLst>
                    <a:ext uri="{9D8B030D-6E8A-4147-A177-3AD203B41FA5}">
                      <a16:colId xmlns:a16="http://schemas.microsoft.com/office/drawing/2014/main" val="108341839"/>
                    </a:ext>
                  </a:extLst>
                </a:gridCol>
                <a:gridCol w="688962">
                  <a:extLst>
                    <a:ext uri="{9D8B030D-6E8A-4147-A177-3AD203B41FA5}">
                      <a16:colId xmlns:a16="http://schemas.microsoft.com/office/drawing/2014/main" val="3424493747"/>
                    </a:ext>
                  </a:extLst>
                </a:gridCol>
                <a:gridCol w="558669">
                  <a:extLst>
                    <a:ext uri="{9D8B030D-6E8A-4147-A177-3AD203B41FA5}">
                      <a16:colId xmlns:a16="http://schemas.microsoft.com/office/drawing/2014/main" val="3954141926"/>
                    </a:ext>
                  </a:extLst>
                </a:gridCol>
              </a:tblGrid>
              <a:tr h="221088">
                <a:tc>
                  <a:txBody>
                    <a:bodyPr/>
                    <a:lstStyle/>
                    <a:p>
                      <a:pPr>
                        <a:lnSpc>
                          <a:spcPct val="100000"/>
                        </a:lnSpc>
                      </a:pPr>
                      <a:endParaRPr sz="1100" dirty="0">
                        <a:latin typeface="Arial" panose="020B0604020202020204" pitchFamily="34" charset="0"/>
                        <a:cs typeface="Arial" panose="020B0604020202020204" pitchFamily="34" charset="0"/>
                      </a:endParaRPr>
                    </a:p>
                  </a:txBody>
                  <a:tcPr marL="0" marR="0" marT="0" marB="0">
                    <a:lnL>
                      <a:noFill/>
                    </a:lnL>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0485" algn="ctr">
                        <a:lnSpc>
                          <a:spcPct val="100000"/>
                        </a:lnSpc>
                        <a:spcBef>
                          <a:spcPts val="525"/>
                        </a:spcBef>
                      </a:pPr>
                      <a:r>
                        <a:rPr sz="1000" b="1" spc="-10">
                          <a:solidFill>
                            <a:srgbClr val="FFFFFF"/>
                          </a:solidFill>
                          <a:latin typeface="Arial" panose="020B0604020202020204" pitchFamily="34" charset="0"/>
                          <a:cs typeface="Arial" panose="020B0604020202020204" pitchFamily="34" charset="0"/>
                        </a:rPr>
                        <a:t>NAÏVE</a:t>
                      </a:r>
                      <a:endParaRPr sz="1000">
                        <a:latin typeface="Arial" panose="020B0604020202020204" pitchFamily="34" charset="0"/>
                        <a:cs typeface="Arial" panose="020B0604020202020204" pitchFamily="34" charset="0"/>
                      </a:endParaRPr>
                    </a:p>
                  </a:txBody>
                  <a:tcPr marL="0" marR="0" marT="66675" marB="0">
                    <a:lnL>
                      <a:noFill/>
                    </a:lnL>
                    <a:lnB w="12700" cap="flat" cmpd="sng" algn="ctr">
                      <a:solidFill>
                        <a:srgbClr val="003867"/>
                      </a:solidFill>
                      <a:prstDash val="solid"/>
                      <a:round/>
                      <a:headEnd type="none" w="med" len="med"/>
                      <a:tailEnd type="none" w="med" len="med"/>
                    </a:lnB>
                    <a:solidFill>
                      <a:srgbClr val="003867"/>
                    </a:solidFill>
                  </a:tcPr>
                </a:tc>
                <a:tc>
                  <a:txBody>
                    <a:bodyPr/>
                    <a:lstStyle/>
                    <a:p>
                      <a:pPr marL="22225" algn="ctr">
                        <a:lnSpc>
                          <a:spcPct val="100000"/>
                        </a:lnSpc>
                        <a:spcBef>
                          <a:spcPts val="525"/>
                        </a:spcBef>
                      </a:pPr>
                      <a:r>
                        <a:rPr sz="1000" b="1">
                          <a:solidFill>
                            <a:srgbClr val="FFFFFF"/>
                          </a:solidFill>
                          <a:latin typeface="Arial" panose="020B0604020202020204" pitchFamily="34" charset="0"/>
                          <a:cs typeface="Arial" panose="020B0604020202020204" pitchFamily="34" charset="0"/>
                        </a:rPr>
                        <a:t>NO</a:t>
                      </a:r>
                      <a:r>
                        <a:rPr sz="1000" b="1" spc="-5">
                          <a:solidFill>
                            <a:srgbClr val="FFFFFF"/>
                          </a:solidFill>
                          <a:latin typeface="Arial" panose="020B0604020202020204" pitchFamily="34" charset="0"/>
                          <a:cs typeface="Arial" panose="020B0604020202020204" pitchFamily="34" charset="0"/>
                        </a:rPr>
                        <a:t> </a:t>
                      </a:r>
                      <a:r>
                        <a:rPr sz="1000" b="1" spc="-20">
                          <a:solidFill>
                            <a:srgbClr val="FFFFFF"/>
                          </a:solidFill>
                          <a:latin typeface="Arial" panose="020B0604020202020204" pitchFamily="34" charset="0"/>
                          <a:cs typeface="Arial" panose="020B0604020202020204" pitchFamily="34" charset="0"/>
                        </a:rPr>
                        <a:t>NAÏVE</a:t>
                      </a:r>
                      <a:endParaRPr sz="1000">
                        <a:latin typeface="Arial" panose="020B0604020202020204" pitchFamily="34" charset="0"/>
                        <a:cs typeface="Arial" panose="020B0604020202020204" pitchFamily="34" charset="0"/>
                      </a:endParaRPr>
                    </a:p>
                  </a:txBody>
                  <a:tcPr marL="0" marR="0" marT="66675" marB="0">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solidFill>
                      <a:srgbClr val="22346A"/>
                    </a:solidFill>
                  </a:tcPr>
                </a:tc>
                <a:tc>
                  <a:txBody>
                    <a:bodyPr/>
                    <a:lstStyle/>
                    <a:p>
                      <a:pPr marL="99060">
                        <a:lnSpc>
                          <a:spcPct val="100000"/>
                        </a:lnSpc>
                        <a:spcBef>
                          <a:spcPts val="525"/>
                        </a:spcBef>
                      </a:pPr>
                      <a:r>
                        <a:rPr sz="1000" b="1" spc="-10">
                          <a:solidFill>
                            <a:srgbClr val="FFFFFF"/>
                          </a:solidFill>
                          <a:latin typeface="Arial" panose="020B0604020202020204" pitchFamily="34" charset="0"/>
                          <a:cs typeface="Arial" panose="020B0604020202020204" pitchFamily="34" charset="0"/>
                        </a:rPr>
                        <a:t>Valor</a:t>
                      </a:r>
                      <a:r>
                        <a:rPr sz="1000" b="1" spc="-45">
                          <a:solidFill>
                            <a:srgbClr val="FFFFFF"/>
                          </a:solidFill>
                          <a:latin typeface="Arial" panose="020B0604020202020204" pitchFamily="34" charset="0"/>
                          <a:cs typeface="Arial" panose="020B0604020202020204" pitchFamily="34" charset="0"/>
                        </a:rPr>
                        <a:t> </a:t>
                      </a:r>
                      <a:r>
                        <a:rPr sz="1000" b="1" spc="-50">
                          <a:solidFill>
                            <a:srgbClr val="FFFFFF"/>
                          </a:solidFill>
                          <a:latin typeface="Arial" panose="020B0604020202020204" pitchFamily="34" charset="0"/>
                          <a:cs typeface="Arial" panose="020B0604020202020204" pitchFamily="34" charset="0"/>
                        </a:rPr>
                        <a:t>p</a:t>
                      </a:r>
                      <a:endParaRPr sz="1000">
                        <a:latin typeface="Arial" panose="020B0604020202020204" pitchFamily="34" charset="0"/>
                        <a:cs typeface="Arial" panose="020B0604020202020204" pitchFamily="34" charset="0"/>
                      </a:endParaRPr>
                    </a:p>
                  </a:txBody>
                  <a:tcPr marL="0" marR="0" marT="66675" marB="0">
                    <a:lnL>
                      <a:noFill/>
                    </a:lnL>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solidFill>
                      <a:srgbClr val="22346A"/>
                    </a:solidFill>
                  </a:tcPr>
                </a:tc>
                <a:extLst>
                  <a:ext uri="{0D108BD9-81ED-4DB2-BD59-A6C34878D82A}">
                    <a16:rowId xmlns:a16="http://schemas.microsoft.com/office/drawing/2014/main" val="1220373988"/>
                  </a:ext>
                </a:extLst>
              </a:tr>
              <a:tr h="221088">
                <a:tc gridSpan="2">
                  <a:txBody>
                    <a:bodyPr/>
                    <a:lstStyle/>
                    <a:p>
                      <a:pPr marL="31115">
                        <a:lnSpc>
                          <a:spcPct val="100000"/>
                        </a:lnSpc>
                        <a:spcBef>
                          <a:spcPts val="525"/>
                        </a:spcBef>
                      </a:pPr>
                      <a:r>
                        <a:rPr sz="1000" b="1" spc="-10">
                          <a:solidFill>
                            <a:srgbClr val="22346A"/>
                          </a:solidFill>
                          <a:latin typeface="Arial" panose="020B0604020202020204" pitchFamily="34" charset="0"/>
                          <a:cs typeface="Arial" panose="020B0604020202020204" pitchFamily="34" charset="0"/>
                        </a:rPr>
                        <a:t>TRATAMIENTOS</a:t>
                      </a:r>
                      <a:r>
                        <a:rPr sz="1000" b="1">
                          <a:solidFill>
                            <a:srgbClr val="22346A"/>
                          </a:solidFill>
                          <a:latin typeface="Arial" panose="020B0604020202020204" pitchFamily="34" charset="0"/>
                          <a:cs typeface="Arial" panose="020B0604020202020204" pitchFamily="34" charset="0"/>
                        </a:rPr>
                        <a:t> PREVIOS </a:t>
                      </a:r>
                      <a:r>
                        <a:rPr sz="1000" b="1"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190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solidFill>
                      <a:srgbClr val="F1F1F2"/>
                    </a:solidFill>
                  </a:tcPr>
                </a:tc>
                <a:tc hMerge="1">
                  <a:txBody>
                    <a:bodyPr/>
                    <a:lstStyle/>
                    <a:p>
                      <a:endParaRPr/>
                    </a:p>
                  </a:txBody>
                  <a:tcPr marL="0" marR="0" marT="0" marB="0"/>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19050" cap="flat" cmpd="sng" algn="ctr">
                      <a:solidFill>
                        <a:srgbClr val="003867"/>
                      </a:solidFill>
                      <a:prstDash val="solid"/>
                      <a:round/>
                      <a:headEnd type="none" w="med" len="med"/>
                      <a:tailEnd type="none" w="med" len="med"/>
                    </a:lnT>
                    <a:lnB w="6350">
                      <a:solidFill>
                        <a:srgbClr val="22346A"/>
                      </a:solidFill>
                      <a:prstDash val="soli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19050" cap="flat" cmpd="sng" algn="ctr">
                      <a:solidFill>
                        <a:srgbClr val="003867"/>
                      </a:solidFill>
                      <a:prstDash val="solid"/>
                      <a:round/>
                      <a:headEnd type="none" w="med" len="med"/>
                      <a:tailEnd type="none" w="med" len="med"/>
                    </a:lnT>
                    <a:lnB w="6350">
                      <a:solidFill>
                        <a:srgbClr val="22346A"/>
                      </a:solidFill>
                      <a:prstDash val="solid"/>
                    </a:lnB>
                    <a:solidFill>
                      <a:srgbClr val="F1F1F2"/>
                    </a:solidFill>
                  </a:tcPr>
                </a:tc>
                <a:extLst>
                  <a:ext uri="{0D108BD9-81ED-4DB2-BD59-A6C34878D82A}">
                    <a16:rowId xmlns:a16="http://schemas.microsoft.com/office/drawing/2014/main" val="4506029"/>
                  </a:ext>
                </a:extLst>
              </a:tr>
              <a:tr h="221088">
                <a:tc>
                  <a:txBody>
                    <a:bodyPr/>
                    <a:lstStyle/>
                    <a:p>
                      <a:pPr marL="31115">
                        <a:lnSpc>
                          <a:spcPct val="100000"/>
                        </a:lnSpc>
                        <a:spcBef>
                          <a:spcPts val="525"/>
                        </a:spcBef>
                        <a:tabLst>
                          <a:tab pos="2383790" algn="l"/>
                        </a:tabLst>
                      </a:pPr>
                      <a:r>
                        <a:rPr sz="1000" dirty="0" err="1">
                          <a:solidFill>
                            <a:srgbClr val="22346A"/>
                          </a:solidFill>
                          <a:latin typeface="Arial" panose="020B0604020202020204" pitchFamily="34" charset="0"/>
                          <a:cs typeface="Arial" panose="020B0604020202020204" pitchFamily="34" charset="0"/>
                        </a:rPr>
                        <a:t>Corticoides</a:t>
                      </a:r>
                      <a:r>
                        <a:rPr sz="1000" spc="40" dirty="0">
                          <a:solidFill>
                            <a:srgbClr val="22346A"/>
                          </a:solidFill>
                          <a:latin typeface="Arial" panose="020B0604020202020204" pitchFamily="34" charset="0"/>
                          <a:cs typeface="Arial" panose="020B0604020202020204" pitchFamily="34" charset="0"/>
                        </a:rPr>
                        <a:t> </a:t>
                      </a:r>
                      <a:r>
                        <a:rPr sz="1000" dirty="0" err="1">
                          <a:solidFill>
                            <a:srgbClr val="22346A"/>
                          </a:solidFill>
                          <a:latin typeface="Arial" panose="020B0604020202020204" pitchFamily="34" charset="0"/>
                          <a:cs typeface="Arial" panose="020B0604020202020204" pitchFamily="34" charset="0"/>
                        </a:rPr>
                        <a:t>sistémicos</a:t>
                      </a:r>
                      <a:r>
                        <a:rPr sz="1000" spc="45" dirty="0">
                          <a:solidFill>
                            <a:srgbClr val="22346A"/>
                          </a:solidFill>
                          <a:latin typeface="Arial" panose="020B0604020202020204" pitchFamily="34" charset="0"/>
                          <a:cs typeface="Arial" panose="020B0604020202020204" pitchFamily="34" charset="0"/>
                        </a:rPr>
                        <a:t> </a:t>
                      </a:r>
                      <a:r>
                        <a:rPr sz="1000" spc="-25" dirty="0">
                          <a:solidFill>
                            <a:srgbClr val="22346A"/>
                          </a:solidFill>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6350">
                      <a:solidFill>
                        <a:srgbClr val="22346A"/>
                      </a:solidFill>
                      <a:prstDash val="solid"/>
                    </a:lnB>
                  </a:tcPr>
                </a:tc>
                <a:tc>
                  <a:txBody>
                    <a:bodyPr/>
                    <a:lstStyle/>
                    <a:p>
                      <a:pPr algn="ctr"/>
                      <a:r>
                        <a:rPr lang="es-ES" sz="1000" spc="-20">
                          <a:solidFill>
                            <a:srgbClr val="22346A"/>
                          </a:solidFill>
                          <a:latin typeface="Arial" panose="020B0604020202020204" pitchFamily="34" charset="0"/>
                          <a:cs typeface="Arial" panose="020B0604020202020204" pitchFamily="34" charset="0"/>
                        </a:rPr>
                        <a:t>97,14</a:t>
                      </a:r>
                      <a:endParaRPr sz="1600"/>
                    </a:p>
                  </a:txBody>
                  <a:tcPr marL="0" marR="0" marT="66675" marB="0">
                    <a:lnT w="6350" cap="flat" cmpd="sng" algn="ctr">
                      <a:solidFill>
                        <a:srgbClr val="003867"/>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100</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3365150103"/>
                  </a:ext>
                </a:extLst>
              </a:tr>
              <a:tr h="207335">
                <a:tc>
                  <a:txBody>
                    <a:bodyPr/>
                    <a:lstStyle/>
                    <a:p>
                      <a:pPr marL="31115">
                        <a:lnSpc>
                          <a:spcPct val="100000"/>
                        </a:lnSpc>
                        <a:spcBef>
                          <a:spcPts val="525"/>
                        </a:spcBef>
                        <a:tabLst>
                          <a:tab pos="2446655" algn="l"/>
                        </a:tabLst>
                      </a:pPr>
                      <a:r>
                        <a:rPr sz="1000" spc="-10" err="1">
                          <a:solidFill>
                            <a:srgbClr val="22346A"/>
                          </a:solidFill>
                          <a:latin typeface="Arial" panose="020B0604020202020204" pitchFamily="34" charset="0"/>
                          <a:cs typeface="Arial" panose="020B0604020202020204" pitchFamily="34" charset="0"/>
                        </a:rPr>
                        <a:t>Ciclosporina</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gn="ctr"/>
                      <a:r>
                        <a:rPr lang="es-ES" sz="1000" spc="-25">
                          <a:solidFill>
                            <a:srgbClr val="22346A"/>
                          </a:solidFill>
                          <a:latin typeface="Arial" panose="020B0604020202020204" pitchFamily="34" charset="0"/>
                          <a:cs typeface="Arial" panose="020B0604020202020204" pitchFamily="34" charset="0"/>
                        </a:rPr>
                        <a:t>80</a:t>
                      </a:r>
                      <a:endParaRPr sz="1600"/>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00" spc="-10">
                          <a:solidFill>
                            <a:srgbClr val="22346A"/>
                          </a:solidFill>
                          <a:latin typeface="Arial" panose="020B0604020202020204" pitchFamily="34" charset="0"/>
                          <a:cs typeface="Arial" panose="020B0604020202020204" pitchFamily="34" charset="0"/>
                        </a:rPr>
                        <a:t>88,33</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005" algn="ctr">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0,17</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1080198037"/>
                  </a:ext>
                </a:extLst>
              </a:tr>
              <a:tr h="0">
                <a:tc>
                  <a:txBody>
                    <a:bodyPr/>
                    <a:lstStyle/>
                    <a:p>
                      <a:pPr marL="31115">
                        <a:lnSpc>
                          <a:spcPct val="100000"/>
                        </a:lnSpc>
                        <a:spcBef>
                          <a:spcPts val="525"/>
                        </a:spcBef>
                        <a:tabLst>
                          <a:tab pos="2403475" algn="l"/>
                        </a:tabLst>
                      </a:pPr>
                      <a:r>
                        <a:rPr sz="1000" spc="-10" err="1">
                          <a:solidFill>
                            <a:srgbClr val="22346A"/>
                          </a:solidFill>
                          <a:latin typeface="Arial" panose="020B0604020202020204" pitchFamily="34" charset="0"/>
                          <a:cs typeface="Arial" panose="020B0604020202020204" pitchFamily="34" charset="0"/>
                        </a:rPr>
                        <a:t>Metotrexato</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gn="ctr"/>
                      <a:r>
                        <a:rPr lang="es-ES" sz="1000" spc="-20">
                          <a:solidFill>
                            <a:srgbClr val="22346A"/>
                          </a:solidFill>
                          <a:latin typeface="Arial" panose="020B0604020202020204" pitchFamily="34" charset="0"/>
                          <a:cs typeface="Arial" panose="020B0604020202020204" pitchFamily="34" charset="0"/>
                        </a:rPr>
                        <a:t>17,14</a:t>
                      </a:r>
                      <a:endParaRPr sz="1000"/>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10">
                          <a:solidFill>
                            <a:srgbClr val="22346A"/>
                          </a:solidFill>
                          <a:latin typeface="Arial" panose="020B0604020202020204" pitchFamily="34" charset="0"/>
                          <a:cs typeface="Arial" panose="020B0604020202020204" pitchFamily="34" charset="0"/>
                        </a:rPr>
                        <a:t>36,36</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259434839"/>
                  </a:ext>
                </a:extLst>
              </a:tr>
              <a:tr h="221088">
                <a:tc>
                  <a:txBody>
                    <a:bodyPr/>
                    <a:lstStyle/>
                    <a:p>
                      <a:pPr marL="30480">
                        <a:lnSpc>
                          <a:spcPct val="100000"/>
                        </a:lnSpc>
                        <a:spcBef>
                          <a:spcPts val="525"/>
                        </a:spcBef>
                      </a:pPr>
                      <a:r>
                        <a:rPr sz="1000">
                          <a:solidFill>
                            <a:srgbClr val="22346A"/>
                          </a:solidFill>
                          <a:latin typeface="Arial" panose="020B0604020202020204" pitchFamily="34" charset="0"/>
                          <a:cs typeface="Arial" panose="020B0604020202020204" pitchFamily="34" charset="0"/>
                        </a:rPr>
                        <a:t>Azatioprina</a:t>
                      </a:r>
                      <a:r>
                        <a:rPr sz="1000" spc="50">
                          <a:solidFill>
                            <a:srgbClr val="22346A"/>
                          </a:solidFill>
                          <a:latin typeface="Arial" panose="020B0604020202020204" pitchFamily="34" charset="0"/>
                          <a:cs typeface="Arial" panose="020B0604020202020204" pitchFamily="34" charset="0"/>
                        </a:rPr>
                        <a:t> </a:t>
                      </a:r>
                      <a:r>
                        <a:rPr sz="1000" spc="-25">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101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7,14</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10,39</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3572237927"/>
                  </a:ext>
                </a:extLst>
              </a:tr>
              <a:tr h="221088">
                <a:tc>
                  <a:txBody>
                    <a:bodyPr/>
                    <a:lstStyle/>
                    <a:p>
                      <a:pPr marL="30480">
                        <a:lnSpc>
                          <a:spcPct val="100000"/>
                        </a:lnSpc>
                        <a:spcBef>
                          <a:spcPts val="525"/>
                        </a:spcBef>
                      </a:pPr>
                      <a:r>
                        <a:rPr sz="1000">
                          <a:solidFill>
                            <a:srgbClr val="22346A"/>
                          </a:solidFill>
                          <a:latin typeface="Arial" panose="020B0604020202020204" pitchFamily="34" charset="0"/>
                          <a:cs typeface="Arial" panose="020B0604020202020204" pitchFamily="34" charset="0"/>
                        </a:rPr>
                        <a:t>Micofenolato</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de </a:t>
                      </a:r>
                      <a:r>
                        <a:rPr sz="1000" spc="-10">
                          <a:solidFill>
                            <a:srgbClr val="22346A"/>
                          </a:solidFill>
                          <a:latin typeface="Arial" panose="020B0604020202020204" pitchFamily="34" charset="0"/>
                          <a:cs typeface="Arial" panose="020B0604020202020204" pitchFamily="34" charset="0"/>
                        </a:rPr>
                        <a:t>mofetilo</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2,86</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1,29</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324515547"/>
                  </a:ext>
                </a:extLst>
              </a:tr>
              <a:tr h="221088">
                <a:tc>
                  <a:txBody>
                    <a:bodyPr/>
                    <a:lstStyle/>
                    <a:p>
                      <a:pPr marL="31115">
                        <a:lnSpc>
                          <a:spcPct val="100000"/>
                        </a:lnSpc>
                        <a:spcBef>
                          <a:spcPts val="525"/>
                        </a:spcBef>
                      </a:pPr>
                      <a:r>
                        <a:rPr sz="1000" spc="-10">
                          <a:solidFill>
                            <a:srgbClr val="22346A"/>
                          </a:solidFill>
                          <a:latin typeface="Arial" panose="020B0604020202020204" pitchFamily="34" charset="0"/>
                          <a:cs typeface="Arial" panose="020B0604020202020204" pitchFamily="34" charset="0"/>
                        </a:rPr>
                        <a:t>Fototerapia</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30</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37,66</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4186558169"/>
                  </a:ext>
                </a:extLst>
              </a:tr>
              <a:tr h="221088">
                <a:tc>
                  <a:txBody>
                    <a:bodyPr/>
                    <a:lstStyle/>
                    <a:p>
                      <a:pPr marL="30480">
                        <a:lnSpc>
                          <a:spcPct val="100000"/>
                        </a:lnSpc>
                        <a:spcBef>
                          <a:spcPts val="525"/>
                        </a:spcBef>
                      </a:pPr>
                      <a:r>
                        <a:rPr sz="1000" b="1" spc="-10">
                          <a:solidFill>
                            <a:srgbClr val="22346A"/>
                          </a:solidFill>
                          <a:latin typeface="Arial" panose="020B0604020202020204" pitchFamily="34" charset="0"/>
                          <a:cs typeface="Arial" panose="020B0604020202020204" pitchFamily="34" charset="0"/>
                        </a:rPr>
                        <a:t>EVALUACIÓN</a:t>
                      </a:r>
                      <a:r>
                        <a:rPr sz="1000" b="1" spc="-50">
                          <a:solidFill>
                            <a:srgbClr val="22346A"/>
                          </a:solidFill>
                          <a:latin typeface="Arial" panose="020B0604020202020204" pitchFamily="34" charset="0"/>
                          <a:cs typeface="Arial" panose="020B0604020202020204" pitchFamily="34" charset="0"/>
                        </a:rPr>
                        <a:t> </a:t>
                      </a:r>
                      <a:r>
                        <a:rPr sz="1000" b="1" spc="-20">
                          <a:solidFill>
                            <a:srgbClr val="22346A"/>
                          </a:solidFill>
                          <a:latin typeface="Arial" panose="020B0604020202020204" pitchFamily="34" charset="0"/>
                          <a:cs typeface="Arial" panose="020B0604020202020204" pitchFamily="34" charset="0"/>
                        </a:rPr>
                        <a:t>BASAL</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1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extLst>
                  <a:ext uri="{0D108BD9-81ED-4DB2-BD59-A6C34878D82A}">
                    <a16:rowId xmlns:a16="http://schemas.microsoft.com/office/drawing/2014/main" val="2889230304"/>
                  </a:ext>
                </a:extLst>
              </a:tr>
              <a:tr h="221088">
                <a:tc>
                  <a:txBody>
                    <a:bodyPr/>
                    <a:lstStyle/>
                    <a:p>
                      <a:pPr marL="30480">
                        <a:lnSpc>
                          <a:spcPct val="100000"/>
                        </a:lnSpc>
                        <a:spcBef>
                          <a:spcPts val="525"/>
                        </a:spcBef>
                      </a:pPr>
                      <a:r>
                        <a:rPr sz="1000">
                          <a:solidFill>
                            <a:srgbClr val="22346A"/>
                          </a:solidFill>
                          <a:latin typeface="Arial" panose="020B0604020202020204" pitchFamily="34" charset="0"/>
                          <a:cs typeface="Arial" panose="020B0604020202020204" pitchFamily="34" charset="0"/>
                        </a:rPr>
                        <a:t>EASI</a:t>
                      </a:r>
                      <a:r>
                        <a:rPr sz="1000" spc="10">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medio</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22,4</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19,3</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0,13</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975216869"/>
                  </a:ext>
                </a:extLst>
              </a:tr>
              <a:tr h="221088">
                <a:tc>
                  <a:txBody>
                    <a:bodyPr/>
                    <a:lstStyle/>
                    <a:p>
                      <a:pPr marL="30480">
                        <a:lnSpc>
                          <a:spcPct val="100000"/>
                        </a:lnSpc>
                        <a:spcBef>
                          <a:spcPts val="525"/>
                        </a:spcBef>
                      </a:pPr>
                      <a:r>
                        <a:rPr sz="1000">
                          <a:solidFill>
                            <a:srgbClr val="22346A"/>
                          </a:solidFill>
                          <a:latin typeface="Arial" panose="020B0604020202020204" pitchFamily="34" charset="0"/>
                          <a:cs typeface="Arial" panose="020B0604020202020204" pitchFamily="34" charset="0"/>
                        </a:rPr>
                        <a:t>NRS</a:t>
                      </a:r>
                      <a:r>
                        <a:rPr sz="1000" spc="1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p</a:t>
                      </a:r>
                      <a:r>
                        <a:rPr sz="1000" spc="1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medio</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7,9</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7,07</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0,03</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713526822"/>
                  </a:ext>
                </a:extLst>
              </a:tr>
              <a:tr h="221088">
                <a:tc>
                  <a:txBody>
                    <a:bodyPr/>
                    <a:lstStyle/>
                    <a:p>
                      <a:pPr marL="30480">
                        <a:lnSpc>
                          <a:spcPct val="100000"/>
                        </a:lnSpc>
                        <a:spcBef>
                          <a:spcPts val="525"/>
                        </a:spcBef>
                      </a:pPr>
                      <a:r>
                        <a:rPr sz="1000" spc="-25">
                          <a:solidFill>
                            <a:srgbClr val="22346A"/>
                          </a:solidFill>
                          <a:latin typeface="Arial" panose="020B0604020202020204" pitchFamily="34" charset="0"/>
                          <a:cs typeface="Arial" panose="020B0604020202020204" pitchFamily="34" charset="0"/>
                        </a:rPr>
                        <a:t>IGA</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3,19</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2,96</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00">
                          <a:solidFill>
                            <a:srgbClr val="22346A"/>
                          </a:solidFill>
                          <a:latin typeface="Arial" panose="020B0604020202020204" pitchFamily="34" charset="0"/>
                          <a:cs typeface="Arial" panose="020B0604020202020204" pitchFamily="34" charset="0"/>
                        </a:rPr>
                        <a:t>p =</a:t>
                      </a:r>
                      <a:r>
                        <a:rPr sz="1000" spc="5">
                          <a:solidFill>
                            <a:srgbClr val="22346A"/>
                          </a:solidFill>
                          <a:latin typeface="Arial" panose="020B0604020202020204" pitchFamily="34" charset="0"/>
                          <a:cs typeface="Arial" panose="020B0604020202020204" pitchFamily="34" charset="0"/>
                        </a:rPr>
                        <a:t> </a:t>
                      </a:r>
                      <a:r>
                        <a:rPr sz="1000" spc="-20">
                          <a:solidFill>
                            <a:srgbClr val="22346A"/>
                          </a:solidFill>
                          <a:latin typeface="Arial" panose="020B0604020202020204" pitchFamily="34" charset="0"/>
                          <a:cs typeface="Arial" panose="020B0604020202020204" pitchFamily="34" charset="0"/>
                        </a:rPr>
                        <a:t>0,19</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1419480531"/>
                  </a:ext>
                </a:extLst>
              </a:tr>
              <a:tr h="221088">
                <a:tc>
                  <a:txBody>
                    <a:bodyPr/>
                    <a:lstStyle/>
                    <a:p>
                      <a:pPr marL="30480">
                        <a:lnSpc>
                          <a:spcPct val="100000"/>
                        </a:lnSpc>
                        <a:spcBef>
                          <a:spcPts val="525"/>
                        </a:spcBef>
                      </a:pPr>
                      <a:r>
                        <a:rPr sz="1000" spc="-25">
                          <a:solidFill>
                            <a:srgbClr val="22346A"/>
                          </a:solidFill>
                          <a:latin typeface="Arial" panose="020B0604020202020204" pitchFamily="34" charset="0"/>
                          <a:cs typeface="Arial" panose="020B0604020202020204" pitchFamily="34" charset="0"/>
                        </a:rPr>
                        <a:t>BSA</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00" spc="-25">
                          <a:solidFill>
                            <a:srgbClr val="22346A"/>
                          </a:solidFill>
                          <a:latin typeface="Arial" panose="020B0604020202020204" pitchFamily="34" charset="0"/>
                          <a:cs typeface="Arial" panose="020B0604020202020204" pitchFamily="34" charset="0"/>
                        </a:rPr>
                        <a:t>38</a:t>
                      </a:r>
                      <a:endParaRPr sz="100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00" spc="-20">
                          <a:solidFill>
                            <a:srgbClr val="22346A"/>
                          </a:solidFill>
                          <a:latin typeface="Arial" panose="020B0604020202020204" pitchFamily="34" charset="0"/>
                          <a:cs typeface="Arial" panose="020B0604020202020204" pitchFamily="34" charset="0"/>
                        </a:rPr>
                        <a:t>37,8</a:t>
                      </a:r>
                      <a:endParaRPr sz="100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00" dirty="0">
                          <a:solidFill>
                            <a:srgbClr val="22346A"/>
                          </a:solidFill>
                          <a:latin typeface="Arial" panose="020B0604020202020204" pitchFamily="34" charset="0"/>
                          <a:cs typeface="Arial" panose="020B0604020202020204" pitchFamily="34" charset="0"/>
                        </a:rPr>
                        <a:t>p =</a:t>
                      </a:r>
                      <a:r>
                        <a:rPr sz="1000" spc="5" dirty="0">
                          <a:solidFill>
                            <a:srgbClr val="22346A"/>
                          </a:solidFill>
                          <a:latin typeface="Arial" panose="020B0604020202020204" pitchFamily="34" charset="0"/>
                          <a:cs typeface="Arial" panose="020B0604020202020204" pitchFamily="34" charset="0"/>
                        </a:rPr>
                        <a:t> </a:t>
                      </a:r>
                      <a:r>
                        <a:rPr sz="1000" spc="-20" dirty="0">
                          <a:solidFill>
                            <a:srgbClr val="22346A"/>
                          </a:solidFill>
                          <a:latin typeface="Arial" panose="020B0604020202020204" pitchFamily="34" charset="0"/>
                          <a:cs typeface="Arial" panose="020B0604020202020204" pitchFamily="34" charset="0"/>
                        </a:rPr>
                        <a:t>0,28</a:t>
                      </a:r>
                      <a:endParaRPr sz="1000" dirty="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79613317"/>
                  </a:ext>
                </a:extLst>
              </a:tr>
            </a:tbl>
          </a:graphicData>
        </a:graphic>
      </p:graphicFrame>
      <p:sp>
        <p:nvSpPr>
          <p:cNvPr id="12" name="Rectángulo redondeado 11">
            <a:extLst>
              <a:ext uri="{FF2B5EF4-FFF2-40B4-BE49-F238E27FC236}">
                <a16:creationId xmlns:a16="http://schemas.microsoft.com/office/drawing/2014/main" id="{686A53E6-229A-E37C-5856-F4DBB9CCD520}"/>
              </a:ext>
            </a:extLst>
          </p:cNvPr>
          <p:cNvSpPr/>
          <p:nvPr/>
        </p:nvSpPr>
        <p:spPr>
          <a:xfrm>
            <a:off x="847726" y="1877400"/>
            <a:ext cx="3247498" cy="1355657"/>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Rectángulo redondeado 14">
            <a:extLst>
              <a:ext uri="{FF2B5EF4-FFF2-40B4-BE49-F238E27FC236}">
                <a16:creationId xmlns:a16="http://schemas.microsoft.com/office/drawing/2014/main" id="{22F47EB9-BD96-E300-DDDE-63813C3788FC}"/>
              </a:ext>
            </a:extLst>
          </p:cNvPr>
          <p:cNvSpPr/>
          <p:nvPr/>
        </p:nvSpPr>
        <p:spPr>
          <a:xfrm>
            <a:off x="839666" y="3969110"/>
            <a:ext cx="3247498" cy="152335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38CCBAE2-E74D-97C0-D41F-BCF81B3378E1}"/>
              </a:ext>
            </a:extLst>
          </p:cNvPr>
          <p:cNvSpPr txBox="1"/>
          <p:nvPr/>
        </p:nvSpPr>
        <p:spPr>
          <a:xfrm>
            <a:off x="1183865" y="1928507"/>
            <a:ext cx="2558297" cy="938719"/>
          </a:xfrm>
          <a:prstGeom prst="rect">
            <a:avLst/>
          </a:prstGeom>
          <a:noFill/>
        </p:spPr>
        <p:txBody>
          <a:bodyPr wrap="square">
            <a:spAutoFit/>
          </a:bodyPr>
          <a:lstStyle/>
          <a:p>
            <a:pPr algn="ctr"/>
            <a:r>
              <a:rPr lang="es-ES" sz="1100" dirty="0">
                <a:solidFill>
                  <a:srgbClr val="22346A"/>
                </a:solidFill>
                <a:latin typeface="Arial" panose="020B0604020202020204" pitchFamily="34" charset="0"/>
                <a:cs typeface="Arial" panose="020B0604020202020204" pitchFamily="34" charset="0"/>
              </a:rPr>
              <a:t>Estudio observacional y multicéntrico comparando entre pacientes </a:t>
            </a:r>
            <a:r>
              <a:rPr lang="es-ES" sz="1100" dirty="0" err="1">
                <a:solidFill>
                  <a:srgbClr val="22346A"/>
                </a:solidFill>
                <a:latin typeface="Arial" panose="020B0604020202020204" pitchFamily="34" charset="0"/>
                <a:cs typeface="Arial" panose="020B0604020202020204" pitchFamily="34" charset="0"/>
              </a:rPr>
              <a:t>naïve</a:t>
            </a:r>
            <a:r>
              <a:rPr lang="es-ES" sz="1100" dirty="0">
                <a:solidFill>
                  <a:srgbClr val="22346A"/>
                </a:solidFill>
                <a:latin typeface="Arial" panose="020B0604020202020204" pitchFamily="34" charset="0"/>
                <a:cs typeface="Arial" panose="020B0604020202020204" pitchFamily="34" charset="0"/>
              </a:rPr>
              <a:t> (n=70) vs. Pacientes con fallo o cambio de terapias avanzadas previas por cualquier motivo (n=77).</a:t>
            </a:r>
            <a:r>
              <a:rPr lang="es-ES" sz="1100" i="0" u="none" strike="noStrike" baseline="30000" dirty="0">
                <a:solidFill>
                  <a:srgbClr val="22346A"/>
                </a:solidFill>
                <a:latin typeface="Arial" panose="020B0604020202020204" pitchFamily="34" charset="0"/>
                <a:cs typeface="Arial" panose="020B0604020202020204" pitchFamily="34" charset="0"/>
              </a:rPr>
              <a:t>1</a:t>
            </a:r>
          </a:p>
        </p:txBody>
      </p:sp>
      <p:grpSp>
        <p:nvGrpSpPr>
          <p:cNvPr id="46" name="Grupo 45">
            <a:extLst>
              <a:ext uri="{FF2B5EF4-FFF2-40B4-BE49-F238E27FC236}">
                <a16:creationId xmlns:a16="http://schemas.microsoft.com/office/drawing/2014/main" id="{60D419CE-9DED-7570-C5D9-BEA9C456E4A3}"/>
              </a:ext>
            </a:extLst>
          </p:cNvPr>
          <p:cNvGrpSpPr/>
          <p:nvPr/>
        </p:nvGrpSpPr>
        <p:grpSpPr>
          <a:xfrm>
            <a:off x="1556488" y="4303247"/>
            <a:ext cx="1854590" cy="876080"/>
            <a:chOff x="1846932" y="4104951"/>
            <a:chExt cx="2524519" cy="1192545"/>
          </a:xfrm>
        </p:grpSpPr>
        <p:sp>
          <p:nvSpPr>
            <p:cNvPr id="42" name="object 23">
              <a:extLst>
                <a:ext uri="{FF2B5EF4-FFF2-40B4-BE49-F238E27FC236}">
                  <a16:creationId xmlns:a16="http://schemas.microsoft.com/office/drawing/2014/main" id="{2FC090F9-2C7A-AAAB-CFA4-9F5B553BB8AE}"/>
                </a:ext>
              </a:extLst>
            </p:cNvPr>
            <p:cNvSpPr txBox="1"/>
            <p:nvPr/>
          </p:nvSpPr>
          <p:spPr>
            <a:xfrm>
              <a:off x="3317963" y="4296728"/>
              <a:ext cx="1053488" cy="766821"/>
            </a:xfrm>
            <a:prstGeom prst="rect">
              <a:avLst/>
            </a:prstGeom>
          </p:spPr>
          <p:txBody>
            <a:bodyPr vert="horz" wrap="square" lIns="0" tIns="9242" rIns="0" bIns="0" rtlCol="0">
              <a:spAutoFit/>
            </a:bodyPr>
            <a:lstStyle/>
            <a:p>
              <a:pPr marL="23104" algn="ctr">
                <a:spcBef>
                  <a:spcPts val="73"/>
                </a:spcBef>
              </a:pPr>
              <a:r>
                <a:rPr sz="1200" b="1">
                  <a:solidFill>
                    <a:srgbClr val="22346A"/>
                  </a:solidFill>
                  <a:latin typeface="Arial" panose="020B0604020202020204" pitchFamily="34" charset="0"/>
                  <a:cs typeface="Arial" panose="020B0604020202020204" pitchFamily="34" charset="0"/>
                </a:rPr>
                <a:t>70</a:t>
              </a:r>
              <a:r>
                <a:rPr sz="1200" b="1" spc="6">
                  <a:solidFill>
                    <a:srgbClr val="22346A"/>
                  </a:solidFill>
                  <a:latin typeface="Arial" panose="020B0604020202020204" pitchFamily="34" charset="0"/>
                  <a:cs typeface="Arial" panose="020B0604020202020204" pitchFamily="34" charset="0"/>
                </a:rPr>
                <a:t> </a:t>
              </a:r>
              <a:br>
                <a:rPr lang="es-ES" sz="1200" b="1" spc="6">
                  <a:solidFill>
                    <a:srgbClr val="22346A"/>
                  </a:solidFill>
                  <a:latin typeface="Arial" panose="020B0604020202020204" pitchFamily="34" charset="0"/>
                  <a:cs typeface="Arial" panose="020B0604020202020204" pitchFamily="34" charset="0"/>
                </a:rPr>
              </a:br>
              <a:r>
                <a:rPr sz="1200" b="1" err="1">
                  <a:solidFill>
                    <a:srgbClr val="22346A"/>
                  </a:solidFill>
                  <a:latin typeface="Arial" panose="020B0604020202020204" pitchFamily="34" charset="0"/>
                  <a:cs typeface="Arial" panose="020B0604020202020204" pitchFamily="34" charset="0"/>
                </a:rPr>
                <a:t>pacientes</a:t>
              </a:r>
              <a:r>
                <a:rPr sz="1200" b="1" spc="12">
                  <a:solidFill>
                    <a:srgbClr val="22346A"/>
                  </a:solidFill>
                  <a:latin typeface="Arial" panose="020B0604020202020204" pitchFamily="34" charset="0"/>
                  <a:cs typeface="Arial" panose="020B0604020202020204" pitchFamily="34" charset="0"/>
                </a:rPr>
                <a:t> </a:t>
              </a:r>
              <a:br>
                <a:rPr lang="es-ES" sz="1200" b="1" spc="12">
                  <a:solidFill>
                    <a:srgbClr val="22346A"/>
                  </a:solidFill>
                  <a:latin typeface="Arial" panose="020B0604020202020204" pitchFamily="34" charset="0"/>
                  <a:cs typeface="Arial" panose="020B0604020202020204" pitchFamily="34" charset="0"/>
                </a:rPr>
              </a:br>
              <a:r>
                <a:rPr sz="1200" b="1" spc="-6">
                  <a:solidFill>
                    <a:srgbClr val="22346A"/>
                  </a:solidFill>
                  <a:latin typeface="Arial" panose="020B0604020202020204" pitchFamily="34" charset="0"/>
                  <a:cs typeface="Arial" panose="020B0604020202020204" pitchFamily="34" charset="0"/>
                </a:rPr>
                <a:t>naïve</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sp>
          <p:nvSpPr>
            <p:cNvPr id="43" name="object 24">
              <a:extLst>
                <a:ext uri="{FF2B5EF4-FFF2-40B4-BE49-F238E27FC236}">
                  <a16:creationId xmlns:a16="http://schemas.microsoft.com/office/drawing/2014/main" id="{21BE489D-7CBB-1D2D-ACF6-D114E4337035}"/>
                </a:ext>
              </a:extLst>
            </p:cNvPr>
            <p:cNvSpPr/>
            <p:nvPr/>
          </p:nvSpPr>
          <p:spPr>
            <a:xfrm>
              <a:off x="1880674" y="4104951"/>
              <a:ext cx="1200246" cy="1192545"/>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21336A"/>
            </a:solidFill>
          </p:spPr>
          <p:txBody>
            <a:bodyPr wrap="square" lIns="0" tIns="0" rIns="0" bIns="0" rtlCol="0"/>
            <a:lstStyle/>
            <a:p>
              <a:pPr algn="ctr"/>
              <a:endParaRPr sz="1000">
                <a:latin typeface="Arial" panose="020B0604020202020204" pitchFamily="34" charset="0"/>
                <a:cs typeface="Arial" panose="020B0604020202020204" pitchFamily="34" charset="0"/>
              </a:endParaRPr>
            </a:p>
          </p:txBody>
        </p:sp>
        <p:sp>
          <p:nvSpPr>
            <p:cNvPr id="44" name="object 25">
              <a:extLst>
                <a:ext uri="{FF2B5EF4-FFF2-40B4-BE49-F238E27FC236}">
                  <a16:creationId xmlns:a16="http://schemas.microsoft.com/office/drawing/2014/main" id="{7C4F232C-C152-A9BC-9718-1B8C7CA4EE96}"/>
                </a:ext>
              </a:extLst>
            </p:cNvPr>
            <p:cNvSpPr txBox="1"/>
            <p:nvPr/>
          </p:nvSpPr>
          <p:spPr>
            <a:xfrm>
              <a:off x="1846932" y="4440360"/>
              <a:ext cx="1206722" cy="500807"/>
            </a:xfrm>
            <a:prstGeom prst="rect">
              <a:avLst/>
            </a:prstGeom>
          </p:spPr>
          <p:txBody>
            <a:bodyPr vert="horz" wrap="square" lIns="0" tIns="10782" rIns="0" bIns="0" rtlCol="0">
              <a:spAutoFit/>
            </a:bodyPr>
            <a:lstStyle/>
            <a:p>
              <a:pPr algn="ctr">
                <a:lnSpc>
                  <a:spcPct val="80000"/>
                </a:lnSpc>
              </a:pPr>
              <a:r>
                <a:rPr b="1" spc="-15" dirty="0">
                  <a:solidFill>
                    <a:schemeClr val="bg1"/>
                  </a:solidFill>
                  <a:latin typeface="Arial" panose="020B0604020202020204" pitchFamily="34" charset="0"/>
                  <a:cs typeface="Arial" panose="020B0604020202020204" pitchFamily="34" charset="0"/>
                </a:rPr>
                <a:t>147</a:t>
              </a:r>
              <a:endParaRPr dirty="0">
                <a:solidFill>
                  <a:schemeClr val="bg1"/>
                </a:solidFill>
                <a:latin typeface="Arial" panose="020B0604020202020204" pitchFamily="34" charset="0"/>
                <a:cs typeface="Arial" panose="020B0604020202020204" pitchFamily="34" charset="0"/>
              </a:endParaRPr>
            </a:p>
            <a:p>
              <a:pPr algn="ctr">
                <a:lnSpc>
                  <a:spcPct val="80000"/>
                </a:lnSpc>
              </a:pPr>
              <a:r>
                <a:rPr sz="1100" b="1" spc="-6" dirty="0" err="1">
                  <a:solidFill>
                    <a:schemeClr val="bg1"/>
                  </a:solidFill>
                  <a:latin typeface="Arial" panose="020B0604020202020204" pitchFamily="34" charset="0"/>
                  <a:cs typeface="Arial" panose="020B0604020202020204" pitchFamily="34" charset="0"/>
                </a:rPr>
                <a:t>pacientes</a:t>
              </a:r>
              <a:endParaRPr sz="1100" dirty="0">
                <a:solidFill>
                  <a:schemeClr val="bg1"/>
                </a:solidFill>
                <a:latin typeface="Arial" panose="020B0604020202020204" pitchFamily="34" charset="0"/>
                <a:cs typeface="Arial" panose="020B0604020202020204" pitchFamily="34" charset="0"/>
              </a:endParaRPr>
            </a:p>
          </p:txBody>
        </p:sp>
        <p:sp>
          <p:nvSpPr>
            <p:cNvPr id="45" name="object 26">
              <a:extLst>
                <a:ext uri="{FF2B5EF4-FFF2-40B4-BE49-F238E27FC236}">
                  <a16:creationId xmlns:a16="http://schemas.microsoft.com/office/drawing/2014/main" id="{590D7FB4-61C0-24CA-4814-0071EF4F8DE3}"/>
                </a:ext>
              </a:extLst>
            </p:cNvPr>
            <p:cNvSpPr/>
            <p:nvPr/>
          </p:nvSpPr>
          <p:spPr>
            <a:xfrm>
              <a:off x="2480746" y="4119137"/>
              <a:ext cx="571821" cy="1143256"/>
            </a:xfrm>
            <a:custGeom>
              <a:avLst/>
              <a:gdLst/>
              <a:ahLst/>
              <a:cxnLst/>
              <a:rect l="l" t="t" r="r" b="b"/>
              <a:pathLst>
                <a:path w="942975" h="1885315">
                  <a:moveTo>
                    <a:pt x="0" y="1884759"/>
                  </a:moveTo>
                  <a:lnTo>
                    <a:pt x="48495" y="1883533"/>
                  </a:lnTo>
                  <a:lnTo>
                    <a:pt x="96353" y="1879894"/>
                  </a:lnTo>
                  <a:lnTo>
                    <a:pt x="143516" y="1873901"/>
                  </a:lnTo>
                  <a:lnTo>
                    <a:pt x="189923" y="1865613"/>
                  </a:lnTo>
                  <a:lnTo>
                    <a:pt x="235516" y="1855090"/>
                  </a:lnTo>
                  <a:lnTo>
                    <a:pt x="280236" y="1842392"/>
                  </a:lnTo>
                  <a:lnTo>
                    <a:pt x="324023" y="1827576"/>
                  </a:lnTo>
                  <a:lnTo>
                    <a:pt x="366818" y="1810703"/>
                  </a:lnTo>
                  <a:lnTo>
                    <a:pt x="408562" y="1791831"/>
                  </a:lnTo>
                  <a:lnTo>
                    <a:pt x="449195" y="1771020"/>
                  </a:lnTo>
                  <a:lnTo>
                    <a:pt x="488659" y="1748328"/>
                  </a:lnTo>
                  <a:lnTo>
                    <a:pt x="526895" y="1723816"/>
                  </a:lnTo>
                  <a:lnTo>
                    <a:pt x="563842" y="1697543"/>
                  </a:lnTo>
                  <a:lnTo>
                    <a:pt x="599442" y="1669566"/>
                  </a:lnTo>
                  <a:lnTo>
                    <a:pt x="633636" y="1639947"/>
                  </a:lnTo>
                  <a:lnTo>
                    <a:pt x="666364" y="1608744"/>
                  </a:lnTo>
                  <a:lnTo>
                    <a:pt x="697567" y="1576016"/>
                  </a:lnTo>
                  <a:lnTo>
                    <a:pt x="727187" y="1541822"/>
                  </a:lnTo>
                  <a:lnTo>
                    <a:pt x="755163" y="1506222"/>
                  </a:lnTo>
                  <a:lnTo>
                    <a:pt x="781437" y="1469274"/>
                  </a:lnTo>
                  <a:lnTo>
                    <a:pt x="805949" y="1431039"/>
                  </a:lnTo>
                  <a:lnTo>
                    <a:pt x="828640" y="1391575"/>
                  </a:lnTo>
                  <a:lnTo>
                    <a:pt x="849451" y="1350941"/>
                  </a:lnTo>
                  <a:lnTo>
                    <a:pt x="868323" y="1309198"/>
                  </a:lnTo>
                  <a:lnTo>
                    <a:pt x="885196" y="1266402"/>
                  </a:lnTo>
                  <a:lnTo>
                    <a:pt x="900012" y="1222616"/>
                  </a:lnTo>
                  <a:lnTo>
                    <a:pt x="912711" y="1177896"/>
                  </a:lnTo>
                  <a:lnTo>
                    <a:pt x="923234" y="1132303"/>
                  </a:lnTo>
                  <a:lnTo>
                    <a:pt x="931521" y="1085895"/>
                  </a:lnTo>
                  <a:lnTo>
                    <a:pt x="937514" y="1038733"/>
                  </a:lnTo>
                  <a:lnTo>
                    <a:pt x="941153" y="990874"/>
                  </a:lnTo>
                  <a:lnTo>
                    <a:pt x="942379" y="942379"/>
                  </a:lnTo>
                  <a:lnTo>
                    <a:pt x="941153" y="893884"/>
                  </a:lnTo>
                  <a:lnTo>
                    <a:pt x="937514" y="846026"/>
                  </a:lnTo>
                  <a:lnTo>
                    <a:pt x="931521" y="798863"/>
                  </a:lnTo>
                  <a:lnTo>
                    <a:pt x="923234" y="752456"/>
                  </a:lnTo>
                  <a:lnTo>
                    <a:pt x="912711" y="706863"/>
                  </a:lnTo>
                  <a:lnTo>
                    <a:pt x="900012" y="662143"/>
                  </a:lnTo>
                  <a:lnTo>
                    <a:pt x="885196" y="618356"/>
                  </a:lnTo>
                  <a:lnTo>
                    <a:pt x="868323" y="575561"/>
                  </a:lnTo>
                  <a:lnTo>
                    <a:pt x="849451" y="533817"/>
                  </a:lnTo>
                  <a:lnTo>
                    <a:pt x="828640" y="493183"/>
                  </a:lnTo>
                  <a:lnTo>
                    <a:pt x="805949" y="453719"/>
                  </a:lnTo>
                  <a:lnTo>
                    <a:pt x="781437" y="415484"/>
                  </a:lnTo>
                  <a:lnTo>
                    <a:pt x="755163" y="378537"/>
                  </a:lnTo>
                  <a:lnTo>
                    <a:pt x="727187" y="342937"/>
                  </a:lnTo>
                  <a:lnTo>
                    <a:pt x="697567" y="308743"/>
                  </a:lnTo>
                  <a:lnTo>
                    <a:pt x="666364" y="276015"/>
                  </a:lnTo>
                  <a:lnTo>
                    <a:pt x="633636" y="244811"/>
                  </a:lnTo>
                  <a:lnTo>
                    <a:pt x="599442" y="215192"/>
                  </a:lnTo>
                  <a:lnTo>
                    <a:pt x="563842" y="187216"/>
                  </a:lnTo>
                  <a:lnTo>
                    <a:pt x="526895" y="160942"/>
                  </a:lnTo>
                  <a:lnTo>
                    <a:pt x="488659" y="136430"/>
                  </a:lnTo>
                  <a:lnTo>
                    <a:pt x="449195" y="113739"/>
                  </a:lnTo>
                  <a:lnTo>
                    <a:pt x="408562" y="92928"/>
                  </a:lnTo>
                  <a:lnTo>
                    <a:pt x="366818" y="74056"/>
                  </a:lnTo>
                  <a:lnTo>
                    <a:pt x="324023" y="57182"/>
                  </a:lnTo>
                  <a:lnTo>
                    <a:pt x="280236" y="42367"/>
                  </a:lnTo>
                  <a:lnTo>
                    <a:pt x="235516" y="29668"/>
                  </a:lnTo>
                  <a:lnTo>
                    <a:pt x="189923" y="19145"/>
                  </a:lnTo>
                  <a:lnTo>
                    <a:pt x="143516" y="10858"/>
                  </a:lnTo>
                  <a:lnTo>
                    <a:pt x="96353" y="4865"/>
                  </a:lnTo>
                  <a:lnTo>
                    <a:pt x="48495" y="1226"/>
                  </a:lnTo>
                  <a:lnTo>
                    <a:pt x="0" y="0"/>
                  </a:lnTo>
                </a:path>
              </a:pathLst>
            </a:custGeom>
            <a:ln w="120650">
              <a:solidFill>
                <a:srgbClr val="CAF5A8"/>
              </a:solidFill>
            </a:ln>
          </p:spPr>
          <p:txBody>
            <a:bodyPr wrap="square" lIns="0" tIns="0" rIns="0" bIns="0" rtlCol="0"/>
            <a:lstStyle/>
            <a:p>
              <a:pPr algn="ctr"/>
              <a:endParaRPr sz="1000">
                <a:latin typeface="Arial" panose="020B0604020202020204" pitchFamily="34" charset="0"/>
                <a:cs typeface="Arial" panose="020B0604020202020204" pitchFamily="34" charset="0"/>
              </a:endParaRPr>
            </a:p>
          </p:txBody>
        </p:sp>
      </p:grpSp>
      <p:sp>
        <p:nvSpPr>
          <p:cNvPr id="2" name="object 11">
            <a:extLst>
              <a:ext uri="{FF2B5EF4-FFF2-40B4-BE49-F238E27FC236}">
                <a16:creationId xmlns:a16="http://schemas.microsoft.com/office/drawing/2014/main" id="{28FFE45B-EB7F-A835-94F4-E43C50043517}"/>
              </a:ext>
            </a:extLst>
          </p:cNvPr>
          <p:cNvSpPr txBox="1"/>
          <p:nvPr/>
        </p:nvSpPr>
        <p:spPr>
          <a:xfrm>
            <a:off x="7942614" y="5309401"/>
            <a:ext cx="1049228" cy="110301"/>
          </a:xfrm>
          <a:prstGeom prst="rect">
            <a:avLst/>
          </a:prstGeom>
        </p:spPr>
        <p:txBody>
          <a:bodyPr vert="horz" wrap="square" lIns="0" tIns="7316" rIns="0" bIns="0" rtlCol="0">
            <a:spAutoFit/>
          </a:bodyPr>
          <a:lstStyle/>
          <a:p>
            <a:pPr marL="7701" marR="3081">
              <a:lnSpc>
                <a:spcPct val="102099"/>
              </a:lnSpc>
              <a:spcBef>
                <a:spcPts val="58"/>
              </a:spcBef>
            </a:pPr>
            <a:r>
              <a:rPr lang="es-ES" sz="700" dirty="0">
                <a:solidFill>
                  <a:srgbClr val="646464"/>
                </a:solidFill>
                <a:latin typeface="Arial" panose="020B0604020202020204" pitchFamily="34" charset="0"/>
                <a:cs typeface="Arial" panose="020B0604020202020204" pitchFamily="34" charset="0"/>
              </a:rPr>
              <a:t>Marcos</a:t>
            </a:r>
            <a:r>
              <a:rPr lang="es-ES" sz="700" spc="10" dirty="0">
                <a:solidFill>
                  <a:srgbClr val="646464"/>
                </a:solidFill>
                <a:latin typeface="Arial" panose="020B0604020202020204" pitchFamily="34" charset="0"/>
                <a:cs typeface="Arial" panose="020B0604020202020204" pitchFamily="34" charset="0"/>
              </a:rPr>
              <a:t> </a:t>
            </a:r>
            <a:r>
              <a:rPr lang="es-ES" sz="700" dirty="0">
                <a:solidFill>
                  <a:srgbClr val="646464"/>
                </a:solidFill>
                <a:latin typeface="Arial" panose="020B0604020202020204" pitchFamily="34" charset="0"/>
                <a:cs typeface="Arial" panose="020B0604020202020204" pitchFamily="34" charset="0"/>
              </a:rPr>
              <a:t>C,</a:t>
            </a:r>
            <a:r>
              <a:rPr lang="es-ES" sz="700" spc="-20" dirty="0">
                <a:solidFill>
                  <a:srgbClr val="646464"/>
                </a:solidFill>
                <a:latin typeface="Arial" panose="020B0604020202020204" pitchFamily="34" charset="0"/>
                <a:cs typeface="Arial" panose="020B0604020202020204" pitchFamily="34" charset="0"/>
              </a:rPr>
              <a:t> </a:t>
            </a:r>
            <a:r>
              <a:rPr lang="es-ES" sz="700" i="1" dirty="0">
                <a:solidFill>
                  <a:srgbClr val="646464"/>
                </a:solidFill>
                <a:latin typeface="Arial" panose="020B0604020202020204" pitchFamily="34" charset="0"/>
                <a:cs typeface="Arial" panose="020B0604020202020204" pitchFamily="34" charset="0"/>
              </a:rPr>
              <a:t>et</a:t>
            </a:r>
            <a:r>
              <a:rPr lang="es-ES" sz="700" i="1" spc="10" dirty="0">
                <a:solidFill>
                  <a:srgbClr val="646464"/>
                </a:solidFill>
                <a:latin typeface="Arial" panose="020B0604020202020204" pitchFamily="34" charset="0"/>
                <a:cs typeface="Arial" panose="020B0604020202020204" pitchFamily="34" charset="0"/>
              </a:rPr>
              <a:t> </a:t>
            </a:r>
            <a:r>
              <a:rPr lang="es-ES" sz="700" i="1" dirty="0">
                <a:solidFill>
                  <a:srgbClr val="646464"/>
                </a:solidFill>
                <a:latin typeface="Arial" panose="020B0604020202020204" pitchFamily="34" charset="0"/>
                <a:cs typeface="Arial" panose="020B0604020202020204" pitchFamily="34" charset="0"/>
              </a:rPr>
              <a:t>al.</a:t>
            </a:r>
            <a:r>
              <a:rPr lang="es-ES" sz="700" i="1" spc="-20" dirty="0">
                <a:solidFill>
                  <a:srgbClr val="646464"/>
                </a:solidFill>
                <a:latin typeface="Arial" panose="020B0604020202020204" pitchFamily="34" charset="0"/>
                <a:cs typeface="Arial" panose="020B0604020202020204" pitchFamily="34" charset="0"/>
              </a:rPr>
              <a:t> </a:t>
            </a:r>
            <a:r>
              <a:rPr lang="es-ES" sz="700" spc="-20" dirty="0">
                <a:solidFill>
                  <a:srgbClr val="646464"/>
                </a:solidFill>
                <a:latin typeface="Arial" panose="020B0604020202020204" pitchFamily="34" charset="0"/>
                <a:cs typeface="Arial" panose="020B0604020202020204" pitchFamily="34" charset="0"/>
              </a:rPr>
              <a:t>2025</a:t>
            </a:r>
            <a:r>
              <a:rPr lang="es-ES" sz="500" spc="-30" baseline="32407" dirty="0">
                <a:solidFill>
                  <a:srgbClr val="646464"/>
                </a:solidFill>
                <a:latin typeface="Arial" panose="020B0604020202020204" pitchFamily="34" charset="0"/>
                <a:cs typeface="Arial" panose="020B0604020202020204" pitchFamily="34" charset="0"/>
              </a:rPr>
              <a:t>1</a:t>
            </a:r>
            <a:r>
              <a:rPr sz="700" dirty="0">
                <a:solidFill>
                  <a:schemeClr val="accent1"/>
                </a:solidFill>
                <a:latin typeface="Arial" panose="020B0604020202020204" pitchFamily="34" charset="0"/>
                <a:cs typeface="Arial" panose="020B0604020202020204" pitchFamily="34" charset="0"/>
              </a:rPr>
              <a:t>.</a:t>
            </a:r>
          </a:p>
        </p:txBody>
      </p:sp>
      <p:sp>
        <p:nvSpPr>
          <p:cNvPr id="6" name="Rectángulo redondeado 5">
            <a:extLst>
              <a:ext uri="{FF2B5EF4-FFF2-40B4-BE49-F238E27FC236}">
                <a16:creationId xmlns:a16="http://schemas.microsoft.com/office/drawing/2014/main" id="{8EFE375C-896B-0E4C-C269-DECF9B144F43}"/>
              </a:ext>
            </a:extLst>
          </p:cNvPr>
          <p:cNvSpPr/>
          <p:nvPr/>
        </p:nvSpPr>
        <p:spPr>
          <a:xfrm>
            <a:off x="630375"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BD62905F-4A72-2ACB-326C-F508D292197E}"/>
              </a:ext>
            </a:extLst>
          </p:cNvPr>
          <p:cNvSpPr txBox="1"/>
          <p:nvPr/>
        </p:nvSpPr>
        <p:spPr>
          <a:xfrm>
            <a:off x="3961643" y="1401703"/>
            <a:ext cx="4268714" cy="338554"/>
          </a:xfrm>
          <a:prstGeom prst="rect">
            <a:avLst/>
          </a:prstGeom>
          <a:noFill/>
        </p:spPr>
        <p:txBody>
          <a:bodyPr wrap="square">
            <a:spAutoFit/>
          </a:bodyPr>
          <a:lstStyle/>
          <a:p>
            <a:pPr algn="ctr"/>
            <a:r>
              <a:rPr lang="pt-BR" sz="1600" b="1" dirty="0">
                <a:solidFill>
                  <a:srgbClr val="7A45B8"/>
                </a:solidFill>
              </a:rPr>
              <a:t>Características </a:t>
            </a:r>
            <a:r>
              <a:rPr lang="pt-BR" sz="1600" b="1" dirty="0" err="1">
                <a:solidFill>
                  <a:srgbClr val="7A45B8"/>
                </a:solidFill>
              </a:rPr>
              <a:t>basales</a:t>
            </a:r>
            <a:r>
              <a:rPr lang="pt-BR" sz="1600" b="1" dirty="0">
                <a:solidFill>
                  <a:srgbClr val="7A45B8"/>
                </a:solidFill>
              </a:rPr>
              <a:t> de </a:t>
            </a:r>
            <a:r>
              <a:rPr lang="pt-BR" sz="1600" b="1" dirty="0" err="1">
                <a:solidFill>
                  <a:srgbClr val="7A45B8"/>
                </a:solidFill>
              </a:rPr>
              <a:t>los</a:t>
            </a:r>
            <a:r>
              <a:rPr lang="pt-BR" sz="1600" b="1" dirty="0">
                <a:solidFill>
                  <a:srgbClr val="7A45B8"/>
                </a:solidFill>
              </a:rPr>
              <a:t> pacientes</a:t>
            </a:r>
            <a:endParaRPr lang="pt-BR" sz="1600" b="1" baseline="30000" dirty="0">
              <a:solidFill>
                <a:srgbClr val="7A45B8"/>
              </a:solidFill>
            </a:endParaRPr>
          </a:p>
        </p:txBody>
      </p:sp>
    </p:spTree>
    <p:extLst>
      <p:ext uri="{BB962C8B-B14F-4D97-AF65-F5344CB8AC3E}">
        <p14:creationId xmlns:p14="http://schemas.microsoft.com/office/powerpoint/2010/main" val="3330993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ECED6-CE75-AF86-E13E-202E904F6A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D500353-2474-B9F0-5D6A-500A2DA27DF8}"/>
              </a:ext>
            </a:extLst>
          </p:cNvPr>
          <p:cNvSpPr>
            <a:spLocks noGrp="1"/>
          </p:cNvSpPr>
          <p:nvPr>
            <p:ph type="title"/>
          </p:nvPr>
        </p:nvSpPr>
        <p:spPr/>
        <p:txBody>
          <a:bodyPr/>
          <a:lstStyle/>
          <a:p>
            <a:r>
              <a:rPr lang="es-ES" dirty="0"/>
              <a:t>Diferencias a corto-medio plazo en la respuesta a Lebrikizumab en pacientes naïve vs. Pacientes con fallo o cambio de terapias avanzadas previas.</a:t>
            </a:r>
            <a:r>
              <a:rPr lang="es-ES" baseline="30000" dirty="0"/>
              <a:t>#1</a:t>
            </a:r>
          </a:p>
        </p:txBody>
      </p:sp>
      <p:sp>
        <p:nvSpPr>
          <p:cNvPr id="11" name="CuadroTexto 10">
            <a:extLst>
              <a:ext uri="{FF2B5EF4-FFF2-40B4-BE49-F238E27FC236}">
                <a16:creationId xmlns:a16="http://schemas.microsoft.com/office/drawing/2014/main" id="{40D0FBF7-57C6-809A-E1E4-1D7110A1E69F}"/>
              </a:ext>
            </a:extLst>
          </p:cNvPr>
          <p:cNvSpPr txBox="1"/>
          <p:nvPr/>
        </p:nvSpPr>
        <p:spPr>
          <a:xfrm>
            <a:off x="1461155" y="5890657"/>
            <a:ext cx="8857221" cy="738664"/>
          </a:xfrm>
          <a:prstGeom prst="rect">
            <a:avLst/>
          </a:prstGeom>
          <a:noFill/>
        </p:spPr>
        <p:txBody>
          <a:bodyPr wrap="square" rtlCol="0">
            <a:spAutoFit/>
          </a:bodyPr>
          <a:lstStyle/>
          <a:p>
            <a:r>
              <a:rPr lang="es-ES" sz="700" baseline="30000" dirty="0">
                <a:solidFill>
                  <a:srgbClr val="646464"/>
                </a:solidFill>
              </a:rPr>
              <a:t>#</a:t>
            </a:r>
            <a:r>
              <a:rPr lang="es-ES" sz="700" dirty="0">
                <a:solidFill>
                  <a:srgbClr val="646464"/>
                </a:solidFill>
              </a:rPr>
              <a:t>En pacientes adolescentes y adultos (&gt;12años) con DA moderada-severa.</a:t>
            </a:r>
            <a:r>
              <a:rPr lang="es-ES" sz="700" baseline="30000" dirty="0">
                <a:solidFill>
                  <a:srgbClr val="646464"/>
                </a:solidFill>
              </a:rPr>
              <a:t>1</a:t>
            </a:r>
            <a:r>
              <a:rPr lang="es-ES" sz="700" dirty="0">
                <a:solidFill>
                  <a:srgbClr val="646464"/>
                </a:solidFill>
              </a:rPr>
              <a:t>; </a:t>
            </a:r>
            <a:r>
              <a:rPr lang="es-ES" sz="700" baseline="30000" dirty="0">
                <a:solidFill>
                  <a:srgbClr val="646464"/>
                </a:solidFill>
              </a:rPr>
              <a:t>$</a:t>
            </a:r>
            <a:r>
              <a:rPr lang="es-ES" sz="700" dirty="0">
                <a:solidFill>
                  <a:srgbClr val="646464"/>
                </a:solidFill>
              </a:rPr>
              <a:t>Se evaluaron los datos del 51% de la población inicial en semana 16. Parte de la muestra no había cumplido el seguimiento hasta semana 16 en el momento del análisis. Quizás, con un tamaño muestral mayor se podría </a:t>
            </a:r>
            <a:r>
              <a:rPr lang="es-ES" sz="700" dirty="0" err="1">
                <a:solidFill>
                  <a:srgbClr val="646464"/>
                </a:solidFill>
              </a:rPr>
              <a:t>habero</a:t>
            </a:r>
            <a:r>
              <a:rPr lang="es-ES" sz="700" dirty="0">
                <a:solidFill>
                  <a:srgbClr val="646464"/>
                </a:solidFill>
              </a:rPr>
              <a:t> </a:t>
            </a:r>
            <a:r>
              <a:rPr lang="es-ES" sz="700" dirty="0" err="1">
                <a:solidFill>
                  <a:srgbClr val="646464"/>
                </a:solidFill>
              </a:rPr>
              <a:t>bjetivado</a:t>
            </a:r>
            <a:r>
              <a:rPr lang="es-ES" sz="700" dirty="0">
                <a:solidFill>
                  <a:srgbClr val="646464"/>
                </a:solidFill>
              </a:rPr>
              <a:t> diferencias estadísticamente significativas.</a:t>
            </a:r>
            <a:r>
              <a:rPr lang="es-ES" sz="700" baseline="30000" dirty="0">
                <a:solidFill>
                  <a:srgbClr val="646464"/>
                </a:solidFill>
              </a:rPr>
              <a:t>1</a:t>
            </a:r>
          </a:p>
          <a:p>
            <a:r>
              <a:rPr lang="es-ES" sz="700" b="1" dirty="0">
                <a:solidFill>
                  <a:srgbClr val="646464"/>
                </a:solidFill>
              </a:rPr>
              <a:t>DA</a:t>
            </a:r>
            <a:r>
              <a:rPr lang="es-ES" sz="700" dirty="0">
                <a:solidFill>
                  <a:srgbClr val="646464"/>
                </a:solidFill>
              </a:rPr>
              <a:t>: dermatitis atópica; </a:t>
            </a:r>
            <a:r>
              <a:rPr lang="es-ES" sz="700" b="1" dirty="0">
                <a:solidFill>
                  <a:srgbClr val="646464"/>
                </a:solidFill>
              </a:rPr>
              <a:t>EASI-75</a:t>
            </a:r>
            <a:r>
              <a:rPr lang="es-ES" sz="700" dirty="0">
                <a:solidFill>
                  <a:srgbClr val="646464"/>
                </a:solidFill>
              </a:rPr>
              <a:t>: mejora igual o superior al 75 % en el índice de área y severidad del eccema; </a:t>
            </a:r>
            <a:r>
              <a:rPr lang="es-ES" sz="700" b="1" dirty="0">
                <a:solidFill>
                  <a:srgbClr val="646464"/>
                </a:solidFill>
              </a:rPr>
              <a:t>EASI-90</a:t>
            </a:r>
            <a:r>
              <a:rPr lang="es-ES" sz="700" dirty="0">
                <a:solidFill>
                  <a:srgbClr val="646464"/>
                </a:solidFill>
              </a:rPr>
              <a:t>: mejora igual o superior al 90 % en el índice de área y severidad del eccema; </a:t>
            </a:r>
            <a:r>
              <a:rPr lang="es-ES" sz="700" b="1" dirty="0">
                <a:solidFill>
                  <a:srgbClr val="646464"/>
                </a:solidFill>
              </a:rPr>
              <a:t>IGA</a:t>
            </a:r>
            <a:r>
              <a:rPr lang="es-ES" sz="700" dirty="0">
                <a:solidFill>
                  <a:srgbClr val="646464"/>
                </a:solidFill>
              </a:rPr>
              <a:t> </a:t>
            </a:r>
            <a:r>
              <a:rPr lang="es-ES" sz="700" b="1" dirty="0">
                <a:solidFill>
                  <a:srgbClr val="646464"/>
                </a:solidFill>
              </a:rPr>
              <a:t>0/1</a:t>
            </a:r>
            <a:r>
              <a:rPr lang="es-ES" sz="700" dirty="0">
                <a:solidFill>
                  <a:srgbClr val="646464"/>
                </a:solidFill>
              </a:rPr>
              <a:t>: valoración global del investigador; </a:t>
            </a:r>
            <a:r>
              <a:rPr lang="es-ES" sz="700" b="1" dirty="0">
                <a:solidFill>
                  <a:srgbClr val="646464"/>
                </a:solidFill>
              </a:rPr>
              <a:t>NRS</a:t>
            </a:r>
            <a:r>
              <a:rPr lang="es-ES" sz="700" dirty="0">
                <a:solidFill>
                  <a:srgbClr val="646464"/>
                </a:solidFill>
              </a:rPr>
              <a:t> p ≤ 4: reducción de 4 puntos o más en la escala numérica de prurito.</a:t>
            </a:r>
          </a:p>
          <a:p>
            <a:r>
              <a:rPr lang="es-ES" sz="700" b="1" dirty="0">
                <a:solidFill>
                  <a:srgbClr val="646464"/>
                </a:solidFill>
              </a:rPr>
              <a:t>1. </a:t>
            </a:r>
            <a:r>
              <a:rPr lang="es-ES" sz="700" dirty="0">
                <a:solidFill>
                  <a:srgbClr val="646464"/>
                </a:solidFill>
              </a:rPr>
              <a:t>Marcos C, </a:t>
            </a:r>
            <a:r>
              <a:rPr lang="es-ES" sz="700" i="1" dirty="0">
                <a:solidFill>
                  <a:srgbClr val="646464"/>
                </a:solidFill>
              </a:rPr>
              <a:t>et al</a:t>
            </a:r>
            <a:r>
              <a:rPr lang="es-ES" sz="700" dirty="0">
                <a:solidFill>
                  <a:srgbClr val="646464"/>
                </a:solidFill>
              </a:rPr>
              <a:t>. Diferencias a corto-medio plazo en la respuesta a </a:t>
            </a:r>
            <a:r>
              <a:rPr lang="es-ES" sz="700" dirty="0" err="1">
                <a:solidFill>
                  <a:srgbClr val="646464"/>
                </a:solidFill>
              </a:rPr>
              <a:t>lebrikizumab</a:t>
            </a:r>
            <a:r>
              <a:rPr lang="es-ES" sz="700" dirty="0">
                <a:solidFill>
                  <a:srgbClr val="646464"/>
                </a:solidFill>
              </a:rPr>
              <a:t> en pacientes </a:t>
            </a:r>
            <a:r>
              <a:rPr lang="es-ES" sz="700" dirty="0" err="1">
                <a:solidFill>
                  <a:srgbClr val="646464"/>
                </a:solidFill>
              </a:rPr>
              <a:t>naïve</a:t>
            </a:r>
            <a:r>
              <a:rPr lang="es-ES" sz="700" dirty="0">
                <a:solidFill>
                  <a:srgbClr val="646464"/>
                </a:solidFill>
              </a:rPr>
              <a:t> vs. pacientes con fallo o cambio de terapias avanzadas previas. Póster presentado en la 70 Reunión GEIDAC; 2–4 octubre 2025; Madrid, España. PO‑44.</a:t>
            </a:r>
          </a:p>
        </p:txBody>
      </p:sp>
      <p:sp>
        <p:nvSpPr>
          <p:cNvPr id="9" name="object 11">
            <a:extLst>
              <a:ext uri="{FF2B5EF4-FFF2-40B4-BE49-F238E27FC236}">
                <a16:creationId xmlns:a16="http://schemas.microsoft.com/office/drawing/2014/main" id="{C23EC6A9-1EC7-3951-5BD3-C62B4F3C8896}"/>
              </a:ext>
            </a:extLst>
          </p:cNvPr>
          <p:cNvSpPr txBox="1"/>
          <p:nvPr/>
        </p:nvSpPr>
        <p:spPr>
          <a:xfrm>
            <a:off x="1291385" y="5027971"/>
            <a:ext cx="6127447" cy="220138"/>
          </a:xfrm>
          <a:prstGeom prst="rect">
            <a:avLst/>
          </a:prstGeom>
        </p:spPr>
        <p:txBody>
          <a:bodyPr vert="horz" wrap="square" lIns="0" tIns="7316" rIns="0" bIns="0" rtlCol="0">
            <a:spAutoFit/>
          </a:bodyPr>
          <a:lstStyle/>
          <a:p>
            <a:pPr marL="7701" marR="3081">
              <a:lnSpc>
                <a:spcPct val="102099"/>
              </a:lnSpc>
              <a:spcBef>
                <a:spcPts val="58"/>
              </a:spcBef>
            </a:pPr>
            <a:r>
              <a:rPr sz="700" b="1" dirty="0">
                <a:solidFill>
                  <a:schemeClr val="accent1"/>
                </a:solidFill>
                <a:latin typeface="Arial" panose="020B0604020202020204" pitchFamily="34" charset="0"/>
                <a:cs typeface="Arial" panose="020B0604020202020204" pitchFamily="34" charset="0"/>
              </a:rPr>
              <a:t>Figura1. </a:t>
            </a:r>
            <a:r>
              <a:rPr sz="700" dirty="0">
                <a:solidFill>
                  <a:schemeClr val="accent1"/>
                </a:solidFill>
                <a:latin typeface="Arial" panose="020B0604020202020204" pitchFamily="34" charset="0"/>
                <a:cs typeface="Arial" panose="020B0604020202020204" pitchFamily="34" charset="0"/>
              </a:rPr>
              <a:t>Datos de </a:t>
            </a:r>
            <a:r>
              <a:rPr sz="700" dirty="0" err="1">
                <a:solidFill>
                  <a:schemeClr val="accent1"/>
                </a:solidFill>
                <a:latin typeface="Arial" panose="020B0604020202020204" pitchFamily="34" charset="0"/>
                <a:cs typeface="Arial" panose="020B0604020202020204" pitchFamily="34" charset="0"/>
              </a:rPr>
              <a:t>eficacia</a:t>
            </a:r>
            <a:r>
              <a:rPr sz="700" dirty="0">
                <a:solidFill>
                  <a:schemeClr val="accent1"/>
                </a:solidFill>
                <a:latin typeface="Arial" panose="020B0604020202020204" pitchFamily="34" charset="0"/>
                <a:cs typeface="Arial" panose="020B0604020202020204" pitchFamily="34" charset="0"/>
              </a:rPr>
              <a:t> </a:t>
            </a:r>
            <a:r>
              <a:rPr sz="700" dirty="0" err="1">
                <a:solidFill>
                  <a:schemeClr val="accent1"/>
                </a:solidFill>
                <a:latin typeface="Arial" panose="020B0604020202020204" pitchFamily="34" charset="0"/>
                <a:cs typeface="Arial" panose="020B0604020202020204" pitchFamily="34" charset="0"/>
              </a:rPr>
              <a:t>en</a:t>
            </a:r>
            <a:r>
              <a:rPr sz="700" dirty="0">
                <a:solidFill>
                  <a:schemeClr val="accent1"/>
                </a:solidFill>
                <a:latin typeface="Arial" panose="020B0604020202020204" pitchFamily="34" charset="0"/>
                <a:cs typeface="Arial" panose="020B0604020202020204" pitchFamily="34" charset="0"/>
              </a:rPr>
              <a:t> </a:t>
            </a:r>
            <a:r>
              <a:rPr sz="700" dirty="0" err="1">
                <a:solidFill>
                  <a:schemeClr val="accent1"/>
                </a:solidFill>
                <a:latin typeface="Arial" panose="020B0604020202020204" pitchFamily="34" charset="0"/>
                <a:cs typeface="Arial" panose="020B0604020202020204" pitchFamily="34" charset="0"/>
              </a:rPr>
              <a:t>semana</a:t>
            </a:r>
            <a:r>
              <a:rPr sz="700" dirty="0">
                <a:solidFill>
                  <a:schemeClr val="accent1"/>
                </a:solidFill>
                <a:latin typeface="Arial" panose="020B0604020202020204" pitchFamily="34" charset="0"/>
                <a:cs typeface="Arial" panose="020B0604020202020204" pitchFamily="34" charset="0"/>
              </a:rPr>
              <a:t> 16 </a:t>
            </a:r>
            <a:r>
              <a:rPr sz="700" dirty="0" err="1">
                <a:solidFill>
                  <a:schemeClr val="accent1"/>
                </a:solidFill>
                <a:latin typeface="Arial" panose="020B0604020202020204" pitchFamily="34" charset="0"/>
                <a:cs typeface="Arial" panose="020B0604020202020204" pitchFamily="34" charset="0"/>
              </a:rPr>
              <a:t>pacientes</a:t>
            </a:r>
            <a:r>
              <a:rPr sz="700" dirty="0">
                <a:solidFill>
                  <a:schemeClr val="accent1"/>
                </a:solidFill>
                <a:latin typeface="Arial" panose="020B0604020202020204" pitchFamily="34" charset="0"/>
                <a:cs typeface="Arial" panose="020B0604020202020204" pitchFamily="34" charset="0"/>
              </a:rPr>
              <a:t> naïve vs no naïve. </a:t>
            </a:r>
            <a:r>
              <a:rPr sz="700" dirty="0" err="1">
                <a:solidFill>
                  <a:schemeClr val="accent1"/>
                </a:solidFill>
                <a:latin typeface="Arial" panose="020B0604020202020204" pitchFamily="34" charset="0"/>
                <a:cs typeface="Arial" panose="020B0604020202020204" pitchFamily="34" charset="0"/>
              </a:rPr>
              <a:t>en</a:t>
            </a:r>
            <a:r>
              <a:rPr sz="700" dirty="0">
                <a:solidFill>
                  <a:schemeClr val="accent1"/>
                </a:solidFill>
                <a:latin typeface="Arial" panose="020B0604020202020204" pitchFamily="34" charset="0"/>
                <a:cs typeface="Arial" panose="020B0604020202020204" pitchFamily="34" charset="0"/>
              </a:rPr>
              <a:t> </a:t>
            </a:r>
            <a:r>
              <a:rPr sz="700" dirty="0" err="1">
                <a:solidFill>
                  <a:schemeClr val="accent1"/>
                </a:solidFill>
                <a:latin typeface="Arial" panose="020B0604020202020204" pitchFamily="34" charset="0"/>
                <a:cs typeface="Arial" panose="020B0604020202020204" pitchFamily="34" charset="0"/>
              </a:rPr>
              <a:t>cuanto</a:t>
            </a:r>
            <a:r>
              <a:rPr sz="700" dirty="0">
                <a:solidFill>
                  <a:schemeClr val="accent1"/>
                </a:solidFill>
                <a:latin typeface="Arial" panose="020B0604020202020204" pitchFamily="34" charset="0"/>
                <a:cs typeface="Arial" panose="020B0604020202020204" pitchFamily="34" charset="0"/>
              </a:rPr>
              <a:t> a </a:t>
            </a:r>
            <a:r>
              <a:rPr sz="700" dirty="0" err="1">
                <a:solidFill>
                  <a:schemeClr val="accent1"/>
                </a:solidFill>
                <a:latin typeface="Arial" panose="020B0604020202020204" pitchFamily="34" charset="0"/>
                <a:cs typeface="Arial" panose="020B0604020202020204" pitchFamily="34" charset="0"/>
              </a:rPr>
              <a:t>porcentaje</a:t>
            </a:r>
            <a:r>
              <a:rPr sz="700" dirty="0">
                <a:solidFill>
                  <a:schemeClr val="accent1"/>
                </a:solidFill>
                <a:latin typeface="Arial" panose="020B0604020202020204" pitchFamily="34" charset="0"/>
                <a:cs typeface="Arial" panose="020B0604020202020204" pitchFamily="34" charset="0"/>
              </a:rPr>
              <a:t> de </a:t>
            </a:r>
            <a:r>
              <a:rPr sz="700" dirty="0" err="1">
                <a:solidFill>
                  <a:schemeClr val="accent1"/>
                </a:solidFill>
                <a:latin typeface="Arial" panose="020B0604020202020204" pitchFamily="34" charset="0"/>
                <a:cs typeface="Arial" panose="020B0604020202020204" pitchFamily="34" charset="0"/>
              </a:rPr>
              <a:t>pacientes</a:t>
            </a:r>
            <a:r>
              <a:rPr sz="700" dirty="0">
                <a:solidFill>
                  <a:schemeClr val="accent1"/>
                </a:solidFill>
                <a:latin typeface="Arial" panose="020B0604020202020204" pitchFamily="34" charset="0"/>
                <a:cs typeface="Arial" panose="020B0604020202020204" pitchFamily="34" charset="0"/>
              </a:rPr>
              <a:t> </a:t>
            </a:r>
            <a:r>
              <a:rPr sz="700" dirty="0" err="1">
                <a:solidFill>
                  <a:schemeClr val="accent1"/>
                </a:solidFill>
                <a:latin typeface="Arial" panose="020B0604020202020204" pitchFamily="34" charset="0"/>
                <a:cs typeface="Arial" panose="020B0604020202020204" pitchFamily="34" charset="0"/>
              </a:rPr>
              <a:t>que</a:t>
            </a:r>
            <a:r>
              <a:rPr sz="700" dirty="0">
                <a:solidFill>
                  <a:schemeClr val="accent1"/>
                </a:solidFill>
                <a:latin typeface="Arial" panose="020B0604020202020204" pitchFamily="34" charset="0"/>
                <a:cs typeface="Arial" panose="020B0604020202020204" pitchFamily="34" charset="0"/>
              </a:rPr>
              <a:t> </a:t>
            </a:r>
            <a:r>
              <a:rPr sz="700" dirty="0" err="1">
                <a:solidFill>
                  <a:schemeClr val="accent1"/>
                </a:solidFill>
                <a:latin typeface="Arial" panose="020B0604020202020204" pitchFamily="34" charset="0"/>
                <a:cs typeface="Arial" panose="020B0604020202020204" pitchFamily="34" charset="0"/>
              </a:rPr>
              <a:t>alcanzan</a:t>
            </a:r>
            <a:r>
              <a:rPr sz="700" dirty="0">
                <a:solidFill>
                  <a:schemeClr val="accent1"/>
                </a:solidFill>
                <a:latin typeface="Arial" panose="020B0604020202020204" pitchFamily="34" charset="0"/>
                <a:cs typeface="Arial" panose="020B0604020202020204" pitchFamily="34" charset="0"/>
              </a:rPr>
              <a:t> IGA 0/1, </a:t>
            </a:r>
            <a:r>
              <a:rPr sz="700" dirty="0" err="1">
                <a:solidFill>
                  <a:schemeClr val="accent1"/>
                </a:solidFill>
                <a:latin typeface="Arial" panose="020B0604020202020204" pitchFamily="34" charset="0"/>
                <a:cs typeface="Arial" panose="020B0604020202020204" pitchFamily="34" charset="0"/>
              </a:rPr>
              <a:t>mejoría</a:t>
            </a:r>
            <a:r>
              <a:rPr sz="700" dirty="0">
                <a:solidFill>
                  <a:schemeClr val="accent1"/>
                </a:solidFill>
                <a:latin typeface="Arial" panose="020B0604020202020204" pitchFamily="34" charset="0"/>
                <a:cs typeface="Arial" panose="020B0604020202020204" pitchFamily="34" charset="0"/>
              </a:rPr>
              <a:t> de NRS </a:t>
            </a:r>
            <a:r>
              <a:rPr sz="700" dirty="0" err="1">
                <a:solidFill>
                  <a:schemeClr val="accent1"/>
                </a:solidFill>
                <a:latin typeface="Arial" panose="020B0604020202020204" pitchFamily="34" charset="0"/>
                <a:cs typeface="Arial" panose="020B0604020202020204" pitchFamily="34" charset="0"/>
              </a:rPr>
              <a:t>prurito</a:t>
            </a:r>
            <a:r>
              <a:rPr sz="700" dirty="0">
                <a:solidFill>
                  <a:schemeClr val="accent1"/>
                </a:solidFill>
                <a:latin typeface="Arial" panose="020B0604020202020204" pitchFamily="34" charset="0"/>
                <a:cs typeface="Arial" panose="020B0604020202020204" pitchFamily="34" charset="0"/>
              </a:rPr>
              <a:t> </a:t>
            </a:r>
            <a:r>
              <a:rPr sz="700" dirty="0">
                <a:solidFill>
                  <a:schemeClr val="accent1"/>
                </a:solidFill>
                <a:latin typeface="Symbol" pitchFamily="2" charset="2"/>
                <a:cs typeface="Arial" panose="020B0604020202020204" pitchFamily="34" charset="0"/>
              </a:rPr>
              <a:t></a:t>
            </a:r>
            <a:r>
              <a:rPr sz="700" dirty="0">
                <a:solidFill>
                  <a:schemeClr val="accent1"/>
                </a:solidFill>
                <a:latin typeface="Arial" panose="020B0604020202020204" pitchFamily="34" charset="0"/>
                <a:cs typeface="Arial" panose="020B0604020202020204" pitchFamily="34" charset="0"/>
              </a:rPr>
              <a:t>4 puntos, EASI75 y EASI90 </a:t>
            </a:r>
            <a:r>
              <a:rPr sz="700" dirty="0" err="1">
                <a:solidFill>
                  <a:schemeClr val="accent1"/>
                </a:solidFill>
                <a:latin typeface="Arial" panose="020B0604020202020204" pitchFamily="34" charset="0"/>
                <a:cs typeface="Arial" panose="020B0604020202020204" pitchFamily="34" charset="0"/>
              </a:rPr>
              <a:t>en</a:t>
            </a:r>
            <a:r>
              <a:rPr sz="700" dirty="0">
                <a:solidFill>
                  <a:schemeClr val="accent1"/>
                </a:solidFill>
                <a:latin typeface="Arial" panose="020B0604020202020204" pitchFamily="34" charset="0"/>
                <a:cs typeface="Arial" panose="020B0604020202020204" pitchFamily="34" charset="0"/>
              </a:rPr>
              <a:t> la </a:t>
            </a:r>
            <a:r>
              <a:rPr sz="700" dirty="0" err="1">
                <a:solidFill>
                  <a:schemeClr val="accent1"/>
                </a:solidFill>
                <a:latin typeface="Arial" panose="020B0604020202020204" pitchFamily="34" charset="0"/>
                <a:cs typeface="Arial" panose="020B0604020202020204" pitchFamily="34" charset="0"/>
              </a:rPr>
              <a:t>semana</a:t>
            </a:r>
            <a:r>
              <a:rPr sz="700" dirty="0">
                <a:solidFill>
                  <a:schemeClr val="accent1"/>
                </a:solidFill>
                <a:latin typeface="Arial" panose="020B0604020202020204" pitchFamily="34" charset="0"/>
                <a:cs typeface="Arial" panose="020B0604020202020204" pitchFamily="34" charset="0"/>
              </a:rPr>
              <a:t> 16 de </a:t>
            </a:r>
            <a:r>
              <a:rPr sz="700" dirty="0" err="1">
                <a:solidFill>
                  <a:schemeClr val="accent1"/>
                </a:solidFill>
                <a:latin typeface="Arial" panose="020B0604020202020204" pitchFamily="34" charset="0"/>
                <a:cs typeface="Arial" panose="020B0604020202020204" pitchFamily="34" charset="0"/>
              </a:rPr>
              <a:t>tratamiento</a:t>
            </a:r>
            <a:r>
              <a:rPr sz="700" dirty="0">
                <a:solidFill>
                  <a:schemeClr val="accent1"/>
                </a:solidFill>
                <a:latin typeface="Arial" panose="020B0604020202020204" pitchFamily="34" charset="0"/>
                <a:cs typeface="Arial" panose="020B0604020202020204" pitchFamily="34" charset="0"/>
              </a:rPr>
              <a:t>.</a:t>
            </a:r>
          </a:p>
        </p:txBody>
      </p:sp>
      <p:sp>
        <p:nvSpPr>
          <p:cNvPr id="39" name="object 12">
            <a:extLst>
              <a:ext uri="{FF2B5EF4-FFF2-40B4-BE49-F238E27FC236}">
                <a16:creationId xmlns:a16="http://schemas.microsoft.com/office/drawing/2014/main" id="{0F89F18E-A361-3F10-A6EF-B4E90DCA6944}"/>
              </a:ext>
            </a:extLst>
          </p:cNvPr>
          <p:cNvSpPr/>
          <p:nvPr/>
        </p:nvSpPr>
        <p:spPr>
          <a:xfrm>
            <a:off x="1510131" y="2281999"/>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0" name="object 13">
            <a:extLst>
              <a:ext uri="{FF2B5EF4-FFF2-40B4-BE49-F238E27FC236}">
                <a16:creationId xmlns:a16="http://schemas.microsoft.com/office/drawing/2014/main" id="{CC22F6A6-3128-A7E6-53B4-526D6DDBA78F}"/>
              </a:ext>
            </a:extLst>
          </p:cNvPr>
          <p:cNvSpPr/>
          <p:nvPr/>
        </p:nvSpPr>
        <p:spPr>
          <a:xfrm>
            <a:off x="1510131" y="2554154"/>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2" name="object 15">
            <a:extLst>
              <a:ext uri="{FF2B5EF4-FFF2-40B4-BE49-F238E27FC236}">
                <a16:creationId xmlns:a16="http://schemas.microsoft.com/office/drawing/2014/main" id="{8634D74D-A480-F3A2-360F-EEFE99CFE952}"/>
              </a:ext>
            </a:extLst>
          </p:cNvPr>
          <p:cNvSpPr/>
          <p:nvPr/>
        </p:nvSpPr>
        <p:spPr>
          <a:xfrm>
            <a:off x="1510131" y="2826025"/>
            <a:ext cx="5855089" cy="273758"/>
          </a:xfrm>
          <a:custGeom>
            <a:avLst/>
            <a:gdLst/>
            <a:ahLst/>
            <a:cxnLst/>
            <a:rect l="l" t="t" r="r" b="b"/>
            <a:pathLst>
              <a:path w="7564755" h="353695">
                <a:moveTo>
                  <a:pt x="0" y="0"/>
                </a:moveTo>
                <a:lnTo>
                  <a:pt x="7564680" y="0"/>
                </a:lnTo>
              </a:path>
              <a:path w="7564755" h="353695">
                <a:moveTo>
                  <a:pt x="0" y="353675"/>
                </a:moveTo>
                <a:lnTo>
                  <a:pt x="7564680" y="353675"/>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3" name="object 16">
            <a:extLst>
              <a:ext uri="{FF2B5EF4-FFF2-40B4-BE49-F238E27FC236}">
                <a16:creationId xmlns:a16="http://schemas.microsoft.com/office/drawing/2014/main" id="{B8EB0352-545F-383C-203B-CB8CB440FE90}"/>
              </a:ext>
            </a:extLst>
          </p:cNvPr>
          <p:cNvSpPr/>
          <p:nvPr/>
        </p:nvSpPr>
        <p:spPr>
          <a:xfrm>
            <a:off x="1510131" y="3371639"/>
            <a:ext cx="5855089" cy="1089628"/>
          </a:xfrm>
          <a:custGeom>
            <a:avLst/>
            <a:gdLst/>
            <a:ahLst/>
            <a:cxnLst/>
            <a:rect l="l" t="t" r="r" b="b"/>
            <a:pathLst>
              <a:path w="7564755" h="1407795">
                <a:moveTo>
                  <a:pt x="0" y="0"/>
                </a:moveTo>
                <a:lnTo>
                  <a:pt x="464330" y="0"/>
                </a:lnTo>
              </a:path>
              <a:path w="7564755" h="1407795">
                <a:moveTo>
                  <a:pt x="2778657" y="0"/>
                </a:moveTo>
                <a:lnTo>
                  <a:pt x="6138555" y="0"/>
                </a:lnTo>
              </a:path>
              <a:path w="7564755" h="1407795">
                <a:moveTo>
                  <a:pt x="888872" y="0"/>
                </a:moveTo>
                <a:lnTo>
                  <a:pt x="2356544" y="0"/>
                </a:lnTo>
              </a:path>
              <a:path w="7564755" h="1407795">
                <a:moveTo>
                  <a:pt x="7099227" y="351256"/>
                </a:moveTo>
                <a:lnTo>
                  <a:pt x="7564680" y="351256"/>
                </a:lnTo>
              </a:path>
              <a:path w="7564755" h="1407795">
                <a:moveTo>
                  <a:pt x="888872" y="351256"/>
                </a:moveTo>
                <a:lnTo>
                  <a:pt x="1002879" y="351256"/>
                </a:lnTo>
              </a:path>
              <a:path w="7564755" h="1407795">
                <a:moveTo>
                  <a:pt x="1427421" y="351256"/>
                </a:moveTo>
                <a:lnTo>
                  <a:pt x="2356544" y="351256"/>
                </a:lnTo>
              </a:path>
              <a:path w="7564755" h="1407795">
                <a:moveTo>
                  <a:pt x="2778657" y="351256"/>
                </a:moveTo>
                <a:lnTo>
                  <a:pt x="6138555" y="351256"/>
                </a:lnTo>
              </a:path>
              <a:path w="7564755" h="1407795">
                <a:moveTo>
                  <a:pt x="0" y="351256"/>
                </a:moveTo>
                <a:lnTo>
                  <a:pt x="464330" y="351256"/>
                </a:lnTo>
              </a:path>
              <a:path w="7564755" h="1407795">
                <a:moveTo>
                  <a:pt x="6560668" y="351256"/>
                </a:moveTo>
                <a:lnTo>
                  <a:pt x="6677114" y="351256"/>
                </a:lnTo>
              </a:path>
              <a:path w="7564755" h="1407795">
                <a:moveTo>
                  <a:pt x="3317206" y="702512"/>
                </a:moveTo>
                <a:lnTo>
                  <a:pt x="4246340" y="702512"/>
                </a:lnTo>
              </a:path>
              <a:path w="7564755" h="1407795">
                <a:moveTo>
                  <a:pt x="0" y="702512"/>
                </a:moveTo>
                <a:lnTo>
                  <a:pt x="464330" y="702512"/>
                </a:lnTo>
              </a:path>
              <a:path w="7564755" h="1407795">
                <a:moveTo>
                  <a:pt x="7099227" y="702512"/>
                </a:moveTo>
                <a:lnTo>
                  <a:pt x="7564680" y="702512"/>
                </a:lnTo>
              </a:path>
              <a:path w="7564755" h="1407795">
                <a:moveTo>
                  <a:pt x="1427421" y="702512"/>
                </a:moveTo>
                <a:lnTo>
                  <a:pt x="2356544" y="702512"/>
                </a:lnTo>
              </a:path>
              <a:path w="7564755" h="1407795">
                <a:moveTo>
                  <a:pt x="2778657" y="702512"/>
                </a:moveTo>
                <a:lnTo>
                  <a:pt x="2895104" y="702512"/>
                </a:lnTo>
              </a:path>
              <a:path w="7564755" h="1407795">
                <a:moveTo>
                  <a:pt x="4670882" y="702512"/>
                </a:moveTo>
                <a:lnTo>
                  <a:pt x="6138555" y="702512"/>
                </a:lnTo>
              </a:path>
              <a:path w="7564755" h="1407795">
                <a:moveTo>
                  <a:pt x="888872" y="702512"/>
                </a:moveTo>
                <a:lnTo>
                  <a:pt x="1002879" y="702512"/>
                </a:lnTo>
              </a:path>
              <a:path w="7564755" h="1407795">
                <a:moveTo>
                  <a:pt x="6560668" y="702512"/>
                </a:moveTo>
                <a:lnTo>
                  <a:pt x="6677114" y="702512"/>
                </a:lnTo>
              </a:path>
              <a:path w="7564755" h="1407795">
                <a:moveTo>
                  <a:pt x="888872" y="1056187"/>
                </a:moveTo>
                <a:lnTo>
                  <a:pt x="1002879" y="1056187"/>
                </a:lnTo>
              </a:path>
              <a:path w="7564755" h="1407795">
                <a:moveTo>
                  <a:pt x="1427421" y="1056187"/>
                </a:moveTo>
                <a:lnTo>
                  <a:pt x="2356544" y="1056187"/>
                </a:lnTo>
              </a:path>
              <a:path w="7564755" h="1407795">
                <a:moveTo>
                  <a:pt x="4670882" y="1056187"/>
                </a:moveTo>
                <a:lnTo>
                  <a:pt x="6138555" y="1056187"/>
                </a:lnTo>
              </a:path>
              <a:path w="7564755" h="1407795">
                <a:moveTo>
                  <a:pt x="0" y="1056187"/>
                </a:moveTo>
                <a:lnTo>
                  <a:pt x="464330" y="1056187"/>
                </a:lnTo>
              </a:path>
              <a:path w="7564755" h="1407795">
                <a:moveTo>
                  <a:pt x="3317206" y="1056187"/>
                </a:moveTo>
                <a:lnTo>
                  <a:pt x="4246340" y="1056187"/>
                </a:lnTo>
              </a:path>
              <a:path w="7564755" h="1407795">
                <a:moveTo>
                  <a:pt x="6560668" y="1056187"/>
                </a:moveTo>
                <a:lnTo>
                  <a:pt x="6677114" y="1056187"/>
                </a:lnTo>
              </a:path>
              <a:path w="7564755" h="1407795">
                <a:moveTo>
                  <a:pt x="2778657" y="1056187"/>
                </a:moveTo>
                <a:lnTo>
                  <a:pt x="2895104" y="1056187"/>
                </a:lnTo>
              </a:path>
              <a:path w="7564755" h="1407795">
                <a:moveTo>
                  <a:pt x="7099227" y="1056187"/>
                </a:moveTo>
                <a:lnTo>
                  <a:pt x="7564680" y="1056187"/>
                </a:lnTo>
              </a:path>
              <a:path w="7564755" h="1407795">
                <a:moveTo>
                  <a:pt x="4670882" y="1407444"/>
                </a:moveTo>
                <a:lnTo>
                  <a:pt x="4784889" y="1407444"/>
                </a:lnTo>
              </a:path>
              <a:path w="7564755" h="1407795">
                <a:moveTo>
                  <a:pt x="3317206" y="1407444"/>
                </a:moveTo>
                <a:lnTo>
                  <a:pt x="4246340" y="1407444"/>
                </a:lnTo>
              </a:path>
              <a:path w="7564755" h="1407795">
                <a:moveTo>
                  <a:pt x="888872" y="1407444"/>
                </a:moveTo>
                <a:lnTo>
                  <a:pt x="1002879" y="1407444"/>
                </a:lnTo>
              </a:path>
              <a:path w="7564755" h="1407795">
                <a:moveTo>
                  <a:pt x="1427421" y="1407444"/>
                </a:moveTo>
                <a:lnTo>
                  <a:pt x="2356544" y="1407444"/>
                </a:lnTo>
              </a:path>
              <a:path w="7564755" h="1407795">
                <a:moveTo>
                  <a:pt x="2778657" y="1407444"/>
                </a:moveTo>
                <a:lnTo>
                  <a:pt x="2895104" y="1407444"/>
                </a:lnTo>
              </a:path>
              <a:path w="7564755" h="1407795">
                <a:moveTo>
                  <a:pt x="0" y="1407444"/>
                </a:moveTo>
                <a:lnTo>
                  <a:pt x="464330" y="1407444"/>
                </a:lnTo>
              </a:path>
              <a:path w="7564755" h="1407795">
                <a:moveTo>
                  <a:pt x="6560668" y="1407444"/>
                </a:moveTo>
                <a:lnTo>
                  <a:pt x="6677114" y="1407444"/>
                </a:lnTo>
              </a:path>
              <a:path w="7564755" h="1407795">
                <a:moveTo>
                  <a:pt x="5209431" y="1407444"/>
                </a:moveTo>
                <a:lnTo>
                  <a:pt x="6138555" y="1407444"/>
                </a:lnTo>
              </a:path>
              <a:path w="7564755" h="1407795">
                <a:moveTo>
                  <a:pt x="7099227" y="1407444"/>
                </a:moveTo>
                <a:lnTo>
                  <a:pt x="7564680" y="1407444"/>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4" name="object 17">
            <a:extLst>
              <a:ext uri="{FF2B5EF4-FFF2-40B4-BE49-F238E27FC236}">
                <a16:creationId xmlns:a16="http://schemas.microsoft.com/office/drawing/2014/main" id="{72819556-2916-27A6-6F2B-C9DAD013D842}"/>
              </a:ext>
            </a:extLst>
          </p:cNvPr>
          <p:cNvSpPr/>
          <p:nvPr/>
        </p:nvSpPr>
        <p:spPr>
          <a:xfrm>
            <a:off x="1869512" y="3125669"/>
            <a:ext cx="4718770" cy="1609621"/>
          </a:xfrm>
          <a:custGeom>
            <a:avLst/>
            <a:gdLst/>
            <a:ahLst/>
            <a:cxnLst/>
            <a:rect l="l" t="t" r="r" b="b"/>
            <a:pathLst>
              <a:path w="6096634" h="2079625">
                <a:moveTo>
                  <a:pt x="424548" y="70358"/>
                </a:moveTo>
                <a:lnTo>
                  <a:pt x="0" y="70358"/>
                </a:lnTo>
                <a:lnTo>
                  <a:pt x="0" y="2079574"/>
                </a:lnTo>
                <a:lnTo>
                  <a:pt x="424548" y="2079574"/>
                </a:lnTo>
                <a:lnTo>
                  <a:pt x="424548" y="70358"/>
                </a:lnTo>
                <a:close/>
              </a:path>
              <a:path w="6096634" h="2079625">
                <a:moveTo>
                  <a:pt x="2314333" y="140703"/>
                </a:moveTo>
                <a:lnTo>
                  <a:pt x="1892223" y="140703"/>
                </a:lnTo>
                <a:lnTo>
                  <a:pt x="1892223" y="2079574"/>
                </a:lnTo>
                <a:lnTo>
                  <a:pt x="2314333" y="2079574"/>
                </a:lnTo>
                <a:lnTo>
                  <a:pt x="2314333" y="140703"/>
                </a:lnTo>
                <a:close/>
              </a:path>
              <a:path w="6096634" h="2079625">
                <a:moveTo>
                  <a:pt x="4206557" y="776300"/>
                </a:moveTo>
                <a:lnTo>
                  <a:pt x="3782022" y="776300"/>
                </a:lnTo>
                <a:lnTo>
                  <a:pt x="3782022" y="2079574"/>
                </a:lnTo>
                <a:lnTo>
                  <a:pt x="4206557" y="2079574"/>
                </a:lnTo>
                <a:lnTo>
                  <a:pt x="4206557" y="776300"/>
                </a:lnTo>
                <a:close/>
              </a:path>
              <a:path w="6096634" h="2079625">
                <a:moveTo>
                  <a:pt x="6096343" y="0"/>
                </a:moveTo>
                <a:lnTo>
                  <a:pt x="5674233" y="0"/>
                </a:lnTo>
                <a:lnTo>
                  <a:pt x="5674233" y="2079574"/>
                </a:lnTo>
                <a:lnTo>
                  <a:pt x="6096343" y="2079574"/>
                </a:lnTo>
                <a:lnTo>
                  <a:pt x="6096343" y="0"/>
                </a:lnTo>
                <a:close/>
              </a:path>
            </a:pathLst>
          </a:custGeom>
          <a:solidFill>
            <a:srgbClr val="B1049D"/>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5" name="object 18">
            <a:extLst>
              <a:ext uri="{FF2B5EF4-FFF2-40B4-BE49-F238E27FC236}">
                <a16:creationId xmlns:a16="http://schemas.microsoft.com/office/drawing/2014/main" id="{123347A5-F156-AC73-E8A6-3BCC891C6E10}"/>
              </a:ext>
            </a:extLst>
          </p:cNvPr>
          <p:cNvSpPr/>
          <p:nvPr/>
        </p:nvSpPr>
        <p:spPr>
          <a:xfrm>
            <a:off x="2286352" y="3563171"/>
            <a:ext cx="4718770" cy="1172198"/>
          </a:xfrm>
          <a:custGeom>
            <a:avLst/>
            <a:gdLst/>
            <a:ahLst/>
            <a:cxnLst/>
            <a:rect l="l" t="t" r="r" b="b"/>
            <a:pathLst>
              <a:path w="6096634" h="1514475">
                <a:moveTo>
                  <a:pt x="424535" y="0"/>
                </a:moveTo>
                <a:lnTo>
                  <a:pt x="0" y="0"/>
                </a:lnTo>
                <a:lnTo>
                  <a:pt x="0" y="1514322"/>
                </a:lnTo>
                <a:lnTo>
                  <a:pt x="424535" y="1514322"/>
                </a:lnTo>
                <a:lnTo>
                  <a:pt x="424535" y="0"/>
                </a:lnTo>
                <a:close/>
              </a:path>
              <a:path w="6096634" h="1514475">
                <a:moveTo>
                  <a:pt x="2314321" y="211048"/>
                </a:moveTo>
                <a:lnTo>
                  <a:pt x="1892223" y="211048"/>
                </a:lnTo>
                <a:lnTo>
                  <a:pt x="1892223" y="1514322"/>
                </a:lnTo>
                <a:lnTo>
                  <a:pt x="2314321" y="1514322"/>
                </a:lnTo>
                <a:lnTo>
                  <a:pt x="2314321" y="211048"/>
                </a:lnTo>
                <a:close/>
              </a:path>
              <a:path w="6096634" h="1514475">
                <a:moveTo>
                  <a:pt x="4206544" y="810247"/>
                </a:moveTo>
                <a:lnTo>
                  <a:pt x="3782009" y="810247"/>
                </a:lnTo>
                <a:lnTo>
                  <a:pt x="3782009" y="1514322"/>
                </a:lnTo>
                <a:lnTo>
                  <a:pt x="4206544" y="1514322"/>
                </a:lnTo>
                <a:lnTo>
                  <a:pt x="4206544" y="810247"/>
                </a:lnTo>
                <a:close/>
              </a:path>
              <a:path w="6096634" h="1514475">
                <a:moveTo>
                  <a:pt x="6096343" y="70358"/>
                </a:moveTo>
                <a:lnTo>
                  <a:pt x="5674233" y="70358"/>
                </a:lnTo>
                <a:lnTo>
                  <a:pt x="5674233" y="1514335"/>
                </a:lnTo>
                <a:lnTo>
                  <a:pt x="6096343" y="1514335"/>
                </a:lnTo>
                <a:lnTo>
                  <a:pt x="6096343" y="70358"/>
                </a:lnTo>
                <a:close/>
              </a:path>
            </a:pathLst>
          </a:custGeom>
          <a:solidFill>
            <a:srgbClr val="A6A6A6"/>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6" name="object 19">
            <a:extLst>
              <a:ext uri="{FF2B5EF4-FFF2-40B4-BE49-F238E27FC236}">
                <a16:creationId xmlns:a16="http://schemas.microsoft.com/office/drawing/2014/main" id="{E3A703DC-5D73-9F11-0923-D1EB222CCFA4}"/>
              </a:ext>
            </a:extLst>
          </p:cNvPr>
          <p:cNvSpPr/>
          <p:nvPr/>
        </p:nvSpPr>
        <p:spPr>
          <a:xfrm>
            <a:off x="2016703" y="2612428"/>
            <a:ext cx="4425352" cy="1518204"/>
          </a:xfrm>
          <a:custGeom>
            <a:avLst/>
            <a:gdLst/>
            <a:ahLst/>
            <a:cxnLst/>
            <a:rect l="l" t="t" r="r" b="b"/>
            <a:pathLst>
              <a:path w="5717540" h="1961515">
                <a:moveTo>
                  <a:pt x="0" y="175115"/>
                </a:moveTo>
                <a:lnTo>
                  <a:pt x="43674" y="175115"/>
                </a:lnTo>
              </a:path>
              <a:path w="5717540" h="1961515">
                <a:moveTo>
                  <a:pt x="0" y="1330912"/>
                </a:moveTo>
                <a:lnTo>
                  <a:pt x="43674" y="1330912"/>
                </a:lnTo>
              </a:path>
              <a:path w="5717540" h="1961515">
                <a:moveTo>
                  <a:pt x="20899" y="734972"/>
                </a:moveTo>
                <a:lnTo>
                  <a:pt x="20899" y="175115"/>
                </a:lnTo>
              </a:path>
              <a:path w="5717540" h="1961515">
                <a:moveTo>
                  <a:pt x="20899" y="734972"/>
                </a:moveTo>
                <a:lnTo>
                  <a:pt x="20899" y="1330912"/>
                </a:lnTo>
              </a:path>
              <a:path w="5717540" h="1961515">
                <a:moveTo>
                  <a:pt x="1891178" y="245165"/>
                </a:moveTo>
                <a:lnTo>
                  <a:pt x="1934841" y="245165"/>
                </a:lnTo>
              </a:path>
              <a:path w="5717540" h="1961515">
                <a:moveTo>
                  <a:pt x="1891178" y="1400962"/>
                </a:moveTo>
                <a:lnTo>
                  <a:pt x="1934841" y="1400962"/>
                </a:lnTo>
              </a:path>
              <a:path w="5717540" h="1961515">
                <a:moveTo>
                  <a:pt x="1913114" y="804896"/>
                </a:moveTo>
                <a:lnTo>
                  <a:pt x="1913114" y="245165"/>
                </a:lnTo>
              </a:path>
              <a:path w="5717540" h="1961515">
                <a:moveTo>
                  <a:pt x="1913114" y="804896"/>
                </a:moveTo>
                <a:lnTo>
                  <a:pt x="1913114" y="1400962"/>
                </a:lnTo>
              </a:path>
              <a:path w="5717540" h="1961515">
                <a:moveTo>
                  <a:pt x="3782335" y="840581"/>
                </a:moveTo>
                <a:lnTo>
                  <a:pt x="3826009" y="840581"/>
                </a:lnTo>
              </a:path>
              <a:path w="5717540" h="1961515">
                <a:moveTo>
                  <a:pt x="3782335" y="1961353"/>
                </a:moveTo>
                <a:lnTo>
                  <a:pt x="3826009" y="1961353"/>
                </a:lnTo>
              </a:path>
              <a:path w="5717540" h="1961515">
                <a:moveTo>
                  <a:pt x="3805329" y="1436595"/>
                </a:moveTo>
                <a:lnTo>
                  <a:pt x="3805329" y="840581"/>
                </a:lnTo>
              </a:path>
              <a:path w="5717540" h="1961515">
                <a:moveTo>
                  <a:pt x="3805329" y="1436595"/>
                </a:moveTo>
                <a:lnTo>
                  <a:pt x="3805329" y="1961353"/>
                </a:lnTo>
              </a:path>
              <a:path w="5717540" h="1961515">
                <a:moveTo>
                  <a:pt x="5673513" y="0"/>
                </a:moveTo>
                <a:lnTo>
                  <a:pt x="5717176" y="0"/>
                </a:lnTo>
              </a:path>
              <a:path w="5717540" h="1961515">
                <a:moveTo>
                  <a:pt x="5673513" y="1365947"/>
                </a:moveTo>
                <a:lnTo>
                  <a:pt x="5717176" y="1365947"/>
                </a:lnTo>
              </a:path>
              <a:path w="5717540" h="1961515">
                <a:moveTo>
                  <a:pt x="5695125" y="665058"/>
                </a:moveTo>
                <a:lnTo>
                  <a:pt x="5695125" y="0"/>
                </a:lnTo>
              </a:path>
              <a:path w="5717540" h="1961515">
                <a:moveTo>
                  <a:pt x="5695125" y="665058"/>
                </a:moveTo>
                <a:lnTo>
                  <a:pt x="5695125" y="1365947"/>
                </a:lnTo>
              </a:path>
            </a:pathLst>
          </a:custGeom>
          <a:ln w="10470">
            <a:solidFill>
              <a:srgbClr val="59595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7" name="object 20">
            <a:extLst>
              <a:ext uri="{FF2B5EF4-FFF2-40B4-BE49-F238E27FC236}">
                <a16:creationId xmlns:a16="http://schemas.microsoft.com/office/drawing/2014/main" id="{40CDF17C-C0DD-619B-0960-764BC3AB9066}"/>
              </a:ext>
            </a:extLst>
          </p:cNvPr>
          <p:cNvSpPr/>
          <p:nvPr/>
        </p:nvSpPr>
        <p:spPr>
          <a:xfrm>
            <a:off x="2433513" y="3427574"/>
            <a:ext cx="4425352" cy="897456"/>
          </a:xfrm>
          <a:custGeom>
            <a:avLst/>
            <a:gdLst/>
            <a:ahLst/>
            <a:cxnLst/>
            <a:rect l="l" t="t" r="r" b="b"/>
            <a:pathLst>
              <a:path w="5717540" h="1159509">
                <a:moveTo>
                  <a:pt x="0" y="0"/>
                </a:moveTo>
                <a:lnTo>
                  <a:pt x="43674" y="0"/>
                </a:lnTo>
              </a:path>
              <a:path w="5717540" h="1159509">
                <a:moveTo>
                  <a:pt x="0" y="351183"/>
                </a:moveTo>
                <a:lnTo>
                  <a:pt x="43674" y="351183"/>
                </a:lnTo>
              </a:path>
              <a:path w="5717540" h="1159509">
                <a:moveTo>
                  <a:pt x="20931" y="176581"/>
                </a:moveTo>
                <a:lnTo>
                  <a:pt x="20931" y="0"/>
                </a:lnTo>
              </a:path>
              <a:path w="5717540" h="1159509">
                <a:moveTo>
                  <a:pt x="20931" y="176581"/>
                </a:moveTo>
                <a:lnTo>
                  <a:pt x="20931" y="351183"/>
                </a:lnTo>
              </a:path>
              <a:path w="5717540" h="1159509">
                <a:moveTo>
                  <a:pt x="1891178" y="210705"/>
                </a:moveTo>
                <a:lnTo>
                  <a:pt x="1934841" y="210705"/>
                </a:lnTo>
              </a:path>
              <a:path w="5717540" h="1159509">
                <a:moveTo>
                  <a:pt x="1891178" y="561888"/>
                </a:moveTo>
                <a:lnTo>
                  <a:pt x="1934841" y="561888"/>
                </a:lnTo>
              </a:path>
              <a:path w="5717540" h="1159509">
                <a:moveTo>
                  <a:pt x="1913156" y="386909"/>
                </a:moveTo>
                <a:lnTo>
                  <a:pt x="1913156" y="210705"/>
                </a:lnTo>
              </a:path>
              <a:path w="5717540" h="1159509">
                <a:moveTo>
                  <a:pt x="1913156" y="386909"/>
                </a:moveTo>
                <a:lnTo>
                  <a:pt x="1913156" y="561888"/>
                </a:lnTo>
              </a:path>
              <a:path w="5717540" h="1159509">
                <a:moveTo>
                  <a:pt x="3782335" y="807713"/>
                </a:moveTo>
                <a:lnTo>
                  <a:pt x="3826009" y="807713"/>
                </a:lnTo>
              </a:path>
              <a:path w="5717540" h="1159509">
                <a:moveTo>
                  <a:pt x="3782335" y="1158886"/>
                </a:moveTo>
                <a:lnTo>
                  <a:pt x="3826009" y="1158886"/>
                </a:lnTo>
              </a:path>
              <a:path w="5717540" h="1159509">
                <a:moveTo>
                  <a:pt x="3805360" y="984032"/>
                </a:moveTo>
                <a:lnTo>
                  <a:pt x="3805360" y="807713"/>
                </a:lnTo>
              </a:path>
              <a:path w="5717540" h="1159509">
                <a:moveTo>
                  <a:pt x="3805360" y="984032"/>
                </a:moveTo>
                <a:lnTo>
                  <a:pt x="3805360" y="1158886"/>
                </a:lnTo>
              </a:path>
              <a:path w="5717540" h="1159509">
                <a:moveTo>
                  <a:pt x="5673513" y="70238"/>
                </a:moveTo>
                <a:lnTo>
                  <a:pt x="5717176" y="70238"/>
                </a:lnTo>
              </a:path>
              <a:path w="5717540" h="1159509">
                <a:moveTo>
                  <a:pt x="5673513" y="421421"/>
                </a:moveTo>
                <a:lnTo>
                  <a:pt x="5717176" y="421421"/>
                </a:lnTo>
              </a:path>
              <a:path w="5717540" h="1159509">
                <a:moveTo>
                  <a:pt x="5695156" y="246694"/>
                </a:moveTo>
                <a:lnTo>
                  <a:pt x="5695156" y="70238"/>
                </a:lnTo>
              </a:path>
              <a:path w="5717540" h="1159509">
                <a:moveTo>
                  <a:pt x="5695156" y="246694"/>
                </a:moveTo>
                <a:lnTo>
                  <a:pt x="5695156" y="421421"/>
                </a:lnTo>
              </a:path>
            </a:pathLst>
          </a:custGeom>
          <a:ln w="10470">
            <a:solidFill>
              <a:srgbClr val="59595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8" name="object 21">
            <a:extLst>
              <a:ext uri="{FF2B5EF4-FFF2-40B4-BE49-F238E27FC236}">
                <a16:creationId xmlns:a16="http://schemas.microsoft.com/office/drawing/2014/main" id="{1EB42B1F-3D6B-3D04-7971-FAC6BD173B9F}"/>
              </a:ext>
            </a:extLst>
          </p:cNvPr>
          <p:cNvSpPr/>
          <p:nvPr/>
        </p:nvSpPr>
        <p:spPr>
          <a:xfrm>
            <a:off x="1510131" y="4734149"/>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49" name="object 22">
            <a:extLst>
              <a:ext uri="{FF2B5EF4-FFF2-40B4-BE49-F238E27FC236}">
                <a16:creationId xmlns:a16="http://schemas.microsoft.com/office/drawing/2014/main" id="{90D8B45C-7790-A7A2-A53F-2FDCB14F3B1A}"/>
              </a:ext>
            </a:extLst>
          </p:cNvPr>
          <p:cNvSpPr txBox="1"/>
          <p:nvPr/>
        </p:nvSpPr>
        <p:spPr>
          <a:xfrm>
            <a:off x="1278322" y="2202588"/>
            <a:ext cx="182833" cy="2597007"/>
          </a:xfrm>
          <a:prstGeom prst="rect">
            <a:avLst/>
          </a:prstGeom>
        </p:spPr>
        <p:txBody>
          <a:bodyPr vert="horz" wrap="square" lIns="0" tIns="7316" rIns="0" bIns="0" rtlCol="0">
            <a:spAutoFit/>
          </a:bodyPr>
          <a:lstStyle/>
          <a:p>
            <a:pPr marR="3081" algn="r">
              <a:lnSpc>
                <a:spcPct val="130000"/>
              </a:lnSpc>
              <a:spcBef>
                <a:spcPts val="58"/>
              </a:spcBef>
            </a:pPr>
            <a:r>
              <a:rPr sz="900">
                <a:solidFill>
                  <a:schemeClr val="accent1"/>
                </a:solidFill>
                <a:latin typeface="Arial" panose="020B0604020202020204" pitchFamily="34" charset="0"/>
                <a:cs typeface="Arial" panose="020B0604020202020204" pitchFamily="34" charset="0"/>
              </a:rPr>
              <a:t>90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80</a:t>
            </a:r>
          </a:p>
          <a:p>
            <a:pPr marR="3466" algn="r">
              <a:lnSpc>
                <a:spcPct val="130000"/>
              </a:lnSpc>
              <a:spcBef>
                <a:spcPts val="673"/>
              </a:spcBef>
            </a:pPr>
            <a:r>
              <a:rPr sz="900">
                <a:solidFill>
                  <a:schemeClr val="accent1"/>
                </a:solidFill>
                <a:latin typeface="Arial" panose="020B0604020202020204" pitchFamily="34" charset="0"/>
                <a:cs typeface="Arial" panose="020B0604020202020204" pitchFamily="34" charset="0"/>
              </a:rPr>
              <a:t>70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60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50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40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30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20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10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0</a:t>
            </a:r>
          </a:p>
        </p:txBody>
      </p:sp>
      <p:sp>
        <p:nvSpPr>
          <p:cNvPr id="50" name="object 23">
            <a:extLst>
              <a:ext uri="{FF2B5EF4-FFF2-40B4-BE49-F238E27FC236}">
                <a16:creationId xmlns:a16="http://schemas.microsoft.com/office/drawing/2014/main" id="{E79A8F05-A731-5CDB-A0A0-5D8AA3F41FEB}"/>
              </a:ext>
            </a:extLst>
          </p:cNvPr>
          <p:cNvSpPr txBox="1"/>
          <p:nvPr/>
        </p:nvSpPr>
        <p:spPr>
          <a:xfrm>
            <a:off x="2010477" y="4764737"/>
            <a:ext cx="3423210" cy="145887"/>
          </a:xfrm>
          <a:prstGeom prst="rect">
            <a:avLst/>
          </a:prstGeom>
        </p:spPr>
        <p:txBody>
          <a:bodyPr vert="horz" wrap="square" lIns="0" tIns="7316" rIns="0" bIns="0" rtlCol="0">
            <a:spAutoFit/>
          </a:bodyPr>
          <a:lstStyle/>
          <a:p>
            <a:pPr marL="7701">
              <a:spcBef>
                <a:spcPts val="58"/>
              </a:spcBef>
              <a:tabLst>
                <a:tab pos="1147876" algn="l"/>
                <a:tab pos="2279579" algn="l"/>
              </a:tabLst>
            </a:pPr>
            <a:r>
              <a:rPr sz="900">
                <a:solidFill>
                  <a:schemeClr val="accent1"/>
                </a:solidFill>
                <a:latin typeface="Arial" panose="020B0604020202020204" pitchFamily="34" charset="0"/>
                <a:cs typeface="Arial" panose="020B0604020202020204" pitchFamily="34" charset="0"/>
              </a:rPr>
              <a:t>IGA 0/1	</a:t>
            </a:r>
            <a:r>
              <a:rPr lang="es-ES" sz="900">
                <a:solidFill>
                  <a:schemeClr val="accent1"/>
                </a:solidFill>
                <a:latin typeface="Arial" panose="020B0604020202020204" pitchFamily="34" charset="0"/>
                <a:cs typeface="Arial" panose="020B0604020202020204" pitchFamily="34" charset="0"/>
              </a:rPr>
              <a:t>            </a:t>
            </a:r>
            <a:r>
              <a:rPr sz="900">
                <a:solidFill>
                  <a:schemeClr val="accent1"/>
                </a:solidFill>
                <a:latin typeface="Arial" panose="020B0604020202020204" pitchFamily="34" charset="0"/>
                <a:cs typeface="Arial" panose="020B0604020202020204" pitchFamily="34" charset="0"/>
              </a:rPr>
              <a:t>EASI-75	</a:t>
            </a:r>
            <a:r>
              <a:rPr lang="es-ES" sz="900">
                <a:solidFill>
                  <a:schemeClr val="accent1"/>
                </a:solidFill>
                <a:latin typeface="Arial" panose="020B0604020202020204" pitchFamily="34" charset="0"/>
                <a:cs typeface="Arial" panose="020B0604020202020204" pitchFamily="34" charset="0"/>
              </a:rPr>
              <a:t>                      </a:t>
            </a:r>
            <a:r>
              <a:rPr sz="900">
                <a:solidFill>
                  <a:schemeClr val="accent1"/>
                </a:solidFill>
                <a:latin typeface="Arial" panose="020B0604020202020204" pitchFamily="34" charset="0"/>
                <a:cs typeface="Arial" panose="020B0604020202020204" pitchFamily="34" charset="0"/>
              </a:rPr>
              <a:t>EASI-90</a:t>
            </a:r>
          </a:p>
        </p:txBody>
      </p:sp>
      <p:sp>
        <p:nvSpPr>
          <p:cNvPr id="51" name="object 24">
            <a:extLst>
              <a:ext uri="{FF2B5EF4-FFF2-40B4-BE49-F238E27FC236}">
                <a16:creationId xmlns:a16="http://schemas.microsoft.com/office/drawing/2014/main" id="{70DE3F5B-6DED-6A56-9936-0F3526F3407E}"/>
              </a:ext>
            </a:extLst>
          </p:cNvPr>
          <p:cNvSpPr txBox="1"/>
          <p:nvPr/>
        </p:nvSpPr>
        <p:spPr>
          <a:xfrm>
            <a:off x="1676563" y="1930538"/>
            <a:ext cx="374022"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Naïve</a:t>
            </a:r>
          </a:p>
        </p:txBody>
      </p:sp>
      <p:sp>
        <p:nvSpPr>
          <p:cNvPr id="52" name="object 25">
            <a:extLst>
              <a:ext uri="{FF2B5EF4-FFF2-40B4-BE49-F238E27FC236}">
                <a16:creationId xmlns:a16="http://schemas.microsoft.com/office/drawing/2014/main" id="{D7D75254-E152-C359-FB9C-CD04B81E7B7C}"/>
              </a:ext>
            </a:extLst>
          </p:cNvPr>
          <p:cNvSpPr txBox="1"/>
          <p:nvPr/>
        </p:nvSpPr>
        <p:spPr>
          <a:xfrm>
            <a:off x="2361935" y="1930538"/>
            <a:ext cx="573074"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No naïve</a:t>
            </a:r>
          </a:p>
        </p:txBody>
      </p:sp>
      <p:sp>
        <p:nvSpPr>
          <p:cNvPr id="53" name="object 26">
            <a:extLst>
              <a:ext uri="{FF2B5EF4-FFF2-40B4-BE49-F238E27FC236}">
                <a16:creationId xmlns:a16="http://schemas.microsoft.com/office/drawing/2014/main" id="{B26BD463-CC43-53FC-9089-D167EAFD71DF}"/>
              </a:ext>
            </a:extLst>
          </p:cNvPr>
          <p:cNvSpPr txBox="1"/>
          <p:nvPr/>
        </p:nvSpPr>
        <p:spPr>
          <a:xfrm>
            <a:off x="1766724" y="2471855"/>
            <a:ext cx="529332" cy="238220"/>
          </a:xfrm>
          <a:prstGeom prst="rect">
            <a:avLst/>
          </a:prstGeom>
        </p:spPr>
        <p:txBody>
          <a:bodyPr vert="horz" wrap="square" lIns="0" tIns="7316" rIns="0" bIns="0" rtlCol="0">
            <a:spAutoFit/>
          </a:bodyPr>
          <a:lstStyle/>
          <a:p>
            <a:pPr marL="1925" algn="ctr">
              <a:lnSpc>
                <a:spcPts val="870"/>
              </a:lnSpc>
              <a:spcBef>
                <a:spcPts val="58"/>
              </a:spcBef>
            </a:pPr>
            <a:r>
              <a:rPr sz="800" dirty="0">
                <a:solidFill>
                  <a:schemeClr val="accent1"/>
                </a:solidFill>
                <a:latin typeface="Arial" panose="020B0604020202020204" pitchFamily="34" charset="0"/>
                <a:cs typeface="Arial" panose="020B0604020202020204" pitchFamily="34" charset="0"/>
              </a:rPr>
              <a:t>57%</a:t>
            </a:r>
          </a:p>
          <a:p>
            <a:pPr algn="ctr">
              <a:lnSpc>
                <a:spcPts val="870"/>
              </a:lnSpc>
            </a:pPr>
            <a:r>
              <a:rPr sz="800" dirty="0">
                <a:solidFill>
                  <a:schemeClr val="accent1"/>
                </a:solidFill>
                <a:latin typeface="Arial" panose="020B0604020202020204" pitchFamily="34" charset="0"/>
                <a:cs typeface="Arial" panose="020B0604020202020204" pitchFamily="34" charset="0"/>
              </a:rPr>
              <a:t>IC 40-73%</a:t>
            </a:r>
          </a:p>
        </p:txBody>
      </p:sp>
      <p:sp>
        <p:nvSpPr>
          <p:cNvPr id="54" name="object 27">
            <a:extLst>
              <a:ext uri="{FF2B5EF4-FFF2-40B4-BE49-F238E27FC236}">
                <a16:creationId xmlns:a16="http://schemas.microsoft.com/office/drawing/2014/main" id="{ED8940A2-AE2F-6DF6-F0AC-4D14C6EADB0B}"/>
              </a:ext>
            </a:extLst>
          </p:cNvPr>
          <p:cNvSpPr txBox="1"/>
          <p:nvPr/>
        </p:nvSpPr>
        <p:spPr>
          <a:xfrm>
            <a:off x="3379844" y="2489091"/>
            <a:ext cx="232966" cy="130498"/>
          </a:xfrm>
          <a:prstGeom prst="rect">
            <a:avLst/>
          </a:prstGeom>
        </p:spPr>
        <p:txBody>
          <a:bodyPr vert="horz" wrap="square" lIns="0" tIns="7316" rIns="0" bIns="0" rtlCol="0">
            <a:spAutoFit/>
          </a:bodyPr>
          <a:lstStyle/>
          <a:p>
            <a:pPr marL="7701">
              <a:spcBef>
                <a:spcPts val="58"/>
              </a:spcBef>
            </a:pPr>
            <a:r>
              <a:rPr sz="800" dirty="0">
                <a:solidFill>
                  <a:schemeClr val="accent1"/>
                </a:solidFill>
                <a:latin typeface="Arial" panose="020B0604020202020204" pitchFamily="34" charset="0"/>
                <a:cs typeface="Arial" panose="020B0604020202020204" pitchFamily="34" charset="0"/>
              </a:rPr>
              <a:t>55%</a:t>
            </a:r>
          </a:p>
        </p:txBody>
      </p:sp>
      <p:sp>
        <p:nvSpPr>
          <p:cNvPr id="55" name="object 28">
            <a:extLst>
              <a:ext uri="{FF2B5EF4-FFF2-40B4-BE49-F238E27FC236}">
                <a16:creationId xmlns:a16="http://schemas.microsoft.com/office/drawing/2014/main" id="{E27D9089-B2F1-B418-8989-4ECEBADB53BF}"/>
              </a:ext>
            </a:extLst>
          </p:cNvPr>
          <p:cNvSpPr txBox="1"/>
          <p:nvPr/>
        </p:nvSpPr>
        <p:spPr>
          <a:xfrm>
            <a:off x="3247315" y="2630082"/>
            <a:ext cx="497876" cy="130498"/>
          </a:xfrm>
          <a:prstGeom prst="rect">
            <a:avLst/>
          </a:prstGeom>
        </p:spPr>
        <p:txBody>
          <a:bodyPr vert="horz" wrap="square" lIns="0" tIns="7316" rIns="0" bIns="0" rtlCol="0">
            <a:spAutoFit/>
          </a:bodyPr>
          <a:lstStyle/>
          <a:p>
            <a:pPr marL="7701">
              <a:spcBef>
                <a:spcPts val="58"/>
              </a:spcBef>
            </a:pPr>
            <a:r>
              <a:rPr sz="800" dirty="0">
                <a:solidFill>
                  <a:schemeClr val="accent1"/>
                </a:solidFill>
                <a:latin typeface="Arial" panose="020B0604020202020204" pitchFamily="34" charset="0"/>
                <a:cs typeface="Arial" panose="020B0604020202020204" pitchFamily="34" charset="0"/>
              </a:rPr>
              <a:t>IC 38-71%</a:t>
            </a:r>
          </a:p>
        </p:txBody>
      </p:sp>
      <p:sp>
        <p:nvSpPr>
          <p:cNvPr id="56" name="object 29">
            <a:extLst>
              <a:ext uri="{FF2B5EF4-FFF2-40B4-BE49-F238E27FC236}">
                <a16:creationId xmlns:a16="http://schemas.microsoft.com/office/drawing/2014/main" id="{0A51C2E6-8313-42FC-6548-D378358E35AC}"/>
              </a:ext>
            </a:extLst>
          </p:cNvPr>
          <p:cNvSpPr txBox="1"/>
          <p:nvPr/>
        </p:nvSpPr>
        <p:spPr>
          <a:xfrm>
            <a:off x="4689179" y="2977112"/>
            <a:ext cx="532281" cy="238220"/>
          </a:xfrm>
          <a:prstGeom prst="rect">
            <a:avLst/>
          </a:prstGeom>
        </p:spPr>
        <p:txBody>
          <a:bodyPr vert="horz" wrap="square" lIns="0" tIns="7316" rIns="0" bIns="0" rtlCol="0">
            <a:spAutoFit/>
          </a:bodyPr>
          <a:lstStyle/>
          <a:p>
            <a:pPr marL="1925" algn="ctr">
              <a:lnSpc>
                <a:spcPts val="870"/>
              </a:lnSpc>
              <a:spcBef>
                <a:spcPts val="58"/>
              </a:spcBef>
            </a:pPr>
            <a:r>
              <a:rPr sz="800" dirty="0">
                <a:solidFill>
                  <a:schemeClr val="accent1"/>
                </a:solidFill>
                <a:latin typeface="Arial" panose="020B0604020202020204" pitchFamily="34" charset="0"/>
                <a:cs typeface="Arial" panose="020B0604020202020204" pitchFamily="34" charset="0"/>
              </a:rPr>
              <a:t>37%</a:t>
            </a:r>
          </a:p>
          <a:p>
            <a:pPr algn="ctr">
              <a:lnSpc>
                <a:spcPts val="870"/>
              </a:lnSpc>
            </a:pPr>
            <a:r>
              <a:rPr sz="800" dirty="0">
                <a:solidFill>
                  <a:schemeClr val="accent1"/>
                </a:solidFill>
                <a:latin typeface="Arial" panose="020B0604020202020204" pitchFamily="34" charset="0"/>
                <a:cs typeface="Arial" panose="020B0604020202020204" pitchFamily="34" charset="0"/>
              </a:rPr>
              <a:t>IC 22-54%</a:t>
            </a:r>
          </a:p>
        </p:txBody>
      </p:sp>
      <p:sp>
        <p:nvSpPr>
          <p:cNvPr id="57" name="object 30">
            <a:extLst>
              <a:ext uri="{FF2B5EF4-FFF2-40B4-BE49-F238E27FC236}">
                <a16:creationId xmlns:a16="http://schemas.microsoft.com/office/drawing/2014/main" id="{C6AB19BD-F3C5-7895-752A-71AD4EF9112C}"/>
              </a:ext>
            </a:extLst>
          </p:cNvPr>
          <p:cNvSpPr txBox="1"/>
          <p:nvPr/>
        </p:nvSpPr>
        <p:spPr>
          <a:xfrm>
            <a:off x="6161826" y="2292705"/>
            <a:ext cx="524417" cy="238220"/>
          </a:xfrm>
          <a:prstGeom prst="rect">
            <a:avLst/>
          </a:prstGeom>
        </p:spPr>
        <p:txBody>
          <a:bodyPr vert="horz" wrap="square" lIns="0" tIns="7316" rIns="0" bIns="0" rtlCol="0">
            <a:spAutoFit/>
          </a:bodyPr>
          <a:lstStyle/>
          <a:p>
            <a:pPr algn="ctr">
              <a:lnSpc>
                <a:spcPts val="870"/>
              </a:lnSpc>
              <a:spcBef>
                <a:spcPts val="58"/>
              </a:spcBef>
            </a:pPr>
            <a:r>
              <a:rPr sz="800" dirty="0">
                <a:solidFill>
                  <a:schemeClr val="accent1"/>
                </a:solidFill>
                <a:latin typeface="Arial" panose="020B0604020202020204" pitchFamily="34" charset="0"/>
                <a:cs typeface="Arial" panose="020B0604020202020204" pitchFamily="34" charset="0"/>
              </a:rPr>
              <a:t>59%</a:t>
            </a:r>
          </a:p>
          <a:p>
            <a:pPr algn="ctr">
              <a:lnSpc>
                <a:spcPts val="870"/>
              </a:lnSpc>
            </a:pPr>
            <a:r>
              <a:rPr sz="800" dirty="0">
                <a:solidFill>
                  <a:schemeClr val="accent1"/>
                </a:solidFill>
                <a:latin typeface="Arial" panose="020B0604020202020204" pitchFamily="34" charset="0"/>
                <a:cs typeface="Arial" panose="020B0604020202020204" pitchFamily="34" charset="0"/>
              </a:rPr>
              <a:t>IC 39-78%</a:t>
            </a:r>
          </a:p>
        </p:txBody>
      </p:sp>
      <p:sp>
        <p:nvSpPr>
          <p:cNvPr id="58" name="object 31">
            <a:extLst>
              <a:ext uri="{FF2B5EF4-FFF2-40B4-BE49-F238E27FC236}">
                <a16:creationId xmlns:a16="http://schemas.microsoft.com/office/drawing/2014/main" id="{862716CD-EA64-E60C-3B12-18F218B62A04}"/>
              </a:ext>
            </a:extLst>
          </p:cNvPr>
          <p:cNvSpPr txBox="1"/>
          <p:nvPr/>
        </p:nvSpPr>
        <p:spPr>
          <a:xfrm>
            <a:off x="2332872" y="3126638"/>
            <a:ext cx="231981"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43%</a:t>
            </a:r>
          </a:p>
        </p:txBody>
      </p:sp>
      <p:sp>
        <p:nvSpPr>
          <p:cNvPr id="59" name="object 32">
            <a:extLst>
              <a:ext uri="{FF2B5EF4-FFF2-40B4-BE49-F238E27FC236}">
                <a16:creationId xmlns:a16="http://schemas.microsoft.com/office/drawing/2014/main" id="{53192648-9265-DF9D-CBFA-722F80D1DABC}"/>
              </a:ext>
            </a:extLst>
          </p:cNvPr>
          <p:cNvSpPr txBox="1"/>
          <p:nvPr/>
        </p:nvSpPr>
        <p:spPr>
          <a:xfrm>
            <a:off x="2194700" y="3267629"/>
            <a:ext cx="508198" cy="130498"/>
          </a:xfrm>
          <a:prstGeom prst="rect">
            <a:avLst/>
          </a:prstGeom>
        </p:spPr>
        <p:txBody>
          <a:bodyPr vert="horz" wrap="square" lIns="0" tIns="7316" rIns="0" bIns="0" rtlCol="0">
            <a:spAutoFit/>
          </a:bodyPr>
          <a:lstStyle/>
          <a:p>
            <a:pPr marL="7701">
              <a:spcBef>
                <a:spcPts val="58"/>
              </a:spcBef>
            </a:pPr>
            <a:r>
              <a:rPr sz="800" dirty="0">
                <a:solidFill>
                  <a:schemeClr val="accent1"/>
                </a:solidFill>
                <a:latin typeface="Arial" panose="020B0604020202020204" pitchFamily="34" charset="0"/>
                <a:cs typeface="Arial" panose="020B0604020202020204" pitchFamily="34" charset="0"/>
              </a:rPr>
              <a:t>IC 26-61%</a:t>
            </a:r>
          </a:p>
        </p:txBody>
      </p:sp>
      <p:sp>
        <p:nvSpPr>
          <p:cNvPr id="60" name="object 33">
            <a:extLst>
              <a:ext uri="{FF2B5EF4-FFF2-40B4-BE49-F238E27FC236}">
                <a16:creationId xmlns:a16="http://schemas.microsoft.com/office/drawing/2014/main" id="{9A07019F-F0C5-100A-2381-406571A0EC01}"/>
              </a:ext>
            </a:extLst>
          </p:cNvPr>
          <p:cNvSpPr txBox="1"/>
          <p:nvPr/>
        </p:nvSpPr>
        <p:spPr>
          <a:xfrm>
            <a:off x="3817151" y="3263831"/>
            <a:ext cx="223135" cy="130498"/>
          </a:xfrm>
          <a:prstGeom prst="rect">
            <a:avLst/>
          </a:prstGeom>
        </p:spPr>
        <p:txBody>
          <a:bodyPr vert="horz" wrap="square" lIns="0" tIns="7316" rIns="0" bIns="0" rtlCol="0">
            <a:spAutoFit/>
          </a:bodyPr>
          <a:lstStyle/>
          <a:p>
            <a:pPr marL="7701">
              <a:spcBef>
                <a:spcPts val="58"/>
              </a:spcBef>
            </a:pPr>
            <a:r>
              <a:rPr sz="800" dirty="0">
                <a:solidFill>
                  <a:schemeClr val="accent1"/>
                </a:solidFill>
                <a:latin typeface="Arial" panose="020B0604020202020204" pitchFamily="34" charset="0"/>
                <a:cs typeface="Arial" panose="020B0604020202020204" pitchFamily="34" charset="0"/>
              </a:rPr>
              <a:t>37%</a:t>
            </a:r>
          </a:p>
        </p:txBody>
      </p:sp>
      <p:sp>
        <p:nvSpPr>
          <p:cNvPr id="61" name="object 34">
            <a:extLst>
              <a:ext uri="{FF2B5EF4-FFF2-40B4-BE49-F238E27FC236}">
                <a16:creationId xmlns:a16="http://schemas.microsoft.com/office/drawing/2014/main" id="{22F99130-492D-74C1-16B5-190C22EAFEA0}"/>
              </a:ext>
            </a:extLst>
          </p:cNvPr>
          <p:cNvSpPr txBox="1"/>
          <p:nvPr/>
        </p:nvSpPr>
        <p:spPr>
          <a:xfrm>
            <a:off x="3661591" y="3404822"/>
            <a:ext cx="531790" cy="130498"/>
          </a:xfrm>
          <a:prstGeom prst="rect">
            <a:avLst/>
          </a:prstGeom>
        </p:spPr>
        <p:txBody>
          <a:bodyPr vert="horz" wrap="square" lIns="0" tIns="7316" rIns="0" bIns="0" rtlCol="0">
            <a:spAutoFit/>
          </a:bodyPr>
          <a:lstStyle/>
          <a:p>
            <a:pPr marL="7701">
              <a:spcBef>
                <a:spcPts val="58"/>
              </a:spcBef>
            </a:pPr>
            <a:r>
              <a:rPr sz="800" dirty="0">
                <a:solidFill>
                  <a:schemeClr val="accent1"/>
                </a:solidFill>
                <a:latin typeface="Arial" panose="020B0604020202020204" pitchFamily="34" charset="0"/>
                <a:cs typeface="Arial" panose="020B0604020202020204" pitchFamily="34" charset="0"/>
              </a:rPr>
              <a:t>IC 22-55%</a:t>
            </a:r>
          </a:p>
        </p:txBody>
      </p:sp>
      <p:sp>
        <p:nvSpPr>
          <p:cNvPr id="62" name="object 35">
            <a:extLst>
              <a:ext uri="{FF2B5EF4-FFF2-40B4-BE49-F238E27FC236}">
                <a16:creationId xmlns:a16="http://schemas.microsoft.com/office/drawing/2014/main" id="{58774461-404D-1F0A-C882-15BD30288F21}"/>
              </a:ext>
            </a:extLst>
          </p:cNvPr>
          <p:cNvSpPr txBox="1"/>
          <p:nvPr/>
        </p:nvSpPr>
        <p:spPr>
          <a:xfrm>
            <a:off x="5121669" y="3737799"/>
            <a:ext cx="548991" cy="238220"/>
          </a:xfrm>
          <a:prstGeom prst="rect">
            <a:avLst/>
          </a:prstGeom>
        </p:spPr>
        <p:txBody>
          <a:bodyPr vert="horz" wrap="square" lIns="0" tIns="7316" rIns="0" bIns="0" rtlCol="0">
            <a:spAutoFit/>
          </a:bodyPr>
          <a:lstStyle/>
          <a:p>
            <a:pPr algn="ctr">
              <a:lnSpc>
                <a:spcPts val="870"/>
              </a:lnSpc>
              <a:spcBef>
                <a:spcPts val="58"/>
              </a:spcBef>
            </a:pPr>
            <a:r>
              <a:rPr sz="800" dirty="0">
                <a:solidFill>
                  <a:schemeClr val="accent1"/>
                </a:solidFill>
                <a:latin typeface="Arial" panose="020B0604020202020204" pitchFamily="34" charset="0"/>
                <a:cs typeface="Arial" panose="020B0604020202020204" pitchFamily="34" charset="0"/>
              </a:rPr>
              <a:t>20%</a:t>
            </a:r>
          </a:p>
          <a:p>
            <a:pPr algn="ctr">
              <a:lnSpc>
                <a:spcPts val="870"/>
              </a:lnSpc>
            </a:pPr>
            <a:r>
              <a:rPr sz="800" dirty="0">
                <a:solidFill>
                  <a:schemeClr val="accent1"/>
                </a:solidFill>
                <a:latin typeface="Arial" panose="020B0604020202020204" pitchFamily="34" charset="0"/>
                <a:cs typeface="Arial" panose="020B0604020202020204" pitchFamily="34" charset="0"/>
              </a:rPr>
              <a:t>IC 8,4-37%</a:t>
            </a:r>
          </a:p>
        </p:txBody>
      </p:sp>
      <p:sp>
        <p:nvSpPr>
          <p:cNvPr id="63" name="object 36">
            <a:extLst>
              <a:ext uri="{FF2B5EF4-FFF2-40B4-BE49-F238E27FC236}">
                <a16:creationId xmlns:a16="http://schemas.microsoft.com/office/drawing/2014/main" id="{2132F897-4206-655A-5EFA-6CF0E83F03DE}"/>
              </a:ext>
            </a:extLst>
          </p:cNvPr>
          <p:cNvSpPr txBox="1"/>
          <p:nvPr/>
        </p:nvSpPr>
        <p:spPr>
          <a:xfrm>
            <a:off x="6578231" y="3165162"/>
            <a:ext cx="676247" cy="253609"/>
          </a:xfrm>
          <a:prstGeom prst="rect">
            <a:avLst/>
          </a:prstGeom>
        </p:spPr>
        <p:txBody>
          <a:bodyPr vert="horz" wrap="square" lIns="0" tIns="7316" rIns="0" bIns="0" rtlCol="0">
            <a:spAutoFit/>
          </a:bodyPr>
          <a:lstStyle/>
          <a:p>
            <a:pPr algn="ctr"/>
            <a:r>
              <a:rPr sz="800" dirty="0">
                <a:solidFill>
                  <a:schemeClr val="accent1"/>
                </a:solidFill>
                <a:latin typeface="Arial" panose="020B0604020202020204" pitchFamily="34" charset="0"/>
                <a:cs typeface="Arial" panose="020B0604020202020204" pitchFamily="34" charset="0"/>
              </a:rPr>
              <a:t>41%</a:t>
            </a:r>
          </a:p>
          <a:p>
            <a:pPr algn="ctr">
              <a:tabLst>
                <a:tab pos="616487" algn="l"/>
              </a:tabLst>
            </a:pPr>
            <a:r>
              <a:rPr sz="800" u="sng" dirty="0">
                <a:solidFill>
                  <a:schemeClr val="accent1"/>
                </a:solidFill>
                <a:uFill>
                  <a:solidFill>
                    <a:srgbClr val="D9D9D9"/>
                  </a:solidFill>
                </a:uFill>
                <a:latin typeface="Arial" panose="020B0604020202020204" pitchFamily="34" charset="0"/>
                <a:cs typeface="Arial" panose="020B0604020202020204" pitchFamily="34" charset="0"/>
              </a:rPr>
              <a:t> IC 24-59%	</a:t>
            </a:r>
            <a:endParaRPr sz="800" dirty="0">
              <a:solidFill>
                <a:schemeClr val="accent1"/>
              </a:solidFill>
              <a:latin typeface="Arial" panose="020B0604020202020204" pitchFamily="34" charset="0"/>
              <a:cs typeface="Arial" panose="020B0604020202020204" pitchFamily="34" charset="0"/>
            </a:endParaRPr>
          </a:p>
        </p:txBody>
      </p:sp>
      <p:sp>
        <p:nvSpPr>
          <p:cNvPr id="64" name="object 37">
            <a:extLst>
              <a:ext uri="{FF2B5EF4-FFF2-40B4-BE49-F238E27FC236}">
                <a16:creationId xmlns:a16="http://schemas.microsoft.com/office/drawing/2014/main" id="{DB702A4E-E53F-2A10-7ADE-275A58382A7D}"/>
              </a:ext>
            </a:extLst>
          </p:cNvPr>
          <p:cNvSpPr txBox="1"/>
          <p:nvPr/>
        </p:nvSpPr>
        <p:spPr>
          <a:xfrm>
            <a:off x="6373693" y="4764565"/>
            <a:ext cx="514096"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NRSp</a:t>
            </a:r>
            <a:r>
              <a:rPr sz="900">
                <a:solidFill>
                  <a:schemeClr val="accent1"/>
                </a:solidFill>
                <a:latin typeface="Symbol" pitchFamily="2" charset="2"/>
                <a:cs typeface="Arial" panose="020B0604020202020204" pitchFamily="34" charset="0"/>
              </a:rPr>
              <a:t></a:t>
            </a:r>
            <a:r>
              <a:rPr sz="900">
                <a:solidFill>
                  <a:schemeClr val="accent1"/>
                </a:solidFill>
                <a:latin typeface="Arial" panose="020B0604020202020204" pitchFamily="34" charset="0"/>
                <a:cs typeface="Arial" panose="020B0604020202020204" pitchFamily="34" charset="0"/>
              </a:rPr>
              <a:t>4</a:t>
            </a:r>
          </a:p>
        </p:txBody>
      </p:sp>
      <p:sp>
        <p:nvSpPr>
          <p:cNvPr id="65" name="object 38">
            <a:extLst>
              <a:ext uri="{FF2B5EF4-FFF2-40B4-BE49-F238E27FC236}">
                <a16:creationId xmlns:a16="http://schemas.microsoft.com/office/drawing/2014/main" id="{81D4105C-55C7-3072-E046-4903E87BDB98}"/>
              </a:ext>
            </a:extLst>
          </p:cNvPr>
          <p:cNvSpPr/>
          <p:nvPr/>
        </p:nvSpPr>
        <p:spPr>
          <a:xfrm>
            <a:off x="1529710" y="1975492"/>
            <a:ext cx="74706" cy="74706"/>
          </a:xfrm>
          <a:custGeom>
            <a:avLst/>
            <a:gdLst/>
            <a:ahLst/>
            <a:cxnLst/>
            <a:rect l="l" t="t" r="r" b="b"/>
            <a:pathLst>
              <a:path w="96520" h="96520">
                <a:moveTo>
                  <a:pt x="95944" y="0"/>
                </a:moveTo>
                <a:lnTo>
                  <a:pt x="0" y="0"/>
                </a:lnTo>
                <a:lnTo>
                  <a:pt x="0" y="95944"/>
                </a:lnTo>
                <a:lnTo>
                  <a:pt x="95944" y="95944"/>
                </a:lnTo>
                <a:lnTo>
                  <a:pt x="95944" y="0"/>
                </a:lnTo>
                <a:close/>
              </a:path>
            </a:pathLst>
          </a:custGeom>
          <a:solidFill>
            <a:srgbClr val="B1049D"/>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66" name="object 39">
            <a:extLst>
              <a:ext uri="{FF2B5EF4-FFF2-40B4-BE49-F238E27FC236}">
                <a16:creationId xmlns:a16="http://schemas.microsoft.com/office/drawing/2014/main" id="{10F6B586-EEEF-0B0E-8253-E44652CDB9F0}"/>
              </a:ext>
            </a:extLst>
          </p:cNvPr>
          <p:cNvSpPr/>
          <p:nvPr/>
        </p:nvSpPr>
        <p:spPr>
          <a:xfrm>
            <a:off x="2244454" y="1975492"/>
            <a:ext cx="74706" cy="74706"/>
          </a:xfrm>
          <a:custGeom>
            <a:avLst/>
            <a:gdLst/>
            <a:ahLst/>
            <a:cxnLst/>
            <a:rect l="l" t="t" r="r" b="b"/>
            <a:pathLst>
              <a:path w="96520" h="96520">
                <a:moveTo>
                  <a:pt x="95944" y="0"/>
                </a:moveTo>
                <a:lnTo>
                  <a:pt x="0" y="0"/>
                </a:lnTo>
                <a:lnTo>
                  <a:pt x="0" y="95944"/>
                </a:lnTo>
                <a:lnTo>
                  <a:pt x="95944" y="95944"/>
                </a:lnTo>
                <a:lnTo>
                  <a:pt x="95944" y="0"/>
                </a:lnTo>
                <a:close/>
              </a:path>
            </a:pathLst>
          </a:custGeom>
          <a:solidFill>
            <a:srgbClr val="A6A6A6"/>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67" name="Rectángulo redondeado 66">
            <a:extLst>
              <a:ext uri="{FF2B5EF4-FFF2-40B4-BE49-F238E27FC236}">
                <a16:creationId xmlns:a16="http://schemas.microsoft.com/office/drawing/2014/main" id="{EBC733D2-1BDC-0926-3DBB-8CD0E74225DA}"/>
              </a:ext>
            </a:extLst>
          </p:cNvPr>
          <p:cNvSpPr/>
          <p:nvPr/>
        </p:nvSpPr>
        <p:spPr>
          <a:xfrm>
            <a:off x="8114831" y="1877400"/>
            <a:ext cx="3201604" cy="3310231"/>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CuadroTexto 67">
            <a:extLst>
              <a:ext uri="{FF2B5EF4-FFF2-40B4-BE49-F238E27FC236}">
                <a16:creationId xmlns:a16="http://schemas.microsoft.com/office/drawing/2014/main" id="{1E8A2E37-E01F-31BA-1F4E-CE8CC7C63D9C}"/>
              </a:ext>
            </a:extLst>
          </p:cNvPr>
          <p:cNvSpPr txBox="1"/>
          <p:nvPr/>
        </p:nvSpPr>
        <p:spPr>
          <a:xfrm>
            <a:off x="8304360" y="2732995"/>
            <a:ext cx="2768928" cy="1600438"/>
          </a:xfrm>
          <a:prstGeom prst="rect">
            <a:avLst/>
          </a:prstGeom>
          <a:noFill/>
        </p:spPr>
        <p:txBody>
          <a:bodyPr wrap="square">
            <a:spAutoFit/>
          </a:bodyPr>
          <a:lstStyle/>
          <a:p>
            <a:pPr marL="72000" lvl="0" algn="ctr">
              <a:defRPr/>
            </a:pPr>
            <a:r>
              <a:rPr lang="es-ES" sz="1400">
                <a:solidFill>
                  <a:srgbClr val="223469"/>
                </a:solidFill>
              </a:rPr>
              <a:t>El </a:t>
            </a:r>
            <a:r>
              <a:rPr lang="es-ES" sz="1400" b="1">
                <a:solidFill>
                  <a:srgbClr val="223469"/>
                </a:solidFill>
              </a:rPr>
              <a:t>grupo </a:t>
            </a:r>
            <a:r>
              <a:rPr lang="es-ES" sz="1400" b="1" err="1">
                <a:solidFill>
                  <a:srgbClr val="223469"/>
                </a:solidFill>
              </a:rPr>
              <a:t>naïve</a:t>
            </a:r>
            <a:r>
              <a:rPr lang="es-ES" sz="1400" b="1">
                <a:solidFill>
                  <a:srgbClr val="223469"/>
                </a:solidFill>
              </a:rPr>
              <a:t> mostró una mejor respuesta terapéutica </a:t>
            </a:r>
            <a:r>
              <a:rPr lang="es-ES" sz="1400">
                <a:solidFill>
                  <a:srgbClr val="223469"/>
                </a:solidFill>
              </a:rPr>
              <a:t>que el grupo no </a:t>
            </a:r>
            <a:r>
              <a:rPr lang="es-ES" sz="1400" err="1">
                <a:solidFill>
                  <a:srgbClr val="223469"/>
                </a:solidFill>
              </a:rPr>
              <a:t>naïve</a:t>
            </a:r>
            <a:r>
              <a:rPr lang="es-ES" sz="1400">
                <a:solidFill>
                  <a:srgbClr val="223469"/>
                </a:solidFill>
              </a:rPr>
              <a:t> </a:t>
            </a:r>
            <a:r>
              <a:rPr lang="es-ES" sz="1400" b="1">
                <a:solidFill>
                  <a:srgbClr val="223469"/>
                </a:solidFill>
              </a:rPr>
              <a:t>en la semana 16 de tratamiento</a:t>
            </a:r>
            <a:r>
              <a:rPr lang="es-ES" sz="1400">
                <a:solidFill>
                  <a:srgbClr val="223469"/>
                </a:solidFill>
              </a:rPr>
              <a:t>, aunque </a:t>
            </a:r>
            <a:r>
              <a:rPr lang="es-ES" sz="1400" b="1">
                <a:solidFill>
                  <a:srgbClr val="223469"/>
                </a:solidFill>
              </a:rPr>
              <a:t>no se alcanzaron diferencias estadísticamente significativas</a:t>
            </a:r>
            <a:r>
              <a:rPr lang="es-ES" sz="1400">
                <a:solidFill>
                  <a:srgbClr val="223469"/>
                </a:solidFill>
              </a:rPr>
              <a:t>.</a:t>
            </a:r>
            <a:r>
              <a:rPr lang="es-ES" sz="1400" baseline="30000">
                <a:solidFill>
                  <a:srgbClr val="223469"/>
                </a:solidFill>
              </a:rPr>
              <a:t>$1</a:t>
            </a:r>
          </a:p>
        </p:txBody>
      </p:sp>
      <p:sp>
        <p:nvSpPr>
          <p:cNvPr id="69" name="Rectángulo redondeado 68">
            <a:extLst>
              <a:ext uri="{FF2B5EF4-FFF2-40B4-BE49-F238E27FC236}">
                <a16:creationId xmlns:a16="http://schemas.microsoft.com/office/drawing/2014/main" id="{75A5B15D-91EE-6DD0-8C16-80D212205EF2}"/>
              </a:ext>
            </a:extLst>
          </p:cNvPr>
          <p:cNvSpPr/>
          <p:nvPr/>
        </p:nvSpPr>
        <p:spPr>
          <a:xfrm>
            <a:off x="618828"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CuadroTexto 69">
            <a:extLst>
              <a:ext uri="{FF2B5EF4-FFF2-40B4-BE49-F238E27FC236}">
                <a16:creationId xmlns:a16="http://schemas.microsoft.com/office/drawing/2014/main" id="{A62F3A5A-8E5A-4E76-3FCF-72A616250C26}"/>
              </a:ext>
            </a:extLst>
          </p:cNvPr>
          <p:cNvSpPr txBox="1"/>
          <p:nvPr/>
        </p:nvSpPr>
        <p:spPr>
          <a:xfrm>
            <a:off x="4181124" y="1401703"/>
            <a:ext cx="3829752" cy="338554"/>
          </a:xfrm>
          <a:prstGeom prst="rect">
            <a:avLst/>
          </a:prstGeom>
          <a:noFill/>
        </p:spPr>
        <p:txBody>
          <a:bodyPr wrap="square">
            <a:spAutoFit/>
          </a:bodyPr>
          <a:lstStyle/>
          <a:p>
            <a:pPr algn="ctr"/>
            <a:r>
              <a:rPr lang="pt-BR" sz="1600" b="1" dirty="0">
                <a:solidFill>
                  <a:srgbClr val="7A45B8"/>
                </a:solidFill>
              </a:rPr>
              <a:t>Resultados</a:t>
            </a:r>
          </a:p>
        </p:txBody>
      </p:sp>
    </p:spTree>
    <p:extLst>
      <p:ext uri="{BB962C8B-B14F-4D97-AF65-F5344CB8AC3E}">
        <p14:creationId xmlns:p14="http://schemas.microsoft.com/office/powerpoint/2010/main" val="1860183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5DA0D-8084-FE8E-97FA-0436DD8ED00D}"/>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4E099BB-F232-9D47-B1F6-B563B5D3EA33}"/>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8EF63F1-5EAF-F9F8-922C-69D24992A408}"/>
              </a:ext>
            </a:extLst>
          </p:cNvPr>
          <p:cNvSpPr txBox="1"/>
          <p:nvPr/>
        </p:nvSpPr>
        <p:spPr>
          <a:xfrm>
            <a:off x="3345621" y="1674673"/>
            <a:ext cx="5500758" cy="338554"/>
          </a:xfrm>
          <a:prstGeom prst="rect">
            <a:avLst/>
          </a:prstGeom>
          <a:noFill/>
        </p:spPr>
        <p:txBody>
          <a:bodyPr wrap="square">
            <a:spAutoFit/>
          </a:bodyPr>
          <a:lstStyle/>
          <a:p>
            <a:pPr algn="ctr"/>
            <a:r>
              <a:rPr lang="pt-BR" sz="1600" b="1" err="1">
                <a:solidFill>
                  <a:srgbClr val="7A45B8"/>
                </a:solidFill>
              </a:rPr>
              <a:t>Conclusiones</a:t>
            </a:r>
            <a:endParaRPr lang="pt-BR" sz="1600" b="1">
              <a:solidFill>
                <a:srgbClr val="7A45B8"/>
              </a:solidFill>
            </a:endParaRPr>
          </a:p>
        </p:txBody>
      </p:sp>
      <p:sp>
        <p:nvSpPr>
          <p:cNvPr id="2" name="Título 1">
            <a:extLst>
              <a:ext uri="{FF2B5EF4-FFF2-40B4-BE49-F238E27FC236}">
                <a16:creationId xmlns:a16="http://schemas.microsoft.com/office/drawing/2014/main" id="{36B9E48F-625B-EE6D-B9C1-BB1335ADF674}"/>
              </a:ext>
            </a:extLst>
          </p:cNvPr>
          <p:cNvSpPr>
            <a:spLocks noGrp="1"/>
          </p:cNvSpPr>
          <p:nvPr>
            <p:ph type="title"/>
          </p:nvPr>
        </p:nvSpPr>
        <p:spPr/>
        <p:txBody>
          <a:bodyPr/>
          <a:lstStyle/>
          <a:p>
            <a:r>
              <a:rPr lang="es-ES" dirty="0"/>
              <a:t>Diferencias a corto-medio plazo en la respuesta a </a:t>
            </a:r>
            <a:r>
              <a:rPr lang="es-ES" dirty="0" err="1"/>
              <a:t>Lebrikizumab</a:t>
            </a:r>
            <a:r>
              <a:rPr lang="es-ES" dirty="0"/>
              <a:t> en pacientes </a:t>
            </a:r>
            <a:r>
              <a:rPr lang="es-ES" dirty="0" err="1"/>
              <a:t>naïve</a:t>
            </a:r>
            <a:r>
              <a:rPr lang="es-ES" dirty="0"/>
              <a:t> vs. Pacientes con fallo o cambio de terapias avanzadas previas.</a:t>
            </a:r>
            <a:r>
              <a:rPr lang="es-ES" baseline="30000" dirty="0"/>
              <a:t>#1</a:t>
            </a:r>
          </a:p>
        </p:txBody>
      </p:sp>
      <p:sp>
        <p:nvSpPr>
          <p:cNvPr id="8" name="Rectángulo redondeado 7">
            <a:extLst>
              <a:ext uri="{FF2B5EF4-FFF2-40B4-BE49-F238E27FC236}">
                <a16:creationId xmlns:a16="http://schemas.microsoft.com/office/drawing/2014/main" id="{CAFD8D7F-8AAB-14BD-486B-6CB081796B3F}"/>
              </a:ext>
            </a:extLst>
          </p:cNvPr>
          <p:cNvSpPr/>
          <p:nvPr/>
        </p:nvSpPr>
        <p:spPr>
          <a:xfrm>
            <a:off x="7833120"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89A3252E-8839-712C-6D42-59BDCDF24BE6}"/>
              </a:ext>
            </a:extLst>
          </p:cNvPr>
          <p:cNvSpPr/>
          <p:nvPr/>
        </p:nvSpPr>
        <p:spPr>
          <a:xfrm>
            <a:off x="8863217"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899CC3C2-8C4C-70AE-8EAC-B7897956BA61}"/>
              </a:ext>
            </a:extLst>
          </p:cNvPr>
          <p:cNvSpPr txBox="1"/>
          <p:nvPr/>
        </p:nvSpPr>
        <p:spPr>
          <a:xfrm>
            <a:off x="8073800" y="3407168"/>
            <a:ext cx="2624680" cy="1299660"/>
          </a:xfrm>
          <a:prstGeom prst="rect">
            <a:avLst/>
          </a:prstGeom>
        </p:spPr>
        <p:txBody>
          <a:bodyPr vert="horz" wrap="square" lIns="0" tIns="6931" rIns="0" bIns="0" rtlCol="0">
            <a:spAutoFit/>
          </a:bodyPr>
          <a:lstStyle/>
          <a:p>
            <a:pPr algn="ctr"/>
            <a:r>
              <a:rPr lang="es-ES" sz="1400" dirty="0">
                <a:solidFill>
                  <a:schemeClr val="accent1"/>
                </a:solidFill>
                <a:latin typeface="Arial" panose="020B0604020202020204" pitchFamily="34" charset="0"/>
                <a:cs typeface="Arial" panose="020B0604020202020204" pitchFamily="34" charset="0"/>
              </a:rPr>
              <a:t>Estos hallazgos respaldan el </a:t>
            </a:r>
            <a:br>
              <a:rPr lang="es-ES" sz="1400" dirty="0">
                <a:solidFill>
                  <a:schemeClr val="accent1"/>
                </a:solidFill>
                <a:latin typeface="Arial" panose="020B0604020202020204" pitchFamily="34" charset="0"/>
                <a:cs typeface="Arial" panose="020B0604020202020204" pitchFamily="34" charset="0"/>
              </a:rPr>
            </a:br>
            <a:r>
              <a:rPr lang="es-ES" sz="1400" dirty="0">
                <a:solidFill>
                  <a:schemeClr val="accent1"/>
                </a:solidFill>
                <a:latin typeface="Arial" panose="020B0604020202020204" pitchFamily="34" charset="0"/>
                <a:cs typeface="Arial" panose="020B0604020202020204" pitchFamily="34" charset="0"/>
              </a:rPr>
              <a:t>uso de lebrikizumab como una </a:t>
            </a:r>
            <a:r>
              <a:rPr lang="es-ES" sz="1400" b="1" dirty="0">
                <a:solidFill>
                  <a:schemeClr val="accent1"/>
                </a:solidFill>
                <a:latin typeface="Arial" panose="020B0604020202020204" pitchFamily="34" charset="0"/>
                <a:cs typeface="Arial" panose="020B0604020202020204" pitchFamily="34" charset="0"/>
              </a:rPr>
              <a:t>alternativa terapéutica eficaz </a:t>
            </a:r>
            <a:br>
              <a:rPr lang="es-ES" sz="1400" b="1" dirty="0">
                <a:solidFill>
                  <a:schemeClr val="accent1"/>
                </a:solidFill>
                <a:latin typeface="Arial" panose="020B0604020202020204" pitchFamily="34" charset="0"/>
                <a:cs typeface="Arial" panose="020B0604020202020204" pitchFamily="34" charset="0"/>
              </a:rPr>
            </a:br>
            <a:r>
              <a:rPr lang="es-ES" sz="1400" b="1" dirty="0">
                <a:solidFill>
                  <a:schemeClr val="accent1"/>
                </a:solidFill>
                <a:latin typeface="Arial" panose="020B0604020202020204" pitchFamily="34" charset="0"/>
                <a:cs typeface="Arial" panose="020B0604020202020204" pitchFamily="34" charset="0"/>
              </a:rPr>
              <a:t>y segura </a:t>
            </a:r>
            <a:r>
              <a:rPr lang="es-ES" sz="1400" dirty="0">
                <a:solidFill>
                  <a:schemeClr val="accent1"/>
                </a:solidFill>
                <a:latin typeface="Arial" panose="020B0604020202020204" pitchFamily="34" charset="0"/>
                <a:cs typeface="Arial" panose="020B0604020202020204" pitchFamily="34" charset="0"/>
              </a:rPr>
              <a:t>en los pacientes con dermatitis atópica moderada-grave</a:t>
            </a:r>
            <a:r>
              <a:rPr lang="es-ES" sz="1400" baseline="30000" dirty="0">
                <a:solidFill>
                  <a:schemeClr val="accent1"/>
                </a:solidFill>
                <a:latin typeface="Arial" panose="020B0604020202020204" pitchFamily="34" charset="0"/>
                <a:cs typeface="Arial" panose="020B0604020202020204" pitchFamily="34" charset="0"/>
              </a:rPr>
              <a:t>1</a:t>
            </a:r>
            <a:endParaRPr lang="es-ES" sz="1400" dirty="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D7FFA7CE-7324-8D96-571B-57DAEEC23391}"/>
              </a:ext>
            </a:extLst>
          </p:cNvPr>
          <p:cNvPicPr>
            <a:picLocks noChangeAspect="1"/>
          </p:cNvPicPr>
          <p:nvPr/>
        </p:nvPicPr>
        <p:blipFill>
          <a:blip r:embed="rId2"/>
          <a:stretch>
            <a:fillRect/>
          </a:stretch>
        </p:blipFill>
        <p:spPr>
          <a:xfrm>
            <a:off x="9170240" y="2531497"/>
            <a:ext cx="431800" cy="508000"/>
          </a:xfrm>
          <a:prstGeom prst="rect">
            <a:avLst/>
          </a:prstGeom>
        </p:spPr>
      </p:pic>
      <p:sp>
        <p:nvSpPr>
          <p:cNvPr id="27" name="Rectángulo redondeado 26">
            <a:extLst>
              <a:ext uri="{FF2B5EF4-FFF2-40B4-BE49-F238E27FC236}">
                <a16:creationId xmlns:a16="http://schemas.microsoft.com/office/drawing/2014/main" id="{AA9926AE-6309-B90E-6DF2-9EF692A80EB3}"/>
              </a:ext>
            </a:extLst>
          </p:cNvPr>
          <p:cNvSpPr/>
          <p:nvPr/>
        </p:nvSpPr>
        <p:spPr>
          <a:xfrm>
            <a:off x="4621209"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2E04D198-8C12-CE0C-7220-4BD71B059277}"/>
              </a:ext>
            </a:extLst>
          </p:cNvPr>
          <p:cNvSpPr/>
          <p:nvPr/>
        </p:nvSpPr>
        <p:spPr>
          <a:xfrm>
            <a:off x="5651306"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42C13BF1-C891-E7EE-6DAA-E5A1DEFB951B}"/>
              </a:ext>
            </a:extLst>
          </p:cNvPr>
          <p:cNvSpPr txBox="1"/>
          <p:nvPr/>
        </p:nvSpPr>
        <p:spPr>
          <a:xfrm>
            <a:off x="4802852" y="3407168"/>
            <a:ext cx="2695113" cy="1730547"/>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En la semana 16, el 21% de los pacientes del grupo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y el 29% de los no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presentaron algún efecto adverso, </a:t>
            </a:r>
            <a:r>
              <a:rPr lang="es-ES" sz="1400" b="1">
                <a:solidFill>
                  <a:schemeClr val="accent1"/>
                </a:solidFill>
                <a:latin typeface="Arial" panose="020B0604020202020204" pitchFamily="34" charset="0"/>
                <a:cs typeface="Arial" panose="020B0604020202020204" pitchFamily="34" charset="0"/>
              </a:rPr>
              <a:t>ninguno de ellos graves</a:t>
            </a:r>
            <a:r>
              <a:rPr lang="es-ES" sz="1400">
                <a:solidFill>
                  <a:schemeClr val="accent1"/>
                </a:solidFill>
                <a:latin typeface="Arial" panose="020B0604020202020204" pitchFamily="34" charset="0"/>
                <a:cs typeface="Arial" panose="020B0604020202020204" pitchFamily="34" charset="0"/>
              </a:rPr>
              <a:t>. </a:t>
            </a:r>
            <a:r>
              <a:rPr lang="es-ES" sz="1400" b="1">
                <a:solidFill>
                  <a:schemeClr val="accent1"/>
                </a:solidFill>
                <a:latin typeface="Arial" panose="020B0604020202020204" pitchFamily="34" charset="0"/>
                <a:cs typeface="Arial" panose="020B0604020202020204" pitchFamily="34" charset="0"/>
              </a:rPr>
              <a:t>La tasa de suspensión de </a:t>
            </a:r>
            <a:r>
              <a:rPr lang="es-ES" sz="1400" b="1" err="1">
                <a:solidFill>
                  <a:schemeClr val="accent1"/>
                </a:solidFill>
                <a:latin typeface="Arial" panose="020B0604020202020204" pitchFamily="34" charset="0"/>
                <a:cs typeface="Arial" panose="020B0604020202020204" pitchFamily="34" charset="0"/>
              </a:rPr>
              <a:t>tramaniento</a:t>
            </a:r>
            <a:r>
              <a:rPr lang="es-ES" sz="1400" b="1">
                <a:solidFill>
                  <a:schemeClr val="accent1"/>
                </a:solidFill>
                <a:latin typeface="Arial" panose="020B0604020202020204" pitchFamily="34" charset="0"/>
                <a:cs typeface="Arial" panose="020B0604020202020204" pitchFamily="34" charset="0"/>
              </a:rPr>
              <a:t> fue similar en ambos grupos </a:t>
            </a:r>
            <a:r>
              <a:rPr lang="es-ES" sz="1400">
                <a:solidFill>
                  <a:schemeClr val="accent1"/>
                </a:solidFill>
                <a:latin typeface="Arial" panose="020B0604020202020204" pitchFamily="34" charset="0"/>
                <a:cs typeface="Arial" panose="020B0604020202020204" pitchFamily="34" charset="0"/>
              </a:rPr>
              <a:t>(21% en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vs. 24% en no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92C46F83-4286-2254-53F2-977EA34FAE5E}"/>
              </a:ext>
            </a:extLst>
          </p:cNvPr>
          <p:cNvPicPr>
            <a:picLocks noChangeAspect="1"/>
          </p:cNvPicPr>
          <p:nvPr/>
        </p:nvPicPr>
        <p:blipFill>
          <a:blip r:embed="rId3"/>
          <a:stretch>
            <a:fillRect/>
          </a:stretch>
        </p:blipFill>
        <p:spPr>
          <a:xfrm>
            <a:off x="5932929" y="2586699"/>
            <a:ext cx="482600" cy="520700"/>
          </a:xfrm>
          <a:prstGeom prst="rect">
            <a:avLst/>
          </a:prstGeom>
        </p:spPr>
      </p:pic>
      <p:sp>
        <p:nvSpPr>
          <p:cNvPr id="33" name="Rectángulo redondeado 32">
            <a:extLst>
              <a:ext uri="{FF2B5EF4-FFF2-40B4-BE49-F238E27FC236}">
                <a16:creationId xmlns:a16="http://schemas.microsoft.com/office/drawing/2014/main" id="{9446CBF5-0084-4CAC-3EB3-A801FE368320}"/>
              </a:ext>
            </a:extLst>
          </p:cNvPr>
          <p:cNvSpPr/>
          <p:nvPr/>
        </p:nvSpPr>
        <p:spPr>
          <a:xfrm>
            <a:off x="1409298"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D09F7610-427D-E839-1C5E-67C61DB4EC96}"/>
              </a:ext>
            </a:extLst>
          </p:cNvPr>
          <p:cNvSpPr/>
          <p:nvPr/>
        </p:nvSpPr>
        <p:spPr>
          <a:xfrm>
            <a:off x="2439395"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346A191C-DDC6-9304-FE6B-DD7FB89F6008}"/>
              </a:ext>
            </a:extLst>
          </p:cNvPr>
          <p:cNvSpPr txBox="1"/>
          <p:nvPr/>
        </p:nvSpPr>
        <p:spPr>
          <a:xfrm>
            <a:off x="1626158" y="3354980"/>
            <a:ext cx="2624680" cy="1792103"/>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La</a:t>
            </a:r>
            <a:r>
              <a:rPr lang="es-ES"/>
              <a:t> </a:t>
            </a:r>
            <a:r>
              <a:rPr lang="es-ES" sz="1400">
                <a:solidFill>
                  <a:schemeClr val="accent1"/>
                </a:solidFill>
                <a:latin typeface="Arial" panose="020B0604020202020204" pitchFamily="34" charset="0"/>
                <a:cs typeface="Arial" panose="020B0604020202020204" pitchFamily="34" charset="0"/>
              </a:rPr>
              <a:t>respuesta al tratamiento fue </a:t>
            </a:r>
            <a:r>
              <a:rPr lang="es-ES" sz="1400" b="1">
                <a:solidFill>
                  <a:schemeClr val="accent1"/>
                </a:solidFill>
                <a:latin typeface="Arial" panose="020B0604020202020204" pitchFamily="34" charset="0"/>
                <a:cs typeface="Arial" panose="020B0604020202020204" pitchFamily="34" charset="0"/>
              </a:rPr>
              <a:t>particularmente favorable en pacientes </a:t>
            </a:r>
            <a:r>
              <a:rPr lang="es-ES" sz="1400" b="1" err="1">
                <a:solidFill>
                  <a:schemeClr val="accent1"/>
                </a:solidFill>
                <a:latin typeface="Arial" panose="020B0604020202020204" pitchFamily="34" charset="0"/>
                <a:cs typeface="Arial" panose="020B0604020202020204" pitchFamily="34" charset="0"/>
              </a:rPr>
              <a:t>naïve</a:t>
            </a:r>
            <a:r>
              <a:rPr lang="es-ES" sz="1400" b="1">
                <a:solidFill>
                  <a:schemeClr val="accent1"/>
                </a:solidFill>
                <a:latin typeface="Arial" panose="020B0604020202020204" pitchFamily="34" charset="0"/>
                <a:cs typeface="Arial" panose="020B0604020202020204" pitchFamily="34" charset="0"/>
              </a:rPr>
              <a:t> </a:t>
            </a:r>
            <a:r>
              <a:rPr lang="es-ES" sz="1400">
                <a:solidFill>
                  <a:schemeClr val="accent1"/>
                </a:solidFill>
                <a:latin typeface="Arial" panose="020B0604020202020204" pitchFamily="34" charset="0"/>
                <a:cs typeface="Arial" panose="020B0604020202020204" pitchFamily="34" charset="0"/>
              </a:rPr>
              <a:t>con respecto a pacientes tratados previamente con otras terapias avanzadas, si bien </a:t>
            </a:r>
            <a:r>
              <a:rPr lang="es-ES" sz="1400" b="1">
                <a:solidFill>
                  <a:schemeClr val="accent1"/>
                </a:solidFill>
                <a:latin typeface="Arial" panose="020B0604020202020204" pitchFamily="34" charset="0"/>
                <a:cs typeface="Arial" panose="020B0604020202020204" pitchFamily="34" charset="0"/>
              </a:rPr>
              <a:t>no se encontraron diferencias estadísticamente significativas</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9650FB60-68A0-C284-4B7D-C5D37CD1ED6C}"/>
              </a:ext>
            </a:extLst>
          </p:cNvPr>
          <p:cNvPicPr>
            <a:picLocks noChangeAspect="1"/>
          </p:cNvPicPr>
          <p:nvPr/>
        </p:nvPicPr>
        <p:blipFill>
          <a:blip r:embed="rId4"/>
          <a:stretch>
            <a:fillRect/>
          </a:stretch>
        </p:blipFill>
        <p:spPr>
          <a:xfrm>
            <a:off x="2697198" y="2600862"/>
            <a:ext cx="482600" cy="469900"/>
          </a:xfrm>
          <a:prstGeom prst="rect">
            <a:avLst/>
          </a:prstGeom>
        </p:spPr>
      </p:pic>
      <p:sp>
        <p:nvSpPr>
          <p:cNvPr id="3" name="CuadroTexto 2">
            <a:extLst>
              <a:ext uri="{FF2B5EF4-FFF2-40B4-BE49-F238E27FC236}">
                <a16:creationId xmlns:a16="http://schemas.microsoft.com/office/drawing/2014/main" id="{3A866A6D-E83C-0900-D26A-AB8FA7DE3D22}"/>
              </a:ext>
            </a:extLst>
          </p:cNvPr>
          <p:cNvSpPr txBox="1"/>
          <p:nvPr/>
        </p:nvSpPr>
        <p:spPr>
          <a:xfrm>
            <a:off x="1760016" y="6091668"/>
            <a:ext cx="8324510" cy="323165"/>
          </a:xfrm>
          <a:prstGeom prst="rect">
            <a:avLst/>
          </a:prstGeom>
          <a:noFill/>
        </p:spPr>
        <p:txBody>
          <a:bodyPr wrap="square" rtlCol="0">
            <a:spAutoFit/>
          </a:bodyPr>
          <a:lstStyle/>
          <a:p>
            <a:r>
              <a:rPr lang="es-ES" sz="500" baseline="30000" dirty="0">
                <a:solidFill>
                  <a:srgbClr val="646464"/>
                </a:solidFill>
              </a:rPr>
              <a:t>#</a:t>
            </a:r>
            <a:r>
              <a:rPr lang="es-ES" sz="500" dirty="0">
                <a:solidFill>
                  <a:srgbClr val="646464"/>
                </a:solidFill>
              </a:rPr>
              <a:t>En pacientes adolescentes y adultos (&gt;12años) con DA moderada-severa.</a:t>
            </a:r>
            <a:r>
              <a:rPr lang="es-ES" sz="500" baseline="30000" dirty="0">
                <a:solidFill>
                  <a:srgbClr val="646464"/>
                </a:solidFill>
              </a:rPr>
              <a:t>1</a:t>
            </a:r>
            <a:endParaRPr lang="es-ES" sz="500" b="1" dirty="0">
              <a:solidFill>
                <a:srgbClr val="646464"/>
              </a:solidFill>
            </a:endParaRPr>
          </a:p>
          <a:p>
            <a:r>
              <a:rPr lang="es-ES" sz="500" b="1" dirty="0">
                <a:solidFill>
                  <a:srgbClr val="646464"/>
                </a:solidFill>
              </a:rPr>
              <a:t>DA: </a:t>
            </a:r>
            <a:r>
              <a:rPr lang="es-ES" sz="500" dirty="0">
                <a:solidFill>
                  <a:srgbClr val="646464"/>
                </a:solidFill>
              </a:rPr>
              <a:t>dermatitis atópica.</a:t>
            </a:r>
          </a:p>
          <a:p>
            <a:r>
              <a:rPr lang="es-ES" sz="500" b="1" dirty="0">
                <a:solidFill>
                  <a:srgbClr val="646464"/>
                </a:solidFill>
              </a:rPr>
              <a:t>1. </a:t>
            </a:r>
            <a:r>
              <a:rPr lang="es-ES" sz="500" dirty="0">
                <a:solidFill>
                  <a:srgbClr val="646464"/>
                </a:solidFill>
              </a:rPr>
              <a:t>Marcos C, </a:t>
            </a:r>
            <a:r>
              <a:rPr lang="es-ES" sz="500" i="1" dirty="0">
                <a:solidFill>
                  <a:srgbClr val="646464"/>
                </a:solidFill>
              </a:rPr>
              <a:t>et al</a:t>
            </a:r>
            <a:r>
              <a:rPr lang="es-ES" sz="500" dirty="0">
                <a:solidFill>
                  <a:srgbClr val="646464"/>
                </a:solidFill>
              </a:rPr>
              <a:t>. Diferencias a corto-medio plazo en la respuesta a </a:t>
            </a:r>
            <a:r>
              <a:rPr lang="es-ES" sz="500" dirty="0" err="1">
                <a:solidFill>
                  <a:srgbClr val="646464"/>
                </a:solidFill>
              </a:rPr>
              <a:t>lebrikizumab</a:t>
            </a:r>
            <a:r>
              <a:rPr lang="es-ES" sz="500" dirty="0">
                <a:solidFill>
                  <a:srgbClr val="646464"/>
                </a:solidFill>
              </a:rPr>
              <a:t> en pacientes </a:t>
            </a:r>
            <a:r>
              <a:rPr lang="es-ES" sz="500" dirty="0" err="1">
                <a:solidFill>
                  <a:srgbClr val="646464"/>
                </a:solidFill>
              </a:rPr>
              <a:t>naïve</a:t>
            </a:r>
            <a:r>
              <a:rPr lang="es-ES" sz="500" dirty="0">
                <a:solidFill>
                  <a:srgbClr val="646464"/>
                </a:solidFill>
              </a:rPr>
              <a:t> vs. pacientes con fallo o cambio de terapias avanzadas previas. Póster presentado en la 70 Reunión GEIDAC; 2–4 octubre 2025; Madrid, España. PO‑44.</a:t>
            </a:r>
          </a:p>
        </p:txBody>
      </p:sp>
    </p:spTree>
    <p:extLst>
      <p:ext uri="{BB962C8B-B14F-4D97-AF65-F5344CB8AC3E}">
        <p14:creationId xmlns:p14="http://schemas.microsoft.com/office/powerpoint/2010/main" val="3039315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5E2B-74B7-5183-6A10-CAE17328764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ACAE8DF9-9E25-F01F-EDBF-F972FA4DC336}"/>
              </a:ext>
            </a:extLst>
          </p:cNvPr>
          <p:cNvSpPr>
            <a:spLocks noGrp="1"/>
          </p:cNvSpPr>
          <p:nvPr>
            <p:ph type="title"/>
          </p:nvPr>
        </p:nvSpPr>
        <p:spPr/>
        <p:txBody>
          <a:bodyPr/>
          <a:lstStyle/>
          <a:p>
            <a:r>
              <a:rPr lang="es-ES" dirty="0"/>
              <a:t>Serie de casos con </a:t>
            </a:r>
            <a:r>
              <a:rPr lang="es-ES" dirty="0" err="1"/>
              <a:t>Lebrikizumab</a:t>
            </a:r>
            <a:r>
              <a:rPr lang="es-ES" dirty="0"/>
              <a:t> en dermatitis atópica:</a:t>
            </a:r>
            <a:br>
              <a:rPr lang="es-ES" dirty="0"/>
            </a:br>
            <a:r>
              <a:rPr lang="es-ES" dirty="0"/>
              <a:t>experiencia de un hospital universitario madrileño</a:t>
            </a:r>
            <a:br>
              <a:rPr lang="es-ES" dirty="0"/>
            </a:br>
            <a:br>
              <a:rPr lang="es-ES" dirty="0"/>
            </a:br>
            <a:r>
              <a:rPr lang="es-ES" sz="1800" b="0" dirty="0"/>
              <a:t>Oviedo Escobar J, </a:t>
            </a:r>
            <a:r>
              <a:rPr lang="es-ES" sz="1800" b="0" i="1" dirty="0"/>
              <a:t>et al</a:t>
            </a:r>
            <a:r>
              <a:rPr lang="es-ES" sz="1800" b="0" dirty="0"/>
              <a:t>. 2025. Hospital Clínico San Carlos, Madrid</a:t>
            </a:r>
            <a:endParaRPr lang="es-ES" dirty="0"/>
          </a:p>
        </p:txBody>
      </p:sp>
    </p:spTree>
    <p:extLst>
      <p:ext uri="{BB962C8B-B14F-4D97-AF65-F5344CB8AC3E}">
        <p14:creationId xmlns:p14="http://schemas.microsoft.com/office/powerpoint/2010/main" val="536297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0EC4-F297-3730-6B2F-E52480E44938}"/>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D310EFFF-EEEB-0283-4866-C1B52B51C64C}"/>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graphicFrame>
        <p:nvGraphicFramePr>
          <p:cNvPr id="4" name="object 7">
            <a:extLst>
              <a:ext uri="{FF2B5EF4-FFF2-40B4-BE49-F238E27FC236}">
                <a16:creationId xmlns:a16="http://schemas.microsoft.com/office/drawing/2014/main" id="{352A4652-0DA8-3112-C587-561268CEA5C0}"/>
              </a:ext>
            </a:extLst>
          </p:cNvPr>
          <p:cNvGraphicFramePr>
            <a:graphicFrameLocks noGrp="1"/>
          </p:cNvGraphicFramePr>
          <p:nvPr>
            <p:extLst>
              <p:ext uri="{D42A27DB-BD31-4B8C-83A1-F6EECF244321}">
                <p14:modId xmlns:p14="http://schemas.microsoft.com/office/powerpoint/2010/main" val="554108814"/>
              </p:ext>
            </p:extLst>
          </p:nvPr>
        </p:nvGraphicFramePr>
        <p:xfrm>
          <a:off x="4884354" y="1992196"/>
          <a:ext cx="6375829" cy="3480689"/>
        </p:xfrm>
        <a:graphic>
          <a:graphicData uri="http://schemas.openxmlformats.org/drawingml/2006/table">
            <a:tbl>
              <a:tblPr firstRow="1" bandRow="1">
                <a:tableStyleId>{2D5ABB26-0587-4C30-8999-92F81FD0307C}</a:tableStyleId>
              </a:tblPr>
              <a:tblGrid>
                <a:gridCol w="1769051">
                  <a:extLst>
                    <a:ext uri="{9D8B030D-6E8A-4147-A177-3AD203B41FA5}">
                      <a16:colId xmlns:a16="http://schemas.microsoft.com/office/drawing/2014/main" val="20000"/>
                    </a:ext>
                  </a:extLst>
                </a:gridCol>
                <a:gridCol w="891991">
                  <a:extLst>
                    <a:ext uri="{9D8B030D-6E8A-4147-A177-3AD203B41FA5}">
                      <a16:colId xmlns:a16="http://schemas.microsoft.com/office/drawing/2014/main" val="708108762"/>
                    </a:ext>
                  </a:extLst>
                </a:gridCol>
                <a:gridCol w="84743">
                  <a:extLst>
                    <a:ext uri="{9D8B030D-6E8A-4147-A177-3AD203B41FA5}">
                      <a16:colId xmlns:a16="http://schemas.microsoft.com/office/drawing/2014/main" val="2411240173"/>
                    </a:ext>
                  </a:extLst>
                </a:gridCol>
                <a:gridCol w="3048288">
                  <a:extLst>
                    <a:ext uri="{9D8B030D-6E8A-4147-A177-3AD203B41FA5}">
                      <a16:colId xmlns:a16="http://schemas.microsoft.com/office/drawing/2014/main" val="20001"/>
                    </a:ext>
                  </a:extLst>
                </a:gridCol>
                <a:gridCol w="242550">
                  <a:extLst>
                    <a:ext uri="{9D8B030D-6E8A-4147-A177-3AD203B41FA5}">
                      <a16:colId xmlns:a16="http://schemas.microsoft.com/office/drawing/2014/main" val="20002"/>
                    </a:ext>
                  </a:extLst>
                </a:gridCol>
                <a:gridCol w="339206">
                  <a:extLst>
                    <a:ext uri="{9D8B030D-6E8A-4147-A177-3AD203B41FA5}">
                      <a16:colId xmlns:a16="http://schemas.microsoft.com/office/drawing/2014/main" val="20003"/>
                    </a:ext>
                  </a:extLst>
                </a:gridCol>
              </a:tblGrid>
              <a:tr h="183648">
                <a:tc>
                  <a:txBody>
                    <a:bodyPr/>
                    <a:lstStyle/>
                    <a:p>
                      <a:pPr marL="31750" algn="ctr">
                        <a:lnSpc>
                          <a:spcPct val="100000"/>
                        </a:lnSpc>
                        <a:spcBef>
                          <a:spcPts val="0"/>
                        </a:spcBef>
                        <a:tabLst>
                          <a:tab pos="2988310" algn="l"/>
                          <a:tab pos="3748404" algn="l"/>
                        </a:tabLst>
                      </a:pPr>
                      <a:r>
                        <a:rPr lang="es-ES" sz="1000" b="1" dirty="0">
                          <a:solidFill>
                            <a:schemeClr val="bg1"/>
                          </a:solidFill>
                          <a:latin typeface="Arial" panose="020B0604020202020204" pitchFamily="34" charset="0"/>
                          <a:cs typeface="Arial" panose="020B0604020202020204" pitchFamily="34" charset="0"/>
                        </a:rPr>
                        <a:t>Características basales</a:t>
                      </a:r>
                      <a:endParaRPr sz="1000" b="1" dirty="0">
                        <a:solidFill>
                          <a:schemeClr val="bg1"/>
                        </a:solidFill>
                        <a:latin typeface="Arial" panose="020B0604020202020204" pitchFamily="34" charset="0"/>
                        <a:cs typeface="Arial" panose="020B0604020202020204" pitchFamily="34" charset="0"/>
                      </a:endParaRPr>
                    </a:p>
                  </a:txBody>
                  <a:tcPr marL="0" marR="0" marT="0" marB="0" anchor="ctr">
                    <a:solidFill>
                      <a:srgbClr val="003867"/>
                    </a:solidFill>
                  </a:tcPr>
                </a:tc>
                <a:tc>
                  <a:txBody>
                    <a:bodyPr/>
                    <a:lstStyle/>
                    <a:p>
                      <a:pPr marL="31750" algn="ctr">
                        <a:lnSpc>
                          <a:spcPct val="100000"/>
                        </a:lnSpc>
                        <a:spcBef>
                          <a:spcPts val="0"/>
                        </a:spcBef>
                        <a:tabLst>
                          <a:tab pos="2988310" algn="l"/>
                          <a:tab pos="3748404" algn="l"/>
                        </a:tabLst>
                      </a:pPr>
                      <a:r>
                        <a:rPr lang="es-ES" sz="1000" b="1">
                          <a:solidFill>
                            <a:schemeClr val="bg1"/>
                          </a:solidFill>
                          <a:latin typeface="Arial" panose="020B0604020202020204" pitchFamily="34" charset="0"/>
                          <a:cs typeface="Arial" panose="020B0604020202020204" pitchFamily="34" charset="0"/>
                        </a:rPr>
                        <a:t>Valor</a:t>
                      </a:r>
                      <a:endParaRPr sz="1000" b="1">
                        <a:solidFill>
                          <a:schemeClr val="bg1"/>
                        </a:solidFill>
                        <a:latin typeface="Arial" panose="020B0604020202020204" pitchFamily="34" charset="0"/>
                        <a:cs typeface="Arial" panose="020B0604020202020204" pitchFamily="34" charset="0"/>
                      </a:endParaRPr>
                    </a:p>
                  </a:txBody>
                  <a:tcPr marL="0" marR="0" marT="0" marB="0" anchor="ctr">
                    <a:solidFill>
                      <a:srgbClr val="003867"/>
                    </a:solidFill>
                  </a:tcPr>
                </a:tc>
                <a:tc>
                  <a:txBody>
                    <a:bodyPr/>
                    <a:lstStyle/>
                    <a:p>
                      <a:pPr marL="31750">
                        <a:lnSpc>
                          <a:spcPct val="100000"/>
                        </a:lnSpc>
                        <a:spcBef>
                          <a:spcPts val="0"/>
                        </a:spcBef>
                        <a:tabLst>
                          <a:tab pos="2988310" algn="l"/>
                          <a:tab pos="3748404" algn="l"/>
                        </a:tabLst>
                      </a:pPr>
                      <a:endParaRPr sz="1000" b="1">
                        <a:solidFill>
                          <a:schemeClr val="bg1"/>
                        </a:solidFill>
                        <a:latin typeface="Arial" panose="020B0604020202020204" pitchFamily="34" charset="0"/>
                        <a:cs typeface="Arial" panose="020B0604020202020204" pitchFamily="34" charset="0"/>
                      </a:endParaRPr>
                    </a:p>
                  </a:txBody>
                  <a:tcPr marL="0" marR="0" marT="0" marB="0" anchor="ctr">
                    <a:lnB>
                      <a:noFill/>
                    </a:lnB>
                    <a:solidFill>
                      <a:schemeClr val="bg1"/>
                    </a:solidFill>
                  </a:tcPr>
                </a:tc>
                <a:tc>
                  <a:txBody>
                    <a:bodyPr/>
                    <a:lstStyle/>
                    <a:p>
                      <a:pPr marL="52069">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Comorbilidades</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tc>
                  <a:txBody>
                    <a:bodyPr/>
                    <a:lstStyle/>
                    <a:p>
                      <a:pPr marL="6350" algn="ctr">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n</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tc>
                  <a:txBody>
                    <a:bodyPr/>
                    <a:lstStyle/>
                    <a:p>
                      <a:pPr marL="43815" algn="ctr">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extLst>
                  <a:ext uri="{0D108BD9-81ED-4DB2-BD59-A6C34878D82A}">
                    <a16:rowId xmlns:a16="http://schemas.microsoft.com/office/drawing/2014/main" val="297425995"/>
                  </a:ext>
                </a:extLst>
              </a:tr>
              <a:tr h="183648">
                <a:tc>
                  <a:txBody>
                    <a:bodyPr/>
                    <a:lstStyle/>
                    <a:p>
                      <a:pPr marL="31750">
                        <a:lnSpc>
                          <a:spcPct val="100000"/>
                        </a:lnSpc>
                        <a:spcBef>
                          <a:spcPts val="0"/>
                        </a:spcBef>
                        <a:tabLst>
                          <a:tab pos="2988310" algn="l"/>
                          <a:tab pos="3748404" algn="l"/>
                        </a:tabLst>
                      </a:pPr>
                      <a:r>
                        <a:rPr sz="1000" u="none" spc="75">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Sexo </a:t>
                      </a:r>
                      <a:r>
                        <a:rPr sz="1000" u="none" err="1">
                          <a:solidFill>
                            <a:srgbClr val="22346A"/>
                          </a:solidFill>
                          <a:uFill>
                            <a:solidFill>
                              <a:srgbClr val="22346A"/>
                            </a:solidFill>
                          </a:uFill>
                          <a:latin typeface="Arial" panose="020B0604020202020204" pitchFamily="34" charset="0"/>
                          <a:cs typeface="Arial" panose="020B0604020202020204" pitchFamily="34" charset="0"/>
                        </a:rPr>
                        <a:t>femenino</a:t>
                      </a:r>
                      <a:r>
                        <a:rPr sz="1000" u="none">
                          <a:solidFill>
                            <a:srgbClr val="22346A"/>
                          </a:solidFill>
                          <a:uFill>
                            <a:solidFill>
                              <a:srgbClr val="22346A"/>
                            </a:solidFill>
                          </a:uFill>
                          <a:latin typeface="Arial" panose="020B0604020202020204" pitchFamily="34" charset="0"/>
                          <a:cs typeface="Arial" panose="020B0604020202020204" pitchFamily="34" charset="0"/>
                        </a:rPr>
                        <a:t> </a:t>
                      </a:r>
                      <a:r>
                        <a:rPr sz="1000" u="none" spc="-25">
                          <a:solidFill>
                            <a:srgbClr val="22346A"/>
                          </a:solidFill>
                          <a:uFill>
                            <a:solidFill>
                              <a:srgbClr val="22346A"/>
                            </a:solidFill>
                          </a:uFill>
                          <a:latin typeface="Arial" panose="020B0604020202020204" pitchFamily="34" charset="0"/>
                          <a:cs typeface="Arial" panose="020B0604020202020204" pitchFamily="34" charset="0"/>
                        </a:rPr>
                        <a:t>(%</a:t>
                      </a:r>
                      <a:r>
                        <a:rPr lang="es-ES" sz="1000" u="none" spc="-25">
                          <a:solidFill>
                            <a:srgbClr val="22346A"/>
                          </a:solidFill>
                          <a:uFill>
                            <a:solidFill>
                              <a:srgbClr val="22346A"/>
                            </a:solidFill>
                          </a:uFill>
                          <a:latin typeface="Arial" panose="020B0604020202020204" pitchFamily="34" charset="0"/>
                          <a:cs typeface="Arial" panose="020B0604020202020204" pitchFamily="34" charset="0"/>
                        </a:rPr>
                        <a:t>)</a:t>
                      </a:r>
                      <a:endParaRPr sz="1000" u="none">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dirty="0">
                          <a:solidFill>
                            <a:srgbClr val="22346A"/>
                          </a:solidFill>
                          <a:uFill>
                            <a:solidFill>
                              <a:srgbClr val="22346A"/>
                            </a:solidFill>
                          </a:uFill>
                          <a:latin typeface="Arial" panose="020B0604020202020204" pitchFamily="34" charset="0"/>
                          <a:ea typeface="+mn-ea"/>
                          <a:cs typeface="Arial" panose="020B0604020202020204" pitchFamily="34" charset="0"/>
                        </a:rPr>
                        <a:t>73,3%</a:t>
                      </a:r>
                    </a:p>
                  </a:txBody>
                  <a:tcPr marL="0" marR="0" marT="0" marB="0" anchor="ctr">
                    <a:lnR>
                      <a:noFill/>
                    </a:lnR>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Dislipidemia</a:t>
                      </a:r>
                      <a:endParaRPr sz="1000">
                        <a:latin typeface="Arial" panose="020B0604020202020204" pitchFamily="34" charset="0"/>
                        <a:cs typeface="Arial" panose="020B0604020202020204" pitchFamily="34" charset="0"/>
                      </a:endParaRPr>
                    </a:p>
                  </a:txBody>
                  <a:tcPr marL="0" marR="0" marT="0" marB="0" anchor="ctr">
                    <a:lnL>
                      <a:noFill/>
                    </a:lnL>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10000"/>
                  </a:ext>
                </a:extLst>
              </a:tr>
              <a:tr h="183648">
                <a:tc>
                  <a:txBody>
                    <a:bodyPr/>
                    <a:lstStyle/>
                    <a:p>
                      <a:pPr marL="31750">
                        <a:lnSpc>
                          <a:spcPct val="100000"/>
                        </a:lnSpc>
                        <a:spcBef>
                          <a:spcPts val="0"/>
                        </a:spcBef>
                        <a:tabLst>
                          <a:tab pos="2881630" algn="l"/>
                          <a:tab pos="3748404" algn="l"/>
                        </a:tabLst>
                      </a:pPr>
                      <a:r>
                        <a:rPr sz="1000" u="none" spc="95" dirty="0">
                          <a:solidFill>
                            <a:srgbClr val="22346A"/>
                          </a:solidFill>
                          <a:uFill>
                            <a:solidFill>
                              <a:srgbClr val="22346A"/>
                            </a:solidFill>
                          </a:uFill>
                          <a:latin typeface="Arial" panose="020B0604020202020204" pitchFamily="34" charset="0"/>
                          <a:cs typeface="Arial" panose="020B0604020202020204" pitchFamily="34" charset="0"/>
                        </a:rPr>
                        <a:t> </a:t>
                      </a:r>
                      <a:r>
                        <a:rPr sz="1000" u="none" dirty="0">
                          <a:solidFill>
                            <a:srgbClr val="22346A"/>
                          </a:solidFill>
                          <a:uFill>
                            <a:solidFill>
                              <a:srgbClr val="22346A"/>
                            </a:solidFill>
                          </a:uFill>
                          <a:latin typeface="Arial" panose="020B0604020202020204" pitchFamily="34" charset="0"/>
                          <a:cs typeface="Arial" panose="020B0604020202020204" pitchFamily="34" charset="0"/>
                        </a:rPr>
                        <a:t>Edad</a:t>
                      </a:r>
                      <a:r>
                        <a:rPr sz="1000" u="none" spc="20" dirty="0">
                          <a:solidFill>
                            <a:srgbClr val="22346A"/>
                          </a:solidFill>
                          <a:uFill>
                            <a:solidFill>
                              <a:srgbClr val="22346A"/>
                            </a:solidFill>
                          </a:uFill>
                          <a:latin typeface="Arial" panose="020B0604020202020204" pitchFamily="34" charset="0"/>
                          <a:cs typeface="Arial" panose="020B0604020202020204" pitchFamily="34" charset="0"/>
                        </a:rPr>
                        <a:t> </a:t>
                      </a:r>
                      <a:r>
                        <a:rPr sz="1000" u="none" dirty="0">
                          <a:solidFill>
                            <a:srgbClr val="22346A"/>
                          </a:solidFill>
                          <a:uFill>
                            <a:solidFill>
                              <a:srgbClr val="22346A"/>
                            </a:solidFill>
                          </a:uFill>
                          <a:latin typeface="Arial" panose="020B0604020202020204" pitchFamily="34" charset="0"/>
                          <a:cs typeface="Arial" panose="020B0604020202020204" pitchFamily="34" charset="0"/>
                        </a:rPr>
                        <a:t>media</a:t>
                      </a:r>
                      <a:r>
                        <a:rPr sz="1000" u="none" spc="15" dirty="0">
                          <a:solidFill>
                            <a:srgbClr val="22346A"/>
                          </a:solidFill>
                          <a:uFill>
                            <a:solidFill>
                              <a:srgbClr val="22346A"/>
                            </a:solidFill>
                          </a:uFill>
                          <a:latin typeface="Arial" panose="020B0604020202020204" pitchFamily="34" charset="0"/>
                          <a:cs typeface="Arial" panose="020B0604020202020204" pitchFamily="34" charset="0"/>
                        </a:rPr>
                        <a:t> </a:t>
                      </a:r>
                      <a:r>
                        <a:rPr sz="1000" u="none" spc="-20" dirty="0">
                          <a:solidFill>
                            <a:srgbClr val="22346A"/>
                          </a:solidFill>
                          <a:uFill>
                            <a:solidFill>
                              <a:srgbClr val="22346A"/>
                            </a:solidFill>
                          </a:uFill>
                          <a:latin typeface="Arial" panose="020B0604020202020204" pitchFamily="34" charset="0"/>
                          <a:cs typeface="Arial" panose="020B0604020202020204" pitchFamily="34" charset="0"/>
                        </a:rPr>
                        <a:t>(D</a:t>
                      </a:r>
                      <a:r>
                        <a:rPr lang="es-ES" sz="1000" u="none" spc="-20" dirty="0">
                          <a:solidFill>
                            <a:srgbClr val="22346A"/>
                          </a:solidFill>
                          <a:uFill>
                            <a:solidFill>
                              <a:srgbClr val="22346A"/>
                            </a:solidFill>
                          </a:uFill>
                          <a:latin typeface="Arial" panose="020B0604020202020204" pitchFamily="34" charset="0"/>
                          <a:cs typeface="Arial" panose="020B0604020202020204" pitchFamily="34" charset="0"/>
                        </a:rPr>
                        <a:t>E)</a:t>
                      </a:r>
                      <a:endParaRPr sz="1000" u="none" dirty="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dirty="0">
                          <a:solidFill>
                            <a:srgbClr val="22346A"/>
                          </a:solidFill>
                          <a:uFill>
                            <a:solidFill>
                              <a:srgbClr val="22346A"/>
                            </a:solidFill>
                          </a:uFill>
                          <a:latin typeface="Arial" panose="020B0604020202020204" pitchFamily="34" charset="0"/>
                          <a:ea typeface="+mn-ea"/>
                          <a:cs typeface="Arial" panose="020B0604020202020204" pitchFamily="34" charset="0"/>
                        </a:rPr>
                        <a:t>38,0 (18,1)</a:t>
                      </a:r>
                    </a:p>
                  </a:txBody>
                  <a:tcPr marL="0" marR="0" marT="0" marB="0" anchor="ctr">
                    <a:lnR>
                      <a:noFill/>
                    </a:ln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spc="-20">
                          <a:solidFill>
                            <a:srgbClr val="22346A"/>
                          </a:solidFill>
                          <a:latin typeface="Arial" panose="020B0604020202020204" pitchFamily="34" charset="0"/>
                          <a:cs typeface="Arial" panose="020B0604020202020204" pitchFamily="34" charset="0"/>
                        </a:rPr>
                        <a:t>TDHA</a:t>
                      </a:r>
                      <a:endParaRPr sz="1000">
                        <a:latin typeface="Arial" panose="020B0604020202020204" pitchFamily="34" charset="0"/>
                        <a:cs typeface="Arial" panose="020B0604020202020204" pitchFamily="34" charset="0"/>
                      </a:endParaRPr>
                    </a:p>
                  </a:txBody>
                  <a:tcPr marL="0" marR="0" marT="0" marB="0" anchor="ctr">
                    <a:lnL>
                      <a:noFill/>
                    </a:lnL>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10001"/>
                  </a:ext>
                </a:extLst>
              </a:tr>
              <a:tr h="183648">
                <a:tc>
                  <a:txBody>
                    <a:bodyPr/>
                    <a:lstStyle/>
                    <a:p>
                      <a:pPr marL="31750">
                        <a:lnSpc>
                          <a:spcPct val="100000"/>
                        </a:lnSpc>
                        <a:spcBef>
                          <a:spcPts val="0"/>
                        </a:spcBef>
                        <a:tabLst>
                          <a:tab pos="2922905" algn="l"/>
                          <a:tab pos="3748404" algn="l"/>
                        </a:tabLst>
                      </a:pPr>
                      <a:r>
                        <a:rPr sz="1000" u="none" spc="100">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Tiempo</a:t>
                      </a:r>
                      <a:r>
                        <a:rPr sz="1000" u="none" spc="25">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evolución</a:t>
                      </a:r>
                      <a:r>
                        <a:rPr sz="1000" u="none" spc="20">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media</a:t>
                      </a:r>
                      <a:r>
                        <a:rPr sz="1000" u="none" spc="20">
                          <a:solidFill>
                            <a:srgbClr val="22346A"/>
                          </a:solidFill>
                          <a:uFill>
                            <a:solidFill>
                              <a:srgbClr val="22346A"/>
                            </a:solidFill>
                          </a:uFill>
                          <a:latin typeface="Arial" panose="020B0604020202020204" pitchFamily="34" charset="0"/>
                          <a:cs typeface="Arial" panose="020B0604020202020204" pitchFamily="34" charset="0"/>
                        </a:rPr>
                        <a:t> </a:t>
                      </a:r>
                      <a:r>
                        <a:rPr sz="1000" u="none" spc="-20">
                          <a:solidFill>
                            <a:srgbClr val="22346A"/>
                          </a:solidFill>
                          <a:uFill>
                            <a:solidFill>
                              <a:srgbClr val="22346A"/>
                            </a:solidFill>
                          </a:uFill>
                          <a:latin typeface="Arial" panose="020B0604020202020204" pitchFamily="34" charset="0"/>
                          <a:cs typeface="Arial" panose="020B0604020202020204" pitchFamily="34" charset="0"/>
                        </a:rPr>
                        <a:t>(DE</a:t>
                      </a:r>
                      <a:r>
                        <a:rPr lang="es-ES" sz="1000" u="none" spc="-20">
                          <a:solidFill>
                            <a:srgbClr val="22346A"/>
                          </a:solidFill>
                          <a:uFill>
                            <a:solidFill>
                              <a:srgbClr val="22346A"/>
                            </a:solidFill>
                          </a:uFill>
                          <a:latin typeface="Arial" panose="020B0604020202020204" pitchFamily="34" charset="0"/>
                          <a:cs typeface="Arial" panose="020B0604020202020204" pitchFamily="34" charset="0"/>
                        </a:rPr>
                        <a:t>)</a:t>
                      </a:r>
                      <a:endParaRPr sz="1000" u="none">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dirty="0">
                          <a:solidFill>
                            <a:srgbClr val="22346A"/>
                          </a:solidFill>
                          <a:uFill>
                            <a:solidFill>
                              <a:srgbClr val="22346A"/>
                            </a:solidFill>
                          </a:uFill>
                          <a:latin typeface="Arial" panose="020B0604020202020204" pitchFamily="34" charset="0"/>
                          <a:ea typeface="+mn-ea"/>
                          <a:cs typeface="Arial" panose="020B0604020202020204" pitchFamily="34" charset="0"/>
                        </a:rPr>
                        <a:t>19,9 (9,8)</a:t>
                      </a:r>
                    </a:p>
                  </a:txBody>
                  <a:tcPr marL="0" marR="0" marT="0" marB="0" anchor="ctr">
                    <a:lnR>
                      <a:noFill/>
                    </a:ln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Gastritis</a:t>
                      </a:r>
                      <a:r>
                        <a:rPr sz="1000" spc="3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crónica</a:t>
                      </a:r>
                      <a:endParaRPr sz="1000">
                        <a:latin typeface="Arial" panose="020B0604020202020204" pitchFamily="34" charset="0"/>
                        <a:cs typeface="Arial" panose="020B0604020202020204" pitchFamily="34" charset="0"/>
                      </a:endParaRPr>
                    </a:p>
                  </a:txBody>
                  <a:tcPr marL="0" marR="0" marT="0" marB="0" anchor="ctr">
                    <a:lnL>
                      <a:noFill/>
                    </a:lnL>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2"/>
                  </a:ext>
                </a:extLst>
              </a:tr>
              <a:tr h="183648">
                <a:tc gridSpan="3">
                  <a:txBody>
                    <a:bodyPr/>
                    <a:lstStyle/>
                    <a:p>
                      <a:pPr algn="ct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tcPr>
                </a:tc>
                <a:tc hMerge="1">
                  <a:txBody>
                    <a:bodyPr/>
                    <a:lstStyle/>
                    <a:p>
                      <a:endParaRPr lang="es-ES"/>
                    </a:p>
                  </a:txBody>
                  <a:tcPr>
                    <a:lnT w="6350" cap="flat" cmpd="sng" algn="ctr">
                      <a:solidFill>
                        <a:srgbClr val="003867"/>
                      </a:solidFill>
                      <a:prstDash val="solid"/>
                      <a:round/>
                      <a:headEnd type="none" w="med" len="med"/>
                      <a:tailEnd type="none" w="med" len="med"/>
                    </a:lnT>
                  </a:tcPr>
                </a:tc>
                <a:tc hMerge="1">
                  <a:txBody>
                    <a:bodyPr/>
                    <a:lstStyle/>
                    <a:p>
                      <a:endParaRPr lang="es-ES"/>
                    </a:p>
                  </a:txBody>
                  <a:tcPr>
                    <a:lnT w="6350" cap="flat" cmpd="sng" algn="ctr">
                      <a:solidFill>
                        <a:srgbClr val="003867"/>
                      </a:solidFill>
                      <a:prstDash val="solid"/>
                      <a:round/>
                      <a:headEnd type="none" w="med" len="med"/>
                      <a:tailEnd type="none" w="med" len="med"/>
                    </a:lnT>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Prediabetes</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3"/>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Depresión</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4"/>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Hipotiroidismo</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5"/>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Gastritis</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6"/>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Anemia</a:t>
                      </a:r>
                      <a:r>
                        <a:rPr sz="1000" spc="4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ferropénica</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7"/>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25">
                          <a:solidFill>
                            <a:srgbClr val="22346A"/>
                          </a:solidFill>
                          <a:latin typeface="Arial" panose="020B0604020202020204" pitchFamily="34" charset="0"/>
                          <a:cs typeface="Arial" panose="020B0604020202020204" pitchFamily="34" charset="0"/>
                        </a:rPr>
                        <a:t>HPB</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8"/>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dirty="0" err="1">
                          <a:solidFill>
                            <a:srgbClr val="22346A"/>
                          </a:solidFill>
                          <a:latin typeface="Arial" panose="020B0604020202020204" pitchFamily="34" charset="0"/>
                          <a:ea typeface="+mn-ea"/>
                          <a:cs typeface="Arial" panose="020B0604020202020204" pitchFamily="34" charset="0"/>
                        </a:rPr>
                        <a:t>Obstrucción</a:t>
                      </a:r>
                      <a:r>
                        <a:rPr sz="1000" kern="1200" dirty="0">
                          <a:solidFill>
                            <a:srgbClr val="22346A"/>
                          </a:solidFill>
                          <a:latin typeface="Arial" panose="020B0604020202020204" pitchFamily="34" charset="0"/>
                          <a:ea typeface="+mn-ea"/>
                          <a:cs typeface="Arial" panose="020B0604020202020204" pitchFamily="34" charset="0"/>
                        </a:rPr>
                        <a:t> </a:t>
                      </a:r>
                      <a:r>
                        <a:rPr sz="1000" kern="1200" dirty="0" err="1">
                          <a:solidFill>
                            <a:srgbClr val="22346A"/>
                          </a:solidFill>
                          <a:latin typeface="Arial" panose="020B0604020202020204" pitchFamily="34" charset="0"/>
                          <a:ea typeface="+mn-ea"/>
                          <a:cs typeface="Arial" panose="020B0604020202020204" pitchFamily="34" charset="0"/>
                        </a:rPr>
                        <a:t>carotídea</a:t>
                      </a:r>
                      <a:endParaRPr sz="1000" kern="1200" dirty="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9"/>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dirty="0" err="1">
                          <a:solidFill>
                            <a:srgbClr val="22346A"/>
                          </a:solidFill>
                          <a:latin typeface="Arial" panose="020B0604020202020204" pitchFamily="34" charset="0"/>
                          <a:ea typeface="+mn-ea"/>
                          <a:cs typeface="Arial" panose="020B0604020202020204" pitchFamily="34" charset="0"/>
                        </a:rPr>
                        <a:t>Comorbilidad</a:t>
                      </a:r>
                      <a:r>
                        <a:rPr sz="1000" kern="1200" dirty="0">
                          <a:solidFill>
                            <a:srgbClr val="22346A"/>
                          </a:solidFill>
                          <a:latin typeface="Arial" panose="020B0604020202020204" pitchFamily="34" charset="0"/>
                          <a:ea typeface="+mn-ea"/>
                          <a:cs typeface="Arial" panose="020B0604020202020204" pitchFamily="34" charset="0"/>
                        </a:rPr>
                        <a:t> TH2: Asma</a:t>
                      </a: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4</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26,7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0"/>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dirty="0" err="1">
                          <a:solidFill>
                            <a:srgbClr val="22346A"/>
                          </a:solidFill>
                          <a:latin typeface="Arial" panose="020B0604020202020204" pitchFamily="34" charset="0"/>
                          <a:ea typeface="+mn-ea"/>
                          <a:cs typeface="Arial" panose="020B0604020202020204" pitchFamily="34" charset="0"/>
                        </a:rPr>
                        <a:t>Comorbilidad</a:t>
                      </a:r>
                      <a:r>
                        <a:rPr sz="1000" kern="1200" dirty="0">
                          <a:solidFill>
                            <a:srgbClr val="22346A"/>
                          </a:solidFill>
                          <a:latin typeface="Arial" panose="020B0604020202020204" pitchFamily="34" charset="0"/>
                          <a:ea typeface="+mn-ea"/>
                          <a:cs typeface="Arial" panose="020B0604020202020204" pitchFamily="34" charset="0"/>
                        </a:rPr>
                        <a:t> TH2: </a:t>
                      </a:r>
                      <a:r>
                        <a:rPr sz="1000" kern="1200" dirty="0" err="1">
                          <a:solidFill>
                            <a:srgbClr val="22346A"/>
                          </a:solidFill>
                          <a:latin typeface="Arial" panose="020B0604020202020204" pitchFamily="34" charset="0"/>
                          <a:ea typeface="+mn-ea"/>
                          <a:cs typeface="Arial" panose="020B0604020202020204" pitchFamily="34" charset="0"/>
                        </a:rPr>
                        <a:t>Rinitis</a:t>
                      </a:r>
                      <a:r>
                        <a:rPr sz="1000" kern="1200" dirty="0">
                          <a:solidFill>
                            <a:srgbClr val="22346A"/>
                          </a:solidFill>
                          <a:latin typeface="Arial" panose="020B0604020202020204" pitchFamily="34" charset="0"/>
                          <a:ea typeface="+mn-ea"/>
                          <a:cs typeface="Arial" panose="020B0604020202020204" pitchFamily="34" charset="0"/>
                        </a:rPr>
                        <a:t> </a:t>
                      </a:r>
                      <a:r>
                        <a:rPr sz="1000" kern="1200" dirty="0" err="1">
                          <a:solidFill>
                            <a:srgbClr val="22346A"/>
                          </a:solidFill>
                          <a:latin typeface="Arial" panose="020B0604020202020204" pitchFamily="34" charset="0"/>
                          <a:ea typeface="+mn-ea"/>
                          <a:cs typeface="Arial" panose="020B0604020202020204" pitchFamily="34" charset="0"/>
                        </a:rPr>
                        <a:t>alérgica</a:t>
                      </a:r>
                      <a:endParaRPr sz="1000" kern="1200" dirty="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2</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762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13,3</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1"/>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dirty="0" err="1">
                          <a:solidFill>
                            <a:srgbClr val="22346A"/>
                          </a:solidFill>
                          <a:latin typeface="Arial" panose="020B0604020202020204" pitchFamily="34" charset="0"/>
                          <a:ea typeface="+mn-ea"/>
                          <a:cs typeface="Arial" panose="020B0604020202020204" pitchFamily="34" charset="0"/>
                        </a:rPr>
                        <a:t>Comorbilidad</a:t>
                      </a:r>
                      <a:r>
                        <a:rPr sz="1000" kern="1200" dirty="0">
                          <a:solidFill>
                            <a:srgbClr val="22346A"/>
                          </a:solidFill>
                          <a:latin typeface="Arial" panose="020B0604020202020204" pitchFamily="34" charset="0"/>
                          <a:ea typeface="+mn-ea"/>
                          <a:cs typeface="Arial" panose="020B0604020202020204" pitchFamily="34" charset="0"/>
                        </a:rPr>
                        <a:t> TH2: </a:t>
                      </a:r>
                      <a:r>
                        <a:rPr sz="1000" kern="1200" dirty="0" err="1">
                          <a:solidFill>
                            <a:srgbClr val="22346A"/>
                          </a:solidFill>
                          <a:latin typeface="Arial" panose="020B0604020202020204" pitchFamily="34" charset="0"/>
                          <a:ea typeface="+mn-ea"/>
                          <a:cs typeface="Arial" panose="020B0604020202020204" pitchFamily="34" charset="0"/>
                        </a:rPr>
                        <a:t>Conjuntivitis</a:t>
                      </a:r>
                      <a:r>
                        <a:rPr sz="1000" kern="1200" dirty="0">
                          <a:solidFill>
                            <a:srgbClr val="22346A"/>
                          </a:solidFill>
                          <a:latin typeface="Arial" panose="020B0604020202020204" pitchFamily="34" charset="0"/>
                          <a:ea typeface="+mn-ea"/>
                          <a:cs typeface="Arial" panose="020B0604020202020204" pitchFamily="34" charset="0"/>
                        </a:rPr>
                        <a:t> </a:t>
                      </a:r>
                      <a:r>
                        <a:rPr sz="1000" kern="1200" dirty="0" err="1">
                          <a:solidFill>
                            <a:srgbClr val="22346A"/>
                          </a:solidFill>
                          <a:latin typeface="Arial" panose="020B0604020202020204" pitchFamily="34" charset="0"/>
                          <a:ea typeface="+mn-ea"/>
                          <a:cs typeface="Arial" panose="020B0604020202020204" pitchFamily="34" charset="0"/>
                        </a:rPr>
                        <a:t>alérgica</a:t>
                      </a:r>
                      <a:endParaRPr sz="1000" kern="1200" dirty="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2</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762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13,3</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2"/>
                  </a:ext>
                </a:extLst>
              </a:tr>
              <a:tr h="175025">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dirty="0" err="1">
                          <a:solidFill>
                            <a:srgbClr val="22346A"/>
                          </a:solidFill>
                          <a:latin typeface="Arial" panose="020B0604020202020204" pitchFamily="34" charset="0"/>
                          <a:ea typeface="+mn-ea"/>
                          <a:cs typeface="Arial" panose="020B0604020202020204" pitchFamily="34" charset="0"/>
                        </a:rPr>
                        <a:t>Comorbilidad</a:t>
                      </a:r>
                      <a:r>
                        <a:rPr sz="1000" kern="1200" dirty="0">
                          <a:solidFill>
                            <a:srgbClr val="22346A"/>
                          </a:solidFill>
                          <a:latin typeface="Arial" panose="020B0604020202020204" pitchFamily="34" charset="0"/>
                          <a:ea typeface="+mn-ea"/>
                          <a:cs typeface="Arial" panose="020B0604020202020204" pitchFamily="34" charset="0"/>
                        </a:rPr>
                        <a:t> TH2: </a:t>
                      </a:r>
                      <a:r>
                        <a:rPr sz="1000" kern="1200" dirty="0" err="1">
                          <a:solidFill>
                            <a:srgbClr val="22346A"/>
                          </a:solidFill>
                          <a:latin typeface="Arial" panose="020B0604020202020204" pitchFamily="34" charset="0"/>
                          <a:ea typeface="+mn-ea"/>
                          <a:cs typeface="Arial" panose="020B0604020202020204" pitchFamily="34" charset="0"/>
                        </a:rPr>
                        <a:t>Alergia</a:t>
                      </a:r>
                      <a:r>
                        <a:rPr sz="1000" kern="1200" dirty="0">
                          <a:solidFill>
                            <a:srgbClr val="22346A"/>
                          </a:solidFill>
                          <a:latin typeface="Arial" panose="020B0604020202020204" pitchFamily="34" charset="0"/>
                          <a:ea typeface="+mn-ea"/>
                          <a:cs typeface="Arial" panose="020B0604020202020204" pitchFamily="34" charset="0"/>
                        </a:rPr>
                        <a:t> alimentaria (Frutos </a:t>
                      </a:r>
                      <a:r>
                        <a:rPr sz="1000" kern="1200" dirty="0" err="1">
                          <a:solidFill>
                            <a:srgbClr val="22346A"/>
                          </a:solidFill>
                          <a:latin typeface="Arial" panose="020B0604020202020204" pitchFamily="34" charset="0"/>
                          <a:ea typeface="+mn-ea"/>
                          <a:cs typeface="Arial" panose="020B0604020202020204" pitchFamily="34" charset="0"/>
                        </a:rPr>
                        <a:t>secos</a:t>
                      </a:r>
                      <a:r>
                        <a:rPr sz="1000" kern="1200" dirty="0">
                          <a:solidFill>
                            <a:srgbClr val="22346A"/>
                          </a:solidFill>
                          <a:latin typeface="Arial" panose="020B0604020202020204" pitchFamily="34" charset="0"/>
                          <a:ea typeface="+mn-ea"/>
                          <a:cs typeface="Arial" panose="020B0604020202020204" pitchFamily="34" charset="0"/>
                        </a:rPr>
                        <a:t>)</a:t>
                      </a: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3"/>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dirty="0" err="1">
                          <a:solidFill>
                            <a:srgbClr val="22346A"/>
                          </a:solidFill>
                          <a:latin typeface="Arial" panose="020B0604020202020204" pitchFamily="34" charset="0"/>
                          <a:cs typeface="Arial" panose="020B0604020202020204" pitchFamily="34" charset="0"/>
                        </a:rPr>
                        <a:t>Comorbilidad</a:t>
                      </a:r>
                      <a:r>
                        <a:rPr sz="1000" spc="10" dirty="0">
                          <a:solidFill>
                            <a:srgbClr val="22346A"/>
                          </a:solidFill>
                          <a:latin typeface="Arial" panose="020B0604020202020204" pitchFamily="34" charset="0"/>
                          <a:cs typeface="Arial" panose="020B0604020202020204" pitchFamily="34" charset="0"/>
                        </a:rPr>
                        <a:t> </a:t>
                      </a:r>
                      <a:r>
                        <a:rPr sz="1000" dirty="0">
                          <a:solidFill>
                            <a:srgbClr val="22346A"/>
                          </a:solidFill>
                          <a:latin typeface="Arial" panose="020B0604020202020204" pitchFamily="34" charset="0"/>
                          <a:cs typeface="Arial" panose="020B0604020202020204" pitchFamily="34" charset="0"/>
                        </a:rPr>
                        <a:t>TH2:</a:t>
                      </a:r>
                      <a:r>
                        <a:rPr sz="1000" spc="55" dirty="0">
                          <a:solidFill>
                            <a:srgbClr val="22346A"/>
                          </a:solidFill>
                          <a:latin typeface="Arial" panose="020B0604020202020204" pitchFamily="34" charset="0"/>
                          <a:cs typeface="Arial" panose="020B0604020202020204" pitchFamily="34" charset="0"/>
                        </a:rPr>
                        <a:t> </a:t>
                      </a:r>
                      <a:r>
                        <a:rPr sz="1000" dirty="0" err="1">
                          <a:solidFill>
                            <a:srgbClr val="22346A"/>
                          </a:solidFill>
                          <a:latin typeface="Arial" panose="020B0604020202020204" pitchFamily="34" charset="0"/>
                          <a:cs typeface="Arial" panose="020B0604020202020204" pitchFamily="34" charset="0"/>
                        </a:rPr>
                        <a:t>Conjuntivitis</a:t>
                      </a:r>
                      <a:r>
                        <a:rPr sz="1000" spc="55" dirty="0">
                          <a:solidFill>
                            <a:srgbClr val="22346A"/>
                          </a:solidFill>
                          <a:latin typeface="Arial" panose="020B0604020202020204" pitchFamily="34" charset="0"/>
                          <a:cs typeface="Arial" panose="020B0604020202020204" pitchFamily="34" charset="0"/>
                        </a:rPr>
                        <a:t> </a:t>
                      </a:r>
                      <a:r>
                        <a:rPr sz="1000" spc="-10" dirty="0" err="1">
                          <a:solidFill>
                            <a:srgbClr val="22346A"/>
                          </a:solidFill>
                          <a:latin typeface="Arial" panose="020B0604020202020204" pitchFamily="34" charset="0"/>
                          <a:cs typeface="Arial" panose="020B0604020202020204" pitchFamily="34" charset="0"/>
                        </a:rPr>
                        <a:t>alérgica</a:t>
                      </a:r>
                      <a:endParaRPr sz="1000" dirty="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4"/>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Comorbilidad</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TH2:</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Alergia</a:t>
                      </a:r>
                      <a:r>
                        <a:rPr sz="1000" spc="3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alimentaria</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5"/>
                  </a:ext>
                </a:extLst>
              </a:tr>
              <a:tr h="367296">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tc>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tc>
                  <a:txBody>
                    <a:bodyPr/>
                    <a:lstStyle/>
                    <a:p>
                      <a:pPr>
                        <a:lnSpc>
                          <a:spcPct val="100000"/>
                        </a:lnSpc>
                        <a:spcBef>
                          <a:spcPts val="0"/>
                        </a:spcBef>
                      </a:pPr>
                      <a:endParaRPr sz="1000" dirty="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extLst>
                  <a:ext uri="{0D108BD9-81ED-4DB2-BD59-A6C34878D82A}">
                    <a16:rowId xmlns:a16="http://schemas.microsoft.com/office/drawing/2014/main" val="10016"/>
                  </a:ext>
                </a:extLst>
              </a:tr>
            </a:tbl>
          </a:graphicData>
        </a:graphic>
      </p:graphicFrame>
      <p:graphicFrame>
        <p:nvGraphicFramePr>
          <p:cNvPr id="14" name="object 3">
            <a:extLst>
              <a:ext uri="{FF2B5EF4-FFF2-40B4-BE49-F238E27FC236}">
                <a16:creationId xmlns:a16="http://schemas.microsoft.com/office/drawing/2014/main" id="{A4623B08-74CD-B272-844D-6FD1A5B23AE0}"/>
              </a:ext>
            </a:extLst>
          </p:cNvPr>
          <p:cNvGraphicFramePr>
            <a:graphicFrameLocks noGrp="1"/>
          </p:cNvGraphicFramePr>
          <p:nvPr>
            <p:extLst>
              <p:ext uri="{D42A27DB-BD31-4B8C-83A1-F6EECF244321}">
                <p14:modId xmlns:p14="http://schemas.microsoft.com/office/powerpoint/2010/main" val="2370116694"/>
              </p:ext>
            </p:extLst>
          </p:nvPr>
        </p:nvGraphicFramePr>
        <p:xfrm>
          <a:off x="4903888" y="2919259"/>
          <a:ext cx="2646443" cy="800100"/>
        </p:xfrm>
        <a:graphic>
          <a:graphicData uri="http://schemas.openxmlformats.org/drawingml/2006/table">
            <a:tbl>
              <a:tblPr firstRow="1" bandRow="1">
                <a:tableStyleId>{2D5ABB26-0587-4C30-8999-92F81FD0307C}</a:tableStyleId>
              </a:tblPr>
              <a:tblGrid>
                <a:gridCol w="1732344">
                  <a:extLst>
                    <a:ext uri="{9D8B030D-6E8A-4147-A177-3AD203B41FA5}">
                      <a16:colId xmlns:a16="http://schemas.microsoft.com/office/drawing/2014/main" val="20000"/>
                    </a:ext>
                  </a:extLst>
                </a:gridCol>
                <a:gridCol w="527727">
                  <a:extLst>
                    <a:ext uri="{9D8B030D-6E8A-4147-A177-3AD203B41FA5}">
                      <a16:colId xmlns:a16="http://schemas.microsoft.com/office/drawing/2014/main" val="20001"/>
                    </a:ext>
                  </a:extLst>
                </a:gridCol>
                <a:gridCol w="386372">
                  <a:extLst>
                    <a:ext uri="{9D8B030D-6E8A-4147-A177-3AD203B41FA5}">
                      <a16:colId xmlns:a16="http://schemas.microsoft.com/office/drawing/2014/main" val="20002"/>
                    </a:ext>
                  </a:extLst>
                </a:gridCol>
              </a:tblGrid>
              <a:tr h="152503">
                <a:tc>
                  <a:txBody>
                    <a:bodyPr/>
                    <a:lstStyle/>
                    <a:p>
                      <a:pPr marL="104139">
                        <a:lnSpc>
                          <a:spcPct val="100000"/>
                        </a:lnSpc>
                        <a:spcBef>
                          <a:spcPts val="0"/>
                        </a:spcBef>
                      </a:pPr>
                      <a:r>
                        <a:rPr sz="1050" b="1" spc="-10">
                          <a:solidFill>
                            <a:srgbClr val="22346A"/>
                          </a:solidFill>
                          <a:latin typeface="Arial" panose="020B0604020202020204" pitchFamily="34" charset="0"/>
                          <a:cs typeface="Arial" panose="020B0604020202020204" pitchFamily="34" charset="0"/>
                        </a:rPr>
                        <a:t>Tratamientos</a:t>
                      </a:r>
                      <a:r>
                        <a:rPr sz="1050" b="1" spc="-80">
                          <a:solidFill>
                            <a:srgbClr val="22346A"/>
                          </a:solidFill>
                          <a:latin typeface="Arial" panose="020B0604020202020204" pitchFamily="34" charset="0"/>
                          <a:cs typeface="Arial" panose="020B0604020202020204" pitchFamily="34" charset="0"/>
                        </a:rPr>
                        <a:t> </a:t>
                      </a:r>
                      <a:r>
                        <a:rPr sz="1050" b="1" spc="-10">
                          <a:solidFill>
                            <a:srgbClr val="22346A"/>
                          </a:solidFill>
                          <a:latin typeface="Arial" panose="020B0604020202020204" pitchFamily="34" charset="0"/>
                          <a:cs typeface="Arial" panose="020B0604020202020204" pitchFamily="34" charset="0"/>
                        </a:rPr>
                        <a:t>previos</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tc>
                  <a:txBody>
                    <a:bodyPr/>
                    <a:lstStyle/>
                    <a:p>
                      <a:pPr marR="272415" algn="r">
                        <a:lnSpc>
                          <a:spcPct val="100000"/>
                        </a:lnSpc>
                        <a:spcBef>
                          <a:spcPts val="0"/>
                        </a:spcBef>
                      </a:pPr>
                      <a:r>
                        <a:rPr sz="1050" b="1" spc="-50">
                          <a:solidFill>
                            <a:srgbClr val="22346A"/>
                          </a:solidFill>
                          <a:latin typeface="Arial" panose="020B0604020202020204" pitchFamily="34" charset="0"/>
                          <a:cs typeface="Arial" panose="020B0604020202020204" pitchFamily="34" charset="0"/>
                        </a:rPr>
                        <a:t>n</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tc>
                  <a:txBody>
                    <a:bodyPr/>
                    <a:lstStyle/>
                    <a:p>
                      <a:pPr marL="51435" algn="ctr">
                        <a:lnSpc>
                          <a:spcPct val="100000"/>
                        </a:lnSpc>
                        <a:spcBef>
                          <a:spcPts val="0"/>
                        </a:spcBef>
                      </a:pPr>
                      <a:r>
                        <a:rPr sz="1050" b="1" spc="-50">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extLst>
                  <a:ext uri="{0D108BD9-81ED-4DB2-BD59-A6C34878D82A}">
                    <a16:rowId xmlns:a16="http://schemas.microsoft.com/office/drawing/2014/main" val="10000"/>
                  </a:ext>
                </a:extLst>
              </a:tr>
              <a:tr h="152503">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Ciclosporina</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239395" algn="r">
                        <a:lnSpc>
                          <a:spcPct val="100000"/>
                        </a:lnSpc>
                        <a:spcBef>
                          <a:spcPts val="0"/>
                        </a:spcBef>
                      </a:pPr>
                      <a:r>
                        <a:rPr sz="1050" spc="-25">
                          <a:solidFill>
                            <a:srgbClr val="22346A"/>
                          </a:solidFill>
                          <a:latin typeface="Arial" panose="020B0604020202020204" pitchFamily="34" charset="0"/>
                          <a:cs typeface="Arial" panose="020B0604020202020204" pitchFamily="34" charset="0"/>
                        </a:rPr>
                        <a:t>15</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51435"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100</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1"/>
                  </a:ext>
                </a:extLst>
              </a:tr>
              <a:tr h="152762">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Corticoide</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239395" algn="r">
                        <a:lnSpc>
                          <a:spcPct val="100000"/>
                        </a:lnSpc>
                        <a:spcBef>
                          <a:spcPts val="0"/>
                        </a:spcBef>
                      </a:pPr>
                      <a:r>
                        <a:rPr sz="1050" spc="-25">
                          <a:solidFill>
                            <a:srgbClr val="22346A"/>
                          </a:solidFill>
                          <a:latin typeface="Arial" panose="020B0604020202020204" pitchFamily="34" charset="0"/>
                          <a:cs typeface="Arial" panose="020B0604020202020204" pitchFamily="34" charset="0"/>
                        </a:rPr>
                        <a:t>15</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51435"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100</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2"/>
                  </a:ext>
                </a:extLst>
              </a:tr>
              <a:tr h="152762">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Fototerapia</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323215" algn="r">
                        <a:lnSpc>
                          <a:spcPct val="100000"/>
                        </a:lnSpc>
                        <a:spcBef>
                          <a:spcPts val="0"/>
                        </a:spcBef>
                      </a:pPr>
                      <a:r>
                        <a:rPr sz="1050" spc="-50">
                          <a:solidFill>
                            <a:srgbClr val="22346A"/>
                          </a:solidFill>
                          <a:latin typeface="Arial" panose="020B0604020202020204" pitchFamily="34" charset="0"/>
                          <a:cs typeface="Arial" panose="020B0604020202020204" pitchFamily="34" charset="0"/>
                        </a:rPr>
                        <a:t>1</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45720"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6,7</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3"/>
                  </a:ext>
                </a:extLst>
              </a:tr>
              <a:tr h="152762">
                <a:tc>
                  <a:txBody>
                    <a:bodyPr/>
                    <a:lstStyle/>
                    <a:p>
                      <a:pPr marL="104139">
                        <a:lnSpc>
                          <a:spcPct val="100000"/>
                        </a:lnSpc>
                        <a:spcBef>
                          <a:spcPts val="0"/>
                        </a:spcBef>
                      </a:pPr>
                      <a:r>
                        <a:rPr sz="1050" spc="-25">
                          <a:solidFill>
                            <a:srgbClr val="22346A"/>
                          </a:solidFill>
                          <a:latin typeface="Arial" panose="020B0604020202020204" pitchFamily="34" charset="0"/>
                          <a:cs typeface="Arial" panose="020B0604020202020204" pitchFamily="34" charset="0"/>
                        </a:rPr>
                        <a:t>MTX</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323215" algn="r">
                        <a:lnSpc>
                          <a:spcPct val="100000"/>
                        </a:lnSpc>
                        <a:spcBef>
                          <a:spcPts val="0"/>
                        </a:spcBef>
                      </a:pPr>
                      <a:r>
                        <a:rPr sz="1050" spc="-50">
                          <a:solidFill>
                            <a:srgbClr val="22346A"/>
                          </a:solidFill>
                          <a:latin typeface="Arial" panose="020B0604020202020204" pitchFamily="34" charset="0"/>
                          <a:cs typeface="Arial" panose="020B0604020202020204" pitchFamily="34" charset="0"/>
                        </a:rPr>
                        <a:t>1</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45720"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6,7</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CuadroTexto 4">
            <a:extLst>
              <a:ext uri="{FF2B5EF4-FFF2-40B4-BE49-F238E27FC236}">
                <a16:creationId xmlns:a16="http://schemas.microsoft.com/office/drawing/2014/main" id="{57F8D0B6-FDB7-3181-468D-6D29AF0FA3A5}"/>
              </a:ext>
            </a:extLst>
          </p:cNvPr>
          <p:cNvSpPr txBox="1"/>
          <p:nvPr/>
        </p:nvSpPr>
        <p:spPr>
          <a:xfrm>
            <a:off x="1425389" y="6113327"/>
            <a:ext cx="8812305" cy="415498"/>
          </a:xfrm>
          <a:prstGeom prst="rect">
            <a:avLst/>
          </a:prstGeom>
          <a:noFill/>
        </p:spPr>
        <p:txBody>
          <a:bodyPr wrap="square" rtlCol="0">
            <a:spAutoFit/>
          </a:bodyPr>
          <a:lstStyle/>
          <a:p>
            <a:r>
              <a:rPr lang="es-ES" sz="700" b="1" dirty="0" err="1">
                <a:solidFill>
                  <a:srgbClr val="646464"/>
                </a:solidFill>
              </a:rPr>
              <a:t>CsA</a:t>
            </a:r>
            <a:r>
              <a:rPr lang="es-ES" sz="700" dirty="0">
                <a:solidFill>
                  <a:srgbClr val="646464"/>
                </a:solidFill>
              </a:rPr>
              <a:t>: ciclosporina A; </a:t>
            </a:r>
            <a:r>
              <a:rPr lang="es-ES" sz="700" b="1" dirty="0">
                <a:solidFill>
                  <a:srgbClr val="646464"/>
                </a:solidFill>
              </a:rPr>
              <a:t>DA</a:t>
            </a:r>
            <a:r>
              <a:rPr lang="es-ES" sz="700" dirty="0">
                <a:solidFill>
                  <a:srgbClr val="646464"/>
                </a:solidFill>
              </a:rPr>
              <a:t>: Dermatitis Atópica; </a:t>
            </a:r>
            <a:r>
              <a:rPr lang="es-ES" sz="700" b="1" dirty="0">
                <a:solidFill>
                  <a:srgbClr val="646464"/>
                </a:solidFill>
              </a:rPr>
              <a:t>DE</a:t>
            </a:r>
            <a:r>
              <a:rPr lang="es-ES" sz="700" dirty="0">
                <a:solidFill>
                  <a:srgbClr val="646464"/>
                </a:solidFill>
              </a:rPr>
              <a:t>: Desviación Estándar; </a:t>
            </a:r>
            <a:r>
              <a:rPr lang="es-ES" sz="700" b="1" dirty="0">
                <a:solidFill>
                  <a:srgbClr val="646464"/>
                </a:solidFill>
              </a:rPr>
              <a:t>HPB</a:t>
            </a:r>
            <a:r>
              <a:rPr lang="es-ES" sz="700" dirty="0">
                <a:solidFill>
                  <a:srgbClr val="646464"/>
                </a:solidFill>
              </a:rPr>
              <a:t>: Hiperplasia Prostática Benigna; </a:t>
            </a:r>
            <a:r>
              <a:rPr lang="es-ES" sz="700" b="1" dirty="0">
                <a:solidFill>
                  <a:srgbClr val="646464"/>
                </a:solidFill>
              </a:rPr>
              <a:t>MTX</a:t>
            </a:r>
            <a:r>
              <a:rPr lang="es-ES" sz="700" dirty="0">
                <a:solidFill>
                  <a:srgbClr val="646464"/>
                </a:solidFill>
              </a:rPr>
              <a:t>: Metotrexato; </a:t>
            </a:r>
            <a:r>
              <a:rPr lang="es-ES" sz="700" b="1" dirty="0">
                <a:solidFill>
                  <a:srgbClr val="646464"/>
                </a:solidFill>
              </a:rPr>
              <a:t>TDHA</a:t>
            </a:r>
            <a:r>
              <a:rPr lang="es-ES" sz="700" dirty="0">
                <a:solidFill>
                  <a:srgbClr val="646464"/>
                </a:solidFill>
              </a:rPr>
              <a:t>: Trastorno por Déficit de Atención e Hiperactividad; </a:t>
            </a:r>
            <a:r>
              <a:rPr lang="es-ES" sz="700" b="1" dirty="0">
                <a:solidFill>
                  <a:srgbClr val="646464"/>
                </a:solidFill>
              </a:rPr>
              <a:t>TH2</a:t>
            </a:r>
            <a:r>
              <a:rPr lang="es-ES" sz="700" dirty="0">
                <a:solidFill>
                  <a:srgbClr val="646464"/>
                </a:solidFill>
              </a:rPr>
              <a:t>: linfocitos T </a:t>
            </a:r>
            <a:r>
              <a:rPr lang="es-ES" sz="700" dirty="0" err="1">
                <a:solidFill>
                  <a:srgbClr val="646464"/>
                </a:solidFill>
              </a:rPr>
              <a:t>helper</a:t>
            </a:r>
            <a:r>
              <a:rPr lang="es-ES" sz="700" dirty="0">
                <a:solidFill>
                  <a:srgbClr val="646464"/>
                </a:solidFill>
              </a:rPr>
              <a:t> tipo 2.</a:t>
            </a:r>
          </a:p>
          <a:p>
            <a:r>
              <a:rPr lang="es-ES" sz="700" b="1" dirty="0">
                <a:solidFill>
                  <a:srgbClr val="646464"/>
                </a:solidFill>
              </a:rPr>
              <a:t>1. </a:t>
            </a:r>
            <a:r>
              <a:rPr lang="es-ES" sz="700" dirty="0">
                <a:solidFill>
                  <a:srgbClr val="646464"/>
                </a:solidFill>
              </a:rPr>
              <a:t>Oviedo J, </a:t>
            </a:r>
            <a:r>
              <a:rPr lang="es-ES" sz="700" i="1" dirty="0">
                <a:solidFill>
                  <a:srgbClr val="646464"/>
                </a:solidFill>
              </a:rPr>
              <a:t>et al</a:t>
            </a:r>
            <a:r>
              <a:rPr lang="es-ES" sz="700" dirty="0">
                <a:solidFill>
                  <a:srgbClr val="646464"/>
                </a:solidFill>
              </a:rPr>
              <a:t>. Serie de casos con </a:t>
            </a:r>
            <a:r>
              <a:rPr lang="es-ES" sz="700" dirty="0" err="1">
                <a:solidFill>
                  <a:srgbClr val="646464"/>
                </a:solidFill>
              </a:rPr>
              <a:t>lebrikizumab</a:t>
            </a:r>
            <a:r>
              <a:rPr lang="es-ES" sz="700" dirty="0">
                <a:solidFill>
                  <a:srgbClr val="646464"/>
                </a:solidFill>
              </a:rPr>
              <a:t> en dermatitis atópica: experiencia de un hospital universitario madrileño. Póster presentado en la XIX Reunión Nacional de Residentes de Dermatología y Venereología; 24-25 Octubre 2025; Barcelona, España</a:t>
            </a:r>
          </a:p>
        </p:txBody>
      </p:sp>
      <p:sp>
        <p:nvSpPr>
          <p:cNvPr id="15" name="Rectángulo redondeado 14">
            <a:extLst>
              <a:ext uri="{FF2B5EF4-FFF2-40B4-BE49-F238E27FC236}">
                <a16:creationId xmlns:a16="http://schemas.microsoft.com/office/drawing/2014/main" id="{EF0D3CF5-2596-EBFC-A1D1-67C1F6C8DE2F}"/>
              </a:ext>
            </a:extLst>
          </p:cNvPr>
          <p:cNvSpPr/>
          <p:nvPr/>
        </p:nvSpPr>
        <p:spPr>
          <a:xfrm>
            <a:off x="847725" y="1992196"/>
            <a:ext cx="3619771" cy="1662786"/>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redondeado 15">
            <a:extLst>
              <a:ext uri="{FF2B5EF4-FFF2-40B4-BE49-F238E27FC236}">
                <a16:creationId xmlns:a16="http://schemas.microsoft.com/office/drawing/2014/main" id="{0F019D5B-33AB-D8AC-F402-0D6BD7217431}"/>
              </a:ext>
            </a:extLst>
          </p:cNvPr>
          <p:cNvSpPr/>
          <p:nvPr/>
        </p:nvSpPr>
        <p:spPr>
          <a:xfrm>
            <a:off x="839666" y="3727388"/>
            <a:ext cx="3627830" cy="1587447"/>
          </a:xfrm>
          <a:prstGeom prst="roundRect">
            <a:avLst>
              <a:gd name="adj" fmla="val 3646"/>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F281A6AF-7E08-E8F8-BC99-F8C2ACE39970}"/>
              </a:ext>
            </a:extLst>
          </p:cNvPr>
          <p:cNvSpPr txBox="1"/>
          <p:nvPr/>
        </p:nvSpPr>
        <p:spPr>
          <a:xfrm>
            <a:off x="1192327" y="2117109"/>
            <a:ext cx="2851564" cy="769441"/>
          </a:xfrm>
          <a:prstGeom prst="rect">
            <a:avLst/>
          </a:prstGeom>
          <a:noFill/>
        </p:spPr>
        <p:txBody>
          <a:bodyPr wrap="square">
            <a:spAutoFit/>
          </a:bodyPr>
          <a:lstStyle/>
          <a:p>
            <a:pPr algn="ctr"/>
            <a:r>
              <a:rPr lang="es-ES" sz="1100">
                <a:solidFill>
                  <a:srgbClr val="22346A"/>
                </a:solidFill>
                <a:latin typeface="Arial" panose="020B0604020202020204" pitchFamily="34" charset="0"/>
                <a:cs typeface="Arial" panose="020B0604020202020204" pitchFamily="34" charset="0"/>
              </a:rPr>
              <a:t>Estudio retrospectivo de </a:t>
            </a:r>
            <a:r>
              <a:rPr lang="es-ES" sz="1100" b="1">
                <a:solidFill>
                  <a:srgbClr val="22346A"/>
                </a:solidFill>
                <a:latin typeface="Arial" panose="020B0604020202020204" pitchFamily="34" charset="0"/>
                <a:cs typeface="Arial" panose="020B0604020202020204" pitchFamily="34" charset="0"/>
              </a:rPr>
              <a:t>15 pacientes </a:t>
            </a:r>
            <a:br>
              <a:rPr lang="es-ES" sz="1100">
                <a:solidFill>
                  <a:srgbClr val="22346A"/>
                </a:solidFill>
                <a:latin typeface="Arial" panose="020B0604020202020204" pitchFamily="34" charset="0"/>
                <a:cs typeface="Arial" panose="020B0604020202020204" pitchFamily="34" charset="0"/>
              </a:rPr>
            </a:br>
            <a:r>
              <a:rPr lang="es-ES" sz="1100">
                <a:solidFill>
                  <a:srgbClr val="22346A"/>
                </a:solidFill>
                <a:latin typeface="Arial" panose="020B0604020202020204" pitchFamily="34" charset="0"/>
                <a:cs typeface="Arial" panose="020B0604020202020204" pitchFamily="34" charset="0"/>
              </a:rPr>
              <a:t>con DA moderada a grave que han sido tratados con </a:t>
            </a:r>
            <a:r>
              <a:rPr lang="es-ES" sz="1100" err="1">
                <a:solidFill>
                  <a:srgbClr val="22346A"/>
                </a:solidFill>
                <a:latin typeface="Arial" panose="020B0604020202020204" pitchFamily="34" charset="0"/>
                <a:cs typeface="Arial" panose="020B0604020202020204" pitchFamily="34" charset="0"/>
              </a:rPr>
              <a:t>lebrikizumab</a:t>
            </a:r>
            <a:r>
              <a:rPr lang="es-ES" sz="1100">
                <a:solidFill>
                  <a:srgbClr val="22346A"/>
                </a:solidFill>
                <a:latin typeface="Arial" panose="020B0604020202020204" pitchFamily="34" charset="0"/>
                <a:cs typeface="Arial" panose="020B0604020202020204" pitchFamily="34" charset="0"/>
              </a:rPr>
              <a:t> en práctica clínica habitual de su hospital.</a:t>
            </a:r>
            <a:r>
              <a:rPr lang="es-ES" sz="1100" baseline="30000">
                <a:solidFill>
                  <a:srgbClr val="22346A"/>
                </a:solidFill>
                <a:latin typeface="Arial" panose="020B0604020202020204" pitchFamily="34" charset="0"/>
                <a:cs typeface="Arial" panose="020B0604020202020204" pitchFamily="34" charset="0"/>
              </a:rPr>
              <a:t>1</a:t>
            </a:r>
          </a:p>
        </p:txBody>
      </p:sp>
      <p:grpSp>
        <p:nvGrpSpPr>
          <p:cNvPr id="52" name="Grupo 51">
            <a:extLst>
              <a:ext uri="{FF2B5EF4-FFF2-40B4-BE49-F238E27FC236}">
                <a16:creationId xmlns:a16="http://schemas.microsoft.com/office/drawing/2014/main" id="{4D5EAEC2-E501-6767-02D7-7EE675DB256C}"/>
              </a:ext>
            </a:extLst>
          </p:cNvPr>
          <p:cNvGrpSpPr/>
          <p:nvPr/>
        </p:nvGrpSpPr>
        <p:grpSpPr>
          <a:xfrm>
            <a:off x="2025624" y="2934712"/>
            <a:ext cx="1414162" cy="576131"/>
            <a:chOff x="179258" y="2703513"/>
            <a:chExt cx="3147174" cy="1282162"/>
          </a:xfrm>
        </p:grpSpPr>
        <p:pic>
          <p:nvPicPr>
            <p:cNvPr id="53" name="Gráfico 52">
              <a:extLst>
                <a:ext uri="{FF2B5EF4-FFF2-40B4-BE49-F238E27FC236}">
                  <a16:creationId xmlns:a16="http://schemas.microsoft.com/office/drawing/2014/main" id="{438F48E1-A2EB-6F63-351A-3B4FA1F27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54" name="Gráfico 53">
              <a:extLst>
                <a:ext uri="{FF2B5EF4-FFF2-40B4-BE49-F238E27FC236}">
                  <a16:creationId xmlns:a16="http://schemas.microsoft.com/office/drawing/2014/main" id="{3C36CEE8-4A63-E25A-EE6A-1B62F09BEB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55" name="Gráfico 54">
              <a:extLst>
                <a:ext uri="{FF2B5EF4-FFF2-40B4-BE49-F238E27FC236}">
                  <a16:creationId xmlns:a16="http://schemas.microsoft.com/office/drawing/2014/main" id="{3C40E17D-EF77-68FC-0778-C3DEAD700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56" name="Gráfico 55">
              <a:extLst>
                <a:ext uri="{FF2B5EF4-FFF2-40B4-BE49-F238E27FC236}">
                  <a16:creationId xmlns:a16="http://schemas.microsoft.com/office/drawing/2014/main" id="{878FA49C-C69D-D0DE-FADC-9C078DB67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57" name="Gráfico 56">
              <a:extLst>
                <a:ext uri="{FF2B5EF4-FFF2-40B4-BE49-F238E27FC236}">
                  <a16:creationId xmlns:a16="http://schemas.microsoft.com/office/drawing/2014/main" id="{5719B6D2-FE7A-FE09-0C57-5344ADA37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58" name="Gráfico 57">
              <a:extLst>
                <a:ext uri="{FF2B5EF4-FFF2-40B4-BE49-F238E27FC236}">
                  <a16:creationId xmlns:a16="http://schemas.microsoft.com/office/drawing/2014/main" id="{F6CC0460-F8B0-B9E9-2206-7FD70AF9B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59" name="Gráfico 58">
              <a:extLst>
                <a:ext uri="{FF2B5EF4-FFF2-40B4-BE49-F238E27FC236}">
                  <a16:creationId xmlns:a16="http://schemas.microsoft.com/office/drawing/2014/main" id="{313D9625-D44C-10AC-5EA6-3DCD3BF86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60" name="Gráfico 59">
              <a:extLst>
                <a:ext uri="{FF2B5EF4-FFF2-40B4-BE49-F238E27FC236}">
                  <a16:creationId xmlns:a16="http://schemas.microsoft.com/office/drawing/2014/main" id="{78C7B8C4-D0A9-87E1-D459-4B994CE35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61" name="object 13">
            <a:extLst>
              <a:ext uri="{FF2B5EF4-FFF2-40B4-BE49-F238E27FC236}">
                <a16:creationId xmlns:a16="http://schemas.microsoft.com/office/drawing/2014/main" id="{41DAD563-1245-A9F9-9148-38EF14B4AF2D}"/>
              </a:ext>
            </a:extLst>
          </p:cNvPr>
          <p:cNvSpPr txBox="1"/>
          <p:nvPr/>
        </p:nvSpPr>
        <p:spPr>
          <a:xfrm>
            <a:off x="1046606" y="3938647"/>
            <a:ext cx="3143006" cy="1136282"/>
          </a:xfrm>
          <a:prstGeom prst="rect">
            <a:avLst/>
          </a:prstGeom>
        </p:spPr>
        <p:txBody>
          <a:bodyPr vert="horz" wrap="square" lIns="0" tIns="6931" rIns="0" bIns="0" rtlCol="0">
            <a:spAutoFit/>
          </a:bodyPr>
          <a:lstStyle/>
          <a:p>
            <a:pPr marL="108000" marR="288028" indent="-108000">
              <a:lnSpc>
                <a:spcPct val="101499"/>
              </a:lnSpc>
              <a:spcBef>
                <a:spcPts val="300"/>
              </a:spcBef>
              <a:buClr>
                <a:srgbClr val="7945B8"/>
              </a:buClr>
              <a:buFont typeface="Arial" panose="020B0604020202020204" pitchFamily="34" charset="0"/>
              <a:buChar char="•"/>
            </a:pPr>
            <a:r>
              <a:rPr sz="1182" dirty="0">
                <a:solidFill>
                  <a:srgbClr val="22346A"/>
                </a:solidFill>
                <a:latin typeface="Arial" panose="020B0604020202020204" pitchFamily="34" charset="0"/>
                <a:cs typeface="Arial" panose="020B0604020202020204" pitchFamily="34" charset="0"/>
              </a:rPr>
              <a:t>La</a:t>
            </a:r>
            <a:r>
              <a:rPr sz="1182" spc="21"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mitad</a:t>
            </a:r>
            <a:r>
              <a:rPr sz="1182" b="1" spc="76" dirty="0">
                <a:solidFill>
                  <a:srgbClr val="22346A"/>
                </a:solidFill>
                <a:latin typeface="Arial" panose="020B0604020202020204" pitchFamily="34" charset="0"/>
                <a:cs typeface="Arial" panose="020B0604020202020204" pitchFamily="34" charset="0"/>
              </a:rPr>
              <a:t> </a:t>
            </a:r>
            <a:r>
              <a:rPr sz="1182" dirty="0">
                <a:solidFill>
                  <a:srgbClr val="22346A"/>
                </a:solidFill>
                <a:latin typeface="Arial" panose="020B0604020202020204" pitchFamily="34" charset="0"/>
                <a:cs typeface="Arial" panose="020B0604020202020204" pitchFamily="34" charset="0"/>
              </a:rPr>
              <a:t>de</a:t>
            </a:r>
            <a:r>
              <a:rPr sz="1182" spc="24" dirty="0">
                <a:solidFill>
                  <a:srgbClr val="22346A"/>
                </a:solidFill>
                <a:latin typeface="Arial" panose="020B0604020202020204" pitchFamily="34" charset="0"/>
                <a:cs typeface="Arial" panose="020B0604020202020204" pitchFamily="34" charset="0"/>
              </a:rPr>
              <a:t> </a:t>
            </a:r>
            <a:r>
              <a:rPr sz="1182" spc="-15" dirty="0" err="1">
                <a:solidFill>
                  <a:srgbClr val="22346A"/>
                </a:solidFill>
                <a:latin typeface="Arial" panose="020B0604020202020204" pitchFamily="34" charset="0"/>
                <a:cs typeface="Arial" panose="020B0604020202020204" pitchFamily="34" charset="0"/>
              </a:rPr>
              <a:t>los</a:t>
            </a:r>
            <a:r>
              <a:rPr sz="1182" spc="-15"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pacientes</a:t>
            </a:r>
            <a:r>
              <a:rPr sz="1182" b="1" spc="91" dirty="0">
                <a:solidFill>
                  <a:srgbClr val="22346A"/>
                </a:solidFill>
                <a:latin typeface="Arial" panose="020B0604020202020204" pitchFamily="34" charset="0"/>
                <a:cs typeface="Arial" panose="020B0604020202020204" pitchFamily="34" charset="0"/>
              </a:rPr>
              <a:t> </a:t>
            </a:r>
            <a:r>
              <a:rPr sz="1182" spc="-6" dirty="0" err="1">
                <a:solidFill>
                  <a:srgbClr val="22346A"/>
                </a:solidFill>
                <a:latin typeface="Arial" panose="020B0604020202020204" pitchFamily="34" charset="0"/>
                <a:cs typeface="Arial" panose="020B0604020202020204" pitchFamily="34" charset="0"/>
              </a:rPr>
              <a:t>presentaban</a:t>
            </a:r>
            <a:r>
              <a:rPr sz="1182" spc="-6"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comorbilidades</a:t>
            </a:r>
            <a:r>
              <a:rPr sz="1182" b="1" spc="127" dirty="0">
                <a:solidFill>
                  <a:srgbClr val="22346A"/>
                </a:solidFill>
                <a:latin typeface="Arial" panose="020B0604020202020204" pitchFamily="34" charset="0"/>
                <a:cs typeface="Arial" panose="020B0604020202020204" pitchFamily="34" charset="0"/>
              </a:rPr>
              <a:t> </a:t>
            </a:r>
            <a:r>
              <a:rPr sz="1182" spc="-15" dirty="0">
                <a:solidFill>
                  <a:srgbClr val="22346A"/>
                </a:solidFill>
                <a:latin typeface="Arial" panose="020B0604020202020204" pitchFamily="34" charset="0"/>
                <a:cs typeface="Arial" panose="020B0604020202020204" pitchFamily="34" charset="0"/>
              </a:rPr>
              <a:t>de </a:t>
            </a:r>
            <a:r>
              <a:rPr sz="1182" dirty="0" err="1">
                <a:solidFill>
                  <a:srgbClr val="22346A"/>
                </a:solidFill>
                <a:latin typeface="Arial" panose="020B0604020202020204" pitchFamily="34" charset="0"/>
                <a:cs typeface="Arial" panose="020B0604020202020204" pitchFamily="34" charset="0"/>
              </a:rPr>
              <a:t>perfil</a:t>
            </a:r>
            <a:r>
              <a:rPr sz="1182" spc="-6" dirty="0">
                <a:solidFill>
                  <a:srgbClr val="22346A"/>
                </a:solidFill>
                <a:latin typeface="Arial" panose="020B0604020202020204" pitchFamily="34" charset="0"/>
                <a:cs typeface="Arial" panose="020B0604020202020204" pitchFamily="34" charset="0"/>
              </a:rPr>
              <a:t> </a:t>
            </a:r>
            <a:r>
              <a:rPr sz="1182" dirty="0">
                <a:solidFill>
                  <a:srgbClr val="22346A"/>
                </a:solidFill>
                <a:latin typeface="Arial" panose="020B0604020202020204" pitchFamily="34" charset="0"/>
                <a:cs typeface="Arial" panose="020B0604020202020204" pitchFamily="34" charset="0"/>
              </a:rPr>
              <a:t>TH2, </a:t>
            </a:r>
            <a:r>
              <a:rPr sz="1182" dirty="0" err="1">
                <a:solidFill>
                  <a:srgbClr val="22346A"/>
                </a:solidFill>
                <a:latin typeface="Arial" panose="020B0604020202020204" pitchFamily="34" charset="0"/>
                <a:cs typeface="Arial" panose="020B0604020202020204" pitchFamily="34" charset="0"/>
              </a:rPr>
              <a:t>siendo</a:t>
            </a:r>
            <a:r>
              <a:rPr sz="1182" spc="36" dirty="0">
                <a:solidFill>
                  <a:srgbClr val="22346A"/>
                </a:solidFill>
                <a:latin typeface="Arial" panose="020B0604020202020204" pitchFamily="34" charset="0"/>
                <a:cs typeface="Arial" panose="020B0604020202020204" pitchFamily="34" charset="0"/>
              </a:rPr>
              <a:t> </a:t>
            </a:r>
            <a:r>
              <a:rPr sz="1182" spc="-15" dirty="0" err="1">
                <a:solidFill>
                  <a:srgbClr val="22346A"/>
                </a:solidFill>
                <a:latin typeface="Arial" panose="020B0604020202020204" pitchFamily="34" charset="0"/>
                <a:cs typeface="Arial" panose="020B0604020202020204" pitchFamily="34" charset="0"/>
              </a:rPr>
              <a:t>el</a:t>
            </a:r>
            <a:r>
              <a:rPr sz="1182" spc="-15"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asma</a:t>
            </a:r>
            <a:r>
              <a:rPr sz="1182" spc="21" dirty="0">
                <a:solidFill>
                  <a:srgbClr val="22346A"/>
                </a:solidFill>
                <a:latin typeface="Arial" panose="020B0604020202020204" pitchFamily="34" charset="0"/>
                <a:cs typeface="Arial" panose="020B0604020202020204" pitchFamily="34" charset="0"/>
              </a:rPr>
              <a:t> </a:t>
            </a:r>
            <a:r>
              <a:rPr sz="1182" dirty="0">
                <a:solidFill>
                  <a:srgbClr val="22346A"/>
                </a:solidFill>
                <a:latin typeface="Arial" panose="020B0604020202020204" pitchFamily="34" charset="0"/>
                <a:cs typeface="Arial" panose="020B0604020202020204" pitchFamily="34" charset="0"/>
              </a:rPr>
              <a:t>la</a:t>
            </a:r>
            <a:r>
              <a:rPr sz="1182" spc="24"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más</a:t>
            </a:r>
            <a:r>
              <a:rPr sz="1182" spc="24" dirty="0">
                <a:solidFill>
                  <a:srgbClr val="22346A"/>
                </a:solidFill>
                <a:latin typeface="Arial" panose="020B0604020202020204" pitchFamily="34" charset="0"/>
                <a:cs typeface="Arial" panose="020B0604020202020204" pitchFamily="34" charset="0"/>
              </a:rPr>
              <a:t> </a:t>
            </a:r>
            <a:r>
              <a:rPr sz="1182" spc="-6" dirty="0">
                <a:solidFill>
                  <a:srgbClr val="22346A"/>
                </a:solidFill>
                <a:latin typeface="Arial" panose="020B0604020202020204" pitchFamily="34" charset="0"/>
                <a:cs typeface="Arial" panose="020B0604020202020204" pitchFamily="34" charset="0"/>
              </a:rPr>
              <a:t>frecuente.</a:t>
            </a:r>
            <a:r>
              <a:rPr sz="1046" spc="-9" baseline="31400" dirty="0">
                <a:solidFill>
                  <a:srgbClr val="22346A"/>
                </a:solidFill>
                <a:latin typeface="Arial" panose="020B0604020202020204" pitchFamily="34" charset="0"/>
                <a:cs typeface="Arial" panose="020B0604020202020204" pitchFamily="34" charset="0"/>
              </a:rPr>
              <a:t>1</a:t>
            </a:r>
            <a:endParaRPr sz="1182" dirty="0">
              <a:latin typeface="Arial" panose="020B0604020202020204" pitchFamily="34" charset="0"/>
              <a:cs typeface="Arial" panose="020B0604020202020204" pitchFamily="34" charset="0"/>
            </a:endParaRPr>
          </a:p>
          <a:p>
            <a:pPr marL="108000" marR="26184" indent="-108000">
              <a:lnSpc>
                <a:spcPct val="101499"/>
              </a:lnSpc>
              <a:spcBef>
                <a:spcPts val="300"/>
              </a:spcBef>
              <a:buClr>
                <a:srgbClr val="7945B8"/>
              </a:buClr>
              <a:buFont typeface="Arial" panose="020B0604020202020204" pitchFamily="34" charset="0"/>
              <a:buChar char="•"/>
            </a:pPr>
            <a:r>
              <a:rPr sz="1182" b="1" dirty="0">
                <a:solidFill>
                  <a:srgbClr val="22346A"/>
                </a:solidFill>
                <a:latin typeface="Arial" panose="020B0604020202020204" pitchFamily="34" charset="0"/>
                <a:cs typeface="Arial" panose="020B0604020202020204" pitchFamily="34" charset="0"/>
              </a:rPr>
              <a:t>Todos</a:t>
            </a:r>
            <a:r>
              <a:rPr sz="1182" b="1" spc="39"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los</a:t>
            </a:r>
            <a:r>
              <a:rPr sz="1182" spc="-9"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pacientes</a:t>
            </a:r>
            <a:r>
              <a:rPr sz="1182" spc="-9" dirty="0">
                <a:solidFill>
                  <a:srgbClr val="22346A"/>
                </a:solidFill>
                <a:latin typeface="Arial" panose="020B0604020202020204" pitchFamily="34" charset="0"/>
                <a:cs typeface="Arial" panose="020B0604020202020204" pitchFamily="34" charset="0"/>
              </a:rPr>
              <a:t> </a:t>
            </a:r>
            <a:r>
              <a:rPr sz="1182" spc="-6" dirty="0" err="1">
                <a:solidFill>
                  <a:srgbClr val="22346A"/>
                </a:solidFill>
                <a:latin typeface="Arial" panose="020B0604020202020204" pitchFamily="34" charset="0"/>
                <a:cs typeface="Arial" panose="020B0604020202020204" pitchFamily="34" charset="0"/>
              </a:rPr>
              <a:t>habían</a:t>
            </a:r>
            <a:r>
              <a:rPr sz="1182" spc="-6"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recibido</a:t>
            </a:r>
            <a:r>
              <a:rPr sz="1182" spc="15"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CsA</a:t>
            </a:r>
            <a:r>
              <a:rPr sz="1182" b="1" spc="-45" dirty="0">
                <a:solidFill>
                  <a:srgbClr val="22346A"/>
                </a:solidFill>
                <a:latin typeface="Arial" panose="020B0604020202020204" pitchFamily="34" charset="0"/>
                <a:cs typeface="Arial" panose="020B0604020202020204" pitchFamily="34" charset="0"/>
              </a:rPr>
              <a:t> </a:t>
            </a:r>
            <a:r>
              <a:rPr sz="1182" b="1" dirty="0">
                <a:solidFill>
                  <a:srgbClr val="22346A"/>
                </a:solidFill>
                <a:latin typeface="Arial" panose="020B0604020202020204" pitchFamily="34" charset="0"/>
                <a:cs typeface="Arial" panose="020B0604020202020204" pitchFamily="34" charset="0"/>
              </a:rPr>
              <a:t>y</a:t>
            </a:r>
            <a:r>
              <a:rPr sz="1182" b="1" spc="-9" dirty="0">
                <a:solidFill>
                  <a:srgbClr val="22346A"/>
                </a:solidFill>
                <a:latin typeface="Arial" panose="020B0604020202020204" pitchFamily="34" charset="0"/>
                <a:cs typeface="Arial" panose="020B0604020202020204" pitchFamily="34" charset="0"/>
              </a:rPr>
              <a:t> </a:t>
            </a:r>
            <a:r>
              <a:rPr sz="1182" b="1" spc="-6" dirty="0" err="1">
                <a:solidFill>
                  <a:srgbClr val="22346A"/>
                </a:solidFill>
                <a:latin typeface="Arial" panose="020B0604020202020204" pitchFamily="34" charset="0"/>
                <a:cs typeface="Arial" panose="020B0604020202020204" pitchFamily="34" charset="0"/>
              </a:rPr>
              <a:t>corticoides</a:t>
            </a:r>
            <a:r>
              <a:rPr sz="1182" b="1" spc="-6" dirty="0">
                <a:solidFill>
                  <a:srgbClr val="22346A"/>
                </a:solidFill>
                <a:latin typeface="Arial" panose="020B0604020202020204" pitchFamily="34" charset="0"/>
                <a:cs typeface="Arial" panose="020B0604020202020204" pitchFamily="34" charset="0"/>
              </a:rPr>
              <a:t> </a:t>
            </a:r>
            <a:r>
              <a:rPr sz="1182" b="1" dirty="0" err="1">
                <a:solidFill>
                  <a:srgbClr val="22346A"/>
                </a:solidFill>
                <a:latin typeface="Arial" panose="020B0604020202020204" pitchFamily="34" charset="0"/>
                <a:cs typeface="Arial" panose="020B0604020202020204" pitchFamily="34" charset="0"/>
              </a:rPr>
              <a:t>sistémicos</a:t>
            </a:r>
            <a:r>
              <a:rPr sz="1182" dirty="0">
                <a:solidFill>
                  <a:srgbClr val="22346A"/>
                </a:solidFill>
                <a:latin typeface="Arial" panose="020B0604020202020204" pitchFamily="34" charset="0"/>
                <a:cs typeface="Arial" panose="020B0604020202020204" pitchFamily="34" charset="0"/>
              </a:rPr>
              <a:t>,</a:t>
            </a:r>
            <a:r>
              <a:rPr sz="1182" spc="12"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además</a:t>
            </a:r>
            <a:r>
              <a:rPr sz="1182" spc="45" dirty="0">
                <a:solidFill>
                  <a:srgbClr val="22346A"/>
                </a:solidFill>
                <a:latin typeface="Arial" panose="020B0604020202020204" pitchFamily="34" charset="0"/>
                <a:cs typeface="Arial" panose="020B0604020202020204" pitchFamily="34" charset="0"/>
              </a:rPr>
              <a:t> </a:t>
            </a:r>
            <a:r>
              <a:rPr sz="1182" spc="-15" dirty="0">
                <a:solidFill>
                  <a:srgbClr val="22346A"/>
                </a:solidFill>
                <a:latin typeface="Arial" panose="020B0604020202020204" pitchFamily="34" charset="0"/>
                <a:cs typeface="Arial" panose="020B0604020202020204" pitchFamily="34" charset="0"/>
              </a:rPr>
              <a:t>de </a:t>
            </a:r>
            <a:r>
              <a:rPr sz="1182" dirty="0" err="1">
                <a:solidFill>
                  <a:srgbClr val="22346A"/>
                </a:solidFill>
                <a:latin typeface="Arial" panose="020B0604020202020204" pitchFamily="34" charset="0"/>
                <a:cs typeface="Arial" panose="020B0604020202020204" pitchFamily="34" charset="0"/>
              </a:rPr>
              <a:t>metotrexato</a:t>
            </a:r>
            <a:r>
              <a:rPr sz="1182" spc="-42" dirty="0">
                <a:solidFill>
                  <a:srgbClr val="22346A"/>
                </a:solidFill>
                <a:latin typeface="Arial" panose="020B0604020202020204" pitchFamily="34" charset="0"/>
                <a:cs typeface="Arial" panose="020B0604020202020204" pitchFamily="34" charset="0"/>
              </a:rPr>
              <a:t> </a:t>
            </a:r>
            <a:r>
              <a:rPr sz="1182" dirty="0">
                <a:solidFill>
                  <a:srgbClr val="22346A"/>
                </a:solidFill>
                <a:latin typeface="Arial" panose="020B0604020202020204" pitchFamily="34" charset="0"/>
                <a:cs typeface="Arial" panose="020B0604020202020204" pitchFamily="34" charset="0"/>
              </a:rPr>
              <a:t>y</a:t>
            </a:r>
            <a:r>
              <a:rPr sz="1182" spc="-39" dirty="0">
                <a:solidFill>
                  <a:srgbClr val="22346A"/>
                </a:solidFill>
                <a:latin typeface="Arial" panose="020B0604020202020204" pitchFamily="34" charset="0"/>
                <a:cs typeface="Arial" panose="020B0604020202020204" pitchFamily="34" charset="0"/>
              </a:rPr>
              <a:t> </a:t>
            </a:r>
            <a:r>
              <a:rPr sz="1182" spc="-6" dirty="0" err="1">
                <a:solidFill>
                  <a:srgbClr val="22346A"/>
                </a:solidFill>
                <a:latin typeface="Arial" panose="020B0604020202020204" pitchFamily="34" charset="0"/>
                <a:cs typeface="Arial" panose="020B0604020202020204" pitchFamily="34" charset="0"/>
              </a:rPr>
              <a:t>fototerapia</a:t>
            </a:r>
            <a:r>
              <a:rPr sz="1182" spc="-6"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en</a:t>
            </a:r>
            <a:r>
              <a:rPr sz="1182" spc="27" dirty="0">
                <a:solidFill>
                  <a:srgbClr val="22346A"/>
                </a:solidFill>
                <a:latin typeface="Arial" panose="020B0604020202020204" pitchFamily="34" charset="0"/>
                <a:cs typeface="Arial" panose="020B0604020202020204" pitchFamily="34" charset="0"/>
              </a:rPr>
              <a:t> </a:t>
            </a:r>
            <a:r>
              <a:rPr sz="1182" dirty="0" err="1">
                <a:solidFill>
                  <a:srgbClr val="22346A"/>
                </a:solidFill>
                <a:latin typeface="Arial" panose="020B0604020202020204" pitchFamily="34" charset="0"/>
                <a:cs typeface="Arial" panose="020B0604020202020204" pitchFamily="34" charset="0"/>
              </a:rPr>
              <a:t>algunos</a:t>
            </a:r>
            <a:r>
              <a:rPr sz="1182" spc="30" dirty="0">
                <a:solidFill>
                  <a:srgbClr val="22346A"/>
                </a:solidFill>
                <a:latin typeface="Arial" panose="020B0604020202020204" pitchFamily="34" charset="0"/>
                <a:cs typeface="Arial" panose="020B0604020202020204" pitchFamily="34" charset="0"/>
              </a:rPr>
              <a:t> </a:t>
            </a:r>
            <a:r>
              <a:rPr lang="es-ES" sz="1182" spc="-6" dirty="0">
                <a:solidFill>
                  <a:srgbClr val="22346A"/>
                </a:solidFill>
                <a:latin typeface="Arial" panose="020B0604020202020204" pitchFamily="34" charset="0"/>
                <a:cs typeface="Arial" panose="020B0604020202020204" pitchFamily="34" charset="0"/>
              </a:rPr>
              <a:t>casos</a:t>
            </a:r>
            <a:r>
              <a:rPr sz="1182" spc="-6" dirty="0">
                <a:solidFill>
                  <a:srgbClr val="22346A"/>
                </a:solidFill>
                <a:latin typeface="Arial" panose="020B0604020202020204" pitchFamily="34" charset="0"/>
                <a:cs typeface="Arial" panose="020B0604020202020204" pitchFamily="34" charset="0"/>
              </a:rPr>
              <a:t>.</a:t>
            </a:r>
            <a:r>
              <a:rPr sz="1046" spc="-9" baseline="31400" dirty="0">
                <a:solidFill>
                  <a:srgbClr val="22346A"/>
                </a:solidFill>
                <a:latin typeface="Arial" panose="020B0604020202020204" pitchFamily="34" charset="0"/>
                <a:cs typeface="Arial" panose="020B0604020202020204" pitchFamily="34" charset="0"/>
              </a:rPr>
              <a:t>1</a:t>
            </a:r>
            <a:endParaRPr sz="1046" baseline="31400" dirty="0">
              <a:latin typeface="Arial" panose="020B0604020202020204" pitchFamily="34" charset="0"/>
              <a:cs typeface="Arial" panose="020B0604020202020204" pitchFamily="34" charset="0"/>
            </a:endParaRPr>
          </a:p>
        </p:txBody>
      </p:sp>
      <p:sp>
        <p:nvSpPr>
          <p:cNvPr id="2" name="Rectángulo redondeado 1">
            <a:extLst>
              <a:ext uri="{FF2B5EF4-FFF2-40B4-BE49-F238E27FC236}">
                <a16:creationId xmlns:a16="http://schemas.microsoft.com/office/drawing/2014/main" id="{5D58DDCC-78EA-A58F-5D06-F31AD9EC95E2}"/>
              </a:ext>
            </a:extLst>
          </p:cNvPr>
          <p:cNvSpPr/>
          <p:nvPr/>
        </p:nvSpPr>
        <p:spPr>
          <a:xfrm>
            <a:off x="618828"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EB80B73B-018C-699D-5B88-78DC72073E29}"/>
              </a:ext>
            </a:extLst>
          </p:cNvPr>
          <p:cNvSpPr txBox="1"/>
          <p:nvPr/>
        </p:nvSpPr>
        <p:spPr>
          <a:xfrm>
            <a:off x="4025894" y="1401703"/>
            <a:ext cx="4140212" cy="338554"/>
          </a:xfrm>
          <a:prstGeom prst="rect">
            <a:avLst/>
          </a:prstGeom>
          <a:noFill/>
        </p:spPr>
        <p:txBody>
          <a:bodyPr wrap="square">
            <a:spAutoFit/>
          </a:bodyPr>
          <a:lstStyle/>
          <a:p>
            <a:pPr algn="ctr"/>
            <a:r>
              <a:rPr lang="pt-BR" sz="1600" b="1" dirty="0">
                <a:solidFill>
                  <a:srgbClr val="7A45B8"/>
                </a:solidFill>
              </a:rPr>
              <a:t>Características </a:t>
            </a:r>
            <a:r>
              <a:rPr lang="pt-BR" sz="1600" b="1" dirty="0" err="1">
                <a:solidFill>
                  <a:srgbClr val="7A45B8"/>
                </a:solidFill>
              </a:rPr>
              <a:t>basales</a:t>
            </a:r>
            <a:r>
              <a:rPr lang="pt-BR" sz="1600" b="1" dirty="0">
                <a:solidFill>
                  <a:srgbClr val="7A45B8"/>
                </a:solidFill>
              </a:rPr>
              <a:t> de </a:t>
            </a:r>
            <a:r>
              <a:rPr lang="pt-BR" sz="1600" b="1" dirty="0" err="1">
                <a:solidFill>
                  <a:srgbClr val="7A45B8"/>
                </a:solidFill>
              </a:rPr>
              <a:t>los</a:t>
            </a:r>
            <a:r>
              <a:rPr lang="pt-BR" sz="1600" b="1" dirty="0">
                <a:solidFill>
                  <a:srgbClr val="7A45B8"/>
                </a:solidFill>
              </a:rPr>
              <a:t> pacientes</a:t>
            </a:r>
          </a:p>
        </p:txBody>
      </p:sp>
    </p:spTree>
    <p:extLst>
      <p:ext uri="{BB962C8B-B14F-4D97-AF65-F5344CB8AC3E}">
        <p14:creationId xmlns:p14="http://schemas.microsoft.com/office/powerpoint/2010/main" val="3023553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EF2D-9A1E-DF14-1BC6-352F44AF614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B2CFFF2-E4CD-29E3-6066-44BC7F6DBD3E}"/>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sp>
        <p:nvSpPr>
          <p:cNvPr id="7" name="CuadroTexto 6">
            <a:extLst>
              <a:ext uri="{FF2B5EF4-FFF2-40B4-BE49-F238E27FC236}">
                <a16:creationId xmlns:a16="http://schemas.microsoft.com/office/drawing/2014/main" id="{5F892E27-053E-3D50-F212-1AA7FDE328C1}"/>
              </a:ext>
            </a:extLst>
          </p:cNvPr>
          <p:cNvSpPr txBox="1"/>
          <p:nvPr/>
        </p:nvSpPr>
        <p:spPr>
          <a:xfrm>
            <a:off x="1428868" y="6139169"/>
            <a:ext cx="8960653" cy="415498"/>
          </a:xfrm>
          <a:prstGeom prst="rect">
            <a:avLst/>
          </a:prstGeom>
          <a:noFill/>
        </p:spPr>
        <p:txBody>
          <a:bodyPr wrap="square" rtlCol="0">
            <a:spAutoFit/>
          </a:bodyPr>
          <a:lstStyle/>
          <a:p>
            <a:r>
              <a:rPr lang="es-ES" sz="700" b="1" dirty="0">
                <a:solidFill>
                  <a:srgbClr val="646464"/>
                </a:solidFill>
              </a:rPr>
              <a:t>BSA</a:t>
            </a:r>
            <a:r>
              <a:rPr lang="es-ES" sz="700" dirty="0">
                <a:solidFill>
                  <a:srgbClr val="646464"/>
                </a:solidFill>
              </a:rPr>
              <a:t>: superficie corporal afectada; </a:t>
            </a:r>
            <a:r>
              <a:rPr lang="es-ES" sz="700" b="1" dirty="0">
                <a:solidFill>
                  <a:srgbClr val="646464"/>
                </a:solidFill>
              </a:rPr>
              <a:t>DA</a:t>
            </a:r>
            <a:r>
              <a:rPr lang="es-ES" sz="700" dirty="0">
                <a:solidFill>
                  <a:srgbClr val="646464"/>
                </a:solidFill>
              </a:rPr>
              <a:t>: dermatitis atópica; </a:t>
            </a:r>
            <a:r>
              <a:rPr lang="es-ES" sz="700" b="1" dirty="0" err="1">
                <a:solidFill>
                  <a:srgbClr val="646464"/>
                </a:solidFill>
              </a:rPr>
              <a:t>EASIm</a:t>
            </a:r>
            <a:r>
              <a:rPr lang="es-ES" sz="700" dirty="0">
                <a:solidFill>
                  <a:srgbClr val="646464"/>
                </a:solidFill>
              </a:rPr>
              <a:t>: índice de gravedad y área de eczema medio.</a:t>
            </a:r>
          </a:p>
          <a:p>
            <a:r>
              <a:rPr lang="es-ES" sz="700" b="1" dirty="0">
                <a:solidFill>
                  <a:srgbClr val="646464"/>
                </a:solidFill>
              </a:rPr>
              <a:t>1. </a:t>
            </a:r>
            <a:r>
              <a:rPr lang="es-ES" sz="700" dirty="0">
                <a:solidFill>
                  <a:srgbClr val="646464"/>
                </a:solidFill>
              </a:rPr>
              <a:t>Oviedo J, </a:t>
            </a:r>
            <a:r>
              <a:rPr lang="es-ES" sz="700" i="1" dirty="0">
                <a:solidFill>
                  <a:srgbClr val="646464"/>
                </a:solidFill>
              </a:rPr>
              <a:t>et al</a:t>
            </a:r>
            <a:r>
              <a:rPr lang="es-ES" sz="700" dirty="0">
                <a:solidFill>
                  <a:srgbClr val="646464"/>
                </a:solidFill>
              </a:rPr>
              <a:t>. Serie de casos con </a:t>
            </a:r>
            <a:r>
              <a:rPr lang="es-ES" sz="700" dirty="0" err="1">
                <a:solidFill>
                  <a:srgbClr val="646464"/>
                </a:solidFill>
              </a:rPr>
              <a:t>lebrikizumab</a:t>
            </a:r>
            <a:r>
              <a:rPr lang="es-ES" sz="700" dirty="0">
                <a:solidFill>
                  <a:srgbClr val="646464"/>
                </a:solidFill>
              </a:rPr>
              <a:t> en dermatitis atópica: experiencia de un hospital universitario madrileño. Póster presentado en la XIX Reunión Nacional de Residentes de Dermatología y Venereología; 24-25 Octubre 2025; Barcelona, España</a:t>
            </a:r>
          </a:p>
        </p:txBody>
      </p:sp>
      <p:sp>
        <p:nvSpPr>
          <p:cNvPr id="112" name="object 2" descr="$PPTXTitle">
            <a:extLst>
              <a:ext uri="{FF2B5EF4-FFF2-40B4-BE49-F238E27FC236}">
                <a16:creationId xmlns:a16="http://schemas.microsoft.com/office/drawing/2014/main" id="{60976F8B-E62A-E50D-6536-073AE29DE2ED}"/>
              </a:ext>
            </a:extLst>
          </p:cNvPr>
          <p:cNvSpPr txBox="1">
            <a:spLocks/>
          </p:cNvSpPr>
          <p:nvPr/>
        </p:nvSpPr>
        <p:spPr>
          <a:xfrm>
            <a:off x="1428868" y="2211856"/>
            <a:ext cx="1506870" cy="1114546"/>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nSpc>
                <a:spcPct val="100800"/>
              </a:lnSpc>
              <a:spcBef>
                <a:spcPts val="55"/>
              </a:spcBef>
            </a:pPr>
            <a:r>
              <a:rPr lang="es-ES" sz="1200">
                <a:solidFill>
                  <a:srgbClr val="7A45B8"/>
                </a:solidFill>
                <a:ea typeface="+mn-ea"/>
              </a:rPr>
              <a:t>El EASI basal medio fue elevado (22 puntos) lo </a:t>
            </a:r>
            <a:br>
              <a:rPr lang="es-ES" sz="1200">
                <a:solidFill>
                  <a:srgbClr val="7A45B8"/>
                </a:solidFill>
                <a:ea typeface="+mn-ea"/>
              </a:rPr>
            </a:br>
            <a:r>
              <a:rPr lang="es-ES" sz="1200">
                <a:solidFill>
                  <a:srgbClr val="7A45B8"/>
                </a:solidFill>
                <a:ea typeface="+mn-ea"/>
              </a:rPr>
              <a:t>que confirma la gravedad inicial </a:t>
            </a:r>
            <a:br>
              <a:rPr lang="es-ES" sz="1200">
                <a:solidFill>
                  <a:srgbClr val="7A45B8"/>
                </a:solidFill>
                <a:ea typeface="+mn-ea"/>
              </a:rPr>
            </a:br>
            <a:r>
              <a:rPr lang="es-ES" sz="1200">
                <a:solidFill>
                  <a:srgbClr val="7A45B8"/>
                </a:solidFill>
                <a:ea typeface="+mn-ea"/>
              </a:rPr>
              <a:t>de la cohorte.</a:t>
            </a:r>
            <a:r>
              <a:rPr lang="es-ES" sz="1200" baseline="30000">
                <a:solidFill>
                  <a:srgbClr val="7A45B8"/>
                </a:solidFill>
                <a:ea typeface="+mn-ea"/>
              </a:rPr>
              <a:t>1</a:t>
            </a:r>
          </a:p>
        </p:txBody>
      </p:sp>
      <p:sp>
        <p:nvSpPr>
          <p:cNvPr id="114" name="object 18">
            <a:extLst>
              <a:ext uri="{FF2B5EF4-FFF2-40B4-BE49-F238E27FC236}">
                <a16:creationId xmlns:a16="http://schemas.microsoft.com/office/drawing/2014/main" id="{AD8733FD-BB73-20B3-FF7A-03658C9E7489}"/>
              </a:ext>
            </a:extLst>
          </p:cNvPr>
          <p:cNvSpPr txBox="1"/>
          <p:nvPr/>
        </p:nvSpPr>
        <p:spPr>
          <a:xfrm>
            <a:off x="3531564" y="3348794"/>
            <a:ext cx="1864833" cy="316763"/>
          </a:xfrm>
          <a:prstGeom prst="rect">
            <a:avLst/>
          </a:prstGeom>
        </p:spPr>
        <p:txBody>
          <a:bodyPr vert="horz" wrap="square" lIns="0" tIns="6931" rIns="0" bIns="0" rtlCol="0">
            <a:spAutoFit/>
          </a:bodyPr>
          <a:lstStyle/>
          <a:p>
            <a:pPr marL="7701" marR="3081" indent="59300">
              <a:lnSpc>
                <a:spcPct val="119900"/>
              </a:lnSpc>
              <a:spcBef>
                <a:spcPts val="55"/>
              </a:spcBef>
              <a:tabLst>
                <a:tab pos="1038903" algn="l"/>
              </a:tabLst>
            </a:pPr>
            <a:r>
              <a:rPr sz="879">
                <a:solidFill>
                  <a:srgbClr val="22346A"/>
                </a:solidFill>
                <a:latin typeface="Arial" panose="020B0604020202020204" pitchFamily="34" charset="0"/>
                <a:cs typeface="Arial" panose="020B0604020202020204" pitchFamily="34" charset="0"/>
              </a:rPr>
              <a:t>EASIm</a:t>
            </a:r>
            <a:r>
              <a:rPr sz="879" spc="30">
                <a:solidFill>
                  <a:srgbClr val="22346A"/>
                </a:solidFill>
                <a:latin typeface="Arial" panose="020B0604020202020204" pitchFamily="34" charset="0"/>
                <a:cs typeface="Arial" panose="020B0604020202020204" pitchFamily="34" charset="0"/>
              </a:rPr>
              <a:t> </a:t>
            </a:r>
            <a:r>
              <a:rPr sz="879" spc="-12">
                <a:solidFill>
                  <a:srgbClr val="22346A"/>
                </a:solidFill>
                <a:latin typeface="Arial" panose="020B0604020202020204" pitchFamily="34" charset="0"/>
                <a:cs typeface="Arial" panose="020B0604020202020204" pitchFamily="34" charset="0"/>
              </a:rPr>
              <a:t>basal</a:t>
            </a:r>
            <a:r>
              <a:rPr sz="879">
                <a:solidFill>
                  <a:srgbClr val="22346A"/>
                </a:solidFill>
                <a:latin typeface="Arial" panose="020B0604020202020204" pitchFamily="34" charset="0"/>
                <a:cs typeface="Arial" panose="020B0604020202020204" pitchFamily="34" charset="0"/>
              </a:rPr>
              <a:t>	EASIm</a:t>
            </a:r>
            <a:r>
              <a:rPr sz="879" spc="30">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s24 </a:t>
            </a:r>
            <a:r>
              <a:rPr sz="879">
                <a:solidFill>
                  <a:srgbClr val="22346A"/>
                </a:solidFill>
                <a:latin typeface="Arial" panose="020B0604020202020204" pitchFamily="34" charset="0"/>
                <a:cs typeface="Arial" panose="020B0604020202020204" pitchFamily="34" charset="0"/>
              </a:rPr>
              <a:t>Tiempo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medio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en</a:t>
            </a:r>
            <a:r>
              <a:rPr sz="879" spc="49">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tratamiento</a:t>
            </a:r>
            <a:endParaRPr sz="879">
              <a:latin typeface="Arial" panose="020B0604020202020204" pitchFamily="34" charset="0"/>
              <a:cs typeface="Arial" panose="020B0604020202020204" pitchFamily="34" charset="0"/>
            </a:endParaRPr>
          </a:p>
        </p:txBody>
      </p:sp>
      <p:sp>
        <p:nvSpPr>
          <p:cNvPr id="115" name="object 19">
            <a:extLst>
              <a:ext uri="{FF2B5EF4-FFF2-40B4-BE49-F238E27FC236}">
                <a16:creationId xmlns:a16="http://schemas.microsoft.com/office/drawing/2014/main" id="{AF0102C7-91E4-B8E2-5682-6D9A331EAF76}"/>
              </a:ext>
            </a:extLst>
          </p:cNvPr>
          <p:cNvSpPr txBox="1"/>
          <p:nvPr/>
        </p:nvSpPr>
        <p:spPr>
          <a:xfrm>
            <a:off x="6020210" y="3380337"/>
            <a:ext cx="1931198" cy="316763"/>
          </a:xfrm>
          <a:prstGeom prst="rect">
            <a:avLst/>
          </a:prstGeom>
        </p:spPr>
        <p:txBody>
          <a:bodyPr vert="horz" wrap="square" lIns="0" tIns="6931" rIns="0" bIns="0" rtlCol="0">
            <a:spAutoFit/>
          </a:bodyPr>
          <a:lstStyle/>
          <a:p>
            <a:pPr marL="7701" marR="3081" indent="115519" algn="ctr">
              <a:lnSpc>
                <a:spcPct val="119800"/>
              </a:lnSpc>
              <a:spcBef>
                <a:spcPts val="55"/>
              </a:spcBef>
              <a:tabLst>
                <a:tab pos="1095121" algn="l"/>
              </a:tabLst>
            </a:pPr>
            <a:r>
              <a:rPr sz="879">
                <a:solidFill>
                  <a:srgbClr val="22346A"/>
                </a:solidFill>
                <a:latin typeface="Arial" panose="020B0604020202020204" pitchFamily="34" charset="0"/>
                <a:cs typeface="Arial" panose="020B0604020202020204" pitchFamily="34" charset="0"/>
              </a:rPr>
              <a:t>EASIm</a:t>
            </a:r>
            <a:r>
              <a:rPr sz="879" spc="30">
                <a:solidFill>
                  <a:srgbClr val="22346A"/>
                </a:solidFill>
                <a:latin typeface="Arial" panose="020B0604020202020204" pitchFamily="34" charset="0"/>
                <a:cs typeface="Arial" panose="020B0604020202020204" pitchFamily="34" charset="0"/>
              </a:rPr>
              <a:t> </a:t>
            </a:r>
            <a:r>
              <a:rPr sz="879" spc="-12">
                <a:solidFill>
                  <a:srgbClr val="22346A"/>
                </a:solidFill>
                <a:latin typeface="Arial" panose="020B0604020202020204" pitchFamily="34" charset="0"/>
                <a:cs typeface="Arial" panose="020B0604020202020204" pitchFamily="34" charset="0"/>
              </a:rPr>
              <a:t>basal</a:t>
            </a:r>
            <a:r>
              <a:rPr sz="879">
                <a:solidFill>
                  <a:srgbClr val="22346A"/>
                </a:solidFill>
                <a:latin typeface="Arial" panose="020B0604020202020204" pitchFamily="34" charset="0"/>
                <a:cs typeface="Arial" panose="020B0604020202020204" pitchFamily="34" charset="0"/>
              </a:rPr>
              <a:t>	EASIm</a:t>
            </a:r>
            <a:r>
              <a:rPr sz="879" spc="30">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s24 </a:t>
            </a:r>
            <a:r>
              <a:rPr sz="879">
                <a:solidFill>
                  <a:srgbClr val="22346A"/>
                </a:solidFill>
                <a:latin typeface="Arial" panose="020B0604020202020204" pitchFamily="34" charset="0"/>
                <a:cs typeface="Arial" panose="020B0604020202020204" pitchFamily="34" charset="0"/>
              </a:rPr>
              <a:t>Tiempo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medio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en</a:t>
            </a:r>
            <a:r>
              <a:rPr sz="879" spc="49">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tratamiento</a:t>
            </a:r>
            <a:endParaRPr sz="879">
              <a:latin typeface="Arial" panose="020B0604020202020204" pitchFamily="34" charset="0"/>
              <a:cs typeface="Arial" panose="020B0604020202020204" pitchFamily="34" charset="0"/>
            </a:endParaRPr>
          </a:p>
        </p:txBody>
      </p:sp>
      <p:grpSp>
        <p:nvGrpSpPr>
          <p:cNvPr id="116" name="object 20">
            <a:extLst>
              <a:ext uri="{FF2B5EF4-FFF2-40B4-BE49-F238E27FC236}">
                <a16:creationId xmlns:a16="http://schemas.microsoft.com/office/drawing/2014/main" id="{EDC75D20-859B-C115-352A-BFEC3CE3BD12}"/>
              </a:ext>
            </a:extLst>
          </p:cNvPr>
          <p:cNvGrpSpPr/>
          <p:nvPr/>
        </p:nvGrpSpPr>
        <p:grpSpPr>
          <a:xfrm>
            <a:off x="3352269" y="2304794"/>
            <a:ext cx="2032370" cy="1020421"/>
            <a:chOff x="4300840" y="3953116"/>
            <a:chExt cx="3351529" cy="1682750"/>
          </a:xfrm>
        </p:grpSpPr>
        <p:sp>
          <p:nvSpPr>
            <p:cNvPr id="117" name="object 21">
              <a:extLst>
                <a:ext uri="{FF2B5EF4-FFF2-40B4-BE49-F238E27FC236}">
                  <a16:creationId xmlns:a16="http://schemas.microsoft.com/office/drawing/2014/main" id="{38F85314-9B6A-64F2-3F8D-7AB41DA7AA45}"/>
                </a:ext>
              </a:extLst>
            </p:cNvPr>
            <p:cNvSpPr/>
            <p:nvPr/>
          </p:nvSpPr>
          <p:spPr>
            <a:xfrm>
              <a:off x="4300840" y="5626052"/>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8" name="object 22">
              <a:extLst>
                <a:ext uri="{FF2B5EF4-FFF2-40B4-BE49-F238E27FC236}">
                  <a16:creationId xmlns:a16="http://schemas.microsoft.com/office/drawing/2014/main" id="{1C654B0D-A60D-CD5F-6508-E0B5090E9260}"/>
                </a:ext>
              </a:extLst>
            </p:cNvPr>
            <p:cNvSpPr/>
            <p:nvPr/>
          </p:nvSpPr>
          <p:spPr>
            <a:xfrm>
              <a:off x="4300840" y="5328928"/>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9" name="object 23">
              <a:extLst>
                <a:ext uri="{FF2B5EF4-FFF2-40B4-BE49-F238E27FC236}">
                  <a16:creationId xmlns:a16="http://schemas.microsoft.com/office/drawing/2014/main" id="{6E9894C6-700D-174B-6780-9C2200AD0821}"/>
                </a:ext>
              </a:extLst>
            </p:cNvPr>
            <p:cNvSpPr/>
            <p:nvPr/>
          </p:nvSpPr>
          <p:spPr>
            <a:xfrm>
              <a:off x="4300840" y="5031753"/>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0" name="object 24">
              <a:extLst>
                <a:ext uri="{FF2B5EF4-FFF2-40B4-BE49-F238E27FC236}">
                  <a16:creationId xmlns:a16="http://schemas.microsoft.com/office/drawing/2014/main" id="{94551A97-D09D-4944-3186-6B2FC3E110A5}"/>
                </a:ext>
              </a:extLst>
            </p:cNvPr>
            <p:cNvSpPr/>
            <p:nvPr/>
          </p:nvSpPr>
          <p:spPr>
            <a:xfrm>
              <a:off x="4300840" y="4735190"/>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1" name="object 25">
              <a:extLst>
                <a:ext uri="{FF2B5EF4-FFF2-40B4-BE49-F238E27FC236}">
                  <a16:creationId xmlns:a16="http://schemas.microsoft.com/office/drawing/2014/main" id="{00B6506F-38A6-BBFF-FB57-265BA498D378}"/>
                </a:ext>
              </a:extLst>
            </p:cNvPr>
            <p:cNvSpPr/>
            <p:nvPr/>
          </p:nvSpPr>
          <p:spPr>
            <a:xfrm>
              <a:off x="4300840" y="4438014"/>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2" name="object 26">
              <a:extLst>
                <a:ext uri="{FF2B5EF4-FFF2-40B4-BE49-F238E27FC236}">
                  <a16:creationId xmlns:a16="http://schemas.microsoft.com/office/drawing/2014/main" id="{2DDC2914-A3DB-CFF1-8ADC-BDFEBD6327AA}"/>
                </a:ext>
              </a:extLst>
            </p:cNvPr>
            <p:cNvSpPr/>
            <p:nvPr/>
          </p:nvSpPr>
          <p:spPr>
            <a:xfrm>
              <a:off x="4300840" y="4140839"/>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3" name="object 27">
              <a:extLst>
                <a:ext uri="{FF2B5EF4-FFF2-40B4-BE49-F238E27FC236}">
                  <a16:creationId xmlns:a16="http://schemas.microsoft.com/office/drawing/2014/main" id="{87AF130D-0CF5-526D-0BA3-D91FC47F70FD}"/>
                </a:ext>
              </a:extLst>
            </p:cNvPr>
            <p:cNvSpPr/>
            <p:nvPr/>
          </p:nvSpPr>
          <p:spPr>
            <a:xfrm>
              <a:off x="5140001" y="4320258"/>
              <a:ext cx="1673225" cy="996315"/>
            </a:xfrm>
            <a:custGeom>
              <a:avLst/>
              <a:gdLst/>
              <a:ahLst/>
              <a:cxnLst/>
              <a:rect l="l" t="t" r="r" b="b"/>
              <a:pathLst>
                <a:path w="1673225" h="996314">
                  <a:moveTo>
                    <a:pt x="0" y="0"/>
                  </a:moveTo>
                  <a:lnTo>
                    <a:pt x="1672692" y="995812"/>
                  </a:lnTo>
                </a:path>
              </a:pathLst>
            </a:custGeom>
            <a:ln w="20941">
              <a:solidFill>
                <a:srgbClr val="15608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4" name="object 28">
              <a:extLst>
                <a:ext uri="{FF2B5EF4-FFF2-40B4-BE49-F238E27FC236}">
                  <a16:creationId xmlns:a16="http://schemas.microsoft.com/office/drawing/2014/main" id="{4DEBD941-EDF7-6194-D9D2-4F7A37B3D1B6}"/>
                </a:ext>
              </a:extLst>
            </p:cNvPr>
            <p:cNvSpPr/>
            <p:nvPr/>
          </p:nvSpPr>
          <p:spPr>
            <a:xfrm>
              <a:off x="5169328" y="4272218"/>
              <a:ext cx="1628775" cy="634365"/>
            </a:xfrm>
            <a:custGeom>
              <a:avLst/>
              <a:gdLst/>
              <a:ahLst/>
              <a:cxnLst/>
              <a:rect l="l" t="t" r="r" b="b"/>
              <a:pathLst>
                <a:path w="1628775" h="634364">
                  <a:moveTo>
                    <a:pt x="0" y="0"/>
                  </a:moveTo>
                  <a:lnTo>
                    <a:pt x="1628693" y="633896"/>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5" name="object 29">
              <a:extLst>
                <a:ext uri="{FF2B5EF4-FFF2-40B4-BE49-F238E27FC236}">
                  <a16:creationId xmlns:a16="http://schemas.microsoft.com/office/drawing/2014/main" id="{75DC6E11-23BB-0F59-9A75-41D8ED50EE36}"/>
                </a:ext>
              </a:extLst>
            </p:cNvPr>
            <p:cNvSpPr/>
            <p:nvPr/>
          </p:nvSpPr>
          <p:spPr>
            <a:xfrm>
              <a:off x="5140001" y="4260805"/>
              <a:ext cx="1673225" cy="651510"/>
            </a:xfrm>
            <a:custGeom>
              <a:avLst/>
              <a:gdLst/>
              <a:ahLst/>
              <a:cxnLst/>
              <a:rect l="l" t="t" r="r" b="b"/>
              <a:pathLst>
                <a:path w="1673225" h="651510">
                  <a:moveTo>
                    <a:pt x="0" y="0"/>
                  </a:moveTo>
                  <a:lnTo>
                    <a:pt x="20" y="10"/>
                  </a:lnTo>
                </a:path>
                <a:path w="1673225" h="651510">
                  <a:moveTo>
                    <a:pt x="1672682" y="651016"/>
                  </a:moveTo>
                  <a:lnTo>
                    <a:pt x="1672692" y="651027"/>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6" name="object 30">
              <a:extLst>
                <a:ext uri="{FF2B5EF4-FFF2-40B4-BE49-F238E27FC236}">
                  <a16:creationId xmlns:a16="http://schemas.microsoft.com/office/drawing/2014/main" id="{0F307DAA-6ABE-C35A-1038-54D5D12B46F8}"/>
                </a:ext>
              </a:extLst>
            </p:cNvPr>
            <p:cNvSpPr/>
            <p:nvPr/>
          </p:nvSpPr>
          <p:spPr>
            <a:xfrm>
              <a:off x="5164917" y="4339695"/>
              <a:ext cx="1635760" cy="1276350"/>
            </a:xfrm>
            <a:custGeom>
              <a:avLst/>
              <a:gdLst/>
              <a:ahLst/>
              <a:cxnLst/>
              <a:rect l="l" t="t" r="r" b="b"/>
              <a:pathLst>
                <a:path w="1635759" h="1276350">
                  <a:moveTo>
                    <a:pt x="0" y="0"/>
                  </a:moveTo>
                  <a:lnTo>
                    <a:pt x="1635300" y="127573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7" name="object 31">
              <a:extLst>
                <a:ext uri="{FF2B5EF4-FFF2-40B4-BE49-F238E27FC236}">
                  <a16:creationId xmlns:a16="http://schemas.microsoft.com/office/drawing/2014/main" id="{29E04266-CB0A-122F-4FC8-0EE38E6760B4}"/>
                </a:ext>
              </a:extLst>
            </p:cNvPr>
            <p:cNvSpPr/>
            <p:nvPr/>
          </p:nvSpPr>
          <p:spPr>
            <a:xfrm>
              <a:off x="5140001" y="4320258"/>
              <a:ext cx="1673225" cy="1304925"/>
            </a:xfrm>
            <a:custGeom>
              <a:avLst/>
              <a:gdLst/>
              <a:ahLst/>
              <a:cxnLst/>
              <a:rect l="l" t="t" r="r" b="b"/>
              <a:pathLst>
                <a:path w="1673225" h="1304925">
                  <a:moveTo>
                    <a:pt x="0" y="0"/>
                  </a:moveTo>
                  <a:lnTo>
                    <a:pt x="52" y="41"/>
                  </a:lnTo>
                </a:path>
                <a:path w="1673225" h="1304925">
                  <a:moveTo>
                    <a:pt x="1672650" y="1304871"/>
                  </a:moveTo>
                  <a:lnTo>
                    <a:pt x="1672692" y="1304913"/>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8" name="object 32">
              <a:extLst>
                <a:ext uri="{FF2B5EF4-FFF2-40B4-BE49-F238E27FC236}">
                  <a16:creationId xmlns:a16="http://schemas.microsoft.com/office/drawing/2014/main" id="{706057BB-5CAC-E8DA-9F85-208426803830}"/>
                </a:ext>
              </a:extLst>
            </p:cNvPr>
            <p:cNvSpPr/>
            <p:nvPr/>
          </p:nvSpPr>
          <p:spPr>
            <a:xfrm>
              <a:off x="5162857" y="3985479"/>
              <a:ext cx="1638935" cy="1569720"/>
            </a:xfrm>
            <a:custGeom>
              <a:avLst/>
              <a:gdLst/>
              <a:ahLst/>
              <a:cxnLst/>
              <a:rect l="l" t="t" r="r" b="b"/>
              <a:pathLst>
                <a:path w="1638934" h="1569720">
                  <a:moveTo>
                    <a:pt x="0" y="0"/>
                  </a:moveTo>
                  <a:lnTo>
                    <a:pt x="1638379" y="1569261"/>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9" name="object 33">
              <a:extLst>
                <a:ext uri="{FF2B5EF4-FFF2-40B4-BE49-F238E27FC236}">
                  <a16:creationId xmlns:a16="http://schemas.microsoft.com/office/drawing/2014/main" id="{5A424B17-81DE-0299-CCE7-11166FF4533D}"/>
                </a:ext>
              </a:extLst>
            </p:cNvPr>
            <p:cNvSpPr/>
            <p:nvPr/>
          </p:nvSpPr>
          <p:spPr>
            <a:xfrm>
              <a:off x="5140001" y="3963587"/>
              <a:ext cx="1673225" cy="1602740"/>
            </a:xfrm>
            <a:custGeom>
              <a:avLst/>
              <a:gdLst/>
              <a:ahLst/>
              <a:cxnLst/>
              <a:rect l="l" t="t" r="r" b="b"/>
              <a:pathLst>
                <a:path w="1673225" h="1602739">
                  <a:moveTo>
                    <a:pt x="0" y="0"/>
                  </a:moveTo>
                  <a:lnTo>
                    <a:pt x="52" y="52"/>
                  </a:lnTo>
                </a:path>
                <a:path w="1673225" h="1602739">
                  <a:moveTo>
                    <a:pt x="1672640" y="1602076"/>
                  </a:moveTo>
                  <a:lnTo>
                    <a:pt x="1672692" y="1602129"/>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0" name="object 34">
              <a:extLst>
                <a:ext uri="{FF2B5EF4-FFF2-40B4-BE49-F238E27FC236}">
                  <a16:creationId xmlns:a16="http://schemas.microsoft.com/office/drawing/2014/main" id="{8175DE13-15FB-B7C3-0874-2CFC36DA8880}"/>
                </a:ext>
              </a:extLst>
            </p:cNvPr>
            <p:cNvSpPr/>
            <p:nvPr/>
          </p:nvSpPr>
          <p:spPr>
            <a:xfrm>
              <a:off x="5171524" y="4082019"/>
              <a:ext cx="1625600" cy="0"/>
            </a:xfrm>
            <a:custGeom>
              <a:avLst/>
              <a:gdLst/>
              <a:ahLst/>
              <a:cxnLst/>
              <a:rect l="l" t="t" r="r" b="b"/>
              <a:pathLst>
                <a:path w="1625600">
                  <a:moveTo>
                    <a:pt x="0" y="0"/>
                  </a:moveTo>
                  <a:lnTo>
                    <a:pt x="1625395" y="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1" name="object 35">
              <a:extLst>
                <a:ext uri="{FF2B5EF4-FFF2-40B4-BE49-F238E27FC236}">
                  <a16:creationId xmlns:a16="http://schemas.microsoft.com/office/drawing/2014/main" id="{FB5D1C82-8C8F-C79E-286D-925161D43970}"/>
                </a:ext>
              </a:extLst>
            </p:cNvPr>
            <p:cNvSpPr/>
            <p:nvPr/>
          </p:nvSpPr>
          <p:spPr>
            <a:xfrm>
              <a:off x="5140001" y="4082019"/>
              <a:ext cx="1673225" cy="0"/>
            </a:xfrm>
            <a:custGeom>
              <a:avLst/>
              <a:gdLst/>
              <a:ahLst/>
              <a:cxnLst/>
              <a:rect l="l" t="t" r="r" b="b"/>
              <a:pathLst>
                <a:path w="1673225">
                  <a:moveTo>
                    <a:pt x="0" y="0"/>
                  </a:moveTo>
                  <a:lnTo>
                    <a:pt x="41" y="0"/>
                  </a:lnTo>
                </a:path>
                <a:path w="1673225">
                  <a:moveTo>
                    <a:pt x="1672661" y="0"/>
                  </a:moveTo>
                  <a:lnTo>
                    <a:pt x="1672692" y="0"/>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2" name="object 36">
              <a:extLst>
                <a:ext uri="{FF2B5EF4-FFF2-40B4-BE49-F238E27FC236}">
                  <a16:creationId xmlns:a16="http://schemas.microsoft.com/office/drawing/2014/main" id="{410784F8-1D0A-4516-FD42-42FD56609437}"/>
                </a:ext>
              </a:extLst>
            </p:cNvPr>
            <p:cNvSpPr/>
            <p:nvPr/>
          </p:nvSpPr>
          <p:spPr>
            <a:xfrm>
              <a:off x="5164917" y="4161335"/>
              <a:ext cx="1635760" cy="1276350"/>
            </a:xfrm>
            <a:custGeom>
              <a:avLst/>
              <a:gdLst/>
              <a:ahLst/>
              <a:cxnLst/>
              <a:rect l="l" t="t" r="r" b="b"/>
              <a:pathLst>
                <a:path w="1635759" h="1276350">
                  <a:moveTo>
                    <a:pt x="0" y="0"/>
                  </a:moveTo>
                  <a:lnTo>
                    <a:pt x="1635300" y="127573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3" name="object 37">
              <a:extLst>
                <a:ext uri="{FF2B5EF4-FFF2-40B4-BE49-F238E27FC236}">
                  <a16:creationId xmlns:a16="http://schemas.microsoft.com/office/drawing/2014/main" id="{1DD62238-8D91-4816-C5F0-0D2EB2234D9E}"/>
                </a:ext>
              </a:extLst>
            </p:cNvPr>
            <p:cNvSpPr/>
            <p:nvPr/>
          </p:nvSpPr>
          <p:spPr>
            <a:xfrm>
              <a:off x="5140001" y="4141897"/>
              <a:ext cx="1673225" cy="1304925"/>
            </a:xfrm>
            <a:custGeom>
              <a:avLst/>
              <a:gdLst/>
              <a:ahLst/>
              <a:cxnLst/>
              <a:rect l="l" t="t" r="r" b="b"/>
              <a:pathLst>
                <a:path w="1673225" h="1304925">
                  <a:moveTo>
                    <a:pt x="0" y="0"/>
                  </a:moveTo>
                  <a:lnTo>
                    <a:pt x="52" y="41"/>
                  </a:lnTo>
                </a:path>
                <a:path w="1673225" h="1304925">
                  <a:moveTo>
                    <a:pt x="1672650" y="1304871"/>
                  </a:moveTo>
                  <a:lnTo>
                    <a:pt x="1672692" y="1304913"/>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4" name="object 38">
              <a:extLst>
                <a:ext uri="{FF2B5EF4-FFF2-40B4-BE49-F238E27FC236}">
                  <a16:creationId xmlns:a16="http://schemas.microsoft.com/office/drawing/2014/main" id="{22E895F6-F073-60F5-43C2-74245F4CBB03}"/>
                </a:ext>
              </a:extLst>
            </p:cNvPr>
            <p:cNvSpPr/>
            <p:nvPr/>
          </p:nvSpPr>
          <p:spPr>
            <a:xfrm>
              <a:off x="5166962" y="4336500"/>
              <a:ext cx="1632585" cy="983615"/>
            </a:xfrm>
            <a:custGeom>
              <a:avLst/>
              <a:gdLst/>
              <a:ahLst/>
              <a:cxnLst/>
              <a:rect l="l" t="t" r="r" b="b"/>
              <a:pathLst>
                <a:path w="1632584" h="983614">
                  <a:moveTo>
                    <a:pt x="0" y="0"/>
                  </a:moveTo>
                  <a:lnTo>
                    <a:pt x="1632243" y="98332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5" name="object 39">
              <a:extLst>
                <a:ext uri="{FF2B5EF4-FFF2-40B4-BE49-F238E27FC236}">
                  <a16:creationId xmlns:a16="http://schemas.microsoft.com/office/drawing/2014/main" id="{F688825B-C419-2BC5-0591-BE24CBAED2E1}"/>
                </a:ext>
              </a:extLst>
            </p:cNvPr>
            <p:cNvSpPr/>
            <p:nvPr/>
          </p:nvSpPr>
          <p:spPr>
            <a:xfrm>
              <a:off x="5140001" y="4320258"/>
              <a:ext cx="1673225" cy="1007744"/>
            </a:xfrm>
            <a:custGeom>
              <a:avLst/>
              <a:gdLst/>
              <a:ahLst/>
              <a:cxnLst/>
              <a:rect l="l" t="t" r="r" b="b"/>
              <a:pathLst>
                <a:path w="1673225" h="1007745">
                  <a:moveTo>
                    <a:pt x="0" y="0"/>
                  </a:moveTo>
                  <a:lnTo>
                    <a:pt x="20" y="10"/>
                  </a:lnTo>
                </a:path>
                <a:path w="1673225" h="1007745">
                  <a:moveTo>
                    <a:pt x="1672682" y="1007686"/>
                  </a:moveTo>
                  <a:lnTo>
                    <a:pt x="1672692" y="1007697"/>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6" name="object 40">
              <a:extLst>
                <a:ext uri="{FF2B5EF4-FFF2-40B4-BE49-F238E27FC236}">
                  <a16:creationId xmlns:a16="http://schemas.microsoft.com/office/drawing/2014/main" id="{6ED66FD0-F4E8-A397-733F-00A215C6785C}"/>
                </a:ext>
              </a:extLst>
            </p:cNvPr>
            <p:cNvSpPr/>
            <p:nvPr/>
          </p:nvSpPr>
          <p:spPr>
            <a:xfrm>
              <a:off x="5170368" y="4269387"/>
              <a:ext cx="1627505" cy="460375"/>
            </a:xfrm>
            <a:custGeom>
              <a:avLst/>
              <a:gdLst/>
              <a:ahLst/>
              <a:cxnLst/>
              <a:rect l="l" t="t" r="r" b="b"/>
              <a:pathLst>
                <a:path w="1627504" h="460375">
                  <a:moveTo>
                    <a:pt x="0" y="0"/>
                  </a:moveTo>
                  <a:lnTo>
                    <a:pt x="1627123" y="459839"/>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7" name="object 41">
              <a:extLst>
                <a:ext uri="{FF2B5EF4-FFF2-40B4-BE49-F238E27FC236}">
                  <a16:creationId xmlns:a16="http://schemas.microsoft.com/office/drawing/2014/main" id="{C96AF45D-0F20-4CCD-90A7-F451A5CFD722}"/>
                </a:ext>
              </a:extLst>
            </p:cNvPr>
            <p:cNvSpPr/>
            <p:nvPr/>
          </p:nvSpPr>
          <p:spPr>
            <a:xfrm>
              <a:off x="5140001" y="4260805"/>
              <a:ext cx="1673225" cy="473075"/>
            </a:xfrm>
            <a:custGeom>
              <a:avLst/>
              <a:gdLst/>
              <a:ahLst/>
              <a:cxnLst/>
              <a:rect l="l" t="t" r="r" b="b"/>
              <a:pathLst>
                <a:path w="1673225" h="473075">
                  <a:moveTo>
                    <a:pt x="0" y="0"/>
                  </a:moveTo>
                  <a:lnTo>
                    <a:pt x="41" y="10"/>
                  </a:lnTo>
                </a:path>
                <a:path w="1673225" h="473075">
                  <a:moveTo>
                    <a:pt x="1672650" y="472697"/>
                  </a:moveTo>
                  <a:lnTo>
                    <a:pt x="1672692" y="472718"/>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8" name="object 42">
              <a:extLst>
                <a:ext uri="{FF2B5EF4-FFF2-40B4-BE49-F238E27FC236}">
                  <a16:creationId xmlns:a16="http://schemas.microsoft.com/office/drawing/2014/main" id="{0794329D-8BAF-DA17-CE45-32130B2A583A}"/>
                </a:ext>
              </a:extLst>
            </p:cNvPr>
            <p:cNvSpPr/>
            <p:nvPr/>
          </p:nvSpPr>
          <p:spPr>
            <a:xfrm>
              <a:off x="5166535" y="4396588"/>
              <a:ext cx="1633220" cy="1042035"/>
            </a:xfrm>
            <a:custGeom>
              <a:avLst/>
              <a:gdLst/>
              <a:ahLst/>
              <a:cxnLst/>
              <a:rect l="l" t="t" r="r" b="b"/>
              <a:pathLst>
                <a:path w="1633220" h="1042035">
                  <a:moveTo>
                    <a:pt x="0" y="0"/>
                  </a:moveTo>
                  <a:lnTo>
                    <a:pt x="1632892" y="1041748"/>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9" name="object 43">
              <a:extLst>
                <a:ext uri="{FF2B5EF4-FFF2-40B4-BE49-F238E27FC236}">
                  <a16:creationId xmlns:a16="http://schemas.microsoft.com/office/drawing/2014/main" id="{6D7E0E26-DE25-E5D0-B3BA-274E51039D2A}"/>
                </a:ext>
              </a:extLst>
            </p:cNvPr>
            <p:cNvSpPr/>
            <p:nvPr/>
          </p:nvSpPr>
          <p:spPr>
            <a:xfrm>
              <a:off x="5140001" y="4379660"/>
              <a:ext cx="1673225" cy="1067435"/>
            </a:xfrm>
            <a:custGeom>
              <a:avLst/>
              <a:gdLst/>
              <a:ahLst/>
              <a:cxnLst/>
              <a:rect l="l" t="t" r="r" b="b"/>
              <a:pathLst>
                <a:path w="1673225" h="1067435">
                  <a:moveTo>
                    <a:pt x="0" y="0"/>
                  </a:moveTo>
                  <a:lnTo>
                    <a:pt x="20" y="10"/>
                  </a:lnTo>
                </a:path>
                <a:path w="1673225" h="1067435">
                  <a:moveTo>
                    <a:pt x="1672682" y="1067140"/>
                  </a:moveTo>
                  <a:lnTo>
                    <a:pt x="1672692" y="1067150"/>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0" name="object 44">
              <a:extLst>
                <a:ext uri="{FF2B5EF4-FFF2-40B4-BE49-F238E27FC236}">
                  <a16:creationId xmlns:a16="http://schemas.microsoft.com/office/drawing/2014/main" id="{5CA2FD6F-F045-5120-A82D-646B43174042}"/>
                </a:ext>
              </a:extLst>
            </p:cNvPr>
            <p:cNvSpPr/>
            <p:nvPr/>
          </p:nvSpPr>
          <p:spPr>
            <a:xfrm>
              <a:off x="5167398" y="4395198"/>
              <a:ext cx="1631950" cy="925830"/>
            </a:xfrm>
            <a:custGeom>
              <a:avLst/>
              <a:gdLst/>
              <a:ahLst/>
              <a:cxnLst/>
              <a:rect l="l" t="t" r="r" b="b"/>
              <a:pathLst>
                <a:path w="1631950" h="925829">
                  <a:moveTo>
                    <a:pt x="0" y="0"/>
                  </a:moveTo>
                  <a:lnTo>
                    <a:pt x="1631594" y="925291"/>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1" name="object 45">
              <a:extLst>
                <a:ext uri="{FF2B5EF4-FFF2-40B4-BE49-F238E27FC236}">
                  <a16:creationId xmlns:a16="http://schemas.microsoft.com/office/drawing/2014/main" id="{6D1ACBE9-436D-2203-1B81-AAF36ECF4079}"/>
                </a:ext>
              </a:extLst>
            </p:cNvPr>
            <p:cNvSpPr/>
            <p:nvPr/>
          </p:nvSpPr>
          <p:spPr>
            <a:xfrm>
              <a:off x="5140001" y="4379660"/>
              <a:ext cx="1673225" cy="948690"/>
            </a:xfrm>
            <a:custGeom>
              <a:avLst/>
              <a:gdLst/>
              <a:ahLst/>
              <a:cxnLst/>
              <a:rect l="l" t="t" r="r" b="b"/>
              <a:pathLst>
                <a:path w="1673225" h="948689">
                  <a:moveTo>
                    <a:pt x="0" y="0"/>
                  </a:moveTo>
                  <a:lnTo>
                    <a:pt x="20" y="10"/>
                  </a:lnTo>
                </a:path>
                <a:path w="1673225" h="948689">
                  <a:moveTo>
                    <a:pt x="1672671" y="948588"/>
                  </a:moveTo>
                  <a:lnTo>
                    <a:pt x="1672692" y="948599"/>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2" name="object 46">
              <a:extLst>
                <a:ext uri="{FF2B5EF4-FFF2-40B4-BE49-F238E27FC236}">
                  <a16:creationId xmlns:a16="http://schemas.microsoft.com/office/drawing/2014/main" id="{66E8F68C-8FF0-89F6-7E22-C3F09AA66DF8}"/>
                </a:ext>
              </a:extLst>
            </p:cNvPr>
            <p:cNvSpPr/>
            <p:nvPr/>
          </p:nvSpPr>
          <p:spPr>
            <a:xfrm>
              <a:off x="5140001" y="4379660"/>
              <a:ext cx="1673225" cy="1067435"/>
            </a:xfrm>
            <a:custGeom>
              <a:avLst/>
              <a:gdLst/>
              <a:ahLst/>
              <a:cxnLst/>
              <a:rect l="l" t="t" r="r" b="b"/>
              <a:pathLst>
                <a:path w="1673225" h="1067435">
                  <a:moveTo>
                    <a:pt x="0" y="0"/>
                  </a:moveTo>
                  <a:lnTo>
                    <a:pt x="1672692" y="1067150"/>
                  </a:lnTo>
                </a:path>
              </a:pathLst>
            </a:custGeom>
            <a:ln w="20941">
              <a:solidFill>
                <a:srgbClr val="601A58"/>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3" name="object 47">
              <a:extLst>
                <a:ext uri="{FF2B5EF4-FFF2-40B4-BE49-F238E27FC236}">
                  <a16:creationId xmlns:a16="http://schemas.microsoft.com/office/drawing/2014/main" id="{6E46E283-8C2B-07C3-FE74-3AAE6B12D8C7}"/>
                </a:ext>
              </a:extLst>
            </p:cNvPr>
            <p:cNvSpPr/>
            <p:nvPr/>
          </p:nvSpPr>
          <p:spPr>
            <a:xfrm>
              <a:off x="5140001" y="4379661"/>
              <a:ext cx="1673225" cy="948690"/>
            </a:xfrm>
            <a:custGeom>
              <a:avLst/>
              <a:gdLst/>
              <a:ahLst/>
              <a:cxnLst/>
              <a:rect l="l" t="t" r="r" b="b"/>
              <a:pathLst>
                <a:path w="1673225" h="948689">
                  <a:moveTo>
                    <a:pt x="0" y="0"/>
                  </a:moveTo>
                  <a:lnTo>
                    <a:pt x="1672692" y="948295"/>
                  </a:lnTo>
                </a:path>
              </a:pathLst>
            </a:custGeom>
            <a:ln w="20941">
              <a:solidFill>
                <a:srgbClr val="2F641C"/>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4" name="object 48">
              <a:extLst>
                <a:ext uri="{FF2B5EF4-FFF2-40B4-BE49-F238E27FC236}">
                  <a16:creationId xmlns:a16="http://schemas.microsoft.com/office/drawing/2014/main" id="{3E8CCB30-399E-CA01-7A42-7E92A5F3506F}"/>
                </a:ext>
              </a:extLst>
            </p:cNvPr>
            <p:cNvSpPr/>
            <p:nvPr/>
          </p:nvSpPr>
          <p:spPr>
            <a:xfrm>
              <a:off x="5140001" y="4736331"/>
              <a:ext cx="1673225" cy="829944"/>
            </a:xfrm>
            <a:custGeom>
              <a:avLst/>
              <a:gdLst/>
              <a:ahLst/>
              <a:cxnLst/>
              <a:rect l="l" t="t" r="r" b="b"/>
              <a:pathLst>
                <a:path w="1673225" h="829945">
                  <a:moveTo>
                    <a:pt x="0" y="0"/>
                  </a:moveTo>
                  <a:lnTo>
                    <a:pt x="1672692" y="829388"/>
                  </a:lnTo>
                </a:path>
              </a:pathLst>
            </a:custGeom>
            <a:ln w="20941">
              <a:solidFill>
                <a:srgbClr val="1F8EC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5" name="object 49">
              <a:extLst>
                <a:ext uri="{FF2B5EF4-FFF2-40B4-BE49-F238E27FC236}">
                  <a16:creationId xmlns:a16="http://schemas.microsoft.com/office/drawing/2014/main" id="{5971BE3F-35DC-FC43-6138-F9EFD8320A76}"/>
                </a:ext>
              </a:extLst>
            </p:cNvPr>
            <p:cNvSpPr/>
            <p:nvPr/>
          </p:nvSpPr>
          <p:spPr>
            <a:xfrm>
              <a:off x="5140001" y="4141897"/>
              <a:ext cx="1673225" cy="1483360"/>
            </a:xfrm>
            <a:custGeom>
              <a:avLst/>
              <a:gdLst/>
              <a:ahLst/>
              <a:cxnLst/>
              <a:rect l="l" t="t" r="r" b="b"/>
              <a:pathLst>
                <a:path w="1673225" h="1483360">
                  <a:moveTo>
                    <a:pt x="0" y="0"/>
                  </a:moveTo>
                  <a:lnTo>
                    <a:pt x="1672692" y="1483274"/>
                  </a:lnTo>
                </a:path>
              </a:pathLst>
            </a:custGeom>
            <a:ln w="20941">
              <a:solidFill>
                <a:srgbClr val="ED8D5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6" name="object 50">
              <a:extLst>
                <a:ext uri="{FF2B5EF4-FFF2-40B4-BE49-F238E27FC236}">
                  <a16:creationId xmlns:a16="http://schemas.microsoft.com/office/drawing/2014/main" id="{7E41C0C0-E4F9-D198-5FD9-8375C040B9C1}"/>
                </a:ext>
              </a:extLst>
            </p:cNvPr>
            <p:cNvSpPr/>
            <p:nvPr/>
          </p:nvSpPr>
          <p:spPr>
            <a:xfrm>
              <a:off x="5140001" y="4141897"/>
              <a:ext cx="1673225" cy="1483360"/>
            </a:xfrm>
            <a:custGeom>
              <a:avLst/>
              <a:gdLst/>
              <a:ahLst/>
              <a:cxnLst/>
              <a:rect l="l" t="t" r="r" b="b"/>
              <a:pathLst>
                <a:path w="1673225" h="1483360">
                  <a:moveTo>
                    <a:pt x="0" y="0"/>
                  </a:moveTo>
                  <a:lnTo>
                    <a:pt x="1672692" y="1483274"/>
                  </a:lnTo>
                </a:path>
              </a:pathLst>
            </a:custGeom>
            <a:ln w="20941">
              <a:solidFill>
                <a:srgbClr val="27A83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47" name="object 51">
            <a:extLst>
              <a:ext uri="{FF2B5EF4-FFF2-40B4-BE49-F238E27FC236}">
                <a16:creationId xmlns:a16="http://schemas.microsoft.com/office/drawing/2014/main" id="{79529F21-66AB-90C1-C803-FB33CD995251}"/>
              </a:ext>
            </a:extLst>
          </p:cNvPr>
          <p:cNvSpPr/>
          <p:nvPr/>
        </p:nvSpPr>
        <p:spPr>
          <a:xfrm>
            <a:off x="3352269" y="2238577"/>
            <a:ext cx="2032370"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8" name="object 52">
            <a:extLst>
              <a:ext uri="{FF2B5EF4-FFF2-40B4-BE49-F238E27FC236}">
                <a16:creationId xmlns:a16="http://schemas.microsoft.com/office/drawing/2014/main" id="{9B1C1A6A-2EA4-8EA8-AC71-5EAEEFE800AC}"/>
              </a:ext>
            </a:extLst>
          </p:cNvPr>
          <p:cNvSpPr txBox="1"/>
          <p:nvPr/>
        </p:nvSpPr>
        <p:spPr>
          <a:xfrm>
            <a:off x="3193042" y="2134886"/>
            <a:ext cx="144014" cy="1228045"/>
          </a:xfrm>
          <a:prstGeom prst="rect">
            <a:avLst/>
          </a:prstGeom>
        </p:spPr>
        <p:txBody>
          <a:bodyPr vert="horz" wrap="square" lIns="0" tIns="49673" rIns="0" bIns="0" rtlCol="0">
            <a:spAutoFit/>
          </a:bodyPr>
          <a:lstStyle/>
          <a:p>
            <a:pPr marR="3081" algn="r">
              <a:spcBef>
                <a:spcPts val="391"/>
              </a:spcBef>
            </a:pPr>
            <a:r>
              <a:rPr sz="879" spc="-15">
                <a:solidFill>
                  <a:srgbClr val="22346A"/>
                </a:solidFill>
                <a:latin typeface="Arial" panose="020B0604020202020204" pitchFamily="34" charset="0"/>
                <a:cs typeface="Arial" panose="020B0604020202020204" pitchFamily="34" charset="0"/>
              </a:rPr>
              <a:t>30</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25</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15</a:t>
            </a:r>
            <a:endParaRPr sz="879">
              <a:latin typeface="Arial" panose="020B0604020202020204" pitchFamily="34" charset="0"/>
              <a:cs typeface="Arial" panose="020B0604020202020204" pitchFamily="34" charset="0"/>
            </a:endParaRPr>
          </a:p>
          <a:p>
            <a:pPr marR="3081" algn="r">
              <a:spcBef>
                <a:spcPts val="337"/>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R="3466" algn="r">
              <a:spcBef>
                <a:spcPts val="334"/>
              </a:spcBef>
            </a:pPr>
            <a:r>
              <a:rPr sz="879" spc="-30">
                <a:solidFill>
                  <a:srgbClr val="22346A"/>
                </a:solidFill>
                <a:latin typeface="Arial" panose="020B0604020202020204" pitchFamily="34" charset="0"/>
                <a:cs typeface="Arial" panose="020B0604020202020204" pitchFamily="34" charset="0"/>
              </a:rPr>
              <a:t>5</a:t>
            </a:r>
            <a:endParaRPr sz="879">
              <a:latin typeface="Arial" panose="020B0604020202020204" pitchFamily="34" charset="0"/>
              <a:cs typeface="Arial" panose="020B0604020202020204" pitchFamily="34" charset="0"/>
            </a:endParaRPr>
          </a:p>
          <a:p>
            <a:pPr marR="3466" algn="r">
              <a:spcBef>
                <a:spcPts val="334"/>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49" name="object 53">
            <a:extLst>
              <a:ext uri="{FF2B5EF4-FFF2-40B4-BE49-F238E27FC236}">
                <a16:creationId xmlns:a16="http://schemas.microsoft.com/office/drawing/2014/main" id="{67685B67-C6B4-995F-35EA-07F445A333D4}"/>
              </a:ext>
            </a:extLst>
          </p:cNvPr>
          <p:cNvSpPr txBox="1"/>
          <p:nvPr/>
        </p:nvSpPr>
        <p:spPr>
          <a:xfrm>
            <a:off x="3581134" y="2436094"/>
            <a:ext cx="189452"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23</a:t>
            </a:r>
            <a:endParaRPr sz="1182">
              <a:latin typeface="Arial" panose="020B0604020202020204" pitchFamily="34" charset="0"/>
              <a:cs typeface="Arial" panose="020B0604020202020204" pitchFamily="34" charset="0"/>
            </a:endParaRPr>
          </a:p>
        </p:txBody>
      </p:sp>
      <p:sp>
        <p:nvSpPr>
          <p:cNvPr id="150" name="object 54">
            <a:extLst>
              <a:ext uri="{FF2B5EF4-FFF2-40B4-BE49-F238E27FC236}">
                <a16:creationId xmlns:a16="http://schemas.microsoft.com/office/drawing/2014/main" id="{7FF44651-7EE3-A470-7B2A-BFDDE811DF3A}"/>
              </a:ext>
            </a:extLst>
          </p:cNvPr>
          <p:cNvSpPr txBox="1"/>
          <p:nvPr/>
        </p:nvSpPr>
        <p:spPr>
          <a:xfrm>
            <a:off x="4865472" y="2936236"/>
            <a:ext cx="221027"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7,8</a:t>
            </a:r>
            <a:endParaRPr sz="1182">
              <a:latin typeface="Arial" panose="020B0604020202020204" pitchFamily="34" charset="0"/>
              <a:cs typeface="Arial" panose="020B0604020202020204" pitchFamily="34" charset="0"/>
            </a:endParaRPr>
          </a:p>
        </p:txBody>
      </p:sp>
      <p:sp>
        <p:nvSpPr>
          <p:cNvPr id="151" name="object 55">
            <a:extLst>
              <a:ext uri="{FF2B5EF4-FFF2-40B4-BE49-F238E27FC236}">
                <a16:creationId xmlns:a16="http://schemas.microsoft.com/office/drawing/2014/main" id="{21428DCB-5587-0876-69C5-DE75DEF44CFA}"/>
              </a:ext>
            </a:extLst>
          </p:cNvPr>
          <p:cNvSpPr txBox="1"/>
          <p:nvPr/>
        </p:nvSpPr>
        <p:spPr>
          <a:xfrm>
            <a:off x="6014515" y="2099569"/>
            <a:ext cx="142859" cy="1282023"/>
          </a:xfrm>
          <a:prstGeom prst="rect">
            <a:avLst/>
          </a:prstGeom>
        </p:spPr>
        <p:txBody>
          <a:bodyPr vert="horz" wrap="square" lIns="0" tIns="84714" rIns="0" bIns="0" rtlCol="0">
            <a:spAutoFit/>
          </a:bodyPr>
          <a:lstStyle/>
          <a:p>
            <a:pPr marR="3081" algn="r">
              <a:spcBef>
                <a:spcPts val="667"/>
              </a:spcBef>
            </a:pPr>
            <a:r>
              <a:rPr sz="879" spc="-15">
                <a:solidFill>
                  <a:srgbClr val="22346A"/>
                </a:solidFill>
                <a:latin typeface="Arial" panose="020B0604020202020204" pitchFamily="34" charset="0"/>
                <a:cs typeface="Arial" panose="020B0604020202020204" pitchFamily="34" charset="0"/>
              </a:rPr>
              <a:t>25</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15</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R="3466" algn="r">
              <a:spcBef>
                <a:spcPts val="612"/>
              </a:spcBef>
            </a:pPr>
            <a:r>
              <a:rPr sz="879" spc="-30">
                <a:solidFill>
                  <a:srgbClr val="22346A"/>
                </a:solidFill>
                <a:latin typeface="Arial" panose="020B0604020202020204" pitchFamily="34" charset="0"/>
                <a:cs typeface="Arial" panose="020B0604020202020204" pitchFamily="34" charset="0"/>
              </a:rPr>
              <a:t>5</a:t>
            </a:r>
            <a:endParaRPr sz="879">
              <a:latin typeface="Arial" panose="020B0604020202020204" pitchFamily="34" charset="0"/>
              <a:cs typeface="Arial" panose="020B0604020202020204" pitchFamily="34" charset="0"/>
            </a:endParaRPr>
          </a:p>
          <a:p>
            <a:pPr marR="3466" algn="r">
              <a:spcBef>
                <a:spcPts val="612"/>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52" name="object 56">
            <a:extLst>
              <a:ext uri="{FF2B5EF4-FFF2-40B4-BE49-F238E27FC236}">
                <a16:creationId xmlns:a16="http://schemas.microsoft.com/office/drawing/2014/main" id="{34E0F2CB-CC80-E8CC-F248-DFC2C48FABF0}"/>
              </a:ext>
            </a:extLst>
          </p:cNvPr>
          <p:cNvSpPr/>
          <p:nvPr/>
        </p:nvSpPr>
        <p:spPr>
          <a:xfrm>
            <a:off x="6180434" y="3320852"/>
            <a:ext cx="1767831"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153" name="object 57">
            <a:extLst>
              <a:ext uri="{FF2B5EF4-FFF2-40B4-BE49-F238E27FC236}">
                <a16:creationId xmlns:a16="http://schemas.microsoft.com/office/drawing/2014/main" id="{EB27011E-CF0E-987F-7721-0AE45BFB5D31}"/>
              </a:ext>
            </a:extLst>
          </p:cNvPr>
          <p:cNvGrpSpPr/>
          <p:nvPr/>
        </p:nvGrpSpPr>
        <p:grpSpPr>
          <a:xfrm>
            <a:off x="6180434" y="2374501"/>
            <a:ext cx="1767831" cy="735858"/>
            <a:chOff x="8964692" y="4068067"/>
            <a:chExt cx="2915285" cy="1213485"/>
          </a:xfrm>
        </p:grpSpPr>
        <p:sp>
          <p:nvSpPr>
            <p:cNvPr id="154" name="object 58">
              <a:extLst>
                <a:ext uri="{FF2B5EF4-FFF2-40B4-BE49-F238E27FC236}">
                  <a16:creationId xmlns:a16="http://schemas.microsoft.com/office/drawing/2014/main" id="{5F99B210-B795-9541-C27D-A3E72665C553}"/>
                </a:ext>
              </a:extLst>
            </p:cNvPr>
            <p:cNvSpPr/>
            <p:nvPr/>
          </p:nvSpPr>
          <p:spPr>
            <a:xfrm>
              <a:off x="8964692" y="5276004"/>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5" name="object 59">
              <a:extLst>
                <a:ext uri="{FF2B5EF4-FFF2-40B4-BE49-F238E27FC236}">
                  <a16:creationId xmlns:a16="http://schemas.microsoft.com/office/drawing/2014/main" id="{EF520AFD-D50F-A89E-C632-27B00700C2E2}"/>
                </a:ext>
              </a:extLst>
            </p:cNvPr>
            <p:cNvSpPr/>
            <p:nvPr/>
          </p:nvSpPr>
          <p:spPr>
            <a:xfrm>
              <a:off x="8964692" y="4923796"/>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6" name="object 60">
              <a:extLst>
                <a:ext uri="{FF2B5EF4-FFF2-40B4-BE49-F238E27FC236}">
                  <a16:creationId xmlns:a16="http://schemas.microsoft.com/office/drawing/2014/main" id="{F2D3D224-262C-9AA7-02FF-D78E4C51B59D}"/>
                </a:ext>
              </a:extLst>
            </p:cNvPr>
            <p:cNvSpPr/>
            <p:nvPr/>
          </p:nvSpPr>
          <p:spPr>
            <a:xfrm>
              <a:off x="8964692" y="4570978"/>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7" name="object 61">
              <a:extLst>
                <a:ext uri="{FF2B5EF4-FFF2-40B4-BE49-F238E27FC236}">
                  <a16:creationId xmlns:a16="http://schemas.microsoft.com/office/drawing/2014/main" id="{3942CCE5-8B65-7639-ED1C-A455DFDE86B7}"/>
                </a:ext>
              </a:extLst>
            </p:cNvPr>
            <p:cNvSpPr/>
            <p:nvPr/>
          </p:nvSpPr>
          <p:spPr>
            <a:xfrm>
              <a:off x="8964692" y="4218771"/>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8" name="object 62">
              <a:extLst>
                <a:ext uri="{FF2B5EF4-FFF2-40B4-BE49-F238E27FC236}">
                  <a16:creationId xmlns:a16="http://schemas.microsoft.com/office/drawing/2014/main" id="{4AF4BBEA-D13F-B0BF-C8FC-FB9AD23E1B0F}"/>
                </a:ext>
              </a:extLst>
            </p:cNvPr>
            <p:cNvSpPr/>
            <p:nvPr/>
          </p:nvSpPr>
          <p:spPr>
            <a:xfrm>
              <a:off x="9694890" y="4078538"/>
              <a:ext cx="1454785" cy="1183005"/>
            </a:xfrm>
            <a:custGeom>
              <a:avLst/>
              <a:gdLst/>
              <a:ahLst/>
              <a:cxnLst/>
              <a:rect l="l" t="t" r="r" b="b"/>
              <a:pathLst>
                <a:path w="1454784" h="1183004">
                  <a:moveTo>
                    <a:pt x="0" y="0"/>
                  </a:moveTo>
                  <a:lnTo>
                    <a:pt x="1454772" y="1182382"/>
                  </a:lnTo>
                </a:path>
              </a:pathLst>
            </a:custGeom>
            <a:ln w="20941">
              <a:solidFill>
                <a:srgbClr val="15608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59" name="object 63">
            <a:extLst>
              <a:ext uri="{FF2B5EF4-FFF2-40B4-BE49-F238E27FC236}">
                <a16:creationId xmlns:a16="http://schemas.microsoft.com/office/drawing/2014/main" id="{3A9967EB-9CE6-62F3-12FB-0DFE73CF2CB1}"/>
              </a:ext>
            </a:extLst>
          </p:cNvPr>
          <p:cNvSpPr/>
          <p:nvPr/>
        </p:nvSpPr>
        <p:spPr>
          <a:xfrm>
            <a:off x="6180434" y="2252030"/>
            <a:ext cx="1767831"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0" name="object 64">
            <a:extLst>
              <a:ext uri="{FF2B5EF4-FFF2-40B4-BE49-F238E27FC236}">
                <a16:creationId xmlns:a16="http://schemas.microsoft.com/office/drawing/2014/main" id="{ED1606B7-EB53-C744-E95C-D9689910244B}"/>
              </a:ext>
            </a:extLst>
          </p:cNvPr>
          <p:cNvSpPr txBox="1"/>
          <p:nvPr/>
        </p:nvSpPr>
        <p:spPr>
          <a:xfrm>
            <a:off x="6336169" y="2218559"/>
            <a:ext cx="188682"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23</a:t>
            </a:r>
            <a:endParaRPr sz="1182">
              <a:latin typeface="Arial" panose="020B0604020202020204" pitchFamily="34" charset="0"/>
              <a:cs typeface="Arial" panose="020B0604020202020204" pitchFamily="34" charset="0"/>
            </a:endParaRPr>
          </a:p>
        </p:txBody>
      </p:sp>
      <p:sp>
        <p:nvSpPr>
          <p:cNvPr id="161" name="object 65">
            <a:extLst>
              <a:ext uri="{FF2B5EF4-FFF2-40B4-BE49-F238E27FC236}">
                <a16:creationId xmlns:a16="http://schemas.microsoft.com/office/drawing/2014/main" id="{7A916523-96D8-1497-3551-6DB522A79517}"/>
              </a:ext>
            </a:extLst>
          </p:cNvPr>
          <p:cNvSpPr txBox="1"/>
          <p:nvPr/>
        </p:nvSpPr>
        <p:spPr>
          <a:xfrm>
            <a:off x="7501490" y="2911168"/>
            <a:ext cx="220257"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7,8</a:t>
            </a:r>
            <a:endParaRPr sz="1182">
              <a:latin typeface="Arial" panose="020B0604020202020204" pitchFamily="34" charset="0"/>
              <a:cs typeface="Arial" panose="020B0604020202020204" pitchFamily="34" charset="0"/>
            </a:endParaRPr>
          </a:p>
        </p:txBody>
      </p:sp>
      <p:sp>
        <p:nvSpPr>
          <p:cNvPr id="162" name="object 66">
            <a:extLst>
              <a:ext uri="{FF2B5EF4-FFF2-40B4-BE49-F238E27FC236}">
                <a16:creationId xmlns:a16="http://schemas.microsoft.com/office/drawing/2014/main" id="{7753B376-8911-5231-D083-EF8EB9D50941}"/>
              </a:ext>
            </a:extLst>
          </p:cNvPr>
          <p:cNvSpPr txBox="1"/>
          <p:nvPr/>
        </p:nvSpPr>
        <p:spPr>
          <a:xfrm>
            <a:off x="8569526" y="2160030"/>
            <a:ext cx="146325" cy="1331905"/>
          </a:xfrm>
          <a:prstGeom prst="rect">
            <a:avLst/>
          </a:prstGeom>
        </p:spPr>
        <p:txBody>
          <a:bodyPr vert="horz" wrap="square" lIns="0" tIns="24259" rIns="0" bIns="0" rtlCol="0">
            <a:spAutoFit/>
          </a:bodyPr>
          <a:lstStyle/>
          <a:p>
            <a:pPr marL="19638">
              <a:spcBef>
                <a:spcPts val="191"/>
              </a:spcBef>
            </a:pPr>
            <a:r>
              <a:rPr sz="879" spc="-15">
                <a:solidFill>
                  <a:srgbClr val="22346A"/>
                </a:solidFill>
                <a:latin typeface="Arial" panose="020B0604020202020204" pitchFamily="34" charset="0"/>
                <a:cs typeface="Arial" panose="020B0604020202020204" pitchFamily="34" charset="0"/>
              </a:rPr>
              <a:t>70</a:t>
            </a:r>
            <a:endParaRPr sz="879">
              <a:latin typeface="Arial" panose="020B0604020202020204" pitchFamily="34" charset="0"/>
              <a:cs typeface="Arial" panose="020B0604020202020204" pitchFamily="34" charset="0"/>
            </a:endParaRPr>
          </a:p>
          <a:p>
            <a:pPr marL="7701">
              <a:spcBef>
                <a:spcPts val="136"/>
              </a:spcBef>
            </a:pPr>
            <a:r>
              <a:rPr sz="879" spc="-15">
                <a:solidFill>
                  <a:srgbClr val="22346A"/>
                </a:solidFill>
                <a:latin typeface="Arial" panose="020B0604020202020204" pitchFamily="34" charset="0"/>
                <a:cs typeface="Arial" panose="020B0604020202020204" pitchFamily="34" charset="0"/>
              </a:rPr>
              <a:t>60</a:t>
            </a:r>
            <a:endParaRPr sz="879">
              <a:latin typeface="Arial" panose="020B0604020202020204" pitchFamily="34" charset="0"/>
              <a:cs typeface="Arial" panose="020B0604020202020204" pitchFamily="34" charset="0"/>
            </a:endParaRPr>
          </a:p>
          <a:p>
            <a:pPr marL="8856">
              <a:spcBef>
                <a:spcPts val="136"/>
              </a:spcBef>
            </a:pPr>
            <a:r>
              <a:rPr sz="879" spc="-15">
                <a:solidFill>
                  <a:srgbClr val="22346A"/>
                </a:solidFill>
                <a:latin typeface="Arial" panose="020B0604020202020204" pitchFamily="34" charset="0"/>
                <a:cs typeface="Arial" panose="020B0604020202020204" pitchFamily="34" charset="0"/>
              </a:rPr>
              <a:t>50</a:t>
            </a:r>
            <a:endParaRPr sz="879">
              <a:latin typeface="Arial" panose="020B0604020202020204" pitchFamily="34" charset="0"/>
              <a:cs typeface="Arial" panose="020B0604020202020204" pitchFamily="34" charset="0"/>
            </a:endParaRPr>
          </a:p>
          <a:p>
            <a:pPr marL="8856">
              <a:spcBef>
                <a:spcPts val="136"/>
              </a:spcBef>
            </a:pPr>
            <a:r>
              <a:rPr sz="879" spc="-15">
                <a:solidFill>
                  <a:srgbClr val="22346A"/>
                </a:solidFill>
                <a:latin typeface="Arial" panose="020B0604020202020204" pitchFamily="34" charset="0"/>
                <a:cs typeface="Arial" panose="020B0604020202020204" pitchFamily="34" charset="0"/>
              </a:rPr>
              <a:t>40</a:t>
            </a:r>
            <a:endParaRPr sz="879">
              <a:latin typeface="Arial" panose="020B0604020202020204" pitchFamily="34" charset="0"/>
              <a:cs typeface="Arial" panose="020B0604020202020204" pitchFamily="34" charset="0"/>
            </a:endParaRPr>
          </a:p>
          <a:p>
            <a:pPr marL="10782">
              <a:spcBef>
                <a:spcPts val="136"/>
              </a:spcBef>
            </a:pPr>
            <a:r>
              <a:rPr sz="879" spc="-15">
                <a:solidFill>
                  <a:srgbClr val="22346A"/>
                </a:solidFill>
                <a:latin typeface="Arial" panose="020B0604020202020204" pitchFamily="34" charset="0"/>
                <a:cs typeface="Arial" panose="020B0604020202020204" pitchFamily="34" charset="0"/>
              </a:rPr>
              <a:t>30</a:t>
            </a:r>
            <a:endParaRPr sz="879">
              <a:latin typeface="Arial" panose="020B0604020202020204" pitchFamily="34" charset="0"/>
              <a:cs typeface="Arial" panose="020B0604020202020204" pitchFamily="34" charset="0"/>
            </a:endParaRPr>
          </a:p>
          <a:p>
            <a:pPr marL="11552">
              <a:spcBef>
                <a:spcPts val="136"/>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L="36196">
              <a:spcBef>
                <a:spcPts val="136"/>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L="69697">
              <a:spcBef>
                <a:spcPts val="136"/>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63" name="object 67">
            <a:extLst>
              <a:ext uri="{FF2B5EF4-FFF2-40B4-BE49-F238E27FC236}">
                <a16:creationId xmlns:a16="http://schemas.microsoft.com/office/drawing/2014/main" id="{7BB40795-2CAA-841A-7AD9-A8303671369E}"/>
              </a:ext>
            </a:extLst>
          </p:cNvPr>
          <p:cNvSpPr txBox="1"/>
          <p:nvPr/>
        </p:nvSpPr>
        <p:spPr>
          <a:xfrm>
            <a:off x="8404238" y="2418477"/>
            <a:ext cx="128240" cy="625528"/>
          </a:xfrm>
          <a:prstGeom prst="rect">
            <a:avLst/>
          </a:prstGeom>
        </p:spPr>
        <p:txBody>
          <a:bodyPr vert="vert270" wrap="square" lIns="0" tIns="0" rIns="0" bIns="0" rtlCol="0">
            <a:spAutoFit/>
          </a:bodyPr>
          <a:lstStyle/>
          <a:p>
            <a:pPr marL="7701" algn="ctr">
              <a:lnSpc>
                <a:spcPts val="1037"/>
              </a:lnSpc>
            </a:pPr>
            <a:r>
              <a:rPr sz="879">
                <a:solidFill>
                  <a:srgbClr val="22346A"/>
                </a:solidFill>
                <a:latin typeface="Arial" panose="020B0604020202020204" pitchFamily="34" charset="0"/>
                <a:cs typeface="Arial" panose="020B0604020202020204" pitchFamily="34" charset="0"/>
              </a:rPr>
              <a:t>BSA</a:t>
            </a:r>
            <a:r>
              <a:rPr sz="879" spc="-9">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
        <p:nvSpPr>
          <p:cNvPr id="164" name="object 68">
            <a:extLst>
              <a:ext uri="{FF2B5EF4-FFF2-40B4-BE49-F238E27FC236}">
                <a16:creationId xmlns:a16="http://schemas.microsoft.com/office/drawing/2014/main" id="{4AAC820D-612E-75D9-14A0-440D86BA8E43}"/>
              </a:ext>
            </a:extLst>
          </p:cNvPr>
          <p:cNvSpPr txBox="1"/>
          <p:nvPr/>
        </p:nvSpPr>
        <p:spPr>
          <a:xfrm>
            <a:off x="8830787" y="3372558"/>
            <a:ext cx="519452" cy="281085"/>
          </a:xfrm>
          <a:prstGeom prst="rect">
            <a:avLst/>
          </a:prstGeom>
        </p:spPr>
        <p:txBody>
          <a:bodyPr vert="horz" wrap="square" lIns="0" tIns="10397" rIns="0" bIns="0" rtlCol="0">
            <a:spAutoFit/>
          </a:bodyPr>
          <a:lstStyle/>
          <a:p>
            <a:pPr marL="7701">
              <a:spcBef>
                <a:spcPts val="82"/>
              </a:spcBef>
            </a:pPr>
            <a:r>
              <a:rPr sz="879">
                <a:solidFill>
                  <a:srgbClr val="22346A"/>
                </a:solidFill>
                <a:latin typeface="Arial" panose="020B0604020202020204" pitchFamily="34" charset="0"/>
                <a:cs typeface="Arial" panose="020B0604020202020204" pitchFamily="34" charset="0"/>
              </a:rPr>
              <a:t>BSA</a:t>
            </a:r>
            <a:r>
              <a:rPr sz="879" spc="18">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basal</a:t>
            </a:r>
            <a:endParaRPr sz="879">
              <a:latin typeface="Arial" panose="020B0604020202020204" pitchFamily="34" charset="0"/>
              <a:cs typeface="Arial" panose="020B0604020202020204" pitchFamily="34" charset="0"/>
            </a:endParaRPr>
          </a:p>
        </p:txBody>
      </p:sp>
      <p:sp>
        <p:nvSpPr>
          <p:cNvPr id="165" name="object 69">
            <a:extLst>
              <a:ext uri="{FF2B5EF4-FFF2-40B4-BE49-F238E27FC236}">
                <a16:creationId xmlns:a16="http://schemas.microsoft.com/office/drawing/2014/main" id="{FC6C4193-553E-9646-A8B0-627AFAF3EC1E}"/>
              </a:ext>
            </a:extLst>
          </p:cNvPr>
          <p:cNvSpPr txBox="1"/>
          <p:nvPr/>
        </p:nvSpPr>
        <p:spPr>
          <a:xfrm>
            <a:off x="10114682" y="3372558"/>
            <a:ext cx="462077" cy="281085"/>
          </a:xfrm>
          <a:prstGeom prst="rect">
            <a:avLst/>
          </a:prstGeom>
        </p:spPr>
        <p:txBody>
          <a:bodyPr vert="horz" wrap="square" lIns="0" tIns="10397" rIns="0" bIns="0" rtlCol="0">
            <a:spAutoFit/>
          </a:bodyPr>
          <a:lstStyle/>
          <a:p>
            <a:pPr marL="7701">
              <a:spcBef>
                <a:spcPts val="82"/>
              </a:spcBef>
            </a:pPr>
            <a:r>
              <a:rPr sz="879">
                <a:solidFill>
                  <a:srgbClr val="22346A"/>
                </a:solidFill>
                <a:latin typeface="Arial" panose="020B0604020202020204" pitchFamily="34" charset="0"/>
                <a:cs typeface="Arial" panose="020B0604020202020204" pitchFamily="34" charset="0"/>
              </a:rPr>
              <a:t>BSA</a:t>
            </a:r>
            <a:r>
              <a:rPr sz="879" spc="18">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final</a:t>
            </a:r>
            <a:endParaRPr sz="879">
              <a:latin typeface="Arial" panose="020B0604020202020204" pitchFamily="34" charset="0"/>
              <a:cs typeface="Arial" panose="020B0604020202020204" pitchFamily="34" charset="0"/>
            </a:endParaRPr>
          </a:p>
        </p:txBody>
      </p:sp>
      <p:grpSp>
        <p:nvGrpSpPr>
          <p:cNvPr id="166" name="object 70">
            <a:extLst>
              <a:ext uri="{FF2B5EF4-FFF2-40B4-BE49-F238E27FC236}">
                <a16:creationId xmlns:a16="http://schemas.microsoft.com/office/drawing/2014/main" id="{44F8B406-F30C-8A93-4837-51C213FE4490}"/>
              </a:ext>
            </a:extLst>
          </p:cNvPr>
          <p:cNvGrpSpPr/>
          <p:nvPr/>
        </p:nvGrpSpPr>
        <p:grpSpPr>
          <a:xfrm>
            <a:off x="8752958" y="2337422"/>
            <a:ext cx="1851390" cy="989616"/>
            <a:chOff x="13206975" y="4006922"/>
            <a:chExt cx="3053080" cy="1631950"/>
          </a:xfrm>
        </p:grpSpPr>
        <p:sp>
          <p:nvSpPr>
            <p:cNvPr id="167" name="object 71">
              <a:extLst>
                <a:ext uri="{FF2B5EF4-FFF2-40B4-BE49-F238E27FC236}">
                  <a16:creationId xmlns:a16="http://schemas.microsoft.com/office/drawing/2014/main" id="{DF4B598D-796A-5D22-3D75-ABE24DCAF15A}"/>
                </a:ext>
              </a:extLst>
            </p:cNvPr>
            <p:cNvSpPr/>
            <p:nvPr/>
          </p:nvSpPr>
          <p:spPr>
            <a:xfrm>
              <a:off x="13211507" y="5628936"/>
              <a:ext cx="3048635" cy="0"/>
            </a:xfrm>
            <a:custGeom>
              <a:avLst/>
              <a:gdLst/>
              <a:ahLst/>
              <a:cxnLst/>
              <a:rect l="l" t="t" r="r" b="b"/>
              <a:pathLst>
                <a:path w="3048634">
                  <a:moveTo>
                    <a:pt x="0" y="0"/>
                  </a:moveTo>
                  <a:lnTo>
                    <a:pt x="3048451" y="0"/>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8" name="object 72">
              <a:extLst>
                <a:ext uri="{FF2B5EF4-FFF2-40B4-BE49-F238E27FC236}">
                  <a16:creationId xmlns:a16="http://schemas.microsoft.com/office/drawing/2014/main" id="{3E226DBF-BBC9-8FD9-4451-D99448EB8314}"/>
                </a:ext>
              </a:extLst>
            </p:cNvPr>
            <p:cNvSpPr/>
            <p:nvPr/>
          </p:nvSpPr>
          <p:spPr>
            <a:xfrm>
              <a:off x="13233161" y="5543950"/>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9" name="object 73">
              <a:extLst>
                <a:ext uri="{FF2B5EF4-FFF2-40B4-BE49-F238E27FC236}">
                  <a16:creationId xmlns:a16="http://schemas.microsoft.com/office/drawing/2014/main" id="{1F89613E-851D-0FA3-9043-9FD72F7B5343}"/>
                </a:ext>
              </a:extLst>
            </p:cNvPr>
            <p:cNvSpPr/>
            <p:nvPr/>
          </p:nvSpPr>
          <p:spPr>
            <a:xfrm>
              <a:off x="13206971" y="5538717"/>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0" name="object 74">
              <a:extLst>
                <a:ext uri="{FF2B5EF4-FFF2-40B4-BE49-F238E27FC236}">
                  <a16:creationId xmlns:a16="http://schemas.microsoft.com/office/drawing/2014/main" id="{16140B61-75D6-20EA-25AC-DB5B6B3197FC}"/>
                </a:ext>
              </a:extLst>
            </p:cNvPr>
            <p:cNvSpPr/>
            <p:nvPr/>
          </p:nvSpPr>
          <p:spPr>
            <a:xfrm>
              <a:off x="13233161" y="5339261"/>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1" name="object 75">
              <a:extLst>
                <a:ext uri="{FF2B5EF4-FFF2-40B4-BE49-F238E27FC236}">
                  <a16:creationId xmlns:a16="http://schemas.microsoft.com/office/drawing/2014/main" id="{0F164C6A-920B-78F3-7583-EC632B7FC40D}"/>
                </a:ext>
              </a:extLst>
            </p:cNvPr>
            <p:cNvSpPr/>
            <p:nvPr/>
          </p:nvSpPr>
          <p:spPr>
            <a:xfrm>
              <a:off x="13206971" y="5334031"/>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2" name="object 76">
              <a:extLst>
                <a:ext uri="{FF2B5EF4-FFF2-40B4-BE49-F238E27FC236}">
                  <a16:creationId xmlns:a16="http://schemas.microsoft.com/office/drawing/2014/main" id="{9AF523F0-D507-8FE1-6C17-7A2B347F487D}"/>
                </a:ext>
              </a:extLst>
            </p:cNvPr>
            <p:cNvSpPr/>
            <p:nvPr/>
          </p:nvSpPr>
          <p:spPr>
            <a:xfrm>
              <a:off x="13233161" y="5126042"/>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3" name="object 77">
              <a:extLst>
                <a:ext uri="{FF2B5EF4-FFF2-40B4-BE49-F238E27FC236}">
                  <a16:creationId xmlns:a16="http://schemas.microsoft.com/office/drawing/2014/main" id="{1BFE34DA-188C-BFB4-5D01-0D0750EBA0A8}"/>
                </a:ext>
              </a:extLst>
            </p:cNvPr>
            <p:cNvSpPr/>
            <p:nvPr/>
          </p:nvSpPr>
          <p:spPr>
            <a:xfrm>
              <a:off x="13206971" y="5120810"/>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4" name="object 78">
              <a:extLst>
                <a:ext uri="{FF2B5EF4-FFF2-40B4-BE49-F238E27FC236}">
                  <a16:creationId xmlns:a16="http://schemas.microsoft.com/office/drawing/2014/main" id="{CAFF7AEA-5EF8-B804-F942-6345B180E3BF}"/>
                </a:ext>
              </a:extLst>
            </p:cNvPr>
            <p:cNvSpPr/>
            <p:nvPr/>
          </p:nvSpPr>
          <p:spPr>
            <a:xfrm>
              <a:off x="13233161" y="4921354"/>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5" name="object 79">
              <a:extLst>
                <a:ext uri="{FF2B5EF4-FFF2-40B4-BE49-F238E27FC236}">
                  <a16:creationId xmlns:a16="http://schemas.microsoft.com/office/drawing/2014/main" id="{160DA87F-3247-C6D7-CBA2-3429D86A1906}"/>
                </a:ext>
              </a:extLst>
            </p:cNvPr>
            <p:cNvSpPr/>
            <p:nvPr/>
          </p:nvSpPr>
          <p:spPr>
            <a:xfrm>
              <a:off x="13206971" y="4916125"/>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64"/>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64"/>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6" name="object 80">
              <a:extLst>
                <a:ext uri="{FF2B5EF4-FFF2-40B4-BE49-F238E27FC236}">
                  <a16:creationId xmlns:a16="http://schemas.microsoft.com/office/drawing/2014/main" id="{D9F0A4D7-988C-7976-819D-D1BF83EB016B}"/>
                </a:ext>
              </a:extLst>
            </p:cNvPr>
            <p:cNvSpPr/>
            <p:nvPr/>
          </p:nvSpPr>
          <p:spPr>
            <a:xfrm>
              <a:off x="13233161" y="4708136"/>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7" name="object 81">
              <a:extLst>
                <a:ext uri="{FF2B5EF4-FFF2-40B4-BE49-F238E27FC236}">
                  <a16:creationId xmlns:a16="http://schemas.microsoft.com/office/drawing/2014/main" id="{961138EB-67ED-3C07-9829-5C11FC6096ED}"/>
                </a:ext>
              </a:extLst>
            </p:cNvPr>
            <p:cNvSpPr/>
            <p:nvPr/>
          </p:nvSpPr>
          <p:spPr>
            <a:xfrm>
              <a:off x="13206971" y="4702904"/>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8" name="object 82">
              <a:extLst>
                <a:ext uri="{FF2B5EF4-FFF2-40B4-BE49-F238E27FC236}">
                  <a16:creationId xmlns:a16="http://schemas.microsoft.com/office/drawing/2014/main" id="{07EF9AC6-FE33-5003-BC2F-3283A61195C2}"/>
                </a:ext>
              </a:extLst>
            </p:cNvPr>
            <p:cNvSpPr/>
            <p:nvPr/>
          </p:nvSpPr>
          <p:spPr>
            <a:xfrm>
              <a:off x="13233161" y="4503447"/>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9" name="object 83">
              <a:extLst>
                <a:ext uri="{FF2B5EF4-FFF2-40B4-BE49-F238E27FC236}">
                  <a16:creationId xmlns:a16="http://schemas.microsoft.com/office/drawing/2014/main" id="{EA64DBB1-49A8-BE7F-D18B-39EF0267989E}"/>
                </a:ext>
              </a:extLst>
            </p:cNvPr>
            <p:cNvSpPr/>
            <p:nvPr/>
          </p:nvSpPr>
          <p:spPr>
            <a:xfrm>
              <a:off x="13206971" y="4498218"/>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64"/>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64"/>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0" name="object 84">
              <a:extLst>
                <a:ext uri="{FF2B5EF4-FFF2-40B4-BE49-F238E27FC236}">
                  <a16:creationId xmlns:a16="http://schemas.microsoft.com/office/drawing/2014/main" id="{95240BBE-0A42-1F92-0F2F-9127F7FA8B39}"/>
                </a:ext>
              </a:extLst>
            </p:cNvPr>
            <p:cNvSpPr/>
            <p:nvPr/>
          </p:nvSpPr>
          <p:spPr>
            <a:xfrm>
              <a:off x="13233161" y="4293014"/>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1" name="object 85">
              <a:extLst>
                <a:ext uri="{FF2B5EF4-FFF2-40B4-BE49-F238E27FC236}">
                  <a16:creationId xmlns:a16="http://schemas.microsoft.com/office/drawing/2014/main" id="{02157870-AA05-1488-0CF9-D16B1A9A97E6}"/>
                </a:ext>
              </a:extLst>
            </p:cNvPr>
            <p:cNvSpPr/>
            <p:nvPr/>
          </p:nvSpPr>
          <p:spPr>
            <a:xfrm>
              <a:off x="13206971" y="4287779"/>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2" name="object 86">
              <a:extLst>
                <a:ext uri="{FF2B5EF4-FFF2-40B4-BE49-F238E27FC236}">
                  <a16:creationId xmlns:a16="http://schemas.microsoft.com/office/drawing/2014/main" id="{41C14211-2F7D-27A6-64DB-E71FB62BB45C}"/>
                </a:ext>
              </a:extLst>
            </p:cNvPr>
            <p:cNvSpPr/>
            <p:nvPr/>
          </p:nvSpPr>
          <p:spPr>
            <a:xfrm>
              <a:off x="13233161" y="4077011"/>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3" name="object 87">
              <a:extLst>
                <a:ext uri="{FF2B5EF4-FFF2-40B4-BE49-F238E27FC236}">
                  <a16:creationId xmlns:a16="http://schemas.microsoft.com/office/drawing/2014/main" id="{FA21A43D-9AEF-1117-2F5A-C7CB8558C918}"/>
                </a:ext>
              </a:extLst>
            </p:cNvPr>
            <p:cNvSpPr/>
            <p:nvPr/>
          </p:nvSpPr>
          <p:spPr>
            <a:xfrm>
              <a:off x="13206971" y="4071778"/>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4" name="object 88">
              <a:extLst>
                <a:ext uri="{FF2B5EF4-FFF2-40B4-BE49-F238E27FC236}">
                  <a16:creationId xmlns:a16="http://schemas.microsoft.com/office/drawing/2014/main" id="{3201FADD-D37D-D18D-4E8F-9DA2C8E86D4C}"/>
                </a:ext>
              </a:extLst>
            </p:cNvPr>
            <p:cNvSpPr/>
            <p:nvPr/>
          </p:nvSpPr>
          <p:spPr>
            <a:xfrm>
              <a:off x="13218434" y="4011455"/>
              <a:ext cx="0" cy="1623060"/>
            </a:xfrm>
            <a:custGeom>
              <a:avLst/>
              <a:gdLst/>
              <a:ahLst/>
              <a:cxnLst/>
              <a:rect l="l" t="t" r="r" b="b"/>
              <a:pathLst>
                <a:path h="1623060">
                  <a:moveTo>
                    <a:pt x="0" y="0"/>
                  </a:moveTo>
                  <a:lnTo>
                    <a:pt x="0" y="1622536"/>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5" name="object 89">
              <a:extLst>
                <a:ext uri="{FF2B5EF4-FFF2-40B4-BE49-F238E27FC236}">
                  <a16:creationId xmlns:a16="http://schemas.microsoft.com/office/drawing/2014/main" id="{F5E251EA-B87C-EBC8-80AD-3288618CA08E}"/>
                </a:ext>
              </a:extLst>
            </p:cNvPr>
            <p:cNvSpPr/>
            <p:nvPr/>
          </p:nvSpPr>
          <p:spPr>
            <a:xfrm>
              <a:off x="13354389" y="4043333"/>
              <a:ext cx="0" cy="1574800"/>
            </a:xfrm>
            <a:custGeom>
              <a:avLst/>
              <a:gdLst/>
              <a:ahLst/>
              <a:cxnLst/>
              <a:rect l="l" t="t" r="r" b="b"/>
              <a:pathLst>
                <a:path h="1574800">
                  <a:moveTo>
                    <a:pt x="0" y="0"/>
                  </a:moveTo>
                  <a:lnTo>
                    <a:pt x="0" y="157437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6" name="object 90">
              <a:extLst>
                <a:ext uri="{FF2B5EF4-FFF2-40B4-BE49-F238E27FC236}">
                  <a16:creationId xmlns:a16="http://schemas.microsoft.com/office/drawing/2014/main" id="{8A7ED69A-BA53-68B9-73CC-A780312B2B48}"/>
                </a:ext>
              </a:extLst>
            </p:cNvPr>
            <p:cNvSpPr/>
            <p:nvPr/>
          </p:nvSpPr>
          <p:spPr>
            <a:xfrm>
              <a:off x="13349147" y="4006932"/>
              <a:ext cx="10795" cy="1631950"/>
            </a:xfrm>
            <a:custGeom>
              <a:avLst/>
              <a:gdLst/>
              <a:ahLst/>
              <a:cxnLst/>
              <a:rect l="l" t="t" r="r" b="b"/>
              <a:pathLst>
                <a:path w="10794" h="1631950">
                  <a:moveTo>
                    <a:pt x="10477" y="1626362"/>
                  </a:moveTo>
                  <a:lnTo>
                    <a:pt x="8940" y="1622666"/>
                  </a:lnTo>
                  <a:lnTo>
                    <a:pt x="5232" y="1621129"/>
                  </a:lnTo>
                  <a:lnTo>
                    <a:pt x="1536" y="1622666"/>
                  </a:lnTo>
                  <a:lnTo>
                    <a:pt x="0" y="1626362"/>
                  </a:lnTo>
                  <a:lnTo>
                    <a:pt x="1536" y="1630070"/>
                  </a:lnTo>
                  <a:lnTo>
                    <a:pt x="5232" y="1631607"/>
                  </a:lnTo>
                  <a:lnTo>
                    <a:pt x="8940" y="1630070"/>
                  </a:lnTo>
                  <a:lnTo>
                    <a:pt x="10477" y="1626362"/>
                  </a:lnTo>
                  <a:close/>
                </a:path>
                <a:path w="10794" h="1631950">
                  <a:moveTo>
                    <a:pt x="10477" y="5232"/>
                  </a:moveTo>
                  <a:lnTo>
                    <a:pt x="8940" y="1524"/>
                  </a:lnTo>
                  <a:lnTo>
                    <a:pt x="5232" y="0"/>
                  </a:lnTo>
                  <a:lnTo>
                    <a:pt x="1536" y="1524"/>
                  </a:lnTo>
                  <a:lnTo>
                    <a:pt x="0" y="5232"/>
                  </a:lnTo>
                  <a:lnTo>
                    <a:pt x="1536" y="8928"/>
                  </a:lnTo>
                  <a:lnTo>
                    <a:pt x="5232" y="10464"/>
                  </a:lnTo>
                  <a:lnTo>
                    <a:pt x="8940" y="8928"/>
                  </a:lnTo>
                  <a:lnTo>
                    <a:pt x="10477"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7" name="object 91">
              <a:extLst>
                <a:ext uri="{FF2B5EF4-FFF2-40B4-BE49-F238E27FC236}">
                  <a16:creationId xmlns:a16="http://schemas.microsoft.com/office/drawing/2014/main" id="{EA50EB7F-CE80-EE74-6685-76DE14E87AB8}"/>
                </a:ext>
              </a:extLst>
            </p:cNvPr>
            <p:cNvSpPr/>
            <p:nvPr/>
          </p:nvSpPr>
          <p:spPr>
            <a:xfrm>
              <a:off x="16118797" y="4043333"/>
              <a:ext cx="0" cy="1574800"/>
            </a:xfrm>
            <a:custGeom>
              <a:avLst/>
              <a:gdLst/>
              <a:ahLst/>
              <a:cxnLst/>
              <a:rect l="l" t="t" r="r" b="b"/>
              <a:pathLst>
                <a:path h="1574800">
                  <a:moveTo>
                    <a:pt x="0" y="0"/>
                  </a:moveTo>
                  <a:lnTo>
                    <a:pt x="0" y="157437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8" name="object 92">
              <a:extLst>
                <a:ext uri="{FF2B5EF4-FFF2-40B4-BE49-F238E27FC236}">
                  <a16:creationId xmlns:a16="http://schemas.microsoft.com/office/drawing/2014/main" id="{F75F6C69-6F3C-134F-DC7E-30FD3EF93486}"/>
                </a:ext>
              </a:extLst>
            </p:cNvPr>
            <p:cNvSpPr/>
            <p:nvPr/>
          </p:nvSpPr>
          <p:spPr>
            <a:xfrm>
              <a:off x="16113556" y="4006932"/>
              <a:ext cx="10795" cy="1631950"/>
            </a:xfrm>
            <a:custGeom>
              <a:avLst/>
              <a:gdLst/>
              <a:ahLst/>
              <a:cxnLst/>
              <a:rect l="l" t="t" r="r" b="b"/>
              <a:pathLst>
                <a:path w="10794" h="1631950">
                  <a:moveTo>
                    <a:pt x="10464" y="1626362"/>
                  </a:moveTo>
                  <a:lnTo>
                    <a:pt x="8940" y="1622666"/>
                  </a:lnTo>
                  <a:lnTo>
                    <a:pt x="5232" y="1621129"/>
                  </a:lnTo>
                  <a:lnTo>
                    <a:pt x="1536" y="1622666"/>
                  </a:lnTo>
                  <a:lnTo>
                    <a:pt x="0" y="1626362"/>
                  </a:lnTo>
                  <a:lnTo>
                    <a:pt x="1536" y="1630070"/>
                  </a:lnTo>
                  <a:lnTo>
                    <a:pt x="5232" y="1631607"/>
                  </a:lnTo>
                  <a:lnTo>
                    <a:pt x="8940" y="1630070"/>
                  </a:lnTo>
                  <a:lnTo>
                    <a:pt x="10464" y="1626362"/>
                  </a:lnTo>
                  <a:close/>
                </a:path>
                <a:path w="10794" h="1631950">
                  <a:moveTo>
                    <a:pt x="10464" y="5232"/>
                  </a:moveTo>
                  <a:lnTo>
                    <a:pt x="8940" y="1524"/>
                  </a:lnTo>
                  <a:lnTo>
                    <a:pt x="5232" y="0"/>
                  </a:lnTo>
                  <a:lnTo>
                    <a:pt x="1536" y="1524"/>
                  </a:lnTo>
                  <a:lnTo>
                    <a:pt x="0" y="5232"/>
                  </a:lnTo>
                  <a:lnTo>
                    <a:pt x="1536" y="8928"/>
                  </a:lnTo>
                  <a:lnTo>
                    <a:pt x="5232" y="10464"/>
                  </a:lnTo>
                  <a:lnTo>
                    <a:pt x="8940" y="8928"/>
                  </a:lnTo>
                  <a:lnTo>
                    <a:pt x="1046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9" name="object 93">
              <a:extLst>
                <a:ext uri="{FF2B5EF4-FFF2-40B4-BE49-F238E27FC236}">
                  <a16:creationId xmlns:a16="http://schemas.microsoft.com/office/drawing/2014/main" id="{48E79519-C116-5B0B-5933-D530A4C8232B}"/>
                </a:ext>
              </a:extLst>
            </p:cNvPr>
            <p:cNvSpPr/>
            <p:nvPr/>
          </p:nvSpPr>
          <p:spPr>
            <a:xfrm>
              <a:off x="13359240" y="4084662"/>
              <a:ext cx="2738120" cy="53340"/>
            </a:xfrm>
            <a:custGeom>
              <a:avLst/>
              <a:gdLst/>
              <a:ahLst/>
              <a:cxnLst/>
              <a:rect l="l" t="t" r="r" b="b"/>
              <a:pathLst>
                <a:path w="2738119" h="53339">
                  <a:moveTo>
                    <a:pt x="0" y="52993"/>
                  </a:moveTo>
                  <a:lnTo>
                    <a:pt x="2737539" y="0"/>
                  </a:lnTo>
                </a:path>
              </a:pathLst>
            </a:custGeom>
            <a:ln w="10470">
              <a:solidFill>
                <a:srgbClr val="67C3AA"/>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0" name="object 94">
              <a:extLst>
                <a:ext uri="{FF2B5EF4-FFF2-40B4-BE49-F238E27FC236}">
                  <a16:creationId xmlns:a16="http://schemas.microsoft.com/office/drawing/2014/main" id="{C5FAC666-CB41-53BA-2677-1CDB1CB6DEBD}"/>
                </a:ext>
              </a:extLst>
            </p:cNvPr>
            <p:cNvSpPr/>
            <p:nvPr/>
          </p:nvSpPr>
          <p:spPr>
            <a:xfrm>
              <a:off x="13368448" y="4084662"/>
              <a:ext cx="2755900" cy="624205"/>
            </a:xfrm>
            <a:custGeom>
              <a:avLst/>
              <a:gdLst/>
              <a:ahLst/>
              <a:cxnLst/>
              <a:rect l="l" t="t" r="r" b="b"/>
              <a:pathLst>
                <a:path w="2755900" h="624204">
                  <a:moveTo>
                    <a:pt x="2755382" y="624085"/>
                  </a:moveTo>
                  <a:lnTo>
                    <a:pt x="0" y="0"/>
                  </a:lnTo>
                </a:path>
              </a:pathLst>
            </a:custGeom>
            <a:ln w="10470">
              <a:solidFill>
                <a:srgbClr val="919191"/>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1" name="object 95">
              <a:extLst>
                <a:ext uri="{FF2B5EF4-FFF2-40B4-BE49-F238E27FC236}">
                  <a16:creationId xmlns:a16="http://schemas.microsoft.com/office/drawing/2014/main" id="{A87FD1E7-87C4-2581-4267-21EA0EECA20D}"/>
                </a:ext>
              </a:extLst>
            </p:cNvPr>
            <p:cNvSpPr/>
            <p:nvPr/>
          </p:nvSpPr>
          <p:spPr>
            <a:xfrm>
              <a:off x="13368620" y="4084583"/>
              <a:ext cx="2746375" cy="1458595"/>
            </a:xfrm>
            <a:custGeom>
              <a:avLst/>
              <a:gdLst/>
              <a:ahLst/>
              <a:cxnLst/>
              <a:rect l="l" t="t" r="r" b="b"/>
              <a:pathLst>
                <a:path w="2746375" h="1458595">
                  <a:moveTo>
                    <a:pt x="2745968" y="1458196"/>
                  </a:moveTo>
                  <a:lnTo>
                    <a:pt x="0" y="0"/>
                  </a:lnTo>
                </a:path>
              </a:pathLst>
            </a:custGeom>
            <a:ln w="10470">
              <a:solidFill>
                <a:srgbClr val="72AFA8"/>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2" name="object 96">
              <a:extLst>
                <a:ext uri="{FF2B5EF4-FFF2-40B4-BE49-F238E27FC236}">
                  <a16:creationId xmlns:a16="http://schemas.microsoft.com/office/drawing/2014/main" id="{09912F1E-1BE8-3B78-7364-588C3676ABC5}"/>
                </a:ext>
              </a:extLst>
            </p:cNvPr>
            <p:cNvSpPr/>
            <p:nvPr/>
          </p:nvSpPr>
          <p:spPr>
            <a:xfrm>
              <a:off x="13359292" y="4963952"/>
              <a:ext cx="2764790" cy="261620"/>
            </a:xfrm>
            <a:custGeom>
              <a:avLst/>
              <a:gdLst/>
              <a:ahLst/>
              <a:cxnLst/>
              <a:rect l="l" t="t" r="r" b="b"/>
              <a:pathLst>
                <a:path w="2764790" h="261620">
                  <a:moveTo>
                    <a:pt x="2764627" y="261489"/>
                  </a:moveTo>
                  <a:lnTo>
                    <a:pt x="0" y="0"/>
                  </a:lnTo>
                </a:path>
              </a:pathLst>
            </a:custGeom>
            <a:ln w="10470">
              <a:solidFill>
                <a:srgbClr val="E2ADCB"/>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3" name="object 97">
              <a:extLst>
                <a:ext uri="{FF2B5EF4-FFF2-40B4-BE49-F238E27FC236}">
                  <a16:creationId xmlns:a16="http://schemas.microsoft.com/office/drawing/2014/main" id="{B40497F2-7493-2215-64C9-B3188199D151}"/>
                </a:ext>
              </a:extLst>
            </p:cNvPr>
            <p:cNvSpPr/>
            <p:nvPr/>
          </p:nvSpPr>
          <p:spPr>
            <a:xfrm>
              <a:off x="13359440" y="4501621"/>
              <a:ext cx="2764790" cy="878205"/>
            </a:xfrm>
            <a:custGeom>
              <a:avLst/>
              <a:gdLst/>
              <a:ahLst/>
              <a:cxnLst/>
              <a:rect l="l" t="t" r="r" b="b"/>
              <a:pathLst>
                <a:path w="2764790" h="878204">
                  <a:moveTo>
                    <a:pt x="0" y="0"/>
                  </a:moveTo>
                  <a:lnTo>
                    <a:pt x="2764334" y="877941"/>
                  </a:lnTo>
                </a:path>
              </a:pathLst>
            </a:custGeom>
            <a:ln w="10470">
              <a:solidFill>
                <a:srgbClr val="9AD1F0"/>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4" name="object 98">
              <a:extLst>
                <a:ext uri="{FF2B5EF4-FFF2-40B4-BE49-F238E27FC236}">
                  <a16:creationId xmlns:a16="http://schemas.microsoft.com/office/drawing/2014/main" id="{0F211D3D-A76A-8BC5-E72C-A65F5DBEA70A}"/>
                </a:ext>
              </a:extLst>
            </p:cNvPr>
            <p:cNvSpPr/>
            <p:nvPr/>
          </p:nvSpPr>
          <p:spPr>
            <a:xfrm>
              <a:off x="13350214" y="5335611"/>
              <a:ext cx="2774315" cy="207645"/>
            </a:xfrm>
            <a:custGeom>
              <a:avLst/>
              <a:gdLst/>
              <a:ahLst/>
              <a:cxnLst/>
              <a:rect l="l" t="t" r="r" b="b"/>
              <a:pathLst>
                <a:path w="2774315" h="207645">
                  <a:moveTo>
                    <a:pt x="0" y="0"/>
                  </a:moveTo>
                  <a:lnTo>
                    <a:pt x="2773716" y="207082"/>
                  </a:lnTo>
                </a:path>
              </a:pathLst>
            </a:custGeom>
            <a:ln w="10470">
              <a:solidFill>
                <a:srgbClr val="66C4A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5" name="object 99">
              <a:extLst>
                <a:ext uri="{FF2B5EF4-FFF2-40B4-BE49-F238E27FC236}">
                  <a16:creationId xmlns:a16="http://schemas.microsoft.com/office/drawing/2014/main" id="{2D9E7173-CBF0-2718-4D89-DD6815300AE1}"/>
                </a:ext>
              </a:extLst>
            </p:cNvPr>
            <p:cNvSpPr/>
            <p:nvPr/>
          </p:nvSpPr>
          <p:spPr>
            <a:xfrm>
              <a:off x="13359262" y="5335614"/>
              <a:ext cx="2764790" cy="125730"/>
            </a:xfrm>
            <a:custGeom>
              <a:avLst/>
              <a:gdLst/>
              <a:ahLst/>
              <a:cxnLst/>
              <a:rect l="l" t="t" r="r" b="b"/>
              <a:pathLst>
                <a:path w="2764790" h="125729">
                  <a:moveTo>
                    <a:pt x="2764690" y="125504"/>
                  </a:moveTo>
                  <a:lnTo>
                    <a:pt x="0" y="0"/>
                  </a:lnTo>
                </a:path>
              </a:pathLst>
            </a:custGeom>
            <a:ln w="10470">
              <a:solidFill>
                <a:srgbClr val="69AECF"/>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6" name="object 100">
              <a:extLst>
                <a:ext uri="{FF2B5EF4-FFF2-40B4-BE49-F238E27FC236}">
                  <a16:creationId xmlns:a16="http://schemas.microsoft.com/office/drawing/2014/main" id="{27219365-2084-1DD7-D02B-864DC115C6FD}"/>
                </a:ext>
              </a:extLst>
            </p:cNvPr>
            <p:cNvSpPr/>
            <p:nvPr/>
          </p:nvSpPr>
          <p:spPr>
            <a:xfrm>
              <a:off x="13359285" y="5299354"/>
              <a:ext cx="2764790" cy="243840"/>
            </a:xfrm>
            <a:custGeom>
              <a:avLst/>
              <a:gdLst/>
              <a:ahLst/>
              <a:cxnLst/>
              <a:rect l="l" t="t" r="r" b="b"/>
              <a:pathLst>
                <a:path w="2764790" h="243839">
                  <a:moveTo>
                    <a:pt x="2764638" y="243343"/>
                  </a:moveTo>
                  <a:lnTo>
                    <a:pt x="0" y="0"/>
                  </a:lnTo>
                </a:path>
              </a:pathLst>
            </a:custGeom>
            <a:ln w="10470">
              <a:solidFill>
                <a:srgbClr val="F8E3B6"/>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7" name="object 101">
              <a:extLst>
                <a:ext uri="{FF2B5EF4-FFF2-40B4-BE49-F238E27FC236}">
                  <a16:creationId xmlns:a16="http://schemas.microsoft.com/office/drawing/2014/main" id="{90B69649-EF46-EDF7-160A-95F0BDEDA043}"/>
                </a:ext>
              </a:extLst>
            </p:cNvPr>
            <p:cNvSpPr/>
            <p:nvPr/>
          </p:nvSpPr>
          <p:spPr>
            <a:xfrm>
              <a:off x="13359276" y="5136195"/>
              <a:ext cx="2764790" cy="198120"/>
            </a:xfrm>
            <a:custGeom>
              <a:avLst/>
              <a:gdLst/>
              <a:ahLst/>
              <a:cxnLst/>
              <a:rect l="l" t="t" r="r" b="b"/>
              <a:pathLst>
                <a:path w="2764790" h="198120">
                  <a:moveTo>
                    <a:pt x="2764659" y="198004"/>
                  </a:moveTo>
                  <a:lnTo>
                    <a:pt x="0" y="0"/>
                  </a:lnTo>
                </a:path>
              </a:pathLst>
            </a:custGeom>
            <a:ln w="10470">
              <a:solidFill>
                <a:srgbClr val="D68F57"/>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8" name="object 102">
              <a:extLst>
                <a:ext uri="{FF2B5EF4-FFF2-40B4-BE49-F238E27FC236}">
                  <a16:creationId xmlns:a16="http://schemas.microsoft.com/office/drawing/2014/main" id="{E0733385-A507-68D2-00B7-67A2305B19C7}"/>
                </a:ext>
              </a:extLst>
            </p:cNvPr>
            <p:cNvSpPr/>
            <p:nvPr/>
          </p:nvSpPr>
          <p:spPr>
            <a:xfrm>
              <a:off x="13350288" y="4918614"/>
              <a:ext cx="2773680" cy="515620"/>
            </a:xfrm>
            <a:custGeom>
              <a:avLst/>
              <a:gdLst/>
              <a:ahLst/>
              <a:cxnLst/>
              <a:rect l="l" t="t" r="r" b="b"/>
              <a:pathLst>
                <a:path w="2773680" h="515620">
                  <a:moveTo>
                    <a:pt x="2773569" y="515324"/>
                  </a:moveTo>
                  <a:lnTo>
                    <a:pt x="0" y="0"/>
                  </a:lnTo>
                </a:path>
              </a:pathLst>
            </a:custGeom>
            <a:ln w="10470">
              <a:solidFill>
                <a:srgbClr val="9FD5F1"/>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9" name="object 103">
              <a:extLst>
                <a:ext uri="{FF2B5EF4-FFF2-40B4-BE49-F238E27FC236}">
                  <a16:creationId xmlns:a16="http://schemas.microsoft.com/office/drawing/2014/main" id="{E82D1540-A270-55BA-17F8-E28556F98FBA}"/>
                </a:ext>
              </a:extLst>
            </p:cNvPr>
            <p:cNvSpPr/>
            <p:nvPr/>
          </p:nvSpPr>
          <p:spPr>
            <a:xfrm>
              <a:off x="13359360" y="4918611"/>
              <a:ext cx="2764790" cy="542925"/>
            </a:xfrm>
            <a:custGeom>
              <a:avLst/>
              <a:gdLst/>
              <a:ahLst/>
              <a:cxnLst/>
              <a:rect l="l" t="t" r="r" b="b"/>
              <a:pathLst>
                <a:path w="2764790" h="542925">
                  <a:moveTo>
                    <a:pt x="2764491" y="542507"/>
                  </a:moveTo>
                  <a:lnTo>
                    <a:pt x="0" y="0"/>
                  </a:lnTo>
                </a:path>
              </a:pathLst>
            </a:custGeom>
            <a:ln w="10470">
              <a:solidFill>
                <a:srgbClr val="B0CDC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0" name="object 104">
              <a:extLst>
                <a:ext uri="{FF2B5EF4-FFF2-40B4-BE49-F238E27FC236}">
                  <a16:creationId xmlns:a16="http://schemas.microsoft.com/office/drawing/2014/main" id="{3C648235-7FF2-4EC2-FE18-467BA3512B95}"/>
                </a:ext>
              </a:extLst>
            </p:cNvPr>
            <p:cNvSpPr/>
            <p:nvPr/>
          </p:nvSpPr>
          <p:spPr>
            <a:xfrm>
              <a:off x="13359408" y="4710121"/>
              <a:ext cx="2764790" cy="733425"/>
            </a:xfrm>
            <a:custGeom>
              <a:avLst/>
              <a:gdLst/>
              <a:ahLst/>
              <a:cxnLst/>
              <a:rect l="l" t="t" r="r" b="b"/>
              <a:pathLst>
                <a:path w="2764790" h="733425">
                  <a:moveTo>
                    <a:pt x="2764397" y="732878"/>
                  </a:moveTo>
                  <a:lnTo>
                    <a:pt x="0" y="0"/>
                  </a:lnTo>
                </a:path>
              </a:pathLst>
            </a:custGeom>
            <a:ln w="10470">
              <a:solidFill>
                <a:srgbClr val="F1C46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1" name="object 105">
              <a:extLst>
                <a:ext uri="{FF2B5EF4-FFF2-40B4-BE49-F238E27FC236}">
                  <a16:creationId xmlns:a16="http://schemas.microsoft.com/office/drawing/2014/main" id="{E480EABC-17AD-A93F-EA24-95DE71AE22ED}"/>
                </a:ext>
              </a:extLst>
            </p:cNvPr>
            <p:cNvSpPr/>
            <p:nvPr/>
          </p:nvSpPr>
          <p:spPr>
            <a:xfrm>
              <a:off x="13350434" y="4728954"/>
              <a:ext cx="2773680" cy="559435"/>
            </a:xfrm>
            <a:custGeom>
              <a:avLst/>
              <a:gdLst/>
              <a:ahLst/>
              <a:cxnLst/>
              <a:rect l="l" t="t" r="r" b="b"/>
              <a:pathLst>
                <a:path w="2773680" h="559435">
                  <a:moveTo>
                    <a:pt x="0" y="0"/>
                  </a:moveTo>
                  <a:lnTo>
                    <a:pt x="2773276" y="559249"/>
                  </a:lnTo>
                </a:path>
              </a:pathLst>
            </a:custGeom>
            <a:ln w="20941">
              <a:solidFill>
                <a:srgbClr val="D75E0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02" name="object 106">
            <a:extLst>
              <a:ext uri="{FF2B5EF4-FFF2-40B4-BE49-F238E27FC236}">
                <a16:creationId xmlns:a16="http://schemas.microsoft.com/office/drawing/2014/main" id="{6E6CCF2C-55A0-70E4-4722-9767E83AE77F}"/>
              </a:ext>
            </a:extLst>
          </p:cNvPr>
          <p:cNvSpPr txBox="1"/>
          <p:nvPr/>
        </p:nvSpPr>
        <p:spPr>
          <a:xfrm>
            <a:off x="8842351" y="2638516"/>
            <a:ext cx="1676571" cy="130613"/>
          </a:xfrm>
          <a:prstGeom prst="rect">
            <a:avLst/>
          </a:prstGeom>
          <a:ln w="10470">
            <a:solidFill>
              <a:srgbClr val="D9D9D9"/>
            </a:solidFill>
          </a:ln>
        </p:spPr>
        <p:txBody>
          <a:bodyPr vert="horz" wrap="square" lIns="0" tIns="0" rIns="0" bIns="0" rtlCol="0">
            <a:spAutoFit/>
          </a:bodyPr>
          <a:lstStyle/>
          <a:p>
            <a:pPr>
              <a:lnSpc>
                <a:spcPts val="976"/>
              </a:lnSpc>
            </a:pPr>
            <a:r>
              <a:rPr sz="1182" b="1" spc="-12">
                <a:solidFill>
                  <a:srgbClr val="22346A"/>
                </a:solidFill>
                <a:latin typeface="Arial" panose="020B0604020202020204" pitchFamily="34" charset="0"/>
                <a:cs typeface="Arial" panose="020B0604020202020204" pitchFamily="34" charset="0"/>
              </a:rPr>
              <a:t>39,0</a:t>
            </a:r>
            <a:endParaRPr sz="1182">
              <a:latin typeface="Arial" panose="020B0604020202020204" pitchFamily="34" charset="0"/>
              <a:cs typeface="Arial" panose="020B0604020202020204" pitchFamily="34" charset="0"/>
            </a:endParaRPr>
          </a:p>
        </p:txBody>
      </p:sp>
      <p:sp>
        <p:nvSpPr>
          <p:cNvPr id="203" name="object 107">
            <a:extLst>
              <a:ext uri="{FF2B5EF4-FFF2-40B4-BE49-F238E27FC236}">
                <a16:creationId xmlns:a16="http://schemas.microsoft.com/office/drawing/2014/main" id="{807E4150-F255-9C5A-D0B7-5AF1D1BB1DEA}"/>
              </a:ext>
            </a:extLst>
          </p:cNvPr>
          <p:cNvSpPr txBox="1"/>
          <p:nvPr/>
        </p:nvSpPr>
        <p:spPr>
          <a:xfrm>
            <a:off x="8845525" y="2894724"/>
            <a:ext cx="1818660" cy="191630"/>
          </a:xfrm>
          <a:prstGeom prst="rect">
            <a:avLst/>
          </a:prstGeom>
        </p:spPr>
        <p:txBody>
          <a:bodyPr vert="horz" wrap="square" lIns="0" tIns="9627" rIns="0" bIns="0" rtlCol="0">
            <a:spAutoFit/>
          </a:bodyPr>
          <a:lstStyle/>
          <a:p>
            <a:pPr marR="3081" algn="r">
              <a:spcBef>
                <a:spcPts val="76"/>
              </a:spcBef>
            </a:pPr>
            <a:r>
              <a:rPr sz="1182" b="1" spc="-12">
                <a:solidFill>
                  <a:srgbClr val="22346A"/>
                </a:solidFill>
                <a:latin typeface="Arial" panose="020B0604020202020204" pitchFamily="34" charset="0"/>
                <a:cs typeface="Arial" panose="020B0604020202020204" pitchFamily="34" charset="0"/>
              </a:rPr>
              <a:t>12,4</a:t>
            </a:r>
            <a:endParaRPr sz="1182">
              <a:latin typeface="Arial" panose="020B0604020202020204" pitchFamily="34" charset="0"/>
              <a:cs typeface="Arial" panose="020B0604020202020204" pitchFamily="34" charset="0"/>
            </a:endParaRPr>
          </a:p>
        </p:txBody>
      </p:sp>
      <p:sp>
        <p:nvSpPr>
          <p:cNvPr id="204" name="object 7">
            <a:extLst>
              <a:ext uri="{FF2B5EF4-FFF2-40B4-BE49-F238E27FC236}">
                <a16:creationId xmlns:a16="http://schemas.microsoft.com/office/drawing/2014/main" id="{8C404B21-A704-B4A5-D3E1-B3D5229EFC2F}"/>
              </a:ext>
            </a:extLst>
          </p:cNvPr>
          <p:cNvSpPr txBox="1"/>
          <p:nvPr/>
        </p:nvSpPr>
        <p:spPr>
          <a:xfrm>
            <a:off x="890157" y="5348925"/>
            <a:ext cx="1369790"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Oviedo</a:t>
            </a:r>
            <a:r>
              <a:rPr sz="637" spc="12">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Escobar</a:t>
            </a:r>
            <a:r>
              <a:rPr sz="637" spc="-30">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J,</a:t>
            </a:r>
            <a:r>
              <a:rPr sz="637" spc="-6">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12">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9">
                <a:solidFill>
                  <a:srgbClr val="646464"/>
                </a:solidFill>
                <a:latin typeface="Arial" panose="020B0604020202020204" pitchFamily="34" charset="0"/>
                <a:cs typeface="Arial" panose="020B0604020202020204" pitchFamily="34" charset="0"/>
              </a:rPr>
              <a:t> </a:t>
            </a:r>
            <a:r>
              <a:rPr sz="637" spc="-6">
                <a:solidFill>
                  <a:srgbClr val="646464"/>
                </a:solidFill>
                <a:latin typeface="Arial" panose="020B0604020202020204" pitchFamily="34" charset="0"/>
                <a:cs typeface="Arial" panose="020B0604020202020204" pitchFamily="34" charset="0"/>
              </a:rPr>
              <a:t>2025</a:t>
            </a:r>
            <a:r>
              <a:rPr sz="546" spc="-9"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
        <p:nvSpPr>
          <p:cNvPr id="213" name="Rectángulo redondeado 212">
            <a:extLst>
              <a:ext uri="{FF2B5EF4-FFF2-40B4-BE49-F238E27FC236}">
                <a16:creationId xmlns:a16="http://schemas.microsoft.com/office/drawing/2014/main" id="{3BE72D6B-6AD4-082E-CB16-E455F5AA7B8E}"/>
              </a:ext>
            </a:extLst>
          </p:cNvPr>
          <p:cNvSpPr/>
          <p:nvPr/>
        </p:nvSpPr>
        <p:spPr>
          <a:xfrm>
            <a:off x="1417080" y="3926402"/>
            <a:ext cx="4566993" cy="567136"/>
          </a:xfrm>
          <a:prstGeom prst="roundRect">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4" name="Rectángulo redondeado 213">
            <a:extLst>
              <a:ext uri="{FF2B5EF4-FFF2-40B4-BE49-F238E27FC236}">
                <a16:creationId xmlns:a16="http://schemas.microsoft.com/office/drawing/2014/main" id="{57121174-1EC0-B52D-5E4E-A9ED29D54886}"/>
              </a:ext>
            </a:extLst>
          </p:cNvPr>
          <p:cNvSpPr/>
          <p:nvPr/>
        </p:nvSpPr>
        <p:spPr>
          <a:xfrm>
            <a:off x="1417079" y="4593981"/>
            <a:ext cx="4566993" cy="567136"/>
          </a:xfrm>
          <a:prstGeom prst="roundRect">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6" name="Rectángulo redondeado 215">
            <a:extLst>
              <a:ext uri="{FF2B5EF4-FFF2-40B4-BE49-F238E27FC236}">
                <a16:creationId xmlns:a16="http://schemas.microsoft.com/office/drawing/2014/main" id="{0DF2AC12-0F39-E235-B4CA-36BABA335CD4}"/>
              </a:ext>
            </a:extLst>
          </p:cNvPr>
          <p:cNvSpPr/>
          <p:nvPr/>
        </p:nvSpPr>
        <p:spPr>
          <a:xfrm>
            <a:off x="6096000" y="3926402"/>
            <a:ext cx="4566993" cy="567136"/>
          </a:xfrm>
          <a:prstGeom prst="roundRect">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7" name="Rectángulo redondeado 216">
            <a:extLst>
              <a:ext uri="{FF2B5EF4-FFF2-40B4-BE49-F238E27FC236}">
                <a16:creationId xmlns:a16="http://schemas.microsoft.com/office/drawing/2014/main" id="{F5992A2E-954C-9702-2AD5-1265F0DFD58C}"/>
              </a:ext>
            </a:extLst>
          </p:cNvPr>
          <p:cNvSpPr/>
          <p:nvPr/>
        </p:nvSpPr>
        <p:spPr>
          <a:xfrm>
            <a:off x="6095999" y="4593981"/>
            <a:ext cx="4566993" cy="567136"/>
          </a:xfrm>
          <a:prstGeom prst="roundRect">
            <a:avLst/>
          </a:prstGeom>
          <a:solidFill>
            <a:srgbClr val="CAF5A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8" name="object 14">
            <a:extLst>
              <a:ext uri="{FF2B5EF4-FFF2-40B4-BE49-F238E27FC236}">
                <a16:creationId xmlns:a16="http://schemas.microsoft.com/office/drawing/2014/main" id="{378DF4EE-0A56-F3FF-2003-07EADD2C557F}"/>
              </a:ext>
            </a:extLst>
          </p:cNvPr>
          <p:cNvSpPr txBox="1"/>
          <p:nvPr/>
        </p:nvSpPr>
        <p:spPr>
          <a:xfrm>
            <a:off x="1880301" y="4051246"/>
            <a:ext cx="3785698" cy="320615"/>
          </a:xfrm>
          <a:prstGeom prst="rect">
            <a:avLst/>
          </a:prstGeom>
        </p:spPr>
        <p:txBody>
          <a:bodyPr vert="horz" wrap="square" lIns="0" tIns="7316" rIns="0" bIns="0" rtlCol="0">
            <a:spAutoFit/>
          </a:bodyPr>
          <a:lstStyle/>
          <a:p>
            <a:pPr marL="23104" marR="18483" algn="ctr">
              <a:lnSpc>
                <a:spcPct val="101800"/>
              </a:lnSpc>
              <a:spcBef>
                <a:spcPts val="58"/>
              </a:spcBef>
            </a:pPr>
            <a:r>
              <a:rPr sz="1031" b="1" spc="-21">
                <a:solidFill>
                  <a:srgbClr val="22346A"/>
                </a:solidFill>
                <a:latin typeface="Arial" panose="020B0604020202020204" pitchFamily="34" charset="0"/>
                <a:cs typeface="Arial" panose="020B0604020202020204" pitchFamily="34" charset="0"/>
              </a:rPr>
              <a:t>Reducción</a:t>
            </a:r>
            <a:r>
              <a:rPr sz="1031" b="1" spc="-27">
                <a:solidFill>
                  <a:srgbClr val="22346A"/>
                </a:solidFill>
                <a:latin typeface="Arial" panose="020B0604020202020204" pitchFamily="34" charset="0"/>
                <a:cs typeface="Arial" panose="020B0604020202020204" pitchFamily="34" charset="0"/>
              </a:rPr>
              <a:t> </a:t>
            </a:r>
            <a:r>
              <a:rPr sz="1031" b="1" spc="-24">
                <a:solidFill>
                  <a:srgbClr val="22346A"/>
                </a:solidFill>
                <a:latin typeface="Arial" panose="020B0604020202020204" pitchFamily="34" charset="0"/>
                <a:cs typeface="Arial" panose="020B0604020202020204" pitchFamily="34" charset="0"/>
              </a:rPr>
              <a:t>significativa</a:t>
            </a:r>
            <a:r>
              <a:rPr sz="1031" b="1" spc="-27">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a</a:t>
            </a:r>
            <a:r>
              <a:rPr sz="1031" b="1" spc="-27">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las</a:t>
            </a:r>
            <a:r>
              <a:rPr sz="1031" b="1" spc="-27">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24</a:t>
            </a:r>
            <a:r>
              <a:rPr sz="1031" b="1" spc="-27">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semanas </a:t>
            </a:r>
            <a:r>
              <a:rPr sz="1031">
                <a:solidFill>
                  <a:srgbClr val="22346A"/>
                </a:solidFill>
                <a:latin typeface="Arial" panose="020B0604020202020204" pitchFamily="34" charset="0"/>
                <a:cs typeface="Arial" panose="020B0604020202020204" pitchFamily="34" charset="0"/>
              </a:rPr>
              <a:t>en</a:t>
            </a:r>
            <a:r>
              <a:rPr sz="1031" spc="-4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los</a:t>
            </a:r>
            <a:r>
              <a:rPr sz="1031" spc="-69">
                <a:solidFill>
                  <a:srgbClr val="22346A"/>
                </a:solidFill>
                <a:latin typeface="Arial" panose="020B0604020202020204" pitchFamily="34" charset="0"/>
                <a:cs typeface="Arial" panose="020B0604020202020204" pitchFamily="34" charset="0"/>
              </a:rPr>
              <a:t> </a:t>
            </a:r>
            <a:r>
              <a:rPr sz="1031" spc="-27">
                <a:solidFill>
                  <a:srgbClr val="22346A"/>
                </a:solidFill>
                <a:latin typeface="Arial" panose="020B0604020202020204" pitchFamily="34" charset="0"/>
                <a:cs typeface="Arial" panose="020B0604020202020204" pitchFamily="34" charset="0"/>
              </a:rPr>
              <a:t>valores</a:t>
            </a:r>
            <a:r>
              <a:rPr sz="1031" spc="-4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9">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EASI</a:t>
            </a:r>
            <a:r>
              <a:rPr sz="1031" spc="-45">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medio</a:t>
            </a:r>
            <a:r>
              <a:rPr sz="1031" spc="-4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final</a:t>
            </a:r>
            <a:r>
              <a:rPr sz="1031" spc="-4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9">
                <a:solidFill>
                  <a:srgbClr val="22346A"/>
                </a:solidFill>
                <a:latin typeface="Arial" panose="020B0604020202020204" pitchFamily="34" charset="0"/>
                <a:cs typeface="Arial" panose="020B0604020202020204" pitchFamily="34" charset="0"/>
              </a:rPr>
              <a:t> </a:t>
            </a:r>
            <a:r>
              <a:rPr sz="1031" spc="-36">
                <a:solidFill>
                  <a:srgbClr val="22346A"/>
                </a:solidFill>
                <a:latin typeface="Arial" panose="020B0604020202020204" pitchFamily="34" charset="0"/>
                <a:cs typeface="Arial" panose="020B0604020202020204" pitchFamily="34" charset="0"/>
              </a:rPr>
              <a:t>5,2-</a:t>
            </a:r>
            <a:r>
              <a:rPr sz="1031" spc="-18">
                <a:solidFill>
                  <a:srgbClr val="22346A"/>
                </a:solidFill>
                <a:latin typeface="Arial" panose="020B0604020202020204" pitchFamily="34" charset="0"/>
                <a:cs typeface="Arial" panose="020B0604020202020204" pitchFamily="34" charset="0"/>
              </a:rPr>
              <a:t>7,8, </a:t>
            </a:r>
            <a:r>
              <a:rPr sz="1031" spc="-21">
                <a:solidFill>
                  <a:srgbClr val="22346A"/>
                </a:solidFill>
                <a:latin typeface="Arial" panose="020B0604020202020204" pitchFamily="34" charset="0"/>
                <a:cs typeface="Arial" panose="020B0604020202020204" pitchFamily="34" charset="0"/>
              </a:rPr>
              <a:t>dependiendo</a:t>
            </a:r>
            <a:r>
              <a:rPr sz="1031" spc="-36">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del</a:t>
            </a:r>
            <a:r>
              <a:rPr sz="1031" spc="-33">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subgrupo</a:t>
            </a:r>
            <a:r>
              <a:rPr sz="1031" spc="-33">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analizado.</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19" name="object 15">
            <a:extLst>
              <a:ext uri="{FF2B5EF4-FFF2-40B4-BE49-F238E27FC236}">
                <a16:creationId xmlns:a16="http://schemas.microsoft.com/office/drawing/2014/main" id="{D6B540F5-9235-0CCB-F331-752CD0FFB21A}"/>
              </a:ext>
            </a:extLst>
          </p:cNvPr>
          <p:cNvSpPr txBox="1"/>
          <p:nvPr/>
        </p:nvSpPr>
        <p:spPr>
          <a:xfrm>
            <a:off x="6369467" y="4631332"/>
            <a:ext cx="4020055" cy="482389"/>
          </a:xfrm>
          <a:prstGeom prst="rect">
            <a:avLst/>
          </a:prstGeom>
        </p:spPr>
        <p:txBody>
          <a:bodyPr vert="horz" wrap="square" lIns="0" tIns="7316" rIns="0" bIns="0" rtlCol="0">
            <a:spAutoFit/>
          </a:bodyPr>
          <a:lstStyle/>
          <a:p>
            <a:pPr marL="23104" marR="18483" algn="ctr">
              <a:lnSpc>
                <a:spcPct val="101800"/>
              </a:lnSpc>
              <a:spcBef>
                <a:spcPts val="58"/>
              </a:spcBef>
            </a:pPr>
            <a:r>
              <a:rPr sz="1031" dirty="0">
                <a:solidFill>
                  <a:srgbClr val="22346A"/>
                </a:solidFill>
                <a:latin typeface="Arial" panose="020B0604020202020204" pitchFamily="34" charset="0"/>
                <a:cs typeface="Arial" panose="020B0604020202020204" pitchFamily="34" charset="0"/>
              </a:rPr>
              <a:t>La</a:t>
            </a:r>
            <a:r>
              <a:rPr sz="1031" spc="-27" dirty="0">
                <a:solidFill>
                  <a:srgbClr val="22346A"/>
                </a:solidFill>
                <a:latin typeface="Arial" panose="020B0604020202020204" pitchFamily="34" charset="0"/>
                <a:cs typeface="Arial" panose="020B0604020202020204" pitchFamily="34" charset="0"/>
              </a:rPr>
              <a:t> </a:t>
            </a:r>
            <a:r>
              <a:rPr sz="1031" b="1" spc="-18" dirty="0" err="1">
                <a:solidFill>
                  <a:srgbClr val="22346A"/>
                </a:solidFill>
                <a:latin typeface="Arial" panose="020B0604020202020204" pitchFamily="34" charset="0"/>
                <a:cs typeface="Arial" panose="020B0604020202020204" pitchFamily="34" charset="0"/>
              </a:rPr>
              <a:t>mitad</a:t>
            </a:r>
            <a:r>
              <a:rPr sz="1031" b="1" spc="-30" dirty="0">
                <a:solidFill>
                  <a:srgbClr val="22346A"/>
                </a:solidFill>
                <a:latin typeface="Arial" panose="020B0604020202020204" pitchFamily="34" charset="0"/>
                <a:cs typeface="Arial" panose="020B0604020202020204" pitchFamily="34" charset="0"/>
              </a:rPr>
              <a:t> </a:t>
            </a:r>
            <a:r>
              <a:rPr sz="1031" b="1" spc="-12" dirty="0">
                <a:solidFill>
                  <a:srgbClr val="22346A"/>
                </a:solidFill>
                <a:latin typeface="Arial" panose="020B0604020202020204" pitchFamily="34" charset="0"/>
                <a:cs typeface="Arial" panose="020B0604020202020204" pitchFamily="34" charset="0"/>
              </a:rPr>
              <a:t>de</a:t>
            </a:r>
            <a:r>
              <a:rPr sz="1031" b="1" spc="-33" dirty="0">
                <a:solidFill>
                  <a:srgbClr val="22346A"/>
                </a:solidFill>
                <a:latin typeface="Arial" panose="020B0604020202020204" pitchFamily="34" charset="0"/>
                <a:cs typeface="Arial" panose="020B0604020202020204" pitchFamily="34" charset="0"/>
              </a:rPr>
              <a:t> </a:t>
            </a:r>
            <a:r>
              <a:rPr sz="1031" b="1" spc="-15" dirty="0" err="1">
                <a:solidFill>
                  <a:srgbClr val="22346A"/>
                </a:solidFill>
                <a:latin typeface="Arial" panose="020B0604020202020204" pitchFamily="34" charset="0"/>
                <a:cs typeface="Arial" panose="020B0604020202020204" pitchFamily="34" charset="0"/>
              </a:rPr>
              <a:t>los</a:t>
            </a:r>
            <a:r>
              <a:rPr sz="1031" b="1" spc="-30" dirty="0">
                <a:solidFill>
                  <a:srgbClr val="22346A"/>
                </a:solidFill>
                <a:latin typeface="Arial" panose="020B0604020202020204" pitchFamily="34" charset="0"/>
                <a:cs typeface="Arial" panose="020B0604020202020204" pitchFamily="34" charset="0"/>
              </a:rPr>
              <a:t> </a:t>
            </a:r>
            <a:r>
              <a:rPr sz="1031" b="1" spc="-24" dirty="0" err="1">
                <a:solidFill>
                  <a:srgbClr val="22346A"/>
                </a:solidFill>
                <a:latin typeface="Arial" panose="020B0604020202020204" pitchFamily="34" charset="0"/>
                <a:cs typeface="Arial" panose="020B0604020202020204" pitchFamily="34" charset="0"/>
              </a:rPr>
              <a:t>pacientes</a:t>
            </a:r>
            <a:r>
              <a:rPr sz="1031" b="1" spc="-30" dirty="0">
                <a:solidFill>
                  <a:srgbClr val="22346A"/>
                </a:solidFill>
                <a:latin typeface="Arial" panose="020B0604020202020204" pitchFamily="34" charset="0"/>
                <a:cs typeface="Arial" panose="020B0604020202020204" pitchFamily="34" charset="0"/>
              </a:rPr>
              <a:t> </a:t>
            </a:r>
            <a:r>
              <a:rPr sz="1031" b="1" spc="-24" dirty="0" err="1">
                <a:solidFill>
                  <a:srgbClr val="22346A"/>
                </a:solidFill>
                <a:latin typeface="Arial" panose="020B0604020202020204" pitchFamily="34" charset="0"/>
                <a:cs typeface="Arial" panose="020B0604020202020204" pitchFamily="34" charset="0"/>
              </a:rPr>
              <a:t>presentaban</a:t>
            </a:r>
            <a:r>
              <a:rPr sz="1031" b="1" spc="-30" dirty="0">
                <a:solidFill>
                  <a:srgbClr val="22346A"/>
                </a:solidFill>
                <a:latin typeface="Arial" panose="020B0604020202020204" pitchFamily="34" charset="0"/>
                <a:cs typeface="Arial" panose="020B0604020202020204" pitchFamily="34" charset="0"/>
              </a:rPr>
              <a:t> </a:t>
            </a:r>
            <a:r>
              <a:rPr sz="1031" b="1" spc="-24" dirty="0" err="1">
                <a:solidFill>
                  <a:srgbClr val="22346A"/>
                </a:solidFill>
                <a:latin typeface="Arial" panose="020B0604020202020204" pitchFamily="34" charset="0"/>
                <a:cs typeface="Arial" panose="020B0604020202020204" pitchFamily="34" charset="0"/>
              </a:rPr>
              <a:t>comorbilidades</a:t>
            </a:r>
            <a:r>
              <a:rPr lang="es-ES" sz="1031" b="1" spc="-24" dirty="0">
                <a:solidFill>
                  <a:srgbClr val="22346A"/>
                </a:solidFill>
                <a:latin typeface="Arial" panose="020B0604020202020204" pitchFamily="34" charset="0"/>
                <a:cs typeface="Arial" panose="020B0604020202020204" pitchFamily="34" charset="0"/>
              </a:rPr>
              <a:t> Th2</a:t>
            </a:r>
            <a:r>
              <a:rPr sz="1031" spc="-24" dirty="0">
                <a:solidFill>
                  <a:srgbClr val="22346A"/>
                </a:solidFill>
                <a:latin typeface="Arial" panose="020B0604020202020204" pitchFamily="34" charset="0"/>
                <a:cs typeface="Arial" panose="020B0604020202020204" pitchFamily="34" charset="0"/>
              </a:rPr>
              <a:t>,</a:t>
            </a:r>
            <a:r>
              <a:rPr sz="1031" spc="-58" dirty="0">
                <a:solidFill>
                  <a:srgbClr val="22346A"/>
                </a:solidFill>
                <a:latin typeface="Arial" panose="020B0604020202020204" pitchFamily="34" charset="0"/>
                <a:cs typeface="Arial" panose="020B0604020202020204" pitchFamily="34" charset="0"/>
              </a:rPr>
              <a:t> </a:t>
            </a:r>
            <a:r>
              <a:rPr sz="1031" spc="-18" dirty="0" err="1">
                <a:solidFill>
                  <a:srgbClr val="22346A"/>
                </a:solidFill>
                <a:latin typeface="Arial" panose="020B0604020202020204" pitchFamily="34" charset="0"/>
                <a:cs typeface="Arial" panose="020B0604020202020204" pitchFamily="34" charset="0"/>
              </a:rPr>
              <a:t>siendo</a:t>
            </a:r>
            <a:r>
              <a:rPr sz="1031" spc="-27" dirty="0">
                <a:solidFill>
                  <a:srgbClr val="22346A"/>
                </a:solidFill>
                <a:latin typeface="Arial" panose="020B0604020202020204" pitchFamily="34" charset="0"/>
                <a:cs typeface="Arial" panose="020B0604020202020204" pitchFamily="34" charset="0"/>
              </a:rPr>
              <a:t> </a:t>
            </a:r>
            <a:r>
              <a:rPr sz="1031" spc="-15" dirty="0" err="1">
                <a:solidFill>
                  <a:srgbClr val="22346A"/>
                </a:solidFill>
                <a:latin typeface="Arial" panose="020B0604020202020204" pitchFamily="34" charset="0"/>
                <a:cs typeface="Arial" panose="020B0604020202020204" pitchFamily="34" charset="0"/>
              </a:rPr>
              <a:t>el</a:t>
            </a:r>
            <a:r>
              <a:rPr sz="1031" spc="-15" dirty="0">
                <a:solidFill>
                  <a:srgbClr val="22346A"/>
                </a:solidFill>
                <a:latin typeface="Arial" panose="020B0604020202020204" pitchFamily="34" charset="0"/>
                <a:cs typeface="Arial" panose="020B0604020202020204" pitchFamily="34" charset="0"/>
              </a:rPr>
              <a:t> </a:t>
            </a:r>
            <a:r>
              <a:rPr sz="1031" b="1" spc="-18" dirty="0" err="1">
                <a:solidFill>
                  <a:srgbClr val="22346A"/>
                </a:solidFill>
                <a:latin typeface="Arial" panose="020B0604020202020204" pitchFamily="34" charset="0"/>
                <a:cs typeface="Arial" panose="020B0604020202020204" pitchFamily="34" charset="0"/>
              </a:rPr>
              <a:t>asma</a:t>
            </a:r>
            <a:r>
              <a:rPr sz="1031" b="1" spc="-45" dirty="0">
                <a:solidFill>
                  <a:srgbClr val="22346A"/>
                </a:solidFill>
                <a:latin typeface="Arial" panose="020B0604020202020204" pitchFamily="34" charset="0"/>
                <a:cs typeface="Arial" panose="020B0604020202020204" pitchFamily="34" charset="0"/>
              </a:rPr>
              <a:t> </a:t>
            </a:r>
            <a:r>
              <a:rPr sz="1031" b="1" spc="-12" dirty="0">
                <a:solidFill>
                  <a:srgbClr val="22346A"/>
                </a:solidFill>
                <a:latin typeface="Arial" panose="020B0604020202020204" pitchFamily="34" charset="0"/>
                <a:cs typeface="Arial" panose="020B0604020202020204" pitchFamily="34" charset="0"/>
              </a:rPr>
              <a:t>la</a:t>
            </a:r>
            <a:r>
              <a:rPr sz="1031" b="1" spc="-45" dirty="0">
                <a:solidFill>
                  <a:srgbClr val="22346A"/>
                </a:solidFill>
                <a:latin typeface="Arial" panose="020B0604020202020204" pitchFamily="34" charset="0"/>
                <a:cs typeface="Arial" panose="020B0604020202020204" pitchFamily="34" charset="0"/>
              </a:rPr>
              <a:t> </a:t>
            </a:r>
            <a:r>
              <a:rPr sz="1031" b="1" spc="-15" dirty="0" err="1">
                <a:solidFill>
                  <a:srgbClr val="22346A"/>
                </a:solidFill>
                <a:latin typeface="Arial" panose="020B0604020202020204" pitchFamily="34" charset="0"/>
                <a:cs typeface="Arial" panose="020B0604020202020204" pitchFamily="34" charset="0"/>
              </a:rPr>
              <a:t>más</a:t>
            </a:r>
            <a:r>
              <a:rPr sz="1031" b="1" spc="-45" dirty="0">
                <a:solidFill>
                  <a:srgbClr val="22346A"/>
                </a:solidFill>
                <a:latin typeface="Arial" panose="020B0604020202020204" pitchFamily="34" charset="0"/>
                <a:cs typeface="Arial" panose="020B0604020202020204" pitchFamily="34" charset="0"/>
              </a:rPr>
              <a:t> </a:t>
            </a:r>
            <a:r>
              <a:rPr sz="1031" b="1" spc="-24" dirty="0" err="1">
                <a:solidFill>
                  <a:srgbClr val="22346A"/>
                </a:solidFill>
                <a:latin typeface="Arial" panose="020B0604020202020204" pitchFamily="34" charset="0"/>
                <a:cs typeface="Arial" panose="020B0604020202020204" pitchFamily="34" charset="0"/>
              </a:rPr>
              <a:t>frecuente</a:t>
            </a:r>
            <a:r>
              <a:rPr sz="1031" spc="-24" dirty="0">
                <a:solidFill>
                  <a:srgbClr val="22346A"/>
                </a:solidFill>
                <a:latin typeface="Arial" panose="020B0604020202020204" pitchFamily="34" charset="0"/>
                <a:cs typeface="Arial" panose="020B0604020202020204" pitchFamily="34" charset="0"/>
              </a:rPr>
              <a:t>,</a:t>
            </a:r>
            <a:r>
              <a:rPr sz="1031" spc="-69" dirty="0">
                <a:solidFill>
                  <a:srgbClr val="22346A"/>
                </a:solidFill>
                <a:latin typeface="Arial" panose="020B0604020202020204" pitchFamily="34" charset="0"/>
                <a:cs typeface="Arial" panose="020B0604020202020204" pitchFamily="34" charset="0"/>
              </a:rPr>
              <a:t> </a:t>
            </a:r>
            <a:r>
              <a:rPr sz="1031" dirty="0" err="1">
                <a:solidFill>
                  <a:srgbClr val="22346A"/>
                </a:solidFill>
                <a:latin typeface="Arial" panose="020B0604020202020204" pitchFamily="34" charset="0"/>
                <a:cs typeface="Arial" panose="020B0604020202020204" pitchFamily="34" charset="0"/>
              </a:rPr>
              <a:t>en</a:t>
            </a:r>
            <a:r>
              <a:rPr sz="1031" spc="-45" dirty="0">
                <a:solidFill>
                  <a:srgbClr val="22346A"/>
                </a:solidFill>
                <a:latin typeface="Arial" panose="020B0604020202020204" pitchFamily="34" charset="0"/>
                <a:cs typeface="Arial" panose="020B0604020202020204" pitchFamily="34" charset="0"/>
              </a:rPr>
              <a:t> </a:t>
            </a:r>
            <a:r>
              <a:rPr sz="1031" spc="-18" dirty="0" err="1">
                <a:solidFill>
                  <a:srgbClr val="22346A"/>
                </a:solidFill>
                <a:latin typeface="Arial" panose="020B0604020202020204" pitchFamily="34" charset="0"/>
                <a:cs typeface="Arial" panose="020B0604020202020204" pitchFamily="34" charset="0"/>
              </a:rPr>
              <a:t>algunos</a:t>
            </a:r>
            <a:r>
              <a:rPr sz="1031" spc="-42" dirty="0">
                <a:solidFill>
                  <a:srgbClr val="22346A"/>
                </a:solidFill>
                <a:latin typeface="Arial" panose="020B0604020202020204" pitchFamily="34" charset="0"/>
                <a:cs typeface="Arial" panose="020B0604020202020204" pitchFamily="34" charset="0"/>
              </a:rPr>
              <a:t> </a:t>
            </a:r>
            <a:r>
              <a:rPr sz="1031" dirty="0">
                <a:solidFill>
                  <a:srgbClr val="22346A"/>
                </a:solidFill>
                <a:latin typeface="Arial" panose="020B0604020202020204" pitchFamily="34" charset="0"/>
                <a:cs typeface="Arial" panose="020B0604020202020204" pitchFamily="34" charset="0"/>
              </a:rPr>
              <a:t>de</a:t>
            </a:r>
            <a:r>
              <a:rPr sz="1031" spc="-45" dirty="0">
                <a:solidFill>
                  <a:srgbClr val="22346A"/>
                </a:solidFill>
                <a:latin typeface="Arial" panose="020B0604020202020204" pitchFamily="34" charset="0"/>
                <a:cs typeface="Arial" panose="020B0604020202020204" pitchFamily="34" charset="0"/>
              </a:rPr>
              <a:t> </a:t>
            </a:r>
            <a:r>
              <a:rPr sz="1031" spc="-18" dirty="0" err="1">
                <a:solidFill>
                  <a:srgbClr val="22346A"/>
                </a:solidFill>
                <a:latin typeface="Arial" panose="020B0604020202020204" pitchFamily="34" charset="0"/>
                <a:cs typeface="Arial" panose="020B0604020202020204" pitchFamily="34" charset="0"/>
              </a:rPr>
              <a:t>estos</a:t>
            </a:r>
            <a:r>
              <a:rPr sz="1031" spc="-42" dirty="0">
                <a:solidFill>
                  <a:srgbClr val="22346A"/>
                </a:solidFill>
                <a:latin typeface="Arial" panose="020B0604020202020204" pitchFamily="34" charset="0"/>
                <a:cs typeface="Arial" panose="020B0604020202020204" pitchFamily="34" charset="0"/>
              </a:rPr>
              <a:t> </a:t>
            </a:r>
            <a:r>
              <a:rPr sz="1031" spc="-18" dirty="0" err="1">
                <a:solidFill>
                  <a:srgbClr val="22346A"/>
                </a:solidFill>
                <a:latin typeface="Arial" panose="020B0604020202020204" pitchFamily="34" charset="0"/>
                <a:cs typeface="Arial" panose="020B0604020202020204" pitchFamily="34" charset="0"/>
              </a:rPr>
              <a:t>pacientes</a:t>
            </a:r>
            <a:r>
              <a:rPr sz="1031" spc="-45" dirty="0">
                <a:solidFill>
                  <a:srgbClr val="22346A"/>
                </a:solidFill>
                <a:latin typeface="Arial" panose="020B0604020202020204" pitchFamily="34" charset="0"/>
                <a:cs typeface="Arial" panose="020B0604020202020204" pitchFamily="34" charset="0"/>
              </a:rPr>
              <a:t> </a:t>
            </a:r>
            <a:r>
              <a:rPr sz="1031" dirty="0">
                <a:solidFill>
                  <a:srgbClr val="22346A"/>
                </a:solidFill>
                <a:latin typeface="Arial" panose="020B0604020202020204" pitchFamily="34" charset="0"/>
                <a:cs typeface="Arial" panose="020B0604020202020204" pitchFamily="34" charset="0"/>
              </a:rPr>
              <a:t>se</a:t>
            </a:r>
            <a:r>
              <a:rPr sz="1031" spc="-42" dirty="0">
                <a:solidFill>
                  <a:srgbClr val="22346A"/>
                </a:solidFill>
                <a:latin typeface="Arial" panose="020B0604020202020204" pitchFamily="34" charset="0"/>
                <a:cs typeface="Arial" panose="020B0604020202020204" pitchFamily="34" charset="0"/>
              </a:rPr>
              <a:t> </a:t>
            </a:r>
            <a:r>
              <a:rPr sz="1031" spc="-6" dirty="0" err="1">
                <a:solidFill>
                  <a:srgbClr val="22346A"/>
                </a:solidFill>
                <a:latin typeface="Arial" panose="020B0604020202020204" pitchFamily="34" charset="0"/>
                <a:cs typeface="Arial" panose="020B0604020202020204" pitchFamily="34" charset="0"/>
              </a:rPr>
              <a:t>observó</a:t>
            </a:r>
            <a:r>
              <a:rPr sz="1031" spc="-6" dirty="0">
                <a:solidFill>
                  <a:srgbClr val="22346A"/>
                </a:solidFill>
                <a:latin typeface="Arial" panose="020B0604020202020204" pitchFamily="34" charset="0"/>
                <a:cs typeface="Arial" panose="020B0604020202020204" pitchFamily="34" charset="0"/>
              </a:rPr>
              <a:t> </a:t>
            </a:r>
            <a:r>
              <a:rPr sz="1031" spc="-21" dirty="0" err="1">
                <a:solidFill>
                  <a:srgbClr val="22346A"/>
                </a:solidFill>
                <a:latin typeface="Arial" panose="020B0604020202020204" pitchFamily="34" charset="0"/>
                <a:cs typeface="Arial" panose="020B0604020202020204" pitchFamily="34" charset="0"/>
              </a:rPr>
              <a:t>mejoría</a:t>
            </a:r>
            <a:r>
              <a:rPr sz="1031" spc="-42" dirty="0">
                <a:solidFill>
                  <a:srgbClr val="22346A"/>
                </a:solidFill>
                <a:latin typeface="Arial" panose="020B0604020202020204" pitchFamily="34" charset="0"/>
                <a:cs typeface="Arial" panose="020B0604020202020204" pitchFamily="34" charset="0"/>
              </a:rPr>
              <a:t> </a:t>
            </a:r>
            <a:r>
              <a:rPr sz="1031" spc="-18" dirty="0" err="1">
                <a:solidFill>
                  <a:srgbClr val="22346A"/>
                </a:solidFill>
                <a:latin typeface="Arial" panose="020B0604020202020204" pitchFamily="34" charset="0"/>
                <a:cs typeface="Arial" panose="020B0604020202020204" pitchFamily="34" charset="0"/>
              </a:rPr>
              <a:t>clínica</a:t>
            </a:r>
            <a:r>
              <a:rPr sz="1031" spc="-42" dirty="0">
                <a:solidFill>
                  <a:srgbClr val="22346A"/>
                </a:solidFill>
                <a:latin typeface="Arial" panose="020B0604020202020204" pitchFamily="34" charset="0"/>
                <a:cs typeface="Arial" panose="020B0604020202020204" pitchFamily="34" charset="0"/>
              </a:rPr>
              <a:t> </a:t>
            </a:r>
            <a:r>
              <a:rPr sz="1031" spc="-21" dirty="0" err="1">
                <a:solidFill>
                  <a:srgbClr val="22346A"/>
                </a:solidFill>
                <a:latin typeface="Arial" panose="020B0604020202020204" pitchFamily="34" charset="0"/>
                <a:cs typeface="Arial" panose="020B0604020202020204" pitchFamily="34" charset="0"/>
              </a:rPr>
              <a:t>paralela</a:t>
            </a:r>
            <a:r>
              <a:rPr sz="1031" spc="-42" dirty="0">
                <a:solidFill>
                  <a:srgbClr val="22346A"/>
                </a:solidFill>
                <a:latin typeface="Arial" panose="020B0604020202020204" pitchFamily="34" charset="0"/>
                <a:cs typeface="Arial" panose="020B0604020202020204" pitchFamily="34" charset="0"/>
              </a:rPr>
              <a:t> </a:t>
            </a:r>
            <a:r>
              <a:rPr sz="1031" spc="-12" dirty="0">
                <a:solidFill>
                  <a:srgbClr val="22346A"/>
                </a:solidFill>
                <a:latin typeface="Arial" panose="020B0604020202020204" pitchFamily="34" charset="0"/>
                <a:cs typeface="Arial" panose="020B0604020202020204" pitchFamily="34" charset="0"/>
              </a:rPr>
              <a:t>del</a:t>
            </a:r>
            <a:r>
              <a:rPr sz="1031" spc="-42" dirty="0">
                <a:solidFill>
                  <a:srgbClr val="22346A"/>
                </a:solidFill>
                <a:latin typeface="Arial" panose="020B0604020202020204" pitchFamily="34" charset="0"/>
                <a:cs typeface="Arial" panose="020B0604020202020204" pitchFamily="34" charset="0"/>
              </a:rPr>
              <a:t> </a:t>
            </a:r>
            <a:r>
              <a:rPr sz="1031" spc="-6" dirty="0" err="1">
                <a:solidFill>
                  <a:srgbClr val="22346A"/>
                </a:solidFill>
                <a:latin typeface="Arial" panose="020B0604020202020204" pitchFamily="34" charset="0"/>
                <a:cs typeface="Arial" panose="020B0604020202020204" pitchFamily="34" charset="0"/>
              </a:rPr>
              <a:t>asma</a:t>
            </a:r>
            <a:r>
              <a:rPr sz="1031" spc="-42" dirty="0">
                <a:solidFill>
                  <a:srgbClr val="22346A"/>
                </a:solidFill>
                <a:latin typeface="Arial" panose="020B0604020202020204" pitchFamily="34" charset="0"/>
                <a:cs typeface="Arial" panose="020B0604020202020204" pitchFamily="34" charset="0"/>
              </a:rPr>
              <a:t> </a:t>
            </a:r>
            <a:r>
              <a:rPr sz="1031" spc="-21" dirty="0" err="1">
                <a:solidFill>
                  <a:srgbClr val="22346A"/>
                </a:solidFill>
                <a:latin typeface="Arial" panose="020B0604020202020204" pitchFamily="34" charset="0"/>
                <a:cs typeface="Arial" panose="020B0604020202020204" pitchFamily="34" charset="0"/>
              </a:rPr>
              <a:t>durante</a:t>
            </a:r>
            <a:r>
              <a:rPr sz="1031" spc="-42" dirty="0">
                <a:solidFill>
                  <a:srgbClr val="22346A"/>
                </a:solidFill>
                <a:latin typeface="Arial" panose="020B0604020202020204" pitchFamily="34" charset="0"/>
                <a:cs typeface="Arial" panose="020B0604020202020204" pitchFamily="34" charset="0"/>
              </a:rPr>
              <a:t> </a:t>
            </a:r>
            <a:r>
              <a:rPr sz="1031" spc="-6" dirty="0" err="1">
                <a:solidFill>
                  <a:srgbClr val="22346A"/>
                </a:solidFill>
                <a:latin typeface="Arial" panose="020B0604020202020204" pitchFamily="34" charset="0"/>
                <a:cs typeface="Arial" panose="020B0604020202020204" pitchFamily="34" charset="0"/>
              </a:rPr>
              <a:t>el</a:t>
            </a:r>
            <a:r>
              <a:rPr sz="1031" spc="-42" dirty="0">
                <a:solidFill>
                  <a:srgbClr val="22346A"/>
                </a:solidFill>
                <a:latin typeface="Arial" panose="020B0604020202020204" pitchFamily="34" charset="0"/>
                <a:cs typeface="Arial" panose="020B0604020202020204" pitchFamily="34" charset="0"/>
              </a:rPr>
              <a:t> </a:t>
            </a:r>
            <a:r>
              <a:rPr sz="1031" spc="-6" dirty="0">
                <a:solidFill>
                  <a:srgbClr val="22346A"/>
                </a:solidFill>
                <a:latin typeface="Arial" panose="020B0604020202020204" pitchFamily="34" charset="0"/>
                <a:cs typeface="Arial" panose="020B0604020202020204" pitchFamily="34" charset="0"/>
              </a:rPr>
              <a:t>seguimiento.</a:t>
            </a:r>
            <a:r>
              <a:rPr sz="910" spc="-9" baseline="33333" dirty="0">
                <a:solidFill>
                  <a:srgbClr val="22346A"/>
                </a:solidFill>
                <a:latin typeface="Arial" panose="020B0604020202020204" pitchFamily="34" charset="0"/>
                <a:cs typeface="Arial" panose="020B0604020202020204" pitchFamily="34" charset="0"/>
              </a:rPr>
              <a:t>1</a:t>
            </a:r>
            <a:endParaRPr sz="910" baseline="33333" dirty="0">
              <a:latin typeface="Arial" panose="020B0604020202020204" pitchFamily="34" charset="0"/>
              <a:cs typeface="Arial" panose="020B0604020202020204" pitchFamily="34" charset="0"/>
            </a:endParaRPr>
          </a:p>
        </p:txBody>
      </p:sp>
      <p:sp>
        <p:nvSpPr>
          <p:cNvPr id="220" name="object 16">
            <a:extLst>
              <a:ext uri="{FF2B5EF4-FFF2-40B4-BE49-F238E27FC236}">
                <a16:creationId xmlns:a16="http://schemas.microsoft.com/office/drawing/2014/main" id="{DB908193-FB33-D6A9-4C6F-32D942F08597}"/>
              </a:ext>
            </a:extLst>
          </p:cNvPr>
          <p:cNvSpPr txBox="1"/>
          <p:nvPr/>
        </p:nvSpPr>
        <p:spPr>
          <a:xfrm>
            <a:off x="6753415" y="4052974"/>
            <a:ext cx="3252366" cy="325488"/>
          </a:xfrm>
          <a:prstGeom prst="rect">
            <a:avLst/>
          </a:prstGeom>
        </p:spPr>
        <p:txBody>
          <a:bodyPr vert="horz" wrap="square" lIns="0" tIns="7316" rIns="0" bIns="0" rtlCol="0">
            <a:spAutoFit/>
          </a:bodyPr>
          <a:lstStyle/>
          <a:p>
            <a:pPr marL="23104" marR="18483" algn="ctr">
              <a:lnSpc>
                <a:spcPct val="101800"/>
              </a:lnSpc>
              <a:spcBef>
                <a:spcPts val="58"/>
              </a:spcBef>
            </a:pPr>
            <a:r>
              <a:rPr sz="1031">
                <a:solidFill>
                  <a:srgbClr val="22346A"/>
                </a:solidFill>
                <a:latin typeface="Arial" panose="020B0604020202020204" pitchFamily="34" charset="0"/>
                <a:cs typeface="Arial" panose="020B0604020202020204" pitchFamily="34" charset="0"/>
              </a:rPr>
              <a:t>La</a:t>
            </a:r>
            <a:r>
              <a:rPr sz="1031" spc="-42">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mayoría</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2">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los</a:t>
            </a:r>
            <a:r>
              <a:rPr sz="1031" spc="-42">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pacientes</a:t>
            </a:r>
            <a:r>
              <a:rPr sz="1031" spc="-42">
                <a:solidFill>
                  <a:srgbClr val="22346A"/>
                </a:solidFill>
                <a:latin typeface="Arial" panose="020B0604020202020204" pitchFamily="34" charset="0"/>
                <a:cs typeface="Arial" panose="020B0604020202020204" pitchFamily="34" charset="0"/>
              </a:rPr>
              <a:t> </a:t>
            </a:r>
            <a:r>
              <a:rPr sz="1031" spc="-24" err="1">
                <a:solidFill>
                  <a:srgbClr val="22346A"/>
                </a:solidFill>
                <a:latin typeface="Arial" panose="020B0604020202020204" pitchFamily="34" charset="0"/>
                <a:cs typeface="Arial" panose="020B0604020202020204" pitchFamily="34" charset="0"/>
              </a:rPr>
              <a:t>alcanzaron</a:t>
            </a:r>
            <a:r>
              <a:rPr sz="1031" spc="-42">
                <a:solidFill>
                  <a:srgbClr val="22346A"/>
                </a:solidFill>
                <a:latin typeface="Arial" panose="020B0604020202020204" pitchFamily="34" charset="0"/>
                <a:cs typeface="Arial" panose="020B0604020202020204" pitchFamily="34" charset="0"/>
              </a:rPr>
              <a:t> </a:t>
            </a:r>
            <a:br>
              <a:rPr lang="es-ES" sz="1031" spc="-42">
                <a:solidFill>
                  <a:srgbClr val="22346A"/>
                </a:solidFill>
                <a:latin typeface="Arial" panose="020B0604020202020204" pitchFamily="34" charset="0"/>
                <a:cs typeface="Arial" panose="020B0604020202020204" pitchFamily="34" charset="0"/>
              </a:rPr>
            </a:br>
            <a:r>
              <a:rPr sz="1031" b="1" spc="-21" err="1">
                <a:solidFill>
                  <a:srgbClr val="22346A"/>
                </a:solidFill>
                <a:latin typeface="Arial" panose="020B0604020202020204" pitchFamily="34" charset="0"/>
                <a:cs typeface="Arial" panose="020B0604020202020204" pitchFamily="34" charset="0"/>
              </a:rPr>
              <a:t>mejorías</a:t>
            </a:r>
            <a:r>
              <a:rPr sz="1031" b="1" spc="-4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clínicamente relevantes</a:t>
            </a:r>
            <a:r>
              <a:rPr sz="1031" spc="-6">
                <a:solidFill>
                  <a:srgbClr val="22346A"/>
                </a:solidFill>
                <a:latin typeface="Arial" panose="020B0604020202020204" pitchFamily="34" charset="0"/>
                <a:cs typeface="Arial" panose="020B0604020202020204" pitchFamily="34" charset="0"/>
              </a:rPr>
              <a:t>.</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21" name="object 17">
            <a:extLst>
              <a:ext uri="{FF2B5EF4-FFF2-40B4-BE49-F238E27FC236}">
                <a16:creationId xmlns:a16="http://schemas.microsoft.com/office/drawing/2014/main" id="{284A51A8-5EA0-6D43-FDFC-D5544B01AE31}"/>
              </a:ext>
            </a:extLst>
          </p:cNvPr>
          <p:cNvSpPr txBox="1"/>
          <p:nvPr/>
        </p:nvSpPr>
        <p:spPr>
          <a:xfrm>
            <a:off x="1663612" y="4697597"/>
            <a:ext cx="4002387" cy="320615"/>
          </a:xfrm>
          <a:prstGeom prst="rect">
            <a:avLst/>
          </a:prstGeom>
        </p:spPr>
        <p:txBody>
          <a:bodyPr vert="horz" wrap="square" lIns="0" tIns="7316" rIns="0" bIns="0" rtlCol="0">
            <a:spAutoFit/>
          </a:bodyPr>
          <a:lstStyle/>
          <a:p>
            <a:pPr marL="23104" marR="18483" algn="ctr">
              <a:lnSpc>
                <a:spcPct val="101800"/>
              </a:lnSpc>
              <a:spcBef>
                <a:spcPts val="58"/>
              </a:spcBef>
            </a:pPr>
            <a:r>
              <a:rPr sz="1031" spc="-12">
                <a:solidFill>
                  <a:srgbClr val="22346A"/>
                </a:solidFill>
                <a:latin typeface="Arial" panose="020B0604020202020204" pitchFamily="34" charset="0"/>
                <a:cs typeface="Arial" panose="020B0604020202020204" pitchFamily="34" charset="0"/>
              </a:rPr>
              <a:t>En</a:t>
            </a:r>
            <a:r>
              <a:rPr sz="1031" spc="-61">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varios</a:t>
            </a:r>
            <a:r>
              <a:rPr sz="1031" spc="-36">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casos,</a:t>
            </a:r>
            <a:r>
              <a:rPr sz="1031" spc="-6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se</a:t>
            </a:r>
            <a:r>
              <a:rPr sz="1031" spc="-36">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observó</a:t>
            </a:r>
            <a:r>
              <a:rPr sz="1031" spc="-36">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una</a:t>
            </a:r>
            <a:r>
              <a:rPr sz="1031" spc="-36">
                <a:solidFill>
                  <a:srgbClr val="22346A"/>
                </a:solidFill>
                <a:latin typeface="Arial" panose="020B0604020202020204" pitchFamily="34" charset="0"/>
                <a:cs typeface="Arial" panose="020B0604020202020204" pitchFamily="34" charset="0"/>
              </a:rPr>
              <a:t> </a:t>
            </a:r>
            <a:r>
              <a:rPr sz="1031" b="1" spc="-21">
                <a:solidFill>
                  <a:srgbClr val="22346A"/>
                </a:solidFill>
                <a:latin typeface="Arial" panose="020B0604020202020204" pitchFamily="34" charset="0"/>
                <a:cs typeface="Arial" panose="020B0604020202020204" pitchFamily="34" charset="0"/>
              </a:rPr>
              <a:t>mejoría</a:t>
            </a:r>
            <a:r>
              <a:rPr sz="1031" b="1" spc="-39">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subjetiva </a:t>
            </a:r>
            <a:r>
              <a:rPr sz="1031" b="1" spc="-24">
                <a:solidFill>
                  <a:srgbClr val="22346A"/>
                </a:solidFill>
                <a:latin typeface="Arial" panose="020B0604020202020204" pitchFamily="34" charset="0"/>
                <a:cs typeface="Arial" panose="020B0604020202020204" pitchFamily="34" charset="0"/>
              </a:rPr>
              <a:t>marcada</a:t>
            </a:r>
            <a:r>
              <a:rPr sz="1031" b="1" spc="-39">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del</a:t>
            </a:r>
            <a:r>
              <a:rPr sz="1031" b="1" spc="-36">
                <a:solidFill>
                  <a:srgbClr val="22346A"/>
                </a:solidFill>
                <a:latin typeface="Arial" panose="020B0604020202020204" pitchFamily="34" charset="0"/>
                <a:cs typeface="Arial" panose="020B0604020202020204" pitchFamily="34" charset="0"/>
              </a:rPr>
              <a:t> </a:t>
            </a:r>
            <a:r>
              <a:rPr sz="1031" b="1" spc="-24">
                <a:solidFill>
                  <a:srgbClr val="22346A"/>
                </a:solidFill>
                <a:latin typeface="Arial" panose="020B0604020202020204" pitchFamily="34" charset="0"/>
                <a:cs typeface="Arial" panose="020B0604020202020204" pitchFamily="34" charset="0"/>
              </a:rPr>
              <a:t>prurito</a:t>
            </a:r>
            <a:r>
              <a:rPr sz="1031" spc="-24">
                <a:solidFill>
                  <a:srgbClr val="22346A"/>
                </a:solidFill>
                <a:latin typeface="Arial" panose="020B0604020202020204" pitchFamily="34" charset="0"/>
                <a:cs typeface="Arial" panose="020B0604020202020204" pitchFamily="34" charset="0"/>
              </a:rPr>
              <a:t>,</a:t>
            </a:r>
            <a:r>
              <a:rPr sz="1031" spc="-61">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incluso</a:t>
            </a:r>
            <a:r>
              <a:rPr sz="1031" spc="-33">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antes</a:t>
            </a:r>
            <a:r>
              <a:rPr sz="1031" spc="-33">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33">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la </a:t>
            </a:r>
            <a:r>
              <a:rPr sz="1031" spc="-21">
                <a:solidFill>
                  <a:srgbClr val="22346A"/>
                </a:solidFill>
                <a:latin typeface="Arial" panose="020B0604020202020204" pitchFamily="34" charset="0"/>
                <a:cs typeface="Arial" panose="020B0604020202020204" pitchFamily="34" charset="0"/>
              </a:rPr>
              <a:t>reducción</a:t>
            </a:r>
            <a:r>
              <a:rPr sz="1031" spc="-42">
                <a:solidFill>
                  <a:srgbClr val="22346A"/>
                </a:solidFill>
                <a:latin typeface="Arial" panose="020B0604020202020204" pitchFamily="34" charset="0"/>
                <a:cs typeface="Arial" panose="020B0604020202020204" pitchFamily="34" charset="0"/>
              </a:rPr>
              <a:t> </a:t>
            </a:r>
            <a:r>
              <a:rPr sz="1031" spc="-24">
                <a:solidFill>
                  <a:srgbClr val="22346A"/>
                </a:solidFill>
                <a:latin typeface="Arial" panose="020B0604020202020204" pitchFamily="34" charset="0"/>
                <a:cs typeface="Arial" panose="020B0604020202020204" pitchFamily="34" charset="0"/>
              </a:rPr>
              <a:t>objetiva</a:t>
            </a:r>
            <a:r>
              <a:rPr sz="1031" spc="-3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2">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la</a:t>
            </a:r>
            <a:r>
              <a:rPr sz="1031" spc="-3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puntuación</a:t>
            </a:r>
            <a:r>
              <a:rPr sz="1031" spc="-42">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EASI.</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23" name="CuadroTexto 222">
            <a:extLst>
              <a:ext uri="{FF2B5EF4-FFF2-40B4-BE49-F238E27FC236}">
                <a16:creationId xmlns:a16="http://schemas.microsoft.com/office/drawing/2014/main" id="{D1715E06-03B9-88B3-8E6F-E7E5A7650A0A}"/>
              </a:ext>
            </a:extLst>
          </p:cNvPr>
          <p:cNvSpPr txBox="1"/>
          <p:nvPr/>
        </p:nvSpPr>
        <p:spPr>
          <a:xfrm>
            <a:off x="8606921" y="1948146"/>
            <a:ext cx="2147429" cy="215444"/>
          </a:xfrm>
          <a:prstGeom prst="rect">
            <a:avLst/>
          </a:prstGeom>
          <a:noFill/>
        </p:spPr>
        <p:txBody>
          <a:bodyPr wrap="square" lIns="0" tIns="0" rIns="0" bIns="0">
            <a:spAutoFit/>
          </a:bodyPr>
          <a:lstStyle/>
          <a:p>
            <a:pPr algn="ctr"/>
            <a:r>
              <a:rPr lang="es-ES" sz="1400" b="1" baseline="3831">
                <a:solidFill>
                  <a:srgbClr val="22346A"/>
                </a:solidFill>
                <a:latin typeface="Arial" panose="020B0604020202020204" pitchFamily="34" charset="0"/>
                <a:cs typeface="Arial" panose="020B0604020202020204" pitchFamily="34" charset="0"/>
              </a:rPr>
              <a:t>Evolución</a:t>
            </a:r>
            <a:r>
              <a:rPr lang="es-ES" sz="1400" b="1" spc="32" baseline="3831">
                <a:solidFill>
                  <a:srgbClr val="22346A"/>
                </a:solidFill>
                <a:latin typeface="Arial" panose="020B0604020202020204" pitchFamily="34" charset="0"/>
                <a:cs typeface="Arial" panose="020B0604020202020204" pitchFamily="34" charset="0"/>
              </a:rPr>
              <a:t> </a:t>
            </a:r>
            <a:r>
              <a:rPr lang="es-ES" sz="1400" b="1" baseline="3831">
                <a:solidFill>
                  <a:srgbClr val="22346A"/>
                </a:solidFill>
                <a:latin typeface="Arial" panose="020B0604020202020204" pitchFamily="34" charset="0"/>
                <a:cs typeface="Arial" panose="020B0604020202020204" pitchFamily="34" charset="0"/>
              </a:rPr>
              <a:t>BSA</a:t>
            </a:r>
            <a:r>
              <a:rPr lang="es-ES" sz="1400" b="1" spc="32" baseline="3831">
                <a:solidFill>
                  <a:srgbClr val="22346A"/>
                </a:solidFill>
                <a:latin typeface="Arial" panose="020B0604020202020204" pitchFamily="34" charset="0"/>
                <a:cs typeface="Arial" panose="020B0604020202020204" pitchFamily="34" charset="0"/>
              </a:rPr>
              <a:t> </a:t>
            </a:r>
            <a:r>
              <a:rPr lang="es-ES" sz="1400" b="1" baseline="3831">
                <a:solidFill>
                  <a:srgbClr val="22346A"/>
                </a:solidFill>
                <a:latin typeface="Arial" panose="020B0604020202020204" pitchFamily="34" charset="0"/>
                <a:cs typeface="Arial" panose="020B0604020202020204" pitchFamily="34" charset="0"/>
              </a:rPr>
              <a:t>(basal</a:t>
            </a:r>
            <a:r>
              <a:rPr lang="es-ES" sz="1400" b="1" spc="36" baseline="3831">
                <a:solidFill>
                  <a:srgbClr val="22346A"/>
                </a:solidFill>
                <a:latin typeface="Arial" panose="020B0604020202020204" pitchFamily="34" charset="0"/>
                <a:cs typeface="Arial" panose="020B0604020202020204" pitchFamily="34" charset="0"/>
              </a:rPr>
              <a:t> </a:t>
            </a:r>
            <a:r>
              <a:rPr lang="es-ES" sz="1400" baseline="3831">
                <a:solidFill>
                  <a:srgbClr val="22346A"/>
                </a:solidFill>
                <a:latin typeface="Arial" panose="020B0604020202020204" pitchFamily="34" charset="0"/>
                <a:cs typeface="Arial" panose="020B0604020202020204" pitchFamily="34" charset="0"/>
              </a:rPr>
              <a:t>→</a:t>
            </a:r>
            <a:r>
              <a:rPr lang="es-ES" sz="1400" spc="45" baseline="3831">
                <a:solidFill>
                  <a:srgbClr val="22346A"/>
                </a:solidFill>
                <a:latin typeface="Arial" panose="020B0604020202020204" pitchFamily="34" charset="0"/>
                <a:cs typeface="Arial" panose="020B0604020202020204" pitchFamily="34" charset="0"/>
              </a:rPr>
              <a:t> </a:t>
            </a:r>
            <a:r>
              <a:rPr lang="es-ES" sz="1400" b="1" spc="-9" baseline="3831">
                <a:solidFill>
                  <a:srgbClr val="22346A"/>
                </a:solidFill>
                <a:latin typeface="Arial" panose="020B0604020202020204" pitchFamily="34" charset="0"/>
                <a:cs typeface="Arial" panose="020B0604020202020204" pitchFamily="34" charset="0"/>
              </a:rPr>
              <a:t>final)</a:t>
            </a:r>
            <a:endParaRPr lang="es-ES" sz="1400"/>
          </a:p>
        </p:txBody>
      </p:sp>
      <p:sp>
        <p:nvSpPr>
          <p:cNvPr id="224" name="CuadroTexto 223">
            <a:extLst>
              <a:ext uri="{FF2B5EF4-FFF2-40B4-BE49-F238E27FC236}">
                <a16:creationId xmlns:a16="http://schemas.microsoft.com/office/drawing/2014/main" id="{FF3FA5DB-0A6D-A131-FAA0-EF0346DD0090}"/>
              </a:ext>
            </a:extLst>
          </p:cNvPr>
          <p:cNvSpPr txBox="1"/>
          <p:nvPr/>
        </p:nvSpPr>
        <p:spPr>
          <a:xfrm>
            <a:off x="5951468" y="1943281"/>
            <a:ext cx="2147429" cy="215444"/>
          </a:xfrm>
          <a:prstGeom prst="rect">
            <a:avLst/>
          </a:prstGeom>
          <a:noFill/>
        </p:spPr>
        <p:txBody>
          <a:bodyPr wrap="square" lIns="0" tIns="0" rIns="0" bIns="0">
            <a:spAutoFit/>
          </a:bodyPr>
          <a:lstStyle/>
          <a:p>
            <a:pPr algn="ctr"/>
            <a:r>
              <a:rPr lang="es-ES" sz="1400" b="1" baseline="3831" err="1">
                <a:solidFill>
                  <a:srgbClr val="22346A"/>
                </a:solidFill>
                <a:latin typeface="Arial" panose="020B0604020202020204" pitchFamily="34" charset="0"/>
                <a:cs typeface="Arial" panose="020B0604020202020204" pitchFamily="34" charset="0"/>
              </a:rPr>
              <a:t>EASIm</a:t>
            </a:r>
            <a:endParaRPr lang="es-ES" sz="1400"/>
          </a:p>
        </p:txBody>
      </p:sp>
      <p:sp>
        <p:nvSpPr>
          <p:cNvPr id="225" name="CuadroTexto 224">
            <a:extLst>
              <a:ext uri="{FF2B5EF4-FFF2-40B4-BE49-F238E27FC236}">
                <a16:creationId xmlns:a16="http://schemas.microsoft.com/office/drawing/2014/main" id="{1064DC28-BAD3-0214-A402-642C8120E06B}"/>
              </a:ext>
            </a:extLst>
          </p:cNvPr>
          <p:cNvSpPr txBox="1"/>
          <p:nvPr/>
        </p:nvSpPr>
        <p:spPr>
          <a:xfrm>
            <a:off x="3285317" y="1934250"/>
            <a:ext cx="2147429" cy="215444"/>
          </a:xfrm>
          <a:prstGeom prst="rect">
            <a:avLst/>
          </a:prstGeom>
          <a:noFill/>
        </p:spPr>
        <p:txBody>
          <a:bodyPr wrap="square" lIns="0" tIns="0" rIns="0" bIns="0">
            <a:spAutoFit/>
          </a:bodyPr>
          <a:lstStyle/>
          <a:p>
            <a:pPr algn="ctr"/>
            <a:r>
              <a:rPr lang="es-ES" sz="1400" b="1" baseline="3831">
                <a:solidFill>
                  <a:srgbClr val="22346A"/>
                </a:solidFill>
                <a:latin typeface="Arial" panose="020B0604020202020204" pitchFamily="34" charset="0"/>
                <a:cs typeface="Arial" panose="020B0604020202020204" pitchFamily="34" charset="0"/>
              </a:rPr>
              <a:t>Evolución EASI absoluto</a:t>
            </a:r>
            <a:endParaRPr lang="es-ES" sz="1400"/>
          </a:p>
        </p:txBody>
      </p:sp>
      <p:sp>
        <p:nvSpPr>
          <p:cNvPr id="3" name="Rectángulo redondeado 2">
            <a:extLst>
              <a:ext uri="{FF2B5EF4-FFF2-40B4-BE49-F238E27FC236}">
                <a16:creationId xmlns:a16="http://schemas.microsoft.com/office/drawing/2014/main" id="{679077CC-799D-5D8A-4CEA-E6D754AEBF2B}"/>
              </a:ext>
            </a:extLst>
          </p:cNvPr>
          <p:cNvSpPr/>
          <p:nvPr/>
        </p:nvSpPr>
        <p:spPr>
          <a:xfrm>
            <a:off x="618828" y="1264560"/>
            <a:ext cx="10954344" cy="4328880"/>
          </a:xfrm>
          <a:prstGeom prst="roundRect">
            <a:avLst>
              <a:gd name="adj" fmla="val 5074"/>
            </a:avLst>
          </a:prstGeom>
          <a:noFill/>
          <a:ln w="190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16A9E6AE-3B97-5758-FD8D-06729E994630}"/>
              </a:ext>
            </a:extLst>
          </p:cNvPr>
          <p:cNvSpPr txBox="1"/>
          <p:nvPr/>
        </p:nvSpPr>
        <p:spPr>
          <a:xfrm>
            <a:off x="4025894" y="1401703"/>
            <a:ext cx="4140212" cy="338554"/>
          </a:xfrm>
          <a:prstGeom prst="rect">
            <a:avLst/>
          </a:prstGeom>
          <a:noFill/>
        </p:spPr>
        <p:txBody>
          <a:bodyPr wrap="square">
            <a:spAutoFit/>
          </a:bodyPr>
          <a:lstStyle/>
          <a:p>
            <a:pPr algn="ctr"/>
            <a:r>
              <a:rPr lang="pt-BR" sz="1600" b="1" dirty="0">
                <a:solidFill>
                  <a:srgbClr val="7A45B8"/>
                </a:solidFill>
              </a:rPr>
              <a:t>Resultados</a:t>
            </a:r>
          </a:p>
        </p:txBody>
      </p:sp>
    </p:spTree>
    <p:extLst>
      <p:ext uri="{BB962C8B-B14F-4D97-AF65-F5344CB8AC3E}">
        <p14:creationId xmlns:p14="http://schemas.microsoft.com/office/powerpoint/2010/main" val="371287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A556E-296B-93EB-1124-6D2AF11D01AF}"/>
              </a:ext>
            </a:extLst>
          </p:cNvPr>
          <p:cNvSpPr>
            <a:spLocks noGrp="1"/>
          </p:cNvSpPr>
          <p:nvPr>
            <p:ph type="title"/>
          </p:nvPr>
        </p:nvSpPr>
        <p:spPr/>
        <p:txBody>
          <a:bodyPr>
            <a:noAutofit/>
          </a:bodyPr>
          <a:lstStyle/>
          <a:p>
            <a:r>
              <a:rPr lang="es-ES" sz="2800" dirty="0"/>
              <a:t>EBGLYSS</a:t>
            </a:r>
            <a:r>
              <a:rPr lang="es-ES" sz="2800" baseline="30000" dirty="0"/>
              <a:t>®</a:t>
            </a:r>
            <a:r>
              <a:rPr lang="es-ES" sz="2800" dirty="0"/>
              <a:t>, un inhibidor selectivo de la IL-13</a:t>
            </a:r>
            <a:r>
              <a:rPr lang="es-ES" sz="2800" baseline="30000" dirty="0"/>
              <a:t>1</a:t>
            </a:r>
            <a:r>
              <a:rPr lang="es-ES" sz="2800" dirty="0"/>
              <a:t> de nueva generación</a:t>
            </a:r>
            <a:r>
              <a:rPr lang="es-ES" sz="2800" baseline="30000" dirty="0"/>
              <a:t>2</a:t>
            </a:r>
            <a:r>
              <a:rPr lang="es-ES" sz="2800" dirty="0"/>
              <a:t> desarrollado para maximizar la eficacia en dermatitis atópica moderada a grave</a:t>
            </a:r>
            <a:r>
              <a:rPr lang="es-ES" sz="2800" baseline="30000" dirty="0"/>
              <a:t>3</a:t>
            </a:r>
            <a:br>
              <a:rPr lang="es-ES" sz="2800" dirty="0"/>
            </a:br>
            <a:endParaRPr lang="es-ES" sz="2800" dirty="0"/>
          </a:p>
        </p:txBody>
      </p:sp>
      <p:sp>
        <p:nvSpPr>
          <p:cNvPr id="4" name="CuadroTexto 3">
            <a:extLst>
              <a:ext uri="{FF2B5EF4-FFF2-40B4-BE49-F238E27FC236}">
                <a16:creationId xmlns:a16="http://schemas.microsoft.com/office/drawing/2014/main" id="{49D5A3B5-B136-A14A-175F-B67469854F17}"/>
              </a:ext>
            </a:extLst>
          </p:cNvPr>
          <p:cNvSpPr txBox="1"/>
          <p:nvPr/>
        </p:nvSpPr>
        <p:spPr>
          <a:xfrm>
            <a:off x="1429697" y="5998820"/>
            <a:ext cx="908590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Ficha técnica de EBGLYSS</a:t>
            </a:r>
            <a:r>
              <a:rPr kumimoji="0" lang="es-ES" sz="700" i="0" u="none" strike="noStrike" kern="1200" cap="none" spc="0" normalizeH="0" baseline="30000" noProof="0" dirty="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Disponible en: https://cima.aemps.es/cima/dochtml/ft/1231765007/FT_1231765007.html. Último acceso: diciembre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Los fármacos del futuro ya están aquí: más precisos, más eficaces y con menos efectos secundarios. Reportaje.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Farma</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industria [internet]. Disponible en https://www.farmaindustria.es/web/reportaje/los-farmacos-del-futuro-ya-estan-aqui-mas-precisos-mas-eficaces-y-con-menos-efectos-secundarios/. Último acceso: diciembre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Gonçalves F, Freitas E, Torres T. Selective IL-13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inhibitors</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Drugs</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dirty="0" err="1">
                <a:ln>
                  <a:noFill/>
                </a:ln>
                <a:solidFill>
                  <a:srgbClr val="646464"/>
                </a:solidFill>
                <a:effectLst/>
                <a:uLnTx/>
                <a:uFillTx/>
                <a:latin typeface="Arial" panose="020B0604020202020204" pitchFamily="34" charset="0"/>
                <a:ea typeface="+mn-ea"/>
                <a:cs typeface="Arial" panose="020B0604020202020204" pitchFamily="34" charset="0"/>
              </a:rPr>
              <a:t>Context</a:t>
            </a:r>
            <a:r>
              <a:rPr kumimoji="0" lang="es-ES" sz="70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 2021;10:2021-1-7.</a:t>
            </a:r>
          </a:p>
        </p:txBody>
      </p:sp>
    </p:spTree>
    <p:extLst>
      <p:ext uri="{BB962C8B-B14F-4D97-AF65-F5344CB8AC3E}">
        <p14:creationId xmlns:p14="http://schemas.microsoft.com/office/powerpoint/2010/main" val="3774523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B3EA-259F-D064-EE60-1ED7978BCD99}"/>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0FDD5262-A4D6-F78E-84A8-B9A9C7091AEE}"/>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AC4E45E-2452-2643-35AF-8A0E45F476B3}"/>
              </a:ext>
            </a:extLst>
          </p:cNvPr>
          <p:cNvSpPr txBox="1"/>
          <p:nvPr/>
        </p:nvSpPr>
        <p:spPr>
          <a:xfrm>
            <a:off x="3345621" y="1674673"/>
            <a:ext cx="5500758" cy="338554"/>
          </a:xfrm>
          <a:prstGeom prst="rect">
            <a:avLst/>
          </a:prstGeom>
          <a:noFill/>
        </p:spPr>
        <p:txBody>
          <a:bodyPr wrap="square">
            <a:spAutoFit/>
          </a:bodyPr>
          <a:lstStyle/>
          <a:p>
            <a:pPr algn="ctr"/>
            <a:r>
              <a:rPr lang="pt-BR" sz="1600" b="1" err="1">
                <a:solidFill>
                  <a:srgbClr val="7A45B8"/>
                </a:solidFill>
              </a:rPr>
              <a:t>Conclusiones</a:t>
            </a:r>
            <a:endParaRPr lang="pt-BR" sz="1600" b="1">
              <a:solidFill>
                <a:srgbClr val="7A45B8"/>
              </a:solidFill>
            </a:endParaRPr>
          </a:p>
        </p:txBody>
      </p:sp>
      <p:sp>
        <p:nvSpPr>
          <p:cNvPr id="2" name="Título 1">
            <a:extLst>
              <a:ext uri="{FF2B5EF4-FFF2-40B4-BE49-F238E27FC236}">
                <a16:creationId xmlns:a16="http://schemas.microsoft.com/office/drawing/2014/main" id="{09F84CA3-4B3A-5A9B-8904-251C29A3B723}"/>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sp>
        <p:nvSpPr>
          <p:cNvPr id="8" name="Rectángulo redondeado 7">
            <a:extLst>
              <a:ext uri="{FF2B5EF4-FFF2-40B4-BE49-F238E27FC236}">
                <a16:creationId xmlns:a16="http://schemas.microsoft.com/office/drawing/2014/main" id="{7197E599-1BA0-7113-92A1-1265A2A12FF5}"/>
              </a:ext>
            </a:extLst>
          </p:cNvPr>
          <p:cNvSpPr/>
          <p:nvPr/>
        </p:nvSpPr>
        <p:spPr>
          <a:xfrm>
            <a:off x="7833120"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154DC892-D2A6-54D1-E815-52DE65A103B4}"/>
              </a:ext>
            </a:extLst>
          </p:cNvPr>
          <p:cNvSpPr/>
          <p:nvPr/>
        </p:nvSpPr>
        <p:spPr>
          <a:xfrm>
            <a:off x="8863217"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B9C2881C-FE18-CDF9-6ADB-4C5427925C34}"/>
              </a:ext>
            </a:extLst>
          </p:cNvPr>
          <p:cNvSpPr txBox="1"/>
          <p:nvPr/>
        </p:nvSpPr>
        <p:spPr>
          <a:xfrm>
            <a:off x="8073800" y="3570073"/>
            <a:ext cx="2624680" cy="1299660"/>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Estos resultados apoyan su </a:t>
            </a:r>
            <a:r>
              <a:rPr lang="es-ES" sz="1400" b="1">
                <a:solidFill>
                  <a:schemeClr val="accent1"/>
                </a:solidFill>
                <a:latin typeface="Arial" panose="020B0604020202020204" pitchFamily="34" charset="0"/>
                <a:cs typeface="Arial" panose="020B0604020202020204" pitchFamily="34" charset="0"/>
              </a:rPr>
              <a:t>utilidad como opción terapéutica eficaz y bien tolerada </a:t>
            </a:r>
            <a:r>
              <a:rPr lang="es-ES" sz="1400">
                <a:solidFill>
                  <a:schemeClr val="accent1"/>
                </a:solidFill>
                <a:latin typeface="Arial" panose="020B0604020202020204" pitchFamily="34" charset="0"/>
                <a:cs typeface="Arial" panose="020B0604020202020204" pitchFamily="34" charset="0"/>
              </a:rPr>
              <a:t>en pacientes con </a:t>
            </a:r>
            <a:r>
              <a:rPr lang="es-ES" sz="1400" b="1">
                <a:solidFill>
                  <a:schemeClr val="accent1"/>
                </a:solidFill>
                <a:latin typeface="Arial" panose="020B0604020202020204" pitchFamily="34" charset="0"/>
                <a:cs typeface="Arial" panose="020B0604020202020204" pitchFamily="34" charset="0"/>
              </a:rPr>
              <a:t>formas graves de la enfermedad</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38972797-23E4-31EF-80CE-681D0360ADA7}"/>
              </a:ext>
            </a:extLst>
          </p:cNvPr>
          <p:cNvPicPr>
            <a:picLocks noChangeAspect="1"/>
          </p:cNvPicPr>
          <p:nvPr/>
        </p:nvPicPr>
        <p:blipFill>
          <a:blip r:embed="rId2"/>
          <a:stretch>
            <a:fillRect/>
          </a:stretch>
        </p:blipFill>
        <p:spPr>
          <a:xfrm>
            <a:off x="9170240" y="2694402"/>
            <a:ext cx="431800" cy="508000"/>
          </a:xfrm>
          <a:prstGeom prst="rect">
            <a:avLst/>
          </a:prstGeom>
        </p:spPr>
      </p:pic>
      <p:sp>
        <p:nvSpPr>
          <p:cNvPr id="27" name="Rectángulo redondeado 26">
            <a:extLst>
              <a:ext uri="{FF2B5EF4-FFF2-40B4-BE49-F238E27FC236}">
                <a16:creationId xmlns:a16="http://schemas.microsoft.com/office/drawing/2014/main" id="{FB21D055-C636-6DEF-BFDA-5F5D62A75517}"/>
              </a:ext>
            </a:extLst>
          </p:cNvPr>
          <p:cNvSpPr/>
          <p:nvPr/>
        </p:nvSpPr>
        <p:spPr>
          <a:xfrm>
            <a:off x="4621209"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62168E62-508E-6007-FC55-9A4A8C976A1C}"/>
              </a:ext>
            </a:extLst>
          </p:cNvPr>
          <p:cNvSpPr/>
          <p:nvPr/>
        </p:nvSpPr>
        <p:spPr>
          <a:xfrm>
            <a:off x="5651306"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79CA1ABF-8FB0-45E3-B7C4-1146255FAD07}"/>
              </a:ext>
            </a:extLst>
          </p:cNvPr>
          <p:cNvSpPr txBox="1"/>
          <p:nvPr/>
        </p:nvSpPr>
        <p:spPr>
          <a:xfrm>
            <a:off x="4826672" y="3591216"/>
            <a:ext cx="2695113" cy="1299660"/>
          </a:xfrm>
          <a:prstGeom prst="rect">
            <a:avLst/>
          </a:prstGeom>
        </p:spPr>
        <p:txBody>
          <a:bodyPr vert="horz" wrap="square" lIns="0" tIns="6931" rIns="0" bIns="0" rtlCol="0">
            <a:spAutoFit/>
          </a:bodyPr>
          <a:lstStyle/>
          <a:p>
            <a:pPr algn="ctr"/>
            <a:r>
              <a:rPr lang="es-ES" sz="1400" err="1">
                <a:solidFill>
                  <a:schemeClr val="accent1"/>
                </a:solidFill>
                <a:latin typeface="Arial" panose="020B0604020202020204" pitchFamily="34" charset="0"/>
                <a:cs typeface="Arial" panose="020B0604020202020204" pitchFamily="34" charset="0"/>
              </a:rPr>
              <a:t>Lebrikizumab</a:t>
            </a:r>
            <a:r>
              <a:rPr lang="es-ES" sz="1400">
                <a:solidFill>
                  <a:schemeClr val="accent1"/>
                </a:solidFill>
                <a:latin typeface="Arial" panose="020B0604020202020204" pitchFamily="34" charset="0"/>
                <a:cs typeface="Arial" panose="020B0604020202020204" pitchFamily="34" charset="0"/>
              </a:rPr>
              <a:t> ha mostrado un </a:t>
            </a:r>
            <a:r>
              <a:rPr lang="es-ES" sz="1400" b="1">
                <a:solidFill>
                  <a:schemeClr val="accent1"/>
                </a:solidFill>
                <a:latin typeface="Arial" panose="020B0604020202020204" pitchFamily="34" charset="0"/>
                <a:cs typeface="Arial" panose="020B0604020202020204" pitchFamily="34" charset="0"/>
              </a:rPr>
              <a:t>perfil de seguridad favorable </a:t>
            </a:r>
            <a:br>
              <a:rPr lang="es-ES" sz="1400" b="1">
                <a:solidFill>
                  <a:schemeClr val="accent1"/>
                </a:solidFill>
                <a:latin typeface="Arial" panose="020B0604020202020204" pitchFamily="34" charset="0"/>
                <a:cs typeface="Arial" panose="020B0604020202020204" pitchFamily="34" charset="0"/>
              </a:rPr>
            </a:br>
            <a:r>
              <a:rPr lang="es-ES" sz="1400">
                <a:solidFill>
                  <a:schemeClr val="accent1"/>
                </a:solidFill>
                <a:latin typeface="Arial" panose="020B0604020202020204" pitchFamily="34" charset="0"/>
                <a:cs typeface="Arial" panose="020B0604020202020204" pitchFamily="34" charset="0"/>
              </a:rPr>
              <a:t>y una </a:t>
            </a:r>
            <a:r>
              <a:rPr lang="es-ES" sz="1400" b="1">
                <a:solidFill>
                  <a:schemeClr val="accent1"/>
                </a:solidFill>
                <a:latin typeface="Arial" panose="020B0604020202020204" pitchFamily="34" charset="0"/>
                <a:cs typeface="Arial" panose="020B0604020202020204" pitchFamily="34" charset="0"/>
              </a:rPr>
              <a:t>respuesta clínica significativa </a:t>
            </a:r>
            <a:r>
              <a:rPr lang="es-ES" sz="1400">
                <a:solidFill>
                  <a:schemeClr val="accent1"/>
                </a:solidFill>
                <a:latin typeface="Arial" panose="020B0604020202020204" pitchFamily="34" charset="0"/>
                <a:cs typeface="Arial" panose="020B0604020202020204" pitchFamily="34" charset="0"/>
              </a:rPr>
              <a:t>en pacientes </a:t>
            </a:r>
            <a:br>
              <a:rPr lang="es-ES" sz="1400">
                <a:solidFill>
                  <a:schemeClr val="accent1"/>
                </a:solidFill>
                <a:latin typeface="Arial" panose="020B0604020202020204" pitchFamily="34" charset="0"/>
                <a:cs typeface="Arial" panose="020B0604020202020204" pitchFamily="34" charset="0"/>
              </a:rPr>
            </a:br>
            <a:r>
              <a:rPr lang="es-ES" sz="1400">
                <a:solidFill>
                  <a:schemeClr val="accent1"/>
                </a:solidFill>
                <a:latin typeface="Arial" panose="020B0604020202020204" pitchFamily="34" charset="0"/>
                <a:cs typeface="Arial" panose="020B0604020202020204" pitchFamily="34" charset="0"/>
              </a:rPr>
              <a:t>con DA moderada a grave </a:t>
            </a:r>
            <a:br>
              <a:rPr lang="es-ES" sz="1400">
                <a:solidFill>
                  <a:schemeClr val="accent1"/>
                </a:solidFill>
                <a:latin typeface="Arial" panose="020B0604020202020204" pitchFamily="34" charset="0"/>
                <a:cs typeface="Arial" panose="020B0604020202020204" pitchFamily="34" charset="0"/>
              </a:rPr>
            </a:br>
            <a:r>
              <a:rPr lang="es-ES" sz="1400" b="1">
                <a:solidFill>
                  <a:schemeClr val="accent1"/>
                </a:solidFill>
                <a:latin typeface="Arial" panose="020B0604020202020204" pitchFamily="34" charset="0"/>
                <a:cs typeface="Arial" panose="020B0604020202020204" pitchFamily="34" charset="0"/>
              </a:rPr>
              <a:t>en práctica clínica real</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8F668E16-CD92-746D-56F2-4750CF257E24}"/>
              </a:ext>
            </a:extLst>
          </p:cNvPr>
          <p:cNvPicPr>
            <a:picLocks noChangeAspect="1"/>
          </p:cNvPicPr>
          <p:nvPr/>
        </p:nvPicPr>
        <p:blipFill>
          <a:blip r:embed="rId3"/>
          <a:stretch>
            <a:fillRect/>
          </a:stretch>
        </p:blipFill>
        <p:spPr>
          <a:xfrm>
            <a:off x="5932929" y="2749604"/>
            <a:ext cx="482600" cy="520700"/>
          </a:xfrm>
          <a:prstGeom prst="rect">
            <a:avLst/>
          </a:prstGeom>
        </p:spPr>
      </p:pic>
      <p:sp>
        <p:nvSpPr>
          <p:cNvPr id="33" name="Rectángulo redondeado 32">
            <a:extLst>
              <a:ext uri="{FF2B5EF4-FFF2-40B4-BE49-F238E27FC236}">
                <a16:creationId xmlns:a16="http://schemas.microsoft.com/office/drawing/2014/main" id="{DAB4C453-D09D-8DC5-C2E9-E709F09051AB}"/>
              </a:ext>
            </a:extLst>
          </p:cNvPr>
          <p:cNvSpPr/>
          <p:nvPr/>
        </p:nvSpPr>
        <p:spPr>
          <a:xfrm>
            <a:off x="1409298"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9C99A2E5-6959-2410-459C-9452AA4C5058}"/>
              </a:ext>
            </a:extLst>
          </p:cNvPr>
          <p:cNvSpPr/>
          <p:nvPr/>
        </p:nvSpPr>
        <p:spPr>
          <a:xfrm>
            <a:off x="2439395"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84609AA5-F4B9-3DF0-8B11-A1BD077BEAC0}"/>
              </a:ext>
            </a:extLst>
          </p:cNvPr>
          <p:cNvSpPr txBox="1"/>
          <p:nvPr/>
        </p:nvSpPr>
        <p:spPr>
          <a:xfrm>
            <a:off x="1835017" y="3591216"/>
            <a:ext cx="2298456" cy="868773"/>
          </a:xfrm>
          <a:prstGeom prst="rect">
            <a:avLst/>
          </a:prstGeom>
        </p:spPr>
        <p:txBody>
          <a:bodyPr vert="horz" wrap="square" lIns="0" tIns="6931" rIns="0" bIns="0" rtlCol="0">
            <a:spAutoFit/>
          </a:bodyPr>
          <a:lstStyle/>
          <a:p>
            <a:pPr algn="ctr"/>
            <a:r>
              <a:rPr lang="es-ES" sz="1400" dirty="0">
                <a:solidFill>
                  <a:schemeClr val="accent1"/>
                </a:solidFill>
                <a:latin typeface="Arial" panose="020B0604020202020204" pitchFamily="34" charset="0"/>
                <a:cs typeface="Arial" panose="020B0604020202020204" pitchFamily="34" charset="0"/>
              </a:rPr>
              <a:t>La </a:t>
            </a:r>
            <a:r>
              <a:rPr lang="es-ES" sz="1400" b="1" dirty="0">
                <a:solidFill>
                  <a:schemeClr val="accent1"/>
                </a:solidFill>
                <a:latin typeface="Arial" panose="020B0604020202020204" pitchFamily="34" charset="0"/>
                <a:cs typeface="Arial" panose="020B0604020202020204" pitchFamily="34" charset="0"/>
              </a:rPr>
              <a:t>mejora</a:t>
            </a:r>
            <a:r>
              <a:rPr lang="es-ES" sz="1400" dirty="0">
                <a:solidFill>
                  <a:schemeClr val="accent1"/>
                </a:solidFill>
                <a:latin typeface="Arial" panose="020B0604020202020204" pitchFamily="34" charset="0"/>
                <a:cs typeface="Arial" panose="020B0604020202020204" pitchFamily="34" charset="0"/>
              </a:rPr>
              <a:t> en escalas como </a:t>
            </a:r>
            <a:r>
              <a:rPr lang="es-ES" sz="1400" b="1" dirty="0">
                <a:solidFill>
                  <a:schemeClr val="accent1"/>
                </a:solidFill>
                <a:latin typeface="Arial" panose="020B0604020202020204" pitchFamily="34" charset="0"/>
                <a:cs typeface="Arial" panose="020B0604020202020204" pitchFamily="34" charset="0"/>
              </a:rPr>
              <a:t>EASI</a:t>
            </a:r>
            <a:r>
              <a:rPr lang="es-ES" sz="1400" dirty="0">
                <a:solidFill>
                  <a:schemeClr val="accent1"/>
                </a:solidFill>
                <a:latin typeface="Arial" panose="020B0604020202020204" pitchFamily="34" charset="0"/>
                <a:cs typeface="Arial" panose="020B0604020202020204" pitchFamily="34" charset="0"/>
              </a:rPr>
              <a:t> y </a:t>
            </a:r>
            <a:r>
              <a:rPr lang="es-ES" sz="1400" b="1" dirty="0">
                <a:solidFill>
                  <a:schemeClr val="accent1"/>
                </a:solidFill>
                <a:latin typeface="Arial" panose="020B0604020202020204" pitchFamily="34" charset="0"/>
                <a:cs typeface="Arial" panose="020B0604020202020204" pitchFamily="34" charset="0"/>
              </a:rPr>
              <a:t>BSA</a:t>
            </a:r>
            <a:r>
              <a:rPr lang="es-ES" sz="1400" dirty="0">
                <a:solidFill>
                  <a:schemeClr val="accent1"/>
                </a:solidFill>
                <a:latin typeface="Arial" panose="020B0604020202020204" pitchFamily="34" charset="0"/>
                <a:cs typeface="Arial" panose="020B0604020202020204" pitchFamily="34" charset="0"/>
              </a:rPr>
              <a:t> reflejan una buena </a:t>
            </a:r>
            <a:r>
              <a:rPr lang="es-ES" sz="1400" b="1" dirty="0">
                <a:solidFill>
                  <a:schemeClr val="accent1"/>
                </a:solidFill>
                <a:latin typeface="Arial" panose="020B0604020202020204" pitchFamily="34" charset="0"/>
                <a:cs typeface="Arial" panose="020B0604020202020204" pitchFamily="34" charset="0"/>
              </a:rPr>
              <a:t>eficacia a corto-medio plazo</a:t>
            </a:r>
            <a:r>
              <a:rPr lang="es-ES" sz="1400" dirty="0">
                <a:solidFill>
                  <a:schemeClr val="accent1"/>
                </a:solidFill>
                <a:latin typeface="Arial" panose="020B0604020202020204" pitchFamily="34" charset="0"/>
                <a:cs typeface="Arial" panose="020B0604020202020204" pitchFamily="34" charset="0"/>
              </a:rPr>
              <a:t>.</a:t>
            </a:r>
            <a:r>
              <a:rPr lang="es-ES" sz="1400" baseline="30000" dirty="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ED9C6961-6AA0-238D-2880-F48EEDEF48C5}"/>
              </a:ext>
            </a:extLst>
          </p:cNvPr>
          <p:cNvPicPr>
            <a:picLocks noChangeAspect="1"/>
          </p:cNvPicPr>
          <p:nvPr/>
        </p:nvPicPr>
        <p:blipFill>
          <a:blip r:embed="rId4"/>
          <a:stretch>
            <a:fillRect/>
          </a:stretch>
        </p:blipFill>
        <p:spPr>
          <a:xfrm>
            <a:off x="2697198" y="2763767"/>
            <a:ext cx="482600" cy="469900"/>
          </a:xfrm>
          <a:prstGeom prst="rect">
            <a:avLst/>
          </a:prstGeom>
        </p:spPr>
      </p:pic>
      <p:sp>
        <p:nvSpPr>
          <p:cNvPr id="6" name="CuadroTexto 5">
            <a:extLst>
              <a:ext uri="{FF2B5EF4-FFF2-40B4-BE49-F238E27FC236}">
                <a16:creationId xmlns:a16="http://schemas.microsoft.com/office/drawing/2014/main" id="{7F1514D5-D327-D0B0-88F7-4066408798A9}"/>
              </a:ext>
            </a:extLst>
          </p:cNvPr>
          <p:cNvSpPr txBox="1"/>
          <p:nvPr/>
        </p:nvSpPr>
        <p:spPr>
          <a:xfrm>
            <a:off x="1769609" y="6148665"/>
            <a:ext cx="8314917" cy="246221"/>
          </a:xfrm>
          <a:prstGeom prst="rect">
            <a:avLst/>
          </a:prstGeom>
          <a:noFill/>
        </p:spPr>
        <p:txBody>
          <a:bodyPr wrap="square" rtlCol="0">
            <a:spAutoFit/>
          </a:bodyPr>
          <a:lstStyle/>
          <a:p>
            <a:r>
              <a:rPr lang="es-ES" sz="500" b="1" dirty="0">
                <a:solidFill>
                  <a:srgbClr val="646464"/>
                </a:solidFill>
              </a:rPr>
              <a:t>BSA</a:t>
            </a:r>
            <a:r>
              <a:rPr lang="es-ES" sz="500" dirty="0">
                <a:solidFill>
                  <a:srgbClr val="646464"/>
                </a:solidFill>
              </a:rPr>
              <a:t>: superficie corporal afectada; </a:t>
            </a:r>
            <a:r>
              <a:rPr lang="es-ES" sz="500" b="1" dirty="0">
                <a:solidFill>
                  <a:srgbClr val="646464"/>
                </a:solidFill>
              </a:rPr>
              <a:t>DA</a:t>
            </a:r>
            <a:r>
              <a:rPr lang="es-ES" sz="500" dirty="0">
                <a:solidFill>
                  <a:srgbClr val="646464"/>
                </a:solidFill>
              </a:rPr>
              <a:t>: dermatitis atópica; </a:t>
            </a:r>
            <a:r>
              <a:rPr lang="es-ES" sz="500" b="1" dirty="0">
                <a:solidFill>
                  <a:srgbClr val="646464"/>
                </a:solidFill>
              </a:rPr>
              <a:t>EASI</a:t>
            </a:r>
            <a:r>
              <a:rPr lang="es-ES" sz="500" dirty="0">
                <a:solidFill>
                  <a:srgbClr val="646464"/>
                </a:solidFill>
              </a:rPr>
              <a:t>: índice de gravedad y área de eczema.</a:t>
            </a:r>
          </a:p>
          <a:p>
            <a:r>
              <a:rPr lang="es-ES" sz="500" dirty="0">
                <a:solidFill>
                  <a:srgbClr val="646464"/>
                </a:solidFill>
              </a:rPr>
              <a:t>1. Oviedo J, </a:t>
            </a:r>
            <a:r>
              <a:rPr lang="es-ES" sz="500" i="1" dirty="0">
                <a:solidFill>
                  <a:srgbClr val="646464"/>
                </a:solidFill>
              </a:rPr>
              <a:t>et al</a:t>
            </a:r>
            <a:r>
              <a:rPr lang="es-ES" sz="500" dirty="0">
                <a:solidFill>
                  <a:srgbClr val="646464"/>
                </a:solidFill>
              </a:rPr>
              <a:t>. Serie de casos con </a:t>
            </a:r>
            <a:r>
              <a:rPr lang="es-ES" sz="500" dirty="0" err="1">
                <a:solidFill>
                  <a:srgbClr val="646464"/>
                </a:solidFill>
              </a:rPr>
              <a:t>lebrikizumab</a:t>
            </a:r>
            <a:r>
              <a:rPr lang="es-ES" sz="500" dirty="0">
                <a:solidFill>
                  <a:srgbClr val="646464"/>
                </a:solidFill>
              </a:rPr>
              <a:t> en dermatitis atópica: experiencia de un hospital universitario madrileño. Póster presentado en la XIX Reunión Nacional de Residentes de Dermatología y Venereología; 24-25 Octubre 2025; Barcelona, España</a:t>
            </a:r>
          </a:p>
        </p:txBody>
      </p:sp>
    </p:spTree>
    <p:extLst>
      <p:ext uri="{BB962C8B-B14F-4D97-AF65-F5344CB8AC3E}">
        <p14:creationId xmlns:p14="http://schemas.microsoft.com/office/powerpoint/2010/main" val="3242676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116724-AD17-C8CD-1371-371CFDF2150A}"/>
              </a:ext>
            </a:extLst>
          </p:cNvPr>
          <p:cNvSpPr>
            <a:spLocks noGrp="1"/>
          </p:cNvSpPr>
          <p:nvPr>
            <p:ph type="ctrTitle"/>
          </p:nvPr>
        </p:nvSpPr>
        <p:spPr>
          <a:xfrm>
            <a:off x="838200" y="2455809"/>
            <a:ext cx="10653750" cy="1379701"/>
          </a:xfrm>
        </p:spPr>
        <p:txBody>
          <a:bodyPr>
            <a:normAutofit/>
          </a:bodyPr>
          <a:lstStyle/>
          <a:p>
            <a:pPr algn="l"/>
            <a:r>
              <a:rPr lang="es-ES" sz="3200" dirty="0">
                <a:solidFill>
                  <a:srgbClr val="CAF5A8"/>
                </a:solidFill>
              </a:rPr>
              <a:t>Caso clínico</a:t>
            </a:r>
            <a:endParaRPr lang="es-ES" sz="3200" b="1" baseline="30000" dirty="0">
              <a:solidFill>
                <a:srgbClr val="CAF5A8"/>
              </a:solidFill>
            </a:endParaRPr>
          </a:p>
        </p:txBody>
      </p:sp>
      <p:sp>
        <p:nvSpPr>
          <p:cNvPr id="2" name="Marcador de texto 2">
            <a:extLst>
              <a:ext uri="{FF2B5EF4-FFF2-40B4-BE49-F238E27FC236}">
                <a16:creationId xmlns:a16="http://schemas.microsoft.com/office/drawing/2014/main" id="{49027E06-ABB3-94EB-F7B6-54C2AEECFFDF}"/>
              </a:ext>
            </a:extLst>
          </p:cNvPr>
          <p:cNvSpPr txBox="1">
            <a:spLocks/>
          </p:cNvSpPr>
          <p:nvPr/>
        </p:nvSpPr>
        <p:spPr>
          <a:xfrm>
            <a:off x="838200" y="4109057"/>
            <a:ext cx="7048500" cy="843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a:solidFill>
                  <a:schemeClr val="bg1"/>
                </a:solidFill>
                <a:latin typeface="+mj-lt"/>
              </a:rPr>
              <a:t>Nombre del autor</a:t>
            </a:r>
          </a:p>
          <a:p>
            <a:pPr marL="0" indent="0">
              <a:buNone/>
            </a:pPr>
            <a:r>
              <a:rPr lang="es-ES" sz="2000">
                <a:solidFill>
                  <a:schemeClr val="bg1"/>
                </a:solidFill>
                <a:latin typeface="+mj-lt"/>
              </a:rPr>
              <a:t>Centro de trabajo</a:t>
            </a:r>
          </a:p>
        </p:txBody>
      </p:sp>
      <p:pic>
        <p:nvPicPr>
          <p:cNvPr id="4" name="Imagen 3" descr="Imagen que contiene Texto&#10;&#10;El contenido generado por IA puede ser incorrecto.">
            <a:extLst>
              <a:ext uri="{FF2B5EF4-FFF2-40B4-BE49-F238E27FC236}">
                <a16:creationId xmlns:a16="http://schemas.microsoft.com/office/drawing/2014/main" id="{5685D602-AB97-C0A0-C518-0411B40D104C}"/>
              </a:ext>
            </a:extLst>
          </p:cNvPr>
          <p:cNvPicPr>
            <a:picLocks noChangeAspect="1"/>
          </p:cNvPicPr>
          <p:nvPr/>
        </p:nvPicPr>
        <p:blipFill>
          <a:blip r:embed="rId2">
            <a:extLst>
              <a:ext uri="{28A0092B-C50C-407E-A947-70E740481C1C}">
                <a14:useLocalDpi xmlns:a14="http://schemas.microsoft.com/office/drawing/2010/main" val="0"/>
              </a:ext>
            </a:extLst>
          </a:blip>
          <a:srcRect r="53157"/>
          <a:stretch/>
        </p:blipFill>
        <p:spPr>
          <a:xfrm>
            <a:off x="175980" y="5981701"/>
            <a:ext cx="1344845" cy="774900"/>
          </a:xfrm>
          <a:prstGeom prst="rect">
            <a:avLst/>
          </a:prstGeom>
        </p:spPr>
      </p:pic>
    </p:spTree>
    <p:extLst>
      <p:ext uri="{BB962C8B-B14F-4D97-AF65-F5344CB8AC3E}">
        <p14:creationId xmlns:p14="http://schemas.microsoft.com/office/powerpoint/2010/main" val="4204014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2D8DBF-5F93-4200-398F-E33D399FF612}"/>
              </a:ext>
            </a:extLst>
          </p:cNvPr>
          <p:cNvGrpSpPr/>
          <p:nvPr/>
        </p:nvGrpSpPr>
        <p:grpSpPr>
          <a:xfrm>
            <a:off x="623887" y="1284230"/>
            <a:ext cx="5400676" cy="4592695"/>
            <a:chOff x="623887" y="1284231"/>
            <a:chExt cx="5400676" cy="4456999"/>
          </a:xfrm>
        </p:grpSpPr>
        <p:sp>
          <p:nvSpPr>
            <p:cNvPr id="3" name="Rectángulo: esquinas diagonales redondeadas 2">
              <a:extLst>
                <a:ext uri="{FF2B5EF4-FFF2-40B4-BE49-F238E27FC236}">
                  <a16:creationId xmlns:a16="http://schemas.microsoft.com/office/drawing/2014/main" id="{1AA4B41C-CC1F-C067-7E55-3FFE8A43059D}"/>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5" name="Rectángulo: una sola esquina redondeada 4">
              <a:extLst>
                <a:ext uri="{FF2B5EF4-FFF2-40B4-BE49-F238E27FC236}">
                  <a16:creationId xmlns:a16="http://schemas.microsoft.com/office/drawing/2014/main" id="{EF547050-8C23-E0E7-1CC8-FEC1435468AE}"/>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63">
            <a:extLst>
              <a:ext uri="{FF2B5EF4-FFF2-40B4-BE49-F238E27FC236}">
                <a16:creationId xmlns:a16="http://schemas.microsoft.com/office/drawing/2014/main" id="{2FE181B9-0CC5-B1F7-A67A-CA290271A075}"/>
              </a:ext>
            </a:extLst>
          </p:cNvPr>
          <p:cNvGraphicFramePr>
            <a:graphicFrameLocks noGrp="1"/>
          </p:cNvGraphicFramePr>
          <p:nvPr>
            <p:extLst>
              <p:ext uri="{D42A27DB-BD31-4B8C-83A1-F6EECF244321}">
                <p14:modId xmlns:p14="http://schemas.microsoft.com/office/powerpoint/2010/main" val="3797926052"/>
              </p:ext>
            </p:extLst>
          </p:nvPr>
        </p:nvGraphicFramePr>
        <p:xfrm>
          <a:off x="640811"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Sexo</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a:txBody>
                    <a:bodyPr/>
                    <a:lstStyle/>
                    <a:p>
                      <a:r>
                        <a:rPr lang="es-ES" sz="1200" b="1">
                          <a:solidFill>
                            <a:srgbClr val="003867"/>
                          </a:solidFill>
                        </a:rPr>
                        <a:t>Edad</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es-ES" sz="1200" b="1">
                          <a:solidFill>
                            <a:srgbClr val="003867"/>
                          </a:solidFill>
                        </a:rPr>
                        <a:t>Peso (Kg)</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240370">
                <a:tc>
                  <a:txBody>
                    <a:bodyPr/>
                    <a:lstStyle/>
                    <a:p>
                      <a:r>
                        <a:rPr lang="es-ES" sz="1200" b="1">
                          <a:solidFill>
                            <a:srgbClr val="003867"/>
                          </a:solidFill>
                        </a:rPr>
                        <a:t>IMC</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240370">
                <a:tc>
                  <a:txBody>
                    <a:bodyPr/>
                    <a:lstStyle/>
                    <a:p>
                      <a:r>
                        <a:rPr lang="es-ES" sz="1200" b="1">
                          <a:solidFill>
                            <a:srgbClr val="003867"/>
                          </a:solidFill>
                        </a:rPr>
                        <a:t>Fumador</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240370">
                <a:tc gridSpan="2">
                  <a:txBody>
                    <a:bodyPr/>
                    <a:lstStyle/>
                    <a:p>
                      <a:r>
                        <a:rPr lang="pt-BR" sz="1200" b="1">
                          <a:solidFill>
                            <a:srgbClr val="003867"/>
                          </a:solidFill>
                        </a:rPr>
                        <a:t>Comorbilidades</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4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52734196"/>
                  </a:ext>
                </a:extLst>
              </a:tr>
              <a:tr h="240370">
                <a:tc>
                  <a:txBody>
                    <a:bodyPr/>
                    <a:lstStyle/>
                    <a:p>
                      <a:r>
                        <a:rPr lang="pt-BR" sz="1200" b="0">
                          <a:solidFill>
                            <a:srgbClr val="003867"/>
                          </a:solidFill>
                        </a:rPr>
                        <a:t>Loren ipsum</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99252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6813024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494440817"/>
                  </a:ext>
                </a:extLst>
              </a:tr>
              <a:tr h="240370">
                <a:tc>
                  <a:txBody>
                    <a:bodyPr/>
                    <a:lstStyle/>
                    <a:p>
                      <a:endParaRPr lang="pt-BR" sz="1200" b="0" i="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1844063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87586411"/>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774524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1737796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4352965"/>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bl>
          </a:graphicData>
        </a:graphic>
      </p:graphicFrame>
      <p:grpSp>
        <p:nvGrpSpPr>
          <p:cNvPr id="9" name="Grupo 8">
            <a:extLst>
              <a:ext uri="{FF2B5EF4-FFF2-40B4-BE49-F238E27FC236}">
                <a16:creationId xmlns:a16="http://schemas.microsoft.com/office/drawing/2014/main" id="{CD567A6A-9E6A-3356-DF72-6618BDF92DC0}"/>
              </a:ext>
            </a:extLst>
          </p:cNvPr>
          <p:cNvGrpSpPr/>
          <p:nvPr/>
        </p:nvGrpSpPr>
        <p:grpSpPr>
          <a:xfrm>
            <a:off x="6167439" y="1284230"/>
            <a:ext cx="5400676" cy="4592695"/>
            <a:chOff x="623887" y="1284231"/>
            <a:chExt cx="5400676" cy="4456999"/>
          </a:xfrm>
        </p:grpSpPr>
        <p:sp>
          <p:nvSpPr>
            <p:cNvPr id="10" name="Rectángulo: esquinas diagonales redondeadas 9">
              <a:extLst>
                <a:ext uri="{FF2B5EF4-FFF2-40B4-BE49-F238E27FC236}">
                  <a16:creationId xmlns:a16="http://schemas.microsoft.com/office/drawing/2014/main" id="{54648737-9983-2AD7-C9E6-FCE8E7B61469}"/>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1" name="Rectángulo: una sola esquina redondeada 10">
              <a:extLst>
                <a:ext uri="{FF2B5EF4-FFF2-40B4-BE49-F238E27FC236}">
                  <a16:creationId xmlns:a16="http://schemas.microsoft.com/office/drawing/2014/main" id="{1C636D62-FCB2-1621-498B-4D10170DF324}"/>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2" name="Tabla 563">
            <a:extLst>
              <a:ext uri="{FF2B5EF4-FFF2-40B4-BE49-F238E27FC236}">
                <a16:creationId xmlns:a16="http://schemas.microsoft.com/office/drawing/2014/main" id="{6AA7042B-8510-5E81-DD2D-5F9ED2F49690}"/>
              </a:ext>
            </a:extLst>
          </p:cNvPr>
          <p:cNvGraphicFramePr>
            <a:graphicFrameLocks noGrp="1"/>
          </p:cNvGraphicFramePr>
          <p:nvPr>
            <p:extLst>
              <p:ext uri="{D42A27DB-BD31-4B8C-83A1-F6EECF244321}">
                <p14:modId xmlns:p14="http://schemas.microsoft.com/office/powerpoint/2010/main" val="3905139695"/>
              </p:ext>
            </p:extLst>
          </p:nvPr>
        </p:nvGraphicFramePr>
        <p:xfrm>
          <a:off x="6184363"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Tiempo evolución dermatitis atópica</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gridSpan="2">
                  <a:txBody>
                    <a:bodyPr/>
                    <a:lstStyle/>
                    <a:p>
                      <a:r>
                        <a:rPr lang="es-ES" sz="1200" b="1">
                          <a:solidFill>
                            <a:srgbClr val="003867"/>
                          </a:solidFill>
                        </a:rPr>
                        <a:t>Gravedad dermatitis atópica</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pt-BR" sz="1200" b="0">
                          <a:solidFill>
                            <a:srgbClr val="003867"/>
                          </a:solidFill>
                        </a:rPr>
                        <a:t>Leve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r>
                        <a:rPr lang="pt-BR" sz="1200" b="0">
                          <a:solidFill>
                            <a:srgbClr val="003867"/>
                          </a:solidFill>
                        </a:rPr>
                        <a:t>Moderada a 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r>
                        <a:rPr lang="pt-BR" sz="1200" b="0">
                          <a:solidFill>
                            <a:srgbClr val="003867"/>
                          </a:solidFill>
                        </a:rPr>
                        <a:t>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40702946"/>
                  </a:ext>
                </a:extLst>
              </a:tr>
              <a:tr h="240370">
                <a:tc gridSpan="2">
                  <a:txBody>
                    <a:bodyPr/>
                    <a:lstStyle/>
                    <a:p>
                      <a:r>
                        <a:rPr lang="pt-BR" sz="1200" b="1" err="1">
                          <a:solidFill>
                            <a:srgbClr val="003867"/>
                          </a:solidFill>
                        </a:rPr>
                        <a:t>Tratamientos</a:t>
                      </a:r>
                      <a:r>
                        <a:rPr lang="pt-BR" sz="1200" b="1">
                          <a:solidFill>
                            <a:srgbClr val="003867"/>
                          </a:solidFill>
                        </a:rPr>
                        <a:t> </a:t>
                      </a:r>
                      <a:r>
                        <a:rPr lang="pt-BR" sz="1200" b="1" err="1">
                          <a:solidFill>
                            <a:srgbClr val="003867"/>
                          </a:solidFill>
                        </a:rPr>
                        <a:t>previos</a:t>
                      </a:r>
                      <a:endParaRPr lang="pt-BR" sz="1200" b="1">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30705558"/>
                  </a:ext>
                </a:extLst>
              </a:tr>
              <a:tr h="240370">
                <a:tc>
                  <a:txBody>
                    <a:bodyPr/>
                    <a:lstStyle/>
                    <a:p>
                      <a:r>
                        <a:rPr lang="pt-BR" sz="1200" b="0">
                          <a:solidFill>
                            <a:srgbClr val="003867"/>
                          </a:solidFill>
                        </a:rPr>
                        <a:t>Sistémico</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6665371"/>
                  </a:ext>
                </a:extLst>
              </a:tr>
              <a:tr h="240370">
                <a:tc>
                  <a:txBody>
                    <a:bodyPr/>
                    <a:lstStyle/>
                    <a:p>
                      <a:r>
                        <a:rPr lang="pt-BR" sz="1200" b="0" err="1">
                          <a:solidFill>
                            <a:srgbClr val="003867"/>
                          </a:solidFill>
                        </a:rPr>
                        <a:t>Bio-naïve</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71991013"/>
                  </a:ext>
                </a:extLst>
              </a:tr>
              <a:tr h="240370">
                <a:tc>
                  <a:txBody>
                    <a:bodyPr/>
                    <a:lstStyle/>
                    <a:p>
                      <a:r>
                        <a:rPr lang="pt-BR" sz="1200" b="0" dirty="0">
                          <a:solidFill>
                            <a:srgbClr val="003867"/>
                          </a:solidFill>
                        </a:rPr>
                        <a:t>Biológicos </a:t>
                      </a:r>
                      <a:r>
                        <a:rPr lang="pt-BR" sz="1200" b="0" dirty="0" err="1">
                          <a:solidFill>
                            <a:srgbClr val="003867"/>
                          </a:solidFill>
                        </a:rPr>
                        <a:t>previos</a:t>
                      </a:r>
                      <a:endParaRPr lang="pt-BR" sz="1200" b="0" dirty="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40335763"/>
                  </a:ext>
                </a:extLst>
              </a:tr>
              <a:tr h="240370">
                <a:tc>
                  <a:txBody>
                    <a:bodyPr/>
                    <a:lstStyle/>
                    <a:p>
                      <a:endParaRPr lang="pt-BR" sz="1200" b="0" dirty="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726992892"/>
                  </a:ext>
                </a:extLst>
              </a:tr>
              <a:tr h="240370">
                <a:tc>
                  <a:txBody>
                    <a:bodyPr/>
                    <a:lstStyle/>
                    <a:p>
                      <a:endParaRPr lang="pt-BR" sz="1200" b="0" dirty="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857841028"/>
                  </a:ext>
                </a:extLst>
              </a:tr>
              <a:tr h="240370">
                <a:tc>
                  <a:txBody>
                    <a:bodyPr/>
                    <a:lstStyle/>
                    <a:p>
                      <a:endParaRPr lang="pt-BR" sz="1200" b="0" dirty="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5806347"/>
                  </a:ext>
                </a:extLst>
              </a:tr>
              <a:tr h="240370">
                <a:tc>
                  <a:txBody>
                    <a:bodyPr/>
                    <a:lstStyle/>
                    <a:p>
                      <a:endParaRPr lang="pt-BR" sz="1200" b="0" dirty="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8491839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5366881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8019309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dirty="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995095148"/>
                  </a:ext>
                </a:extLst>
              </a:tr>
            </a:tbl>
          </a:graphicData>
        </a:graphic>
      </p:graphicFrame>
      <p:sp>
        <p:nvSpPr>
          <p:cNvPr id="4" name="Título 3">
            <a:extLst>
              <a:ext uri="{FF2B5EF4-FFF2-40B4-BE49-F238E27FC236}">
                <a16:creationId xmlns:a16="http://schemas.microsoft.com/office/drawing/2014/main" id="{D2AADA28-327A-2892-AE30-5CB973C76EF9}"/>
              </a:ext>
            </a:extLst>
          </p:cNvPr>
          <p:cNvSpPr>
            <a:spLocks noGrp="1"/>
          </p:cNvSpPr>
          <p:nvPr>
            <p:ph type="title"/>
          </p:nvPr>
        </p:nvSpPr>
        <p:spPr/>
        <p:txBody>
          <a:bodyPr/>
          <a:lstStyle/>
          <a:p>
            <a:r>
              <a:rPr lang="es-ES" sz="2000"/>
              <a:t>Antecedentes</a:t>
            </a:r>
          </a:p>
        </p:txBody>
      </p:sp>
      <p:sp>
        <p:nvSpPr>
          <p:cNvPr id="13" name="CuadroTexto 12">
            <a:extLst>
              <a:ext uri="{FF2B5EF4-FFF2-40B4-BE49-F238E27FC236}">
                <a16:creationId xmlns:a16="http://schemas.microsoft.com/office/drawing/2014/main" id="{5989B7F1-319E-EEE5-A465-DA7F1BBE9654}"/>
              </a:ext>
            </a:extLst>
          </p:cNvPr>
          <p:cNvSpPr txBox="1"/>
          <p:nvPr/>
        </p:nvSpPr>
        <p:spPr>
          <a:xfrm>
            <a:off x="3048000" y="6021518"/>
            <a:ext cx="6096000" cy="553998"/>
          </a:xfrm>
          <a:prstGeom prst="rect">
            <a:avLst/>
          </a:prstGeom>
          <a:noFill/>
        </p:spPr>
        <p:txBody>
          <a:bodyPr wrap="square">
            <a:spAutoFit/>
          </a:bodyPr>
          <a:lstStyle/>
          <a:p>
            <a:r>
              <a:rPr lang="es-ES" sz="1000" dirty="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3194552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9FD95B62-88DF-82FC-C246-6490DA78153B}"/>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B4813514-181C-B879-06DF-908C353A59EA}"/>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2E51E0A9-AA3D-AE00-9947-03F33FD0CB2C}"/>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5FF8D0C6-0A18-D70D-4846-8C7D1C2B9E72}"/>
              </a:ext>
            </a:extLst>
          </p:cNvPr>
          <p:cNvGraphicFramePr>
            <a:graphicFrameLocks noGrp="1"/>
          </p:cNvGraphicFramePr>
          <p:nvPr>
            <p:extLst>
              <p:ext uri="{D42A27DB-BD31-4B8C-83A1-F6EECF244321}">
                <p14:modId xmlns:p14="http://schemas.microsoft.com/office/powerpoint/2010/main" val="1612976529"/>
              </p:ext>
            </p:extLst>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72B63154-DA52-C166-1FA3-4C2DE1B85826}"/>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160D76D2-00FE-B030-1652-7385480E7563}"/>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662ED84B-4D99-9C07-F455-60F3104A9EE9}"/>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CEAC6A3C-DD42-006E-1C1E-B634F8216E1F}"/>
              </a:ext>
            </a:extLst>
          </p:cNvPr>
          <p:cNvSpPr txBox="1">
            <a:spLocks/>
          </p:cNvSpPr>
          <p:nvPr/>
        </p:nvSpPr>
        <p:spPr>
          <a:xfrm>
            <a:off x="4323727" y="1396668"/>
            <a:ext cx="1642929"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0:</a:t>
            </a:r>
          </a:p>
        </p:txBody>
      </p:sp>
      <p:sp>
        <p:nvSpPr>
          <p:cNvPr id="11" name="CuadroTexto 10">
            <a:extLst>
              <a:ext uri="{FF2B5EF4-FFF2-40B4-BE49-F238E27FC236}">
                <a16:creationId xmlns:a16="http://schemas.microsoft.com/office/drawing/2014/main" id="{BCBD3780-DB7A-73BE-A68D-12E57AF05A09}"/>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8420C7D7-3890-34FE-36F1-1D7C1238E752}"/>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22FAF08-CD06-75BD-137A-119DD5023017}"/>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12A5AC1D-E732-D192-3589-1A2E8115F2C5}"/>
              </a:ext>
            </a:extLst>
          </p:cNvPr>
          <p:cNvSpPr txBox="1"/>
          <p:nvPr/>
        </p:nvSpPr>
        <p:spPr>
          <a:xfrm>
            <a:off x="3048000" y="6021518"/>
            <a:ext cx="6096000" cy="553998"/>
          </a:xfrm>
          <a:prstGeom prst="rect">
            <a:avLst/>
          </a:prstGeom>
          <a:noFill/>
        </p:spPr>
        <p:txBody>
          <a:bodyPr wrap="square">
            <a:spAutoFit/>
          </a:bodyPr>
          <a:lstStyle/>
          <a:p>
            <a:r>
              <a:rPr lang="es-ES" sz="1000" dirty="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2239440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3B6-0408-209A-6B25-4A0050A633E5}"/>
            </a:ext>
          </a:extLst>
        </p:cNvPr>
        <p:cNvGrpSpPr/>
        <p:nvPr/>
      </p:nvGrpSpPr>
      <p:grpSpPr>
        <a:xfrm>
          <a:off x="0" y="0"/>
          <a:ext cx="0" cy="0"/>
          <a:chOff x="0" y="0"/>
          <a:chExt cx="0" cy="0"/>
        </a:xfrm>
      </p:grpSpPr>
      <p:grpSp>
        <p:nvGrpSpPr>
          <p:cNvPr id="32" name="Grupo 31">
            <a:extLst>
              <a:ext uri="{FF2B5EF4-FFF2-40B4-BE49-F238E27FC236}">
                <a16:creationId xmlns:a16="http://schemas.microsoft.com/office/drawing/2014/main" id="{79E0427B-6A45-A986-08A1-97023AF47E49}"/>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5BC74EA5-F8C8-20D4-F0FA-1933F38429EB}"/>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A7E9AF25-430A-D5CA-BFD0-35FEF3D9FFF7}"/>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61FD5662-0C6F-F1C3-6DD1-A54D1D1A0B67}"/>
              </a:ext>
            </a:extLst>
          </p:cNvPr>
          <p:cNvGraphicFramePr>
            <a:graphicFrameLocks noGrp="1"/>
          </p:cNvGraphicFramePr>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E89DF0F7-C002-CA99-090F-1F2D73B8C8E1}"/>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A6FE171A-C7AB-86A6-DB44-18BACF791215}"/>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FE88903F-3868-9806-F3C6-12F4701F2E7C}"/>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F84B95B2-FAE9-B29F-586E-5359CCE0E3B5}"/>
              </a:ext>
            </a:extLst>
          </p:cNvPr>
          <p:cNvSpPr txBox="1">
            <a:spLocks/>
          </p:cNvSpPr>
          <p:nvPr/>
        </p:nvSpPr>
        <p:spPr>
          <a:xfrm>
            <a:off x="4323727" y="1396668"/>
            <a:ext cx="1772273"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12:</a:t>
            </a:r>
          </a:p>
        </p:txBody>
      </p:sp>
      <p:sp>
        <p:nvSpPr>
          <p:cNvPr id="11" name="CuadroTexto 10">
            <a:extLst>
              <a:ext uri="{FF2B5EF4-FFF2-40B4-BE49-F238E27FC236}">
                <a16:creationId xmlns:a16="http://schemas.microsoft.com/office/drawing/2014/main" id="{F03E811F-FD0F-35EF-E998-08F8A093F8BE}"/>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F4F528EC-C10F-73D3-982F-3CA7F7FEECB8}"/>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E7CF6F2-B6D5-A6A4-794C-D7180B4F4C28}"/>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AB05CC16-F4A0-AE3F-35DC-64C68C7A1392}"/>
              </a:ext>
            </a:extLst>
          </p:cNvPr>
          <p:cNvSpPr txBox="1"/>
          <p:nvPr/>
        </p:nvSpPr>
        <p:spPr>
          <a:xfrm>
            <a:off x="4153670" y="1789348"/>
            <a:ext cx="5765582" cy="261610"/>
          </a:xfrm>
          <a:prstGeom prst="rect">
            <a:avLst/>
          </a:prstGeom>
          <a:noFill/>
        </p:spPr>
        <p:txBody>
          <a:bodyPr wrap="square" rtlCol="0">
            <a:spAutoFit/>
          </a:bodyPr>
          <a:lstStyle/>
          <a:p>
            <a:r>
              <a:rPr lang="es-ES_tradnl" sz="1100">
                <a:solidFill>
                  <a:schemeClr val="tx1">
                    <a:lumMod val="65000"/>
                    <a:lumOff val="35000"/>
                  </a:schemeClr>
                </a:solidFill>
              </a:rPr>
              <a:t>Semanas a rellenar en función de los datos recopilados (semanas 4, 12, 28,…</a:t>
            </a:r>
            <a:r>
              <a:rPr lang="es-ES_tradnl" sz="1100" err="1">
                <a:solidFill>
                  <a:schemeClr val="tx1">
                    <a:lumMod val="65000"/>
                    <a:lumOff val="35000"/>
                  </a:schemeClr>
                </a:solidFill>
              </a:rPr>
              <a:t>etc</a:t>
            </a:r>
            <a:r>
              <a:rPr lang="es-ES_tradnl" sz="1100">
                <a:solidFill>
                  <a:schemeClr val="tx1">
                    <a:lumMod val="65000"/>
                    <a:lumOff val="35000"/>
                  </a:schemeClr>
                </a:solidFill>
              </a:rPr>
              <a:t>)</a:t>
            </a:r>
            <a:endParaRPr lang="es-ES" sz="1100">
              <a:solidFill>
                <a:schemeClr val="tx1">
                  <a:lumMod val="65000"/>
                  <a:lumOff val="35000"/>
                </a:schemeClr>
              </a:solidFill>
            </a:endParaRPr>
          </a:p>
        </p:txBody>
      </p:sp>
      <p:sp>
        <p:nvSpPr>
          <p:cNvPr id="4" name="CuadroTexto 3">
            <a:extLst>
              <a:ext uri="{FF2B5EF4-FFF2-40B4-BE49-F238E27FC236}">
                <a16:creationId xmlns:a16="http://schemas.microsoft.com/office/drawing/2014/main" id="{926A2AC7-44FD-626F-595D-0654D8BEDFE8}"/>
              </a:ext>
            </a:extLst>
          </p:cNvPr>
          <p:cNvSpPr txBox="1"/>
          <p:nvPr/>
        </p:nvSpPr>
        <p:spPr>
          <a:xfrm>
            <a:off x="3048000" y="6021518"/>
            <a:ext cx="6096000" cy="553998"/>
          </a:xfrm>
          <a:prstGeom prst="rect">
            <a:avLst/>
          </a:prstGeom>
          <a:noFill/>
        </p:spPr>
        <p:txBody>
          <a:bodyPr wrap="square">
            <a:spAutoFit/>
          </a:bodyPr>
          <a:lstStyle/>
          <a:p>
            <a:r>
              <a:rPr lang="es-ES" sz="1000" dirty="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31681236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12F1-E01C-FA51-FECA-73EDF77431A1}"/>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113A42F-C680-5395-1498-E7A8A0F98892}"/>
              </a:ext>
            </a:extLst>
          </p:cNvPr>
          <p:cNvSpPr txBox="1"/>
          <p:nvPr/>
        </p:nvSpPr>
        <p:spPr>
          <a:xfrm>
            <a:off x="3048000" y="6021518"/>
            <a:ext cx="6096000" cy="553998"/>
          </a:xfrm>
          <a:prstGeom prst="rect">
            <a:avLst/>
          </a:prstGeom>
          <a:noFill/>
        </p:spPr>
        <p:txBody>
          <a:bodyPr wrap="square">
            <a:spAutoFit/>
          </a:bodyPr>
          <a:lstStyle/>
          <a:p>
            <a:r>
              <a:rPr lang="es-ES" sz="1000" dirty="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
        <p:nvSpPr>
          <p:cNvPr id="5" name="Marcador de texto 5">
            <a:extLst>
              <a:ext uri="{FF2B5EF4-FFF2-40B4-BE49-F238E27FC236}">
                <a16:creationId xmlns:a16="http://schemas.microsoft.com/office/drawing/2014/main" id="{805D1EE4-8744-4A0A-7104-FE6843BE1604}"/>
              </a:ext>
            </a:extLst>
          </p:cNvPr>
          <p:cNvSpPr txBox="1">
            <a:spLocks/>
          </p:cNvSpPr>
          <p:nvPr/>
        </p:nvSpPr>
        <p:spPr>
          <a:xfrm>
            <a:off x="541058" y="1348277"/>
            <a:ext cx="11080750" cy="112395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1600" kern="1200">
                <a:solidFill>
                  <a:srgbClr val="1C254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1600" kern="1200">
                <a:solidFill>
                  <a:srgbClr val="1C254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rgbClr val="7A45B8"/>
                </a:solidFill>
              </a:rPr>
              <a:t>TEXTO CONCLUSIONES</a:t>
            </a:r>
          </a:p>
          <a:p>
            <a:pPr lvl="1">
              <a:buClr>
                <a:srgbClr val="7A45B8"/>
              </a:buClr>
              <a:buFont typeface="Arial" panose="020B0604020202020204" pitchFamily="34" charset="0"/>
              <a:buChar char="•"/>
            </a:pPr>
            <a:r>
              <a:rPr lang="es-ES"/>
              <a:t>Lista de conclusiones</a:t>
            </a:r>
          </a:p>
          <a:p>
            <a:pPr lvl="2">
              <a:buClr>
                <a:srgbClr val="7A45B8"/>
              </a:buClr>
              <a:buFont typeface="Arial" panose="020B0604020202020204" pitchFamily="34" charset="0"/>
              <a:buChar char="•"/>
            </a:pPr>
            <a:r>
              <a:rPr lang="es-ES"/>
              <a:t>Lista de conclusiones </a:t>
            </a:r>
          </a:p>
        </p:txBody>
      </p:sp>
      <p:sp>
        <p:nvSpPr>
          <p:cNvPr id="10" name="Título 2">
            <a:extLst>
              <a:ext uri="{FF2B5EF4-FFF2-40B4-BE49-F238E27FC236}">
                <a16:creationId xmlns:a16="http://schemas.microsoft.com/office/drawing/2014/main" id="{16204461-DA8A-BFE5-3F68-28C08D8A336D}"/>
              </a:ext>
            </a:extLst>
          </p:cNvPr>
          <p:cNvSpPr>
            <a:spLocks noGrp="1"/>
          </p:cNvSpPr>
          <p:nvPr>
            <p:ph type="title"/>
          </p:nvPr>
        </p:nvSpPr>
        <p:spPr>
          <a:xfrm>
            <a:off x="541058" y="211015"/>
            <a:ext cx="10710038" cy="640214"/>
          </a:xfrm>
        </p:spPr>
        <p:txBody>
          <a:bodyPr/>
          <a:lstStyle/>
          <a:p>
            <a:r>
              <a:rPr lang="es-ES" dirty="0"/>
              <a:t>Conclusiones</a:t>
            </a:r>
          </a:p>
        </p:txBody>
      </p:sp>
    </p:spTree>
    <p:extLst>
      <p:ext uri="{BB962C8B-B14F-4D97-AF65-F5344CB8AC3E}">
        <p14:creationId xmlns:p14="http://schemas.microsoft.com/office/powerpoint/2010/main" val="1402514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204376" y="4082935"/>
            <a:ext cx="94904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https://www.sanidad.gob.es/profesionales/medicamentos.do</a:t>
            </a: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2" name="CuadroTexto 1">
            <a:extLst>
              <a:ext uri="{FF2B5EF4-FFF2-40B4-BE49-F238E27FC236}">
                <a16:creationId xmlns:a16="http://schemas.microsoft.com/office/drawing/2014/main" id="{1A40325B-D00F-4AF8-6890-6D06F18604C8}"/>
              </a:ext>
            </a:extLst>
          </p:cNvPr>
          <p:cNvSpPr txBox="1"/>
          <p:nvPr/>
        </p:nvSpPr>
        <p:spPr>
          <a:xfrm flipH="1">
            <a:off x="4752358" y="6061934"/>
            <a:ext cx="2687284" cy="253916"/>
          </a:xfrm>
          <a:prstGeom prst="rect">
            <a:avLst/>
          </a:prstGeom>
          <a:noFill/>
        </p:spPr>
        <p:txBody>
          <a:bodyPr wrap="square" rtlCol="0">
            <a:spAutoFit/>
          </a:bodyPr>
          <a:lstStyle/>
          <a:p>
            <a:pPr algn="ctr"/>
            <a:r>
              <a:rPr lang="en-US" sz="1050" dirty="0" err="1">
                <a:solidFill>
                  <a:srgbClr val="22346A"/>
                </a:solidFill>
                <a:latin typeface="Arial" panose="020B0604020202020204" pitchFamily="34" charset="0"/>
                <a:cs typeface="Arial" panose="020B0604020202020204" pitchFamily="34" charset="0"/>
              </a:rPr>
              <a:t>Enero</a:t>
            </a:r>
            <a:r>
              <a:rPr lang="en-US" sz="1050" dirty="0">
                <a:solidFill>
                  <a:srgbClr val="22346A"/>
                </a:solidFill>
                <a:latin typeface="Arial" panose="020B0604020202020204" pitchFamily="34" charset="0"/>
                <a:cs typeface="Arial" panose="020B0604020202020204" pitchFamily="34" charset="0"/>
              </a:rPr>
              <a:t> 2026</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idx="4294967295"/>
          </p:nvPr>
        </p:nvSpPr>
        <p:spPr>
          <a:xfrm>
            <a:off x="658652" y="2944813"/>
            <a:ext cx="6756400" cy="952500"/>
          </a:xfrm>
        </p:spPr>
        <p:txBody>
          <a:bodyPr>
            <a:normAutofit/>
          </a:bodyPr>
          <a:lstStyle/>
          <a:p>
            <a:r>
              <a:rPr lang="es-ES" sz="6000" b="1">
                <a:solidFill>
                  <a:schemeClr val="bg1"/>
                </a:solidFill>
              </a:rPr>
              <a:t>Gracias</a:t>
            </a:r>
          </a:p>
        </p:txBody>
      </p:sp>
      <p:pic>
        <p:nvPicPr>
          <p:cNvPr id="10" name="Imagen 9">
            <a:extLst>
              <a:ext uri="{FF2B5EF4-FFF2-40B4-BE49-F238E27FC236}">
                <a16:creationId xmlns:a16="http://schemas.microsoft.com/office/drawing/2014/main" id="{D7751F6A-FD2F-DB85-7400-D2ADE7A5B1AD}"/>
              </a:ext>
            </a:extLst>
          </p:cNvPr>
          <p:cNvPicPr>
            <a:picLocks noChangeAspect="1"/>
          </p:cNvPicPr>
          <p:nvPr/>
        </p:nvPicPr>
        <p:blipFill>
          <a:blip r:embed="rId3"/>
          <a:stretch>
            <a:fillRect/>
          </a:stretch>
        </p:blipFill>
        <p:spPr>
          <a:xfrm>
            <a:off x="658652" y="607847"/>
            <a:ext cx="4306638" cy="1274943"/>
          </a:xfrm>
          <a:prstGeom prst="rect">
            <a:avLst/>
          </a:prstGeom>
        </p:spPr>
      </p:pic>
      <p:grpSp>
        <p:nvGrpSpPr>
          <p:cNvPr id="15" name="Grupo 14">
            <a:extLst>
              <a:ext uri="{FF2B5EF4-FFF2-40B4-BE49-F238E27FC236}">
                <a16:creationId xmlns:a16="http://schemas.microsoft.com/office/drawing/2014/main" id="{2B1AFCC0-644C-FF8A-8716-B382BF48B3D0}"/>
              </a:ext>
            </a:extLst>
          </p:cNvPr>
          <p:cNvGrpSpPr/>
          <p:nvPr/>
        </p:nvGrpSpPr>
        <p:grpSpPr>
          <a:xfrm>
            <a:off x="3346314" y="6165323"/>
            <a:ext cx="8799358" cy="200055"/>
            <a:chOff x="3346314" y="5955116"/>
            <a:chExt cx="8799358" cy="200055"/>
          </a:xfrm>
        </p:grpSpPr>
        <p:sp>
          <p:nvSpPr>
            <p:cNvPr id="16" name="CuadroTexto 15">
              <a:extLst>
                <a:ext uri="{FF2B5EF4-FFF2-40B4-BE49-F238E27FC236}">
                  <a16:creationId xmlns:a16="http://schemas.microsoft.com/office/drawing/2014/main" id="{408D392B-C6F4-4CE4-2D9C-E6CEEB994CD5}"/>
                </a:ext>
              </a:extLst>
            </p:cNvPr>
            <p:cNvSpPr txBox="1"/>
            <p:nvPr/>
          </p:nvSpPr>
          <p:spPr>
            <a:xfrm>
              <a:off x="3405021" y="5955116"/>
              <a:ext cx="8740651" cy="200055"/>
            </a:xfrm>
            <a:prstGeom prst="rect">
              <a:avLst/>
            </a:prstGeom>
            <a:noFill/>
          </p:spPr>
          <p:txBody>
            <a:bodyPr wrap="square" rtlCol="0">
              <a:spAutoFit/>
            </a:bodyPr>
            <a:lstStyle/>
            <a:p>
              <a:pPr>
                <a:spcAft>
                  <a:spcPts val="600"/>
                </a:spcAft>
              </a:pPr>
              <a:r>
                <a:rPr lang="es-ES" sz="700" b="0" i="0" u="none" strike="noStrike" baseline="0" dirty="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p:txBody>
        </p:sp>
        <p:sp>
          <p:nvSpPr>
            <p:cNvPr id="17" name="Triángulo isósceles 4">
              <a:extLst>
                <a:ext uri="{FF2B5EF4-FFF2-40B4-BE49-F238E27FC236}">
                  <a16:creationId xmlns:a16="http://schemas.microsoft.com/office/drawing/2014/main" id="{EC61CC65-78BC-36B6-083F-5018587498C2}"/>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3" name="CuadroTexto 2">
            <a:extLst>
              <a:ext uri="{FF2B5EF4-FFF2-40B4-BE49-F238E27FC236}">
                <a16:creationId xmlns:a16="http://schemas.microsoft.com/office/drawing/2014/main" id="{3C9EAC67-1202-14D3-6994-96BD6B6FEECE}"/>
              </a:ext>
            </a:extLst>
          </p:cNvPr>
          <p:cNvSpPr txBox="1"/>
          <p:nvPr/>
        </p:nvSpPr>
        <p:spPr>
          <a:xfrm rot="16200000" flipH="1">
            <a:off x="11052450" y="1142190"/>
            <a:ext cx="2032881" cy="215444"/>
          </a:xfrm>
          <a:prstGeom prst="rect">
            <a:avLst/>
          </a:prstGeom>
          <a:noFill/>
        </p:spPr>
        <p:txBody>
          <a:bodyPr wrap="square" lIns="91440" tIns="45720" rIns="91440" bIns="45720" rtlCol="0" anchor="t">
            <a:spAutoFit/>
          </a:bodyPr>
          <a:lstStyle/>
          <a:p>
            <a:r>
              <a:rPr lang="es-ES" sz="800">
                <a:solidFill>
                  <a:schemeClr val="bg1"/>
                </a:solidFill>
                <a:latin typeface="Arial"/>
                <a:cs typeface="Arial"/>
              </a:rPr>
              <a:t>ES-EBG-2600004, </a:t>
            </a:r>
            <a:r>
              <a:rPr lang="es-ES" sz="800">
                <a:solidFill>
                  <a:schemeClr val="bg1"/>
                </a:solidFill>
              </a:rPr>
              <a:t>Enero 2026</a:t>
            </a:r>
            <a:endParaRPr lang="en-US">
              <a:solidFill>
                <a:schemeClr val="bg1"/>
              </a:solidFill>
            </a:endParaRPr>
          </a:p>
        </p:txBody>
      </p:sp>
    </p:spTree>
    <p:extLst>
      <p:ext uri="{BB962C8B-B14F-4D97-AF65-F5344CB8AC3E}">
        <p14:creationId xmlns:p14="http://schemas.microsoft.com/office/powerpoint/2010/main" val="302599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tratamiento para la DA</a:t>
            </a:r>
            <a:r>
              <a:rPr lang="es-ES" baseline="30000"/>
              <a:t>1</a:t>
            </a:r>
            <a:r>
              <a:rPr lang="es-ES"/>
              <a:t>, que inhibe de forma selectiva su citoquina clave, la IL-13</a:t>
            </a:r>
            <a:r>
              <a:rPr lang="es-ES" baseline="30000"/>
              <a:t>2-5</a:t>
            </a:r>
          </a:p>
        </p:txBody>
      </p:sp>
      <p:grpSp>
        <p:nvGrpSpPr>
          <p:cNvPr id="27" name="object 27"/>
          <p:cNvGrpSpPr/>
          <p:nvPr/>
        </p:nvGrpSpPr>
        <p:grpSpPr>
          <a:xfrm>
            <a:off x="794368" y="5088455"/>
            <a:ext cx="172124" cy="180595"/>
            <a:chOff x="3695973" y="7580494"/>
            <a:chExt cx="283845" cy="297815"/>
          </a:xfrm>
        </p:grpSpPr>
        <p:pic>
          <p:nvPicPr>
            <p:cNvPr id="28" name="object 28"/>
            <p:cNvPicPr/>
            <p:nvPr/>
          </p:nvPicPr>
          <p:blipFill>
            <a:blip r:embed="rId2" cstate="print"/>
            <a:stretch>
              <a:fillRect/>
            </a:stretch>
          </p:blipFill>
          <p:spPr>
            <a:xfrm>
              <a:off x="3796708" y="7580494"/>
              <a:ext cx="182694" cy="215011"/>
            </a:xfrm>
            <a:prstGeom prst="rect">
              <a:avLst/>
            </a:prstGeom>
          </p:spPr>
        </p:pic>
        <p:sp>
          <p:nvSpPr>
            <p:cNvPr id="29" name="object 29"/>
            <p:cNvSpPr/>
            <p:nvPr/>
          </p:nvSpPr>
          <p:spPr>
            <a:xfrm>
              <a:off x="3707016" y="7606803"/>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 name="object 30"/>
          <p:cNvGrpSpPr/>
          <p:nvPr/>
        </p:nvGrpSpPr>
        <p:grpSpPr>
          <a:xfrm>
            <a:off x="794368" y="2902181"/>
            <a:ext cx="172124" cy="180595"/>
            <a:chOff x="3695973" y="4522962"/>
            <a:chExt cx="283845" cy="297815"/>
          </a:xfrm>
        </p:grpSpPr>
        <p:pic>
          <p:nvPicPr>
            <p:cNvPr id="31" name="object 31"/>
            <p:cNvPicPr/>
            <p:nvPr/>
          </p:nvPicPr>
          <p:blipFill>
            <a:blip r:embed="rId2" cstate="print"/>
            <a:stretch>
              <a:fillRect/>
            </a:stretch>
          </p:blipFill>
          <p:spPr>
            <a:xfrm>
              <a:off x="3796708" y="4522962"/>
              <a:ext cx="182694" cy="215011"/>
            </a:xfrm>
            <a:prstGeom prst="rect">
              <a:avLst/>
            </a:prstGeom>
          </p:spPr>
        </p:pic>
        <p:sp>
          <p:nvSpPr>
            <p:cNvPr id="32" name="object 32"/>
            <p:cNvSpPr/>
            <p:nvPr/>
          </p:nvSpPr>
          <p:spPr>
            <a:xfrm>
              <a:off x="3707016" y="4549270"/>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3" name="object 33"/>
          <p:cNvPicPr/>
          <p:nvPr/>
        </p:nvPicPr>
        <p:blipFill>
          <a:blip r:embed="rId3" cstate="print"/>
          <a:stretch>
            <a:fillRect/>
          </a:stretch>
        </p:blipFill>
        <p:spPr>
          <a:xfrm>
            <a:off x="794394" y="4069651"/>
            <a:ext cx="141573" cy="150341"/>
          </a:xfrm>
          <a:prstGeom prst="rect">
            <a:avLst/>
          </a:prstGeom>
        </p:spPr>
      </p:pic>
      <p:sp>
        <p:nvSpPr>
          <p:cNvPr id="34" name="object 34"/>
          <p:cNvSpPr txBox="1"/>
          <p:nvPr/>
        </p:nvSpPr>
        <p:spPr>
          <a:xfrm>
            <a:off x="544092" y="1522213"/>
            <a:ext cx="4401534" cy="3783036"/>
          </a:xfrm>
          <a:prstGeom prst="rect">
            <a:avLst/>
          </a:prstGeom>
        </p:spPr>
        <p:txBody>
          <a:bodyPr vert="horz" wrap="square" lIns="0" tIns="7316" rIns="0" bIns="0" rtlCol="0">
            <a:spAutoFit/>
          </a:bodyPr>
          <a:lstStyle/>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dirty="0">
                <a:ln>
                  <a:noFill/>
                </a:ln>
                <a:solidFill>
                  <a:srgbClr val="7A45B8"/>
                </a:solidFill>
                <a:effectLst/>
                <a:uLnTx/>
                <a:uFillTx/>
                <a:latin typeface="Arial"/>
                <a:ea typeface="+mn-ea"/>
                <a:cs typeface="Arial"/>
              </a:rPr>
              <a:t>EBGLYSS</a:t>
            </a:r>
            <a:r>
              <a:rPr kumimoji="0" sz="1600" b="1" i="0" u="none" strike="noStrike" kern="1200" cap="none" spc="0" normalizeH="0" baseline="32051" noProof="0" dirty="0">
                <a:ln>
                  <a:noFill/>
                </a:ln>
                <a:solidFill>
                  <a:srgbClr val="7A45B8"/>
                </a:solidFill>
                <a:effectLst/>
                <a:uLnTx/>
                <a:uFillTx/>
                <a:latin typeface="Arial"/>
                <a:ea typeface="+mn-ea"/>
                <a:cs typeface="Arial"/>
              </a:rPr>
              <a:t>®</a:t>
            </a:r>
            <a:r>
              <a:rPr kumimoji="0" sz="1600" b="1" i="0" u="none" strike="noStrike" kern="1200" cap="none" spc="213" normalizeH="0" baseline="32051"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se</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err="1">
                <a:ln>
                  <a:noFill/>
                </a:ln>
                <a:solidFill>
                  <a:srgbClr val="7A45B8"/>
                </a:solidFill>
                <a:effectLst/>
                <a:uLnTx/>
                <a:uFillTx/>
                <a:latin typeface="Arial"/>
                <a:ea typeface="+mn-ea"/>
                <a:cs typeface="Arial"/>
              </a:rPr>
              <a:t>une</a:t>
            </a:r>
            <a:r>
              <a:rPr kumimoji="0" sz="1600" b="1" i="0" u="none" strike="noStrike" kern="1200" cap="none" spc="-18"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a</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la</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6" normalizeH="0" baseline="0" noProof="0" dirty="0">
                <a:ln>
                  <a:noFill/>
                </a:ln>
                <a:solidFill>
                  <a:srgbClr val="7A45B8"/>
                </a:solidFill>
                <a:effectLst/>
                <a:uLnTx/>
                <a:uFillTx/>
                <a:latin typeface="Arial"/>
                <a:ea typeface="+mn-ea"/>
                <a:cs typeface="Arial"/>
              </a:rPr>
              <a:t>IL-</a:t>
            </a:r>
            <a:r>
              <a:rPr kumimoji="0" sz="1600" b="1" i="0" u="none" strike="noStrike" kern="1200" cap="none" spc="0" normalizeH="0" baseline="0" noProof="0" dirty="0">
                <a:ln>
                  <a:noFill/>
                </a:ln>
                <a:solidFill>
                  <a:srgbClr val="7A45B8"/>
                </a:solidFill>
                <a:effectLst/>
                <a:uLnTx/>
                <a:uFillTx/>
                <a:latin typeface="Arial"/>
                <a:ea typeface="+mn-ea"/>
                <a:cs typeface="Arial"/>
              </a:rPr>
              <a:t>13</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con</a:t>
            </a:r>
            <a:r>
              <a:rPr kumimoji="0" sz="1600" b="1" i="0" u="none" strike="noStrike" kern="1200" cap="none" spc="-18"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err="1">
                <a:ln>
                  <a:noFill/>
                </a:ln>
                <a:solidFill>
                  <a:srgbClr val="7A45B8"/>
                </a:solidFill>
                <a:effectLst/>
                <a:uLnTx/>
                <a:uFillTx/>
                <a:latin typeface="Arial"/>
                <a:ea typeface="+mn-ea"/>
                <a:cs typeface="Arial"/>
              </a:rPr>
              <a:t>alta</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err="1">
                <a:ln>
                  <a:noFill/>
                </a:ln>
                <a:solidFill>
                  <a:srgbClr val="7A45B8"/>
                </a:solidFill>
                <a:effectLst/>
                <a:uLnTx/>
                <a:uFillTx/>
                <a:latin typeface="Arial"/>
                <a:ea typeface="+mn-ea"/>
                <a:cs typeface="Arial"/>
              </a:rPr>
              <a:t>afinidad</a:t>
            </a:r>
            <a:r>
              <a:rPr kumimoji="0" sz="1600" b="1" i="0" u="none" strike="noStrike" kern="1200" cap="none" spc="-15" normalizeH="0" baseline="0" noProof="0" dirty="0">
                <a:ln>
                  <a:noFill/>
                </a:ln>
                <a:solidFill>
                  <a:srgbClr val="7A45B8"/>
                </a:solidFill>
                <a:effectLst/>
                <a:uLnTx/>
                <a:uFillTx/>
                <a:latin typeface="Arial"/>
                <a:ea typeface="+mn-ea"/>
                <a:cs typeface="Arial"/>
              </a:rPr>
              <a:t> </a:t>
            </a:r>
            <a:r>
              <a:rPr kumimoji="0" sz="1600" b="1" i="0" u="none" strike="noStrike" kern="1200" cap="none" spc="-30" normalizeH="0" baseline="0" noProof="0" dirty="0">
                <a:ln>
                  <a:noFill/>
                </a:ln>
                <a:solidFill>
                  <a:srgbClr val="7A45B8"/>
                </a:solidFill>
                <a:effectLst/>
                <a:uLnTx/>
                <a:uFillTx/>
                <a:latin typeface="Arial"/>
                <a:ea typeface="+mn-ea"/>
                <a:cs typeface="Arial"/>
              </a:rPr>
              <a:t>y </a:t>
            </a:r>
            <a:r>
              <a:rPr kumimoji="0" sz="1600" b="1" i="0" u="none" strike="noStrike" kern="1200" cap="none" spc="0" normalizeH="0" baseline="0" noProof="0" dirty="0" err="1">
                <a:ln>
                  <a:noFill/>
                </a:ln>
                <a:solidFill>
                  <a:srgbClr val="7A45B8"/>
                </a:solidFill>
                <a:effectLst/>
                <a:uLnTx/>
                <a:uFillTx/>
                <a:latin typeface="Arial"/>
                <a:ea typeface="+mn-ea"/>
                <a:cs typeface="Arial"/>
              </a:rPr>
              <a:t>una</a:t>
            </a:r>
            <a:r>
              <a:rPr kumimoji="0" sz="1600" b="1" i="0" u="none" strike="noStrike" kern="1200" cap="none" spc="-6"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err="1">
                <a:ln>
                  <a:noFill/>
                </a:ln>
                <a:solidFill>
                  <a:srgbClr val="7A45B8"/>
                </a:solidFill>
                <a:effectLst/>
                <a:uLnTx/>
                <a:uFillTx/>
                <a:latin typeface="Arial"/>
                <a:ea typeface="+mn-ea"/>
                <a:cs typeface="Arial"/>
              </a:rPr>
              <a:t>tasa</a:t>
            </a:r>
            <a:r>
              <a:rPr kumimoji="0" sz="1600" b="1" i="0" u="none" strike="noStrike" kern="1200" cap="none" spc="-3"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a:ln>
                  <a:noFill/>
                </a:ln>
                <a:solidFill>
                  <a:srgbClr val="7A45B8"/>
                </a:solidFill>
                <a:effectLst/>
                <a:uLnTx/>
                <a:uFillTx/>
                <a:latin typeface="Arial"/>
                <a:ea typeface="+mn-ea"/>
                <a:cs typeface="Arial"/>
              </a:rPr>
              <a:t>de</a:t>
            </a:r>
            <a:r>
              <a:rPr kumimoji="0" sz="1600" b="1" i="0" u="none" strike="noStrike" kern="1200" cap="none" spc="-6" normalizeH="0" baseline="0" noProof="0" dirty="0">
                <a:ln>
                  <a:noFill/>
                </a:ln>
                <a:solidFill>
                  <a:srgbClr val="7A45B8"/>
                </a:solidFill>
                <a:effectLst/>
                <a:uLnTx/>
                <a:uFillTx/>
                <a:latin typeface="Arial"/>
                <a:ea typeface="+mn-ea"/>
                <a:cs typeface="Arial"/>
              </a:rPr>
              <a:t> </a:t>
            </a:r>
            <a:r>
              <a:rPr kumimoji="0" sz="1600" b="1" i="0" u="none" strike="noStrike" kern="1200" cap="none" spc="0" normalizeH="0" baseline="0" noProof="0" dirty="0" err="1">
                <a:ln>
                  <a:noFill/>
                </a:ln>
                <a:solidFill>
                  <a:srgbClr val="7A45B8"/>
                </a:solidFill>
                <a:effectLst/>
                <a:uLnTx/>
                <a:uFillTx/>
                <a:latin typeface="Arial"/>
                <a:ea typeface="+mn-ea"/>
                <a:cs typeface="Arial"/>
              </a:rPr>
              <a:t>disociación</a:t>
            </a:r>
            <a:r>
              <a:rPr kumimoji="0" sz="1600" b="1" i="0" u="none" strike="noStrike" kern="1200" cap="none" spc="-3" normalizeH="0" baseline="0" noProof="0" dirty="0">
                <a:ln>
                  <a:noFill/>
                </a:ln>
                <a:solidFill>
                  <a:srgbClr val="7A45B8"/>
                </a:solidFill>
                <a:effectLst/>
                <a:uLnTx/>
                <a:uFillTx/>
                <a:latin typeface="Arial"/>
                <a:ea typeface="+mn-ea"/>
                <a:cs typeface="Arial"/>
              </a:rPr>
              <a:t> </a:t>
            </a:r>
            <a:r>
              <a:rPr kumimoji="0" sz="1600" b="1" i="0" u="none" strike="noStrike" kern="1200" cap="none" spc="-6" normalizeH="0" baseline="0" noProof="0" dirty="0">
                <a:ln>
                  <a:noFill/>
                </a:ln>
                <a:solidFill>
                  <a:srgbClr val="7A45B8"/>
                </a:solidFill>
                <a:effectLst/>
                <a:uLnTx/>
                <a:uFillTx/>
                <a:latin typeface="Arial"/>
                <a:ea typeface="+mn-ea"/>
                <a:cs typeface="Arial"/>
              </a:rPr>
              <a:t>lenta</a:t>
            </a:r>
            <a:r>
              <a:rPr kumimoji="0" sz="1600" b="1" i="0" u="none" strike="noStrike" kern="1200" cap="none" spc="-9" normalizeH="0" baseline="32051" noProof="0" dirty="0">
                <a:ln>
                  <a:noFill/>
                </a:ln>
                <a:solidFill>
                  <a:srgbClr val="7A45B8"/>
                </a:solidFill>
                <a:effectLst/>
                <a:uLnTx/>
                <a:uFillTx/>
                <a:latin typeface="Arial"/>
                <a:ea typeface="+mn-ea"/>
                <a:cs typeface="Arial"/>
              </a:rPr>
              <a:t>6</a:t>
            </a:r>
            <a:endParaRPr kumimoji="0" sz="1600" b="0" i="0" u="none" strike="noStrike" kern="1200" cap="none" spc="0" normalizeH="0" baseline="32051"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416"/>
              </a:spcBef>
              <a:spcAft>
                <a:spcPts val="0"/>
              </a:spcAft>
              <a:buClrTx/>
              <a:buSzTx/>
              <a:buFontTx/>
              <a:buNone/>
              <a:tabLst/>
              <a:defRPr/>
            </a:pPr>
            <a:endParaRPr kumimoji="0" sz="1364" b="0" i="0" u="none" strike="noStrike" kern="1200" cap="none" spc="0" normalizeH="0" baseline="0" noProof="0" dirty="0">
              <a:ln>
                <a:noFill/>
              </a:ln>
              <a:solidFill>
                <a:srgbClr val="000000"/>
              </a:solidFill>
              <a:effectLst/>
              <a:uLnTx/>
              <a:uFillTx/>
              <a:latin typeface="Arial"/>
              <a:ea typeface="+mn-ea"/>
              <a:cs typeface="Arial"/>
            </a:endParaRPr>
          </a:p>
          <a:p>
            <a:pPr marL="246825" marR="0" lvl="0" indent="-200618" algn="l" defTabSz="914400" rtl="0" eaLnBrk="1" fontAlgn="auto" latinLnBrk="0" hangingPunct="1">
              <a:lnSpc>
                <a:spcPct val="100000"/>
              </a:lnSpc>
              <a:spcBef>
                <a:spcPts val="0"/>
              </a:spcBef>
              <a:spcAft>
                <a:spcPts val="0"/>
              </a:spcAft>
              <a:buClrTx/>
              <a:buSzTx/>
              <a:buFontTx/>
              <a:buChar char="•"/>
              <a:tabLst>
                <a:tab pos="246825" algn="l"/>
              </a:tabLst>
              <a:defRPr/>
            </a:pPr>
            <a:r>
              <a:rPr kumimoji="0" sz="1200" b="0" i="0" u="none" strike="noStrike" kern="1200" cap="none" spc="0" normalizeH="0" baseline="0" noProof="0" dirty="0">
                <a:ln>
                  <a:noFill/>
                </a:ln>
                <a:solidFill>
                  <a:srgbClr val="003867"/>
                </a:solidFill>
                <a:effectLst/>
                <a:uLnTx/>
                <a:uFillTx/>
                <a:latin typeface="Arial"/>
                <a:ea typeface="+mn-ea"/>
                <a:cs typeface="Arial"/>
              </a:rPr>
              <a:t>No</a:t>
            </a:r>
            <a:r>
              <a:rPr kumimoji="0" sz="1200" b="0" i="0" u="none" strike="noStrike" kern="1200" cap="none" spc="33"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a:ln>
                  <a:noFill/>
                </a:ln>
                <a:solidFill>
                  <a:srgbClr val="003867"/>
                </a:solidFill>
                <a:effectLst/>
                <a:uLnTx/>
                <a:uFillTx/>
                <a:latin typeface="Arial"/>
                <a:ea typeface="+mn-ea"/>
                <a:cs typeface="Arial"/>
              </a:rPr>
              <a:t>hay</a:t>
            </a:r>
            <a:r>
              <a:rPr kumimoji="0" sz="1200" b="0" i="0" u="none" strike="noStrike" kern="1200" cap="none" spc="36"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evidencia</a:t>
            </a:r>
            <a:r>
              <a:rPr kumimoji="0" sz="1200" b="0" i="0" u="none" strike="noStrike" kern="1200" cap="none" spc="33"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que</a:t>
            </a:r>
            <a:r>
              <a:rPr kumimoji="0" sz="1200" b="0" i="0" u="none" strike="noStrike" kern="1200" cap="none" spc="36"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sugiera</a:t>
            </a:r>
            <a:r>
              <a:rPr kumimoji="0" sz="1200" b="0" i="0" u="none" strike="noStrike" kern="1200" cap="none" spc="36"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que</a:t>
            </a:r>
            <a:r>
              <a:rPr kumimoji="0" sz="1200" b="0" i="0" u="none" strike="noStrike" kern="1200" cap="none" spc="33" normalizeH="0" baseline="0" noProof="0" dirty="0">
                <a:ln>
                  <a:noFill/>
                </a:ln>
                <a:solidFill>
                  <a:srgbClr val="003867"/>
                </a:solidFill>
                <a:effectLst/>
                <a:uLnTx/>
                <a:uFillTx/>
                <a:latin typeface="Arial"/>
                <a:ea typeface="+mn-ea"/>
                <a:cs typeface="Arial"/>
              </a:rPr>
              <a:t> </a:t>
            </a:r>
            <a:r>
              <a:rPr kumimoji="0" sz="1200" b="0" i="0" u="none" strike="noStrike" kern="1200" cap="none" spc="-6" normalizeH="0" baseline="0" noProof="0" dirty="0">
                <a:ln>
                  <a:noFill/>
                </a:ln>
                <a:solidFill>
                  <a:srgbClr val="003867"/>
                </a:solidFill>
                <a:effectLst/>
                <a:uLnTx/>
                <a:uFillTx/>
                <a:latin typeface="Arial"/>
                <a:ea typeface="+mn-ea"/>
                <a:cs typeface="Arial"/>
              </a:rPr>
              <a:t>EBGLYSS</a:t>
            </a:r>
            <a:r>
              <a:rPr kumimoji="0" sz="1200" b="0" i="0" u="none" strike="noStrike" kern="1200" cap="none" spc="-9" normalizeH="0" baseline="33333" noProof="0" dirty="0">
                <a:ln>
                  <a:noFill/>
                </a:ln>
                <a:solidFill>
                  <a:srgbClr val="003867"/>
                </a:solidFill>
                <a:effectLst/>
                <a:uLnTx/>
                <a:uFillTx/>
                <a:latin typeface="Arial"/>
                <a:ea typeface="+mn-ea"/>
                <a:cs typeface="Arial"/>
              </a:rPr>
              <a:t>®</a:t>
            </a:r>
            <a:endParaRPr kumimoji="0" sz="1200" b="0" i="0" u="none" strike="noStrike" kern="1200" cap="none" spc="0" normalizeH="0" baseline="33333" noProof="0" dirty="0">
              <a:ln>
                <a:noFill/>
              </a:ln>
              <a:solidFill>
                <a:srgbClr val="003867"/>
              </a:solidFill>
              <a:effectLst/>
              <a:uLnTx/>
              <a:uFillTx/>
              <a:latin typeface="Arial"/>
              <a:ea typeface="+mn-ea"/>
              <a:cs typeface="Arial"/>
            </a:endParaRPr>
          </a:p>
          <a:p>
            <a:pPr marL="246825" marR="0" lvl="0" indent="0" algn="l" defTabSz="914400" rtl="0" eaLnBrk="1" fontAlgn="auto" latinLnBrk="0" hangingPunct="1">
              <a:lnSpc>
                <a:spcPct val="100000"/>
              </a:lnSpc>
              <a:spcBef>
                <a:spcPts val="30"/>
              </a:spcBef>
              <a:spcAft>
                <a:spcPts val="0"/>
              </a:spcAft>
              <a:buClrTx/>
              <a:buSzTx/>
              <a:buFontTx/>
              <a:buNone/>
              <a:tabLst/>
              <a:defRPr/>
            </a:pPr>
            <a:r>
              <a:rPr kumimoji="0" sz="1200" b="1" i="0" u="none" strike="noStrike" kern="1200" cap="none" spc="0" normalizeH="0" baseline="0" noProof="0" dirty="0" err="1">
                <a:ln>
                  <a:noFill/>
                </a:ln>
                <a:solidFill>
                  <a:srgbClr val="003867"/>
                </a:solidFill>
                <a:effectLst/>
                <a:uLnTx/>
                <a:uFillTx/>
                <a:latin typeface="Arial"/>
                <a:ea typeface="+mn-ea"/>
                <a:cs typeface="Arial"/>
              </a:rPr>
              <a:t>interfiera</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en</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la</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señalización</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de</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la</a:t>
            </a:r>
            <a:r>
              <a:rPr kumimoji="0" sz="1200" b="1" i="0" u="none" strike="noStrike" kern="1200" cap="none" spc="49"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IL-</a:t>
            </a:r>
            <a:r>
              <a:rPr kumimoji="0" sz="1200" b="1" i="0" u="none" strike="noStrike" kern="1200" cap="none" spc="-15" normalizeH="0" baseline="0" noProof="0" dirty="0">
                <a:ln>
                  <a:noFill/>
                </a:ln>
                <a:solidFill>
                  <a:srgbClr val="003867"/>
                </a:solidFill>
                <a:effectLst/>
                <a:uLnTx/>
                <a:uFillTx/>
                <a:latin typeface="Arial"/>
                <a:ea typeface="+mn-ea"/>
                <a:cs typeface="Arial"/>
              </a:rPr>
              <a:t>4</a:t>
            </a:r>
            <a:r>
              <a:rPr kumimoji="0" sz="1200" b="0" i="0" u="none" strike="noStrike" kern="1200" cap="none" spc="-22" normalizeH="0" baseline="33333" noProof="0" dirty="0">
                <a:ln>
                  <a:noFill/>
                </a:ln>
                <a:solidFill>
                  <a:srgbClr val="003867"/>
                </a:solidFill>
                <a:effectLst/>
                <a:uLnTx/>
                <a:uFillTx/>
                <a:latin typeface="Arial"/>
                <a:ea typeface="+mn-ea"/>
                <a:cs typeface="Arial"/>
              </a:rPr>
              <a:t>6</a:t>
            </a:r>
            <a:endParaRPr kumimoji="0" sz="1200" b="0" i="0" u="none" strike="noStrike" kern="1200" cap="none" spc="0" normalizeH="0" baseline="33333" noProof="0" dirty="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88"/>
              </a:spcBef>
              <a:spcAft>
                <a:spcPts val="0"/>
              </a:spcAft>
              <a:buClrTx/>
              <a:buSzTx/>
              <a:buFontTx/>
              <a:buNone/>
              <a:tabLst/>
              <a:defRPr/>
            </a:pPr>
            <a:r>
              <a:rPr kumimoji="0" sz="1200" b="1" i="0" u="none" strike="noStrike" kern="1200" cap="none" spc="0" normalizeH="0" baseline="0" noProof="0" dirty="0" err="1">
                <a:ln>
                  <a:noFill/>
                </a:ln>
                <a:solidFill>
                  <a:srgbClr val="3FA535"/>
                </a:solidFill>
                <a:effectLst/>
                <a:uLnTx/>
                <a:uFillTx/>
                <a:latin typeface="Arial"/>
                <a:ea typeface="+mn-ea"/>
                <a:cs typeface="Arial"/>
              </a:rPr>
              <a:t>Señalización</a:t>
            </a:r>
            <a:r>
              <a:rPr kumimoji="0" sz="1200" b="1" i="0" u="none" strike="noStrike" kern="1200" cap="none" spc="58" normalizeH="0" baseline="0" noProof="0" dirty="0">
                <a:ln>
                  <a:noFill/>
                </a:ln>
                <a:solidFill>
                  <a:srgbClr val="3FA535"/>
                </a:solidFill>
                <a:effectLst/>
                <a:uLnTx/>
                <a:uFillTx/>
                <a:latin typeface="Arial"/>
                <a:ea typeface="+mn-ea"/>
                <a:cs typeface="Arial"/>
              </a:rPr>
              <a:t> </a:t>
            </a:r>
            <a:r>
              <a:rPr kumimoji="0" sz="1200" b="1" i="0" u="none" strike="noStrike" kern="1200" cap="none" spc="0" normalizeH="0" baseline="0" noProof="0" dirty="0">
                <a:ln>
                  <a:noFill/>
                </a:ln>
                <a:solidFill>
                  <a:srgbClr val="3FA535"/>
                </a:solidFill>
                <a:effectLst/>
                <a:uLnTx/>
                <a:uFillTx/>
                <a:latin typeface="Arial"/>
                <a:ea typeface="+mn-ea"/>
                <a:cs typeface="Arial"/>
              </a:rPr>
              <a:t>IL-</a:t>
            </a:r>
            <a:r>
              <a:rPr kumimoji="0" sz="1200" b="1" i="0" u="none" strike="noStrike" kern="1200" cap="none" spc="-30" normalizeH="0" baseline="0" noProof="0" dirty="0">
                <a:ln>
                  <a:noFill/>
                </a:ln>
                <a:solidFill>
                  <a:srgbClr val="3FA535"/>
                </a:solidFill>
                <a:effectLst/>
                <a:uLnTx/>
                <a:uFillTx/>
                <a:latin typeface="Arial"/>
                <a:ea typeface="+mn-ea"/>
                <a:cs typeface="Arial"/>
              </a:rPr>
              <a:t>4</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958"/>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247211" marR="1310758" lvl="0" indent="-201003" algn="l" defTabSz="914400" rtl="0" eaLnBrk="1" fontAlgn="auto" latinLnBrk="0" hangingPunct="1">
              <a:lnSpc>
                <a:spcPct val="102299"/>
              </a:lnSpc>
              <a:spcBef>
                <a:spcPts val="3"/>
              </a:spcBef>
              <a:spcAft>
                <a:spcPts val="0"/>
              </a:spcAft>
              <a:buClrTx/>
              <a:buSzTx/>
              <a:buFontTx/>
              <a:buChar char="•"/>
              <a:tabLst>
                <a:tab pos="247211" algn="l"/>
              </a:tabLst>
              <a:defRPr/>
            </a:pPr>
            <a:r>
              <a:rPr kumimoji="0" sz="1200" b="0" i="0" u="none" strike="noStrike" kern="1200" cap="none" spc="0" normalizeH="0" baseline="0" noProof="0" dirty="0">
                <a:ln>
                  <a:noFill/>
                </a:ln>
                <a:solidFill>
                  <a:srgbClr val="003867"/>
                </a:solidFill>
                <a:effectLst/>
                <a:uLnTx/>
                <a:uFillTx/>
                <a:latin typeface="Arial"/>
                <a:ea typeface="+mn-ea"/>
                <a:cs typeface="Arial"/>
              </a:rPr>
              <a:t>EBGLYSS</a:t>
            </a:r>
            <a:r>
              <a:rPr kumimoji="0" sz="1200" b="0" i="0" u="none" strike="noStrike" kern="1200" cap="none" spc="0" normalizeH="0" baseline="33333" noProof="0" dirty="0">
                <a:ln>
                  <a:noFill/>
                </a:ln>
                <a:solidFill>
                  <a:srgbClr val="003867"/>
                </a:solidFill>
                <a:effectLst/>
                <a:uLnTx/>
                <a:uFillTx/>
                <a:latin typeface="Arial"/>
                <a:ea typeface="+mn-ea"/>
                <a:cs typeface="Arial"/>
              </a:rPr>
              <a:t>®</a:t>
            </a:r>
            <a:r>
              <a:rPr kumimoji="0" sz="1200" b="0" i="0" u="none" strike="noStrike" kern="1200" cap="none" spc="218" normalizeH="0" baseline="33333"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a:ln>
                  <a:noFill/>
                </a:ln>
                <a:solidFill>
                  <a:srgbClr val="003867"/>
                </a:solidFill>
                <a:effectLst/>
                <a:uLnTx/>
                <a:uFillTx/>
                <a:latin typeface="Arial"/>
                <a:ea typeface="+mn-ea"/>
                <a:cs typeface="Arial"/>
              </a:rPr>
              <a:t>se</a:t>
            </a:r>
            <a:r>
              <a:rPr kumimoji="0" sz="1200" b="0" i="0" u="none" strike="noStrike" kern="1200" cap="none" spc="33"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une</a:t>
            </a:r>
            <a:r>
              <a:rPr kumimoji="0" sz="1200" b="0" i="0" u="none" strike="noStrike" kern="1200" cap="none" spc="30"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err="1">
                <a:ln>
                  <a:noFill/>
                </a:ln>
                <a:solidFill>
                  <a:srgbClr val="003867"/>
                </a:solidFill>
                <a:effectLst/>
                <a:uLnTx/>
                <a:uFillTx/>
                <a:latin typeface="Arial"/>
                <a:ea typeface="+mn-ea"/>
                <a:cs typeface="Arial"/>
              </a:rPr>
              <a:t>selectivamente</a:t>
            </a:r>
            <a:r>
              <a:rPr kumimoji="0" sz="1200" b="0" i="0" u="none" strike="noStrike" kern="1200" cap="none" spc="33" normalizeH="0" baseline="0" noProof="0" dirty="0">
                <a:ln>
                  <a:noFill/>
                </a:ln>
                <a:solidFill>
                  <a:srgbClr val="003867"/>
                </a:solidFill>
                <a:effectLst/>
                <a:uLnTx/>
                <a:uFillTx/>
                <a:latin typeface="Arial"/>
                <a:ea typeface="+mn-ea"/>
                <a:cs typeface="Arial"/>
              </a:rPr>
              <a:t> </a:t>
            </a:r>
            <a:r>
              <a:rPr kumimoji="0" sz="1200" b="0" i="0" u="none" strike="noStrike" kern="1200" cap="none" spc="-30" normalizeH="0" baseline="0" noProof="0" dirty="0">
                <a:ln>
                  <a:noFill/>
                </a:ln>
                <a:solidFill>
                  <a:srgbClr val="003867"/>
                </a:solidFill>
                <a:effectLst/>
                <a:uLnTx/>
                <a:uFillTx/>
                <a:latin typeface="Arial"/>
                <a:ea typeface="+mn-ea"/>
                <a:cs typeface="Arial"/>
              </a:rPr>
              <a:t>y</a:t>
            </a:r>
            <a:r>
              <a:rPr kumimoji="0" sz="1200" b="0" i="0" u="none" strike="noStrike" kern="1200" cap="none" spc="303" normalizeH="0" baseline="0" noProof="0" dirty="0">
                <a:ln>
                  <a:noFill/>
                </a:ln>
                <a:solidFill>
                  <a:srgbClr val="003867"/>
                </a:solidFill>
                <a:effectLst/>
                <a:uLnTx/>
                <a:uFillTx/>
                <a:latin typeface="Arial"/>
                <a:ea typeface="+mn-ea"/>
                <a:cs typeface="Arial"/>
              </a:rPr>
              <a:t> </a:t>
            </a:r>
            <a:r>
              <a:rPr kumimoji="0" sz="1200" b="0" i="0" u="none" strike="noStrike" kern="1200" cap="none" spc="0" normalizeH="0" baseline="0" noProof="0" dirty="0">
                <a:ln>
                  <a:noFill/>
                </a:ln>
                <a:solidFill>
                  <a:srgbClr val="003867"/>
                </a:solidFill>
                <a:effectLst/>
                <a:uLnTx/>
                <a:uFillTx/>
                <a:latin typeface="Arial"/>
                <a:ea typeface="+mn-ea"/>
                <a:cs typeface="Arial"/>
              </a:rPr>
              <a:t>con</a:t>
            </a:r>
            <a:r>
              <a:rPr kumimoji="0" sz="1200" b="0" i="0" u="none" strike="noStrike" kern="1200" cap="none" spc="30"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alta</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afinidad</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a</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la</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IL-13</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e</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inhibe</a:t>
            </a:r>
            <a:r>
              <a:rPr kumimoji="0" sz="1200" b="1" i="0" u="none" strike="noStrike" kern="1200" cap="none" spc="30" normalizeH="0" baseline="0" noProof="0" dirty="0">
                <a:ln>
                  <a:noFill/>
                </a:ln>
                <a:solidFill>
                  <a:srgbClr val="003867"/>
                </a:solidFill>
                <a:effectLst/>
                <a:uLnTx/>
                <a:uFillTx/>
                <a:latin typeface="Arial"/>
                <a:ea typeface="+mn-ea"/>
                <a:cs typeface="Arial"/>
              </a:rPr>
              <a:t> </a:t>
            </a:r>
            <a:r>
              <a:rPr kumimoji="0" sz="1200" b="1" i="0" u="none" strike="noStrike" kern="1200" cap="none" spc="-15" normalizeH="0" baseline="0" noProof="0" dirty="0" err="1">
                <a:ln>
                  <a:noFill/>
                </a:ln>
                <a:solidFill>
                  <a:srgbClr val="003867"/>
                </a:solidFill>
                <a:effectLst/>
                <a:uLnTx/>
                <a:uFillTx/>
                <a:latin typeface="Arial"/>
                <a:ea typeface="+mn-ea"/>
                <a:cs typeface="Arial"/>
              </a:rPr>
              <a:t>su</a:t>
            </a:r>
            <a:r>
              <a:rPr kumimoji="0" sz="1200" b="1" i="0" u="none" strike="noStrike" kern="1200" cap="none" spc="-15"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señalización</a:t>
            </a:r>
            <a:r>
              <a:rPr kumimoji="0" sz="1200" b="1" i="0" u="none" strike="noStrike" kern="1200" cap="none" spc="67"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con</a:t>
            </a:r>
            <a:r>
              <a:rPr kumimoji="0" sz="1200" b="1" i="0" u="none" strike="noStrike" kern="1200" cap="none" spc="67"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alta</a:t>
            </a:r>
            <a:r>
              <a:rPr kumimoji="0" sz="1200" b="1" i="0" u="none" strike="noStrike" kern="1200" cap="none" spc="69" normalizeH="0" baseline="0" noProof="0" dirty="0">
                <a:ln>
                  <a:noFill/>
                </a:ln>
                <a:solidFill>
                  <a:srgbClr val="003867"/>
                </a:solidFill>
                <a:effectLst/>
                <a:uLnTx/>
                <a:uFillTx/>
                <a:latin typeface="Arial"/>
                <a:ea typeface="+mn-ea"/>
                <a:cs typeface="Arial"/>
              </a:rPr>
              <a:t> </a:t>
            </a:r>
            <a:r>
              <a:rPr kumimoji="0" sz="1200" b="1" i="0" u="none" strike="noStrike" kern="1200" cap="none" spc="-6" normalizeH="0" baseline="0" noProof="0" dirty="0">
                <a:ln>
                  <a:noFill/>
                </a:ln>
                <a:solidFill>
                  <a:srgbClr val="003867"/>
                </a:solidFill>
                <a:effectLst/>
                <a:uLnTx/>
                <a:uFillTx/>
                <a:latin typeface="Arial"/>
                <a:ea typeface="+mn-ea"/>
                <a:cs typeface="Arial"/>
              </a:rPr>
              <a:t>potencia</a:t>
            </a:r>
            <a:r>
              <a:rPr kumimoji="0" sz="1200" b="0" i="0" u="none" strike="noStrike" kern="1200" cap="none" spc="-9" normalizeH="0" baseline="33333" noProof="0" dirty="0">
                <a:ln>
                  <a:noFill/>
                </a:ln>
                <a:solidFill>
                  <a:srgbClr val="003867"/>
                </a:solidFill>
                <a:effectLst/>
                <a:uLnTx/>
                <a:uFillTx/>
                <a:latin typeface="Arial"/>
                <a:ea typeface="+mn-ea"/>
                <a:cs typeface="Arial"/>
              </a:rPr>
              <a:t>6</a:t>
            </a:r>
            <a:endParaRPr kumimoji="0" sz="1200" b="0" i="0" u="none" strike="noStrike" kern="1200" cap="none" spc="0" normalizeH="0" baseline="33333" noProof="0" dirty="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776"/>
              </a:spcBef>
              <a:spcAft>
                <a:spcPts val="0"/>
              </a:spcAft>
              <a:buClrTx/>
              <a:buSzTx/>
              <a:buFontTx/>
              <a:buNone/>
              <a:tabLst/>
              <a:defRPr/>
            </a:pPr>
            <a:r>
              <a:rPr kumimoji="0" sz="1200" b="1" i="0" u="none" strike="noStrike" kern="1200" cap="none" spc="0" normalizeH="0" baseline="0" noProof="0" dirty="0" err="1">
                <a:ln>
                  <a:noFill/>
                </a:ln>
                <a:solidFill>
                  <a:srgbClr val="CD1719"/>
                </a:solidFill>
                <a:effectLst/>
                <a:uLnTx/>
                <a:uFillTx/>
                <a:latin typeface="Arial"/>
                <a:ea typeface="+mn-ea"/>
                <a:cs typeface="Arial"/>
              </a:rPr>
              <a:t>Señalización</a:t>
            </a:r>
            <a:r>
              <a:rPr kumimoji="0" sz="1200" b="1" i="0" u="none" strike="noStrike" kern="1200" cap="none" spc="58" normalizeH="0" baseline="0" noProof="0" dirty="0">
                <a:ln>
                  <a:noFill/>
                </a:ln>
                <a:solidFill>
                  <a:srgbClr val="CD1719"/>
                </a:solidFill>
                <a:effectLst/>
                <a:uLnTx/>
                <a:uFillTx/>
                <a:latin typeface="Arial"/>
                <a:ea typeface="+mn-ea"/>
                <a:cs typeface="Arial"/>
              </a:rPr>
              <a:t> </a:t>
            </a:r>
            <a:r>
              <a:rPr kumimoji="0" sz="1200" b="1" i="0" u="none" strike="noStrike" kern="1200" cap="none" spc="0" normalizeH="0" baseline="0" noProof="0" dirty="0">
                <a:ln>
                  <a:noFill/>
                </a:ln>
                <a:solidFill>
                  <a:srgbClr val="CD1719"/>
                </a:solidFill>
                <a:effectLst/>
                <a:uLnTx/>
                <a:uFillTx/>
                <a:latin typeface="Arial"/>
                <a:ea typeface="+mn-ea"/>
                <a:cs typeface="Arial"/>
              </a:rPr>
              <a:t>IL-</a:t>
            </a:r>
            <a:r>
              <a:rPr kumimoji="0" sz="1200" b="1" i="0" u="none" strike="noStrike" kern="1200" cap="none" spc="-15" normalizeH="0" baseline="0" noProof="0" dirty="0">
                <a:ln>
                  <a:noFill/>
                </a:ln>
                <a:solidFill>
                  <a:srgbClr val="CD1719"/>
                </a:solidFill>
                <a:effectLst/>
                <a:uLnTx/>
                <a:uFillTx/>
                <a:latin typeface="Arial"/>
                <a:ea typeface="+mn-ea"/>
                <a:cs typeface="Arial"/>
              </a:rPr>
              <a:t>13</a:t>
            </a: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206"/>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a:ea typeface="+mn-ea"/>
              <a:cs typeface="Arial"/>
            </a:endParaRPr>
          </a:p>
          <a:p>
            <a:pPr marL="247211" marR="983839" lvl="0" indent="-201003" algn="l" defTabSz="914400" rtl="0" eaLnBrk="1" fontAlgn="auto" latinLnBrk="0" hangingPunct="1">
              <a:lnSpc>
                <a:spcPct val="102299"/>
              </a:lnSpc>
              <a:spcBef>
                <a:spcPts val="0"/>
              </a:spcBef>
              <a:spcAft>
                <a:spcPts val="0"/>
              </a:spcAft>
              <a:buClrTx/>
              <a:buSzTx/>
              <a:buFontTx/>
              <a:buChar char="•"/>
              <a:tabLst>
                <a:tab pos="247211" algn="l"/>
              </a:tabLst>
              <a:defRPr/>
            </a:pPr>
            <a:r>
              <a:rPr kumimoji="0" sz="1200" b="0" i="0" u="none" strike="noStrike" kern="1200" cap="none" spc="0" normalizeH="0" baseline="0" noProof="0" dirty="0">
                <a:ln>
                  <a:noFill/>
                </a:ln>
                <a:solidFill>
                  <a:srgbClr val="003867"/>
                </a:solidFill>
                <a:effectLst/>
                <a:uLnTx/>
                <a:uFillTx/>
                <a:latin typeface="Arial"/>
                <a:ea typeface="+mn-ea"/>
                <a:cs typeface="Arial"/>
              </a:rPr>
              <a:t>EBGLYSS</a:t>
            </a:r>
            <a:r>
              <a:rPr kumimoji="0" sz="1200" b="0" i="0" u="none" strike="noStrike" kern="1200" cap="none" spc="0" normalizeH="0" baseline="33333" noProof="0" dirty="0">
                <a:ln>
                  <a:noFill/>
                </a:ln>
                <a:solidFill>
                  <a:srgbClr val="003867"/>
                </a:solidFill>
                <a:effectLst/>
                <a:uLnTx/>
                <a:uFillTx/>
                <a:latin typeface="Arial"/>
                <a:ea typeface="+mn-ea"/>
                <a:cs typeface="Arial"/>
              </a:rPr>
              <a:t>®</a:t>
            </a:r>
            <a:r>
              <a:rPr kumimoji="0" sz="1200" b="0" i="0" u="none" strike="noStrike" kern="1200" cap="none" spc="200" normalizeH="0" baseline="33333"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no</a:t>
            </a:r>
            <a:r>
              <a:rPr kumimoji="0" sz="1200" b="1" i="0" u="none" strike="noStrike" kern="1200" cap="none" spc="18"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afecta</a:t>
            </a:r>
            <a:r>
              <a:rPr kumimoji="0" sz="1200" b="1" i="0" u="none" strike="noStrike" kern="1200" cap="none" spc="21"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a</a:t>
            </a:r>
            <a:r>
              <a:rPr kumimoji="0" sz="1200" b="1" i="0" u="none" strike="noStrike" kern="1200" cap="none" spc="18"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la</a:t>
            </a:r>
            <a:r>
              <a:rPr kumimoji="0" sz="1200" b="1" i="0" u="none" strike="noStrike" kern="1200" cap="none" spc="21" normalizeH="0" baseline="0" noProof="0" dirty="0">
                <a:ln>
                  <a:noFill/>
                </a:ln>
                <a:solidFill>
                  <a:srgbClr val="003867"/>
                </a:solidFill>
                <a:effectLst/>
                <a:uLnTx/>
                <a:uFillTx/>
                <a:latin typeface="Arial"/>
                <a:ea typeface="+mn-ea"/>
                <a:cs typeface="Arial"/>
              </a:rPr>
              <a:t> </a:t>
            </a:r>
            <a:r>
              <a:rPr kumimoji="0" sz="1200" b="1" i="0" u="none" strike="noStrike" kern="1200" cap="none" spc="-6" normalizeH="0" baseline="0" noProof="0" dirty="0" err="1">
                <a:ln>
                  <a:noFill/>
                </a:ln>
                <a:solidFill>
                  <a:srgbClr val="003867"/>
                </a:solidFill>
                <a:effectLst/>
                <a:uLnTx/>
                <a:uFillTx/>
                <a:latin typeface="Arial"/>
                <a:ea typeface="+mn-ea"/>
                <a:cs typeface="Arial"/>
              </a:rPr>
              <a:t>regulación</a:t>
            </a:r>
            <a:r>
              <a:rPr kumimoji="0" sz="1200" b="1" i="0" u="none" strike="noStrike" kern="1200" cap="none" spc="-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endógena</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de</a:t>
            </a:r>
            <a:r>
              <a:rPr kumimoji="0" sz="1200" b="1" i="0" u="none" strike="noStrike" kern="1200" cap="none" spc="3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la</a:t>
            </a:r>
            <a:r>
              <a:rPr kumimoji="0" sz="1200" b="1" i="0" u="none" strike="noStrike" kern="1200" cap="none" spc="3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IL-13</a:t>
            </a:r>
            <a:r>
              <a:rPr kumimoji="0" sz="1200" b="1" i="0" u="none" strike="noStrike" kern="1200" cap="none" spc="33"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a</a:t>
            </a:r>
            <a:r>
              <a:rPr kumimoji="0" sz="1200" b="1" i="0" u="none" strike="noStrike" kern="1200" cap="none" spc="3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err="1">
                <a:ln>
                  <a:noFill/>
                </a:ln>
                <a:solidFill>
                  <a:srgbClr val="003867"/>
                </a:solidFill>
                <a:effectLst/>
                <a:uLnTx/>
                <a:uFillTx/>
                <a:latin typeface="Arial"/>
                <a:ea typeface="+mn-ea"/>
                <a:cs typeface="Arial"/>
              </a:rPr>
              <a:t>través</a:t>
            </a:r>
            <a:r>
              <a:rPr kumimoji="0" sz="1200" b="1" i="0" u="none" strike="noStrike" kern="1200" cap="none" spc="3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de</a:t>
            </a:r>
            <a:r>
              <a:rPr kumimoji="0" sz="1200" b="1" i="0" u="none" strike="noStrike" kern="1200" cap="none" spc="36" normalizeH="0" baseline="0" noProof="0" dirty="0">
                <a:ln>
                  <a:noFill/>
                </a:ln>
                <a:solidFill>
                  <a:srgbClr val="003867"/>
                </a:solidFill>
                <a:effectLst/>
                <a:uLnTx/>
                <a:uFillTx/>
                <a:latin typeface="Arial"/>
                <a:ea typeface="+mn-ea"/>
                <a:cs typeface="Arial"/>
              </a:rPr>
              <a:t> </a:t>
            </a:r>
            <a:r>
              <a:rPr kumimoji="0" sz="1200" b="1" i="0" u="none" strike="noStrike" kern="1200" cap="none" spc="0" normalizeH="0" baseline="0" noProof="0" dirty="0">
                <a:ln>
                  <a:noFill/>
                </a:ln>
                <a:solidFill>
                  <a:srgbClr val="003867"/>
                </a:solidFill>
                <a:effectLst/>
                <a:uLnTx/>
                <a:uFillTx/>
                <a:latin typeface="Arial"/>
                <a:ea typeface="+mn-ea"/>
                <a:cs typeface="Arial"/>
              </a:rPr>
              <a:t>IL-</a:t>
            </a:r>
            <a:r>
              <a:rPr kumimoji="0" sz="1200" b="1" i="0" u="none" strike="noStrike" kern="1200" cap="none" spc="-6" normalizeH="0" baseline="0" noProof="0" dirty="0">
                <a:ln>
                  <a:noFill/>
                </a:ln>
                <a:solidFill>
                  <a:srgbClr val="003867"/>
                </a:solidFill>
                <a:effectLst/>
                <a:uLnTx/>
                <a:uFillTx/>
                <a:latin typeface="Arial"/>
                <a:ea typeface="+mn-ea"/>
                <a:cs typeface="Arial"/>
              </a:rPr>
              <a:t>13Rα2</a:t>
            </a:r>
            <a:r>
              <a:rPr kumimoji="0" sz="1200" b="0" i="0" u="none" strike="noStrike" kern="1200" cap="none" spc="-9" normalizeH="0" baseline="33333" noProof="0" dirty="0">
                <a:ln>
                  <a:noFill/>
                </a:ln>
                <a:solidFill>
                  <a:srgbClr val="003867"/>
                </a:solidFill>
                <a:effectLst/>
                <a:uLnTx/>
                <a:uFillTx/>
                <a:latin typeface="Arial"/>
                <a:ea typeface="+mn-ea"/>
                <a:cs typeface="Arial"/>
              </a:rPr>
              <a:t>6</a:t>
            </a:r>
            <a:endParaRPr kumimoji="0" sz="1200" b="0" i="0" u="none" strike="noStrike" kern="1200" cap="none" spc="0" normalizeH="0" baseline="33333" noProof="0" dirty="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28"/>
              </a:spcBef>
              <a:spcAft>
                <a:spcPts val="0"/>
              </a:spcAft>
              <a:buClrTx/>
              <a:buSzTx/>
              <a:buFontTx/>
              <a:buNone/>
              <a:tabLst/>
              <a:defRPr/>
            </a:pPr>
            <a:r>
              <a:rPr kumimoji="0" sz="1200" b="1" i="0" u="none" strike="noStrike" kern="1200" cap="none" spc="0" normalizeH="0" baseline="0" noProof="0" dirty="0" err="1">
                <a:ln>
                  <a:noFill/>
                </a:ln>
                <a:solidFill>
                  <a:srgbClr val="3FA535"/>
                </a:solidFill>
                <a:effectLst/>
                <a:uLnTx/>
                <a:uFillTx/>
                <a:latin typeface="Arial"/>
                <a:ea typeface="+mn-ea"/>
                <a:cs typeface="Arial"/>
              </a:rPr>
              <a:t>Internalización</a:t>
            </a:r>
            <a:r>
              <a:rPr kumimoji="0" sz="1200" b="1" i="0" u="none" strike="noStrike" kern="1200" cap="none" spc="21" normalizeH="0" baseline="0" noProof="0" dirty="0">
                <a:ln>
                  <a:noFill/>
                </a:ln>
                <a:solidFill>
                  <a:srgbClr val="3FA535"/>
                </a:solidFill>
                <a:effectLst/>
                <a:uLnTx/>
                <a:uFillTx/>
                <a:latin typeface="Arial"/>
                <a:ea typeface="+mn-ea"/>
                <a:cs typeface="Arial"/>
              </a:rPr>
              <a:t> </a:t>
            </a:r>
            <a:r>
              <a:rPr kumimoji="0" sz="1200" b="1" i="0" u="none" strike="noStrike" kern="1200" cap="none" spc="0" normalizeH="0" baseline="0" noProof="0" dirty="0">
                <a:ln>
                  <a:noFill/>
                </a:ln>
                <a:solidFill>
                  <a:srgbClr val="3FA535"/>
                </a:solidFill>
                <a:effectLst/>
                <a:uLnTx/>
                <a:uFillTx/>
                <a:latin typeface="Arial"/>
                <a:ea typeface="+mn-ea"/>
                <a:cs typeface="Arial"/>
              </a:rPr>
              <a:t>de</a:t>
            </a:r>
            <a:r>
              <a:rPr kumimoji="0" sz="1200" b="1" i="0" u="none" strike="noStrike" kern="1200" cap="none" spc="24" normalizeH="0" baseline="0" noProof="0" dirty="0">
                <a:ln>
                  <a:noFill/>
                </a:ln>
                <a:solidFill>
                  <a:srgbClr val="3FA535"/>
                </a:solidFill>
                <a:effectLst/>
                <a:uLnTx/>
                <a:uFillTx/>
                <a:latin typeface="Arial"/>
                <a:ea typeface="+mn-ea"/>
                <a:cs typeface="Arial"/>
              </a:rPr>
              <a:t> </a:t>
            </a:r>
            <a:r>
              <a:rPr kumimoji="0" sz="1200" b="1" i="0" u="none" strike="noStrike" kern="1200" cap="none" spc="0" normalizeH="0" baseline="0" noProof="0" dirty="0">
                <a:ln>
                  <a:noFill/>
                </a:ln>
                <a:solidFill>
                  <a:srgbClr val="3FA535"/>
                </a:solidFill>
                <a:effectLst/>
                <a:uLnTx/>
                <a:uFillTx/>
                <a:latin typeface="Arial"/>
                <a:ea typeface="+mn-ea"/>
                <a:cs typeface="Arial"/>
              </a:rPr>
              <a:t>la</a:t>
            </a:r>
            <a:r>
              <a:rPr kumimoji="0" sz="1200" b="1" i="0" u="none" strike="noStrike" kern="1200" cap="none" spc="24" normalizeH="0" baseline="0" noProof="0" dirty="0">
                <a:ln>
                  <a:noFill/>
                </a:ln>
                <a:solidFill>
                  <a:srgbClr val="3FA535"/>
                </a:solidFill>
                <a:effectLst/>
                <a:uLnTx/>
                <a:uFillTx/>
                <a:latin typeface="Arial"/>
                <a:ea typeface="+mn-ea"/>
                <a:cs typeface="Arial"/>
              </a:rPr>
              <a:t> </a:t>
            </a:r>
            <a:r>
              <a:rPr kumimoji="0" sz="1200" b="1" i="0" u="none" strike="noStrike" kern="1200" cap="none" spc="0" normalizeH="0" baseline="0" noProof="0" dirty="0">
                <a:ln>
                  <a:noFill/>
                </a:ln>
                <a:solidFill>
                  <a:srgbClr val="3FA535"/>
                </a:solidFill>
                <a:effectLst/>
                <a:uLnTx/>
                <a:uFillTx/>
                <a:latin typeface="Arial"/>
                <a:ea typeface="+mn-ea"/>
                <a:cs typeface="Arial"/>
              </a:rPr>
              <a:t>IL-</a:t>
            </a:r>
            <a:r>
              <a:rPr kumimoji="0" sz="1200" b="1" i="0" u="none" strike="noStrike" kern="1200" cap="none" spc="-15" normalizeH="0" baseline="0" noProof="0" dirty="0">
                <a:ln>
                  <a:noFill/>
                </a:ln>
                <a:solidFill>
                  <a:srgbClr val="3FA535"/>
                </a:solidFill>
                <a:effectLst/>
                <a:uLnTx/>
                <a:uFillTx/>
                <a:latin typeface="Arial"/>
                <a:ea typeface="+mn-ea"/>
                <a:cs typeface="Arial"/>
              </a:rPr>
              <a:t>13</a:t>
            </a:r>
            <a:endParaRPr kumimoji="0" sz="1200" b="0" i="0" u="none" strike="noStrike" kern="1200" cap="none" spc="0" normalizeH="0" baseline="0" noProof="0" dirty="0">
              <a:ln>
                <a:noFill/>
              </a:ln>
              <a:solidFill>
                <a:srgbClr val="000000"/>
              </a:solidFill>
              <a:effectLst/>
              <a:uLnTx/>
              <a:uFillTx/>
              <a:latin typeface="Arial"/>
              <a:ea typeface="+mn-ea"/>
              <a:cs typeface="Arial"/>
            </a:endParaRPr>
          </a:p>
        </p:txBody>
      </p:sp>
      <p:sp>
        <p:nvSpPr>
          <p:cNvPr id="41" name="CuadroTexto 40">
            <a:extLst>
              <a:ext uri="{FF2B5EF4-FFF2-40B4-BE49-F238E27FC236}">
                <a16:creationId xmlns:a16="http://schemas.microsoft.com/office/drawing/2014/main" id="{C724C8CB-42A7-F48F-AF64-A3F459D3490D}"/>
              </a:ext>
            </a:extLst>
          </p:cNvPr>
          <p:cNvSpPr txBox="1"/>
          <p:nvPr/>
        </p:nvSpPr>
        <p:spPr>
          <a:xfrm>
            <a:off x="1428377" y="5893646"/>
            <a:ext cx="9090212"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IL-4: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interleuquina</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4;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interleuquina</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13;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JAK: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janus</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quinasa;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R𝛂: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receptor alfa.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Ficha técnica de EBGLYSS</a:t>
            </a:r>
            <a:r>
              <a:rPr kumimoji="0" lang="es-ES" sz="7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https://cima.aemps.es/cima/dochtml/ft/1231765007/FT_1231765007.html. Último acceso: </a:t>
            </a:r>
            <a:r>
              <a:rPr lang="es-ES" sz="700" dirty="0">
                <a:solidFill>
                  <a:srgbClr val="646464"/>
                </a:solidFill>
                <a:latin typeface="Arial" panose="020B0604020202020204"/>
              </a:rPr>
              <a:t>diciembre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2025.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2.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Popovic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B,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Structural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Characterisation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Reveals</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Mechanism</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IL-13-Neutralising Monoclonal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700" b="1" i="0" u="none" strike="noStrike" kern="1200" cap="none" spc="0" normalizeH="0" baseline="0" noProof="0" dirty="0">
                <a:ln>
                  <a:noFill/>
                </a:ln>
                <a:solidFill>
                  <a:srgbClr val="646464"/>
                </a:solidFill>
                <a:effectLst/>
                <a:uLnTx/>
                <a:uFillTx/>
                <a:latin typeface="Arial" panose="020B0604020202020204"/>
                <a:ea typeface="+mn-ea"/>
                <a:cs typeface="+mn-cs"/>
              </a:rPr>
              <a:t>3.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4.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Moyle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M,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Understanding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immune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landscape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era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biologics</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emerging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therapeutic approaches. Exp Dermatol. 2019;28(7):756-68.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5. </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Bieber T. Interleukin-13: Targeting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underestimated</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cytokine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Allergy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2020;75(1):54-62. </a:t>
            </a:r>
            <a:r>
              <a:rPr kumimoji="0" lang="es-ES" sz="700" b="1" i="0" u="none" strike="noStrike" kern="1200" cap="none" spc="0" normalizeH="0" baseline="0" noProof="0" dirty="0">
                <a:ln>
                  <a:noFill/>
                </a:ln>
                <a:solidFill>
                  <a:srgbClr val="646464"/>
                </a:solidFill>
                <a:effectLst/>
                <a:uLnTx/>
                <a:uFillTx/>
                <a:latin typeface="Arial" panose="020B0604020202020204"/>
                <a:ea typeface="+mn-ea"/>
                <a:cs typeface="+mn-cs"/>
              </a:rPr>
              <a:t>6.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Okragly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AJ,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Binding</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Interleukin-13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Dermatol</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Ther</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dirty="0" err="1">
                <a:ln>
                  <a:noFill/>
                </a:ln>
                <a:solidFill>
                  <a:srgbClr val="646464"/>
                </a:solidFill>
                <a:effectLst/>
                <a:uLnTx/>
                <a:uFillTx/>
                <a:latin typeface="Arial" panose="020B0604020202020204"/>
                <a:ea typeface="+mn-ea"/>
                <a:cs typeface="+mn-cs"/>
              </a:rPr>
              <a:t>Heidelb</a:t>
            </a:r>
            <a:r>
              <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rPr>
              <a:t>). 2023;13(7):1535-47. </a:t>
            </a:r>
            <a:r>
              <a:rPr kumimoji="0" lang="en-US" sz="700" b="1" i="0" u="none" strike="noStrike" kern="1200" cap="none" spc="0" normalizeH="0" baseline="0" noProof="0" dirty="0">
                <a:ln>
                  <a:noFill/>
                </a:ln>
                <a:solidFill>
                  <a:srgbClr val="646464"/>
                </a:solidFill>
                <a:effectLst/>
                <a:uLnTx/>
                <a:uFillTx/>
                <a:latin typeface="Arial" panose="020B0604020202020204"/>
                <a:ea typeface="+mn-ea"/>
                <a:cs typeface="+mn-cs"/>
              </a:rPr>
              <a:t>7.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Gonçalves F, </a:t>
            </a:r>
            <a:r>
              <a:rPr kumimoji="0" lang="es-ES" sz="700" b="0" i="1" u="none" strike="noStrike" kern="1200" cap="none" spc="0" normalizeH="0" baseline="0" noProof="0" dirty="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dirty="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700" b="0" i="0" u="none" strike="noStrike" kern="1200" cap="none" spc="0" normalizeH="0" baseline="0" noProof="0" dirty="0">
              <a:ln>
                <a:noFill/>
              </a:ln>
              <a:solidFill>
                <a:srgbClr val="646464"/>
              </a:solidFill>
              <a:effectLst/>
              <a:uLnTx/>
              <a:uFillTx/>
              <a:latin typeface="Arial" panose="020B0604020202020204"/>
              <a:ea typeface="+mn-ea"/>
              <a:cs typeface="+mn-cs"/>
            </a:endParaRPr>
          </a:p>
        </p:txBody>
      </p:sp>
      <p:pic>
        <p:nvPicPr>
          <p:cNvPr id="3" name="Imagen 2">
            <a:hlinkClick r:id="rId4"/>
            <a:extLst>
              <a:ext uri="{FF2B5EF4-FFF2-40B4-BE49-F238E27FC236}">
                <a16:creationId xmlns:a16="http://schemas.microsoft.com/office/drawing/2014/main" id="{D72CD384-6723-D5B9-8254-EADDED3C4DFB}"/>
              </a:ext>
            </a:extLst>
          </p:cNvPr>
          <p:cNvPicPr>
            <a:picLocks noChangeAspect="1"/>
          </p:cNvPicPr>
          <p:nvPr/>
        </p:nvPicPr>
        <p:blipFill>
          <a:blip r:embed="rId5"/>
          <a:stretch>
            <a:fillRect/>
          </a:stretch>
        </p:blipFill>
        <p:spPr>
          <a:xfrm>
            <a:off x="5764695" y="1709529"/>
            <a:ext cx="5732045" cy="3309731"/>
          </a:xfrm>
          <a:prstGeom prst="rect">
            <a:avLst/>
          </a:prstGeom>
        </p:spPr>
      </p:pic>
    </p:spTree>
  </p:cSld>
  <p:clrMapOvr>
    <a:masterClrMapping/>
  </p:clrMapOvr>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33616b6-00a5-4cd1-b577-93208fa93eb1}" enabled="1" method="Standard" siteId="{342ace0e-1054-45ce-9b30-900fc0440b9d}" removed="0"/>
</clbl:labelList>
</file>

<file path=docProps/app.xml><?xml version="1.0" encoding="utf-8"?>
<Properties xmlns="http://schemas.openxmlformats.org/officeDocument/2006/extended-properties" xmlns:vt="http://schemas.openxmlformats.org/officeDocument/2006/docPropsVTypes">
  <TotalTime>0</TotalTime>
  <Words>20829</Words>
  <Application>Microsoft Office PowerPoint</Application>
  <PresentationFormat>Panorámica</PresentationFormat>
  <Paragraphs>2026</Paragraphs>
  <Slides>87</Slides>
  <Notes>39</Notes>
  <HiddenSlides>0</HiddenSlides>
  <MMClips>0</MMClips>
  <ScaleCrop>false</ScaleCrop>
  <HeadingPairs>
    <vt:vector size="4" baseType="variant">
      <vt:variant>
        <vt:lpstr>Tema</vt:lpstr>
      </vt:variant>
      <vt:variant>
        <vt:i4>1</vt:i4>
      </vt:variant>
      <vt:variant>
        <vt:lpstr>Títulos de diapositiva</vt:lpstr>
      </vt:variant>
      <vt:variant>
        <vt:i4>87</vt:i4>
      </vt:variant>
    </vt:vector>
  </HeadingPairs>
  <TitlesOfParts>
    <vt:vector size="88" baseType="lpstr">
      <vt:lpstr>1_Diseño personalizado</vt:lpstr>
      <vt:lpstr>Presentación de PowerPoint</vt:lpstr>
      <vt:lpstr>Presentación de PowerPoint</vt:lpstr>
      <vt:lpstr>Exoneración de responsabilidad y uso de la presentación</vt:lpstr>
      <vt:lpstr>Conflictos de interés</vt:lpstr>
      <vt:lpstr>Índice</vt:lpstr>
      <vt:lpstr>La DA es una enfermedad inflamatoria crónica de la piel1</vt:lpstr>
      <vt:lpstr>Los pacientes con DA de moderada a grave presentan una importante carga de enfermedad, lo cual evidencia las necesidades no cubiertas del tratamiento1</vt:lpstr>
      <vt:lpstr>EBGLYSS®, un inhibidor selectivo de la IL-131 de nueva generación2 desarrollado para maximizar la eficacia en dermatitis atópica moderada a grave3 </vt:lpstr>
      <vt:lpstr>EBGLYSS®, un tratamiento para la DA1, que inhibe de forma selectiva su citoquina clave, la IL-132-5</vt:lpstr>
      <vt:lpstr>EBGLYSS® inhibe forma selectiva la IL-13, citoquina clave para el desarrollo de la DA1-5</vt:lpstr>
      <vt:lpstr>EBGLYSS® produjo mejoras significativas en el prurito desde los primeros días de tratamiento1</vt:lpstr>
      <vt:lpstr>EBGLYSS® produjo mejoras significativas en la pérdida de sueño debido al picor desde el tercer día de tratamiento1</vt:lpstr>
      <vt:lpstr>EBGLYSS® muestra rapidez de acción en la mejora del picor y la pérdida de sueño en la DA moderada a grave1</vt:lpstr>
      <vt:lpstr>EBGLYSS® muestra mejorías en todos los parámetros analizados a las 16 semanas del inicio del tratamiento1-3</vt:lpstr>
      <vt:lpstr>EBGLYSS® mantiene la respuesta EASI-75 durante 3 años1</vt:lpstr>
      <vt:lpstr>EBGLYSS® mantiene y mejora la respuesta EASI-90 a los 3 años1</vt:lpstr>
      <vt:lpstr>EBGLYSS® mantiene la respuesta IGA 0/1 a los 3 años1</vt:lpstr>
      <vt:lpstr>El perfil de seguridad de EBGLYSS® se mantiene hasta los 3 años del inicio del tratamiento1</vt:lpstr>
      <vt:lpstr>EBGLYSS® sigue manteniendo la respuesta clínica y el perfil de seguridad en el tratamiento de DA moderada a grave tras 3 años1</vt:lpstr>
      <vt:lpstr>EBGLYSS® con mantenimiento mensual para adultos y adolescentes mayores de 12 años y de al menos 40 kg †1</vt:lpstr>
      <vt:lpstr>EBGLYSS® cuenta con una dosificación más conveniente que podría mejorar la adherencia al tratamiento1</vt:lpstr>
      <vt:lpstr>EBGLYSS®, un inhibidor selectivo de la IL-131 de nueva generación2 desarrollado para maximizar la eficacia en dermatitis atópica3</vt:lpstr>
      <vt:lpstr>Pacientes contraindicados a CsA</vt:lpstr>
      <vt:lpstr>Supervivencia de la ciclosporina en el tratamiento de la dermatitis atópica moderada-grave: Registro Español de Dermatitis Atópica (BIOBADATOP)1</vt:lpstr>
      <vt:lpstr>Supervivencia de la ciclosporina en el tratamiento de la dermatitis atópica moderada-grave: Registro Español de Dermatitis Atópica (BIOBADATOP)1</vt:lpstr>
      <vt:lpstr>Perfil de seguridad de ciclosporina según FT actual1</vt:lpstr>
      <vt:lpstr>Perfiles contraindicados y/o con precaución de uso a CsA1,2</vt:lpstr>
      <vt:lpstr>Estudio ADvantage: Eficacia y seguridad de lebrikizumab en pacientes adultos y adolescentes con DA moderada a grave no respondedores o no candidatos a ciclosporina A</vt:lpstr>
      <vt:lpstr>Una mayor proporción de pacientes con control inadecuado o no aptos para CsA alcanzó una mejora ≥ 4 puntos en el prurito-NRS a la semana 16 con LEB+TCS vs. PBO+TCS$‡1</vt:lpstr>
      <vt:lpstr>Una mayor proporción de pacientes con control inadecuado o no aptos para CsA alcanzó el EASI-75 a la semana 16 con LEB+TCS vs. PBO+TCS$‡1</vt:lpstr>
      <vt:lpstr>Una mayor proporción de pacientes con control inadecuado o no aptos para CsA alcanzó el EASI-90 a la semana 16 con LEB+TCS vs. PBO+TCS$‡1</vt:lpstr>
      <vt:lpstr>Una mayor proporción de pacientes con control inadecuado o no aptos para CsA alcanzó un IGA0/1 con una mejora ≥ 2 puntos a la semana 16 con LEB+TCS vs. PBO+TCS$‡1</vt:lpstr>
      <vt:lpstr>La seguridad fue coherente con el perfil conocido de Lebrikizumab1</vt:lpstr>
      <vt:lpstr>Resumen $‡1</vt:lpstr>
      <vt:lpstr>Pacientes contraindicados a iJAKs</vt:lpstr>
      <vt:lpstr>Perfil de seguridad de iJAKs (según FT upadacitinib)1</vt:lpstr>
      <vt:lpstr>Perfiles contraindicados y/o con precaución de uso a iJAKs1-3</vt:lpstr>
      <vt:lpstr>Evidencia en práctica clínica con EBGLYSS® </vt:lpstr>
      <vt:lpstr>CASOS CLÍNICOS</vt:lpstr>
      <vt:lpstr>Lebrikizumab en dermatitis atópica grave con VIH controlado: Primer caso y revisión de la literatura  Llamas-Segura C, et al. Hospital Universitario Clínico San Cecilio. Servicio de Dermatología, Granada (España)</vt:lpstr>
      <vt:lpstr>Lebrikizumab en dermatitis atópica grave con VIH controlado: primer caso y revisión de la literatura1</vt:lpstr>
      <vt:lpstr>Lebrikizumab en dermatitis atópica grave con VIH controlado: primer caso y revisión de la literatura1</vt:lpstr>
      <vt:lpstr>Resultados</vt:lpstr>
      <vt:lpstr>Lebrikizumab en dermatitis atópica grave con VIH controlado: primer caso y revisión de la literatura1</vt:lpstr>
      <vt:lpstr>Experiencia inicial de uso de lebrikizumab en práctica clínica real en un hospital de complejidad intermedia  Virseda González D, et al., Servicio de Dermatología, Hospital Can Misses, Eivissa, Illes Balears</vt:lpstr>
      <vt:lpstr>Primeras experiencias en practica clínica real de lebrikizumab en DA grave1</vt:lpstr>
      <vt:lpstr>Primeras experiencias en practica clínica real de lebrikizumab en DA grave1</vt:lpstr>
      <vt:lpstr>Resultados</vt:lpstr>
      <vt:lpstr>Primeras experiencias en práctica clínica real de lebrikizumab en DA grave  Armengol M, et al. Servicio de Dermatología. Hospital General de Granollers, Granollers (Barcelona)</vt:lpstr>
      <vt:lpstr>Primeras experiencias en practica clínica real de lebrikizumab en DA grave1</vt:lpstr>
      <vt:lpstr>Primeras experiencias en practica clínica real de lebrikizumab en DA grave1</vt:lpstr>
      <vt:lpstr>Resultados caso 1</vt:lpstr>
      <vt:lpstr>Primeras experiencias en practica clínica real de lebrikizumab en DA grave1</vt:lpstr>
      <vt:lpstr>Resultados caso 2</vt:lpstr>
      <vt:lpstr>SERIES DE PACIENTES</vt:lpstr>
      <vt:lpstr>Primeras experiencias con lebrikizumab en dermatitis atópica: una serie de casos  Santos Alarcón S, et al. Hospital Virgen de los Lirios, Alcoy (Alicante)</vt:lpstr>
      <vt:lpstr>Primeras experiencias con lebrikizumab en dermatitis atópica: una serie de casos1</vt:lpstr>
      <vt:lpstr>Primeras experiencias con lebrikizumab en dermatitis atópica: una serie de casos1</vt:lpstr>
      <vt:lpstr>Primeras experiencias con lebrikizumab en dermatitis atópica: una serie de casos1</vt:lpstr>
      <vt:lpstr>Resultados</vt:lpstr>
      <vt:lpstr>Primeras experiencias con lebrikizumab en dermatitis atópica: una serie de casos1</vt:lpstr>
      <vt:lpstr>Lebrikizumab proporciona altos niveles de efectividad en pacientes con DA moderada a grave en la práctica habitual: análisis provisional del estudio no intervencionista AD-LIFE  Lauffler E, et al. 2025</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Diferencias a corto-medio plazo en la respuesta a Lebrikizumab en pacientes naïve vs. Pacientes con fallo o cambio de terapias avanzadas previas  Marcos, C. et al. 2025. C. de Madrid </vt:lpstr>
      <vt:lpstr>Diferencias a corto-medio plazo en la respuesta a Lebrikizumab en pacientes naïve vs. Pacientes con fallo o cambio de terapias avanzadas previas.#1</vt:lpstr>
      <vt:lpstr>Diferencias a corto-medio plazo en la respuesta a Lebrikizumab en pacientes naïve vs. Pacientes con fallo o cambio de terapias avanzadas previas.#1</vt:lpstr>
      <vt:lpstr>Diferencias a corto-medio plazo en la respuesta a Lebrikizumab en pacientes naïve vs. Pacientes con fallo o cambio de terapias avanzadas previas.#1</vt:lpstr>
      <vt:lpstr>Serie de casos con Lebrikizumab en dermatitis atópica: experiencia de un hospital universitario madrileño  Oviedo Escobar J, et al. 2025. Hospital Clínico San Carlos, Madrid</vt:lpstr>
      <vt:lpstr>Serie de casos con Lebrikizumab en dermatitis atópica: experiencia de un hospital universitario madrileño.1</vt:lpstr>
      <vt:lpstr>Serie de casos con Lebrikizumab en dermatitis atópica: experiencia de un hospital universitario madrileño.1</vt:lpstr>
      <vt:lpstr>Serie de casos con Lebrikizumab en dermatitis atópica: experiencia de un hospital universitario madrileño.1</vt:lpstr>
      <vt:lpstr>Caso clínico</vt:lpstr>
      <vt:lpstr>Antecedentes</vt:lpstr>
      <vt:lpstr>Clínica basal del paciente</vt:lpstr>
      <vt:lpstr>Clínica basal del paciente</vt:lpstr>
      <vt:lpstr>Conclusiones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Medina Menéndez</dc:creator>
  <cp:lastModifiedBy>Andrea López Castillón</cp:lastModifiedBy>
  <cp:revision>39</cp:revision>
  <dcterms:created xsi:type="dcterms:W3CDTF">2025-02-28T11:59:59Z</dcterms:created>
  <dcterms:modified xsi:type="dcterms:W3CDTF">2026-02-02T10:24:15Z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2025-03-20T15:46:15Z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36c82048-b252-4e67-89ee-684343f70c4e</vt:lpwstr>
  </property>
  <property fmtid="{D5CDD505-2E9C-101B-9397-08002B2CF9AE}" pid="8" name="MSIP_Label_533616b6-00a5-4cd1-b577-93208fa93eb1_ContentBits">
    <vt:lpwstr>1</vt:lpwstr>
  </property>
  <property fmtid="{D5CDD505-2E9C-101B-9397-08002B2CF9AE}" pid="9" name="MSIP_Label_533616b6-00a5-4cd1-b577-93208fa93eb1_Tag">
    <vt:lpwstr>10, 3, 0, 1</vt:lpwstr>
  </property>
  <property fmtid="{D5CDD505-2E9C-101B-9397-08002B2CF9AE}" pid="10" name="ClassificationContentMarkingHeaderLocations">
    <vt:lpwstr>Tema de Office:8\1_Diseño personalizado:8</vt:lpwstr>
  </property>
  <property fmtid="{D5CDD505-2E9C-101B-9397-08002B2CF9AE}" pid="11" name="ClassificationContentMarkingHeaderText">
    <vt:lpwstr>INTERNAL USE</vt:lpwstr>
  </property>
</Properties>
</file>